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8"/>
  </p:notesMasterIdLst>
  <p:sldIdLst>
    <p:sldId id="256" r:id="rId2"/>
    <p:sldId id="474" r:id="rId3"/>
    <p:sldId id="261" r:id="rId4"/>
    <p:sldId id="344" r:id="rId5"/>
    <p:sldId id="257" r:id="rId6"/>
    <p:sldId id="347" r:id="rId7"/>
    <p:sldId id="267" r:id="rId8"/>
    <p:sldId id="269" r:id="rId9"/>
    <p:sldId id="270" r:id="rId10"/>
    <p:sldId id="271" r:id="rId11"/>
    <p:sldId id="272" r:id="rId12"/>
    <p:sldId id="273" r:id="rId13"/>
    <p:sldId id="297" r:id="rId14"/>
    <p:sldId id="259" r:id="rId15"/>
    <p:sldId id="349" r:id="rId16"/>
    <p:sldId id="275" r:id="rId17"/>
    <p:sldId id="357" r:id="rId18"/>
    <p:sldId id="299" r:id="rId19"/>
    <p:sldId id="350" r:id="rId20"/>
    <p:sldId id="302" r:id="rId21"/>
    <p:sldId id="301" r:id="rId22"/>
    <p:sldId id="351" r:id="rId23"/>
    <p:sldId id="303" r:id="rId24"/>
    <p:sldId id="304" r:id="rId25"/>
    <p:sldId id="352" r:id="rId26"/>
    <p:sldId id="307" r:id="rId27"/>
    <p:sldId id="308" r:id="rId28"/>
    <p:sldId id="309" r:id="rId29"/>
    <p:sldId id="317" r:id="rId30"/>
    <p:sldId id="353" r:id="rId31"/>
    <p:sldId id="310" r:id="rId32"/>
    <p:sldId id="311" r:id="rId33"/>
    <p:sldId id="312" r:id="rId34"/>
    <p:sldId id="313" r:id="rId35"/>
    <p:sldId id="355" r:id="rId36"/>
    <p:sldId id="360" r:id="rId37"/>
    <p:sldId id="315" r:id="rId38"/>
    <p:sldId id="358" r:id="rId39"/>
    <p:sldId id="326" r:id="rId40"/>
    <p:sldId id="327" r:id="rId41"/>
    <p:sldId id="328" r:id="rId42"/>
    <p:sldId id="329" r:id="rId43"/>
    <p:sldId id="318" r:id="rId44"/>
    <p:sldId id="470" r:id="rId45"/>
    <p:sldId id="471" r:id="rId46"/>
    <p:sldId id="375" r:id="rId47"/>
    <p:sldId id="377" r:id="rId48"/>
    <p:sldId id="378" r:id="rId49"/>
    <p:sldId id="379" r:id="rId50"/>
    <p:sldId id="364" r:id="rId51"/>
    <p:sldId id="380" r:id="rId52"/>
    <p:sldId id="382" r:id="rId53"/>
    <p:sldId id="365" r:id="rId54"/>
    <p:sldId id="383" r:id="rId55"/>
    <p:sldId id="384" r:id="rId56"/>
    <p:sldId id="386" r:id="rId57"/>
    <p:sldId id="387" r:id="rId58"/>
    <p:sldId id="388" r:id="rId59"/>
    <p:sldId id="391" r:id="rId60"/>
    <p:sldId id="392" r:id="rId61"/>
    <p:sldId id="394" r:id="rId62"/>
    <p:sldId id="395" r:id="rId63"/>
    <p:sldId id="396" r:id="rId64"/>
    <p:sldId id="397" r:id="rId65"/>
    <p:sldId id="399" r:id="rId66"/>
    <p:sldId id="406" r:id="rId67"/>
    <p:sldId id="407" r:id="rId68"/>
    <p:sldId id="409" r:id="rId69"/>
    <p:sldId id="410" r:id="rId70"/>
    <p:sldId id="411" r:id="rId71"/>
    <p:sldId id="412" r:id="rId72"/>
    <p:sldId id="413" r:id="rId73"/>
    <p:sldId id="414" r:id="rId74"/>
    <p:sldId id="416" r:id="rId75"/>
    <p:sldId id="417" r:id="rId76"/>
    <p:sldId id="418" r:id="rId77"/>
    <p:sldId id="420" r:id="rId78"/>
    <p:sldId id="370" r:id="rId79"/>
    <p:sldId id="424" r:id="rId80"/>
    <p:sldId id="426" r:id="rId81"/>
    <p:sldId id="430" r:id="rId82"/>
    <p:sldId id="431" r:id="rId83"/>
    <p:sldId id="361" r:id="rId84"/>
    <p:sldId id="362" r:id="rId85"/>
    <p:sldId id="472" r:id="rId86"/>
    <p:sldId id="473"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p:scale>
          <a:sx n="66" d="100"/>
          <a:sy n="66" d="100"/>
        </p:scale>
        <p:origin x="-1602" y="-1116"/>
      </p:cViewPr>
      <p:guideLst>
        <p:guide orient="horz" pos="2160"/>
        <p:guide pos="3840"/>
      </p:guideLst>
    </p:cSldViewPr>
  </p:slideViewPr>
  <p:notesTextViewPr>
    <p:cViewPr>
      <p:scale>
        <a:sx n="1" d="1"/>
        <a:sy n="1" d="1"/>
      </p:scale>
      <p:origin x="0" y="0"/>
    </p:cViewPr>
  </p:notesTextViewPr>
  <p:sorterViewPr>
    <p:cViewPr>
      <p:scale>
        <a:sx n="66" d="100"/>
        <a:sy n="66" d="100"/>
      </p:scale>
      <p:origin x="0" y="10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FEDAB-6DEB-41A3-AAB3-14701A686860}" type="datetimeFigureOut">
              <a:rPr lang="en-US" smtClean="0"/>
              <a:t>5/1/2016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C0F36-5BFA-4F5A-9EE2-57BB5A97933B}" type="slidenum">
              <a:rPr lang="en-US" smtClean="0"/>
              <a:t>‹#›</a:t>
            </a:fld>
            <a:endParaRPr lang="en-US"/>
          </a:p>
        </p:txBody>
      </p:sp>
    </p:spTree>
    <p:extLst>
      <p:ext uri="{BB962C8B-B14F-4D97-AF65-F5344CB8AC3E}">
        <p14:creationId xmlns:p14="http://schemas.microsoft.com/office/powerpoint/2010/main" val="3904188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lgn="ctr">
              <a:defRPr sz="2400">
                <a:solidFill>
                  <a:schemeClr val="tx1"/>
                </a:solidFill>
                <a:latin typeface="Arial" panose="020B0604020202020204" pitchFamily="34" charset="0"/>
              </a:defRPr>
            </a:lvl1pPr>
            <a:lvl2pPr marL="742950" indent="-285750" algn="ctr">
              <a:defRPr sz="2400">
                <a:solidFill>
                  <a:schemeClr val="tx1"/>
                </a:solidFill>
                <a:latin typeface="Arial" panose="020B0604020202020204" pitchFamily="34" charset="0"/>
              </a:defRPr>
            </a:lvl2pPr>
            <a:lvl3pPr marL="1143000" indent="-228600" algn="ctr">
              <a:defRPr sz="2400">
                <a:solidFill>
                  <a:schemeClr val="tx1"/>
                </a:solidFill>
                <a:latin typeface="Arial" panose="020B0604020202020204" pitchFamily="34" charset="0"/>
              </a:defRPr>
            </a:lvl3pPr>
            <a:lvl4pPr marL="1600200" indent="-228600" algn="ctr">
              <a:defRPr sz="2400">
                <a:solidFill>
                  <a:schemeClr val="tx1"/>
                </a:solidFill>
                <a:latin typeface="Arial" panose="020B0604020202020204" pitchFamily="34" charset="0"/>
              </a:defRPr>
            </a:lvl4pPr>
            <a:lvl5pPr marL="2057400" indent="-228600" algn="ctr">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r"/>
            <a:fld id="{8D37079F-2989-4E7C-9AC2-69A40EBE2AA4}" type="slidenum">
              <a:rPr lang="en-US" sz="1200">
                <a:latin typeface="Times New Roman" panose="02020603050405020304" pitchFamily="18" charset="0"/>
              </a:rPr>
              <a:pPr algn="r"/>
              <a:t>3</a:t>
            </a:fld>
            <a:endParaRPr lang="en-US" sz="1200">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xfrm>
            <a:off x="384175" y="687388"/>
            <a:ext cx="6091238" cy="3427412"/>
          </a:xfrm>
          <a:solidFill>
            <a:srgbClr val="FFFFFF"/>
          </a:solidFill>
          <a:ln/>
        </p:spPr>
      </p:sp>
      <p:sp>
        <p:nvSpPr>
          <p:cNvPr id="8196" name="Rectangle 3"/>
          <p:cNvSpPr>
            <a:spLocks noGrp="1" noChangeArrowheads="1"/>
          </p:cNvSpPr>
          <p:nvPr>
            <p:ph type="body" idx="1"/>
          </p:nvPr>
        </p:nvSpPr>
        <p:spPr>
          <a:xfrm>
            <a:off x="914400" y="4343400"/>
            <a:ext cx="5029200" cy="4113213"/>
          </a:xfrm>
          <a:solidFill>
            <a:srgbClr val="FFFFFF"/>
          </a:solidFill>
          <a:ln>
            <a:solidFill>
              <a:srgbClr val="000000"/>
            </a:solidFill>
            <a:miter lim="800000"/>
            <a:headEnd/>
            <a:tailEnd/>
          </a:ln>
        </p:spPr>
        <p:txBody>
          <a:bodyPr lIns="89730" tIns="44865" rIns="89730" bIns="44865"/>
          <a:lstStyle/>
          <a:p>
            <a:endParaRPr lang="en-US" smtClean="0"/>
          </a:p>
        </p:txBody>
      </p:sp>
    </p:spTree>
    <p:extLst>
      <p:ext uri="{BB962C8B-B14F-4D97-AF65-F5344CB8AC3E}">
        <p14:creationId xmlns:p14="http://schemas.microsoft.com/office/powerpoint/2010/main" val="2282657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54274"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rgbClr val="000000"/>
                </a:solidFill>
                <a:latin typeface="Arial" charset="0"/>
                <a:cs typeface="Arial" charset="0"/>
                <a:sym typeface="Arial" charset="0"/>
              </a:rPr>
              <a:t>Target doses for many studies are between 150 to 200mg of metoprolol daily.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63490"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rgbClr val="000000"/>
                </a:solidFill>
                <a:latin typeface="Arial" charset="0"/>
                <a:cs typeface="Arial" charset="0"/>
                <a:sym typeface="Arial" charset="0"/>
              </a:rPr>
              <a:t>Because it binds to the F channel in the open position, it has greatest activity when there is greater open-close cycling of the F channel.</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Hence it exhibits is greatest effect when heart rates are highest.  </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In that sense it has a partial self limiting capability.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65538"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0000"/>
              </a:buClr>
              <a:buFontTx/>
              <a:buChar char="•"/>
            </a:pPr>
            <a:r>
              <a:rPr lang="en-US" dirty="0">
                <a:solidFill>
                  <a:srgbClr val="000000"/>
                </a:solidFill>
                <a:latin typeface="Arial" charset="0"/>
                <a:cs typeface="Arial" charset="0"/>
                <a:sym typeface="Arial" charset="0"/>
              </a:rPr>
              <a:t>Atherosclerosis, Male </a:t>
            </a:r>
            <a:r>
              <a:rPr lang="en-US" dirty="0" err="1">
                <a:solidFill>
                  <a:srgbClr val="000000"/>
                </a:solidFill>
                <a:latin typeface="Arial" charset="0"/>
                <a:cs typeface="Arial" charset="0"/>
                <a:sym typeface="Arial" charset="0"/>
              </a:rPr>
              <a:t>apolipoprotein</a:t>
            </a:r>
            <a:r>
              <a:rPr lang="en-US" dirty="0">
                <a:solidFill>
                  <a:srgbClr val="000000"/>
                </a:solidFill>
                <a:latin typeface="Arial" charset="0"/>
                <a:cs typeface="Arial" charset="0"/>
                <a:sym typeface="Arial" charset="0"/>
              </a:rPr>
              <a:t> E-deficient mice fed a high-cholesterol diet, Ivabradine decreased atherosclerotic plaque size in the ascending aorta by &gt;70% in 6 weeks.</a:t>
            </a:r>
            <a:endParaRPr lang="en-US" dirty="0">
              <a:solidFill>
                <a:srgbClr val="000000"/>
              </a:solidFill>
              <a:latin typeface="Arial" charset="0"/>
              <a:cs typeface="Lucida Grande" charset="0"/>
              <a:sym typeface="Arial" charset="0"/>
            </a:endParaRPr>
          </a:p>
          <a:p>
            <a:pPr>
              <a:buClr>
                <a:srgbClr val="000000"/>
              </a:buClr>
              <a:buFontTx/>
              <a:buChar char="•"/>
            </a:pPr>
            <a:r>
              <a:rPr lang="en-US" dirty="0" err="1">
                <a:solidFill>
                  <a:srgbClr val="000000"/>
                </a:solidFill>
                <a:latin typeface="Arial" charset="0"/>
                <a:cs typeface="Arial" charset="0"/>
                <a:sym typeface="Arial" charset="0"/>
              </a:rPr>
              <a:t>Exertional</a:t>
            </a:r>
            <a:r>
              <a:rPr lang="en-US" dirty="0">
                <a:solidFill>
                  <a:srgbClr val="000000"/>
                </a:solidFill>
                <a:latin typeface="Arial" charset="0"/>
                <a:cs typeface="Arial" charset="0"/>
                <a:sym typeface="Arial" charset="0"/>
              </a:rPr>
              <a:t> tolerance:  Using bicycle Exercise </a:t>
            </a:r>
            <a:r>
              <a:rPr lang="en-US" dirty="0" err="1">
                <a:solidFill>
                  <a:srgbClr val="000000"/>
                </a:solidFill>
                <a:latin typeface="Arial" charset="0"/>
                <a:cs typeface="Arial" charset="0"/>
                <a:sym typeface="Arial" charset="0"/>
              </a:rPr>
              <a:t>Tolerence</a:t>
            </a:r>
            <a:r>
              <a:rPr lang="en-US" dirty="0">
                <a:solidFill>
                  <a:srgbClr val="000000"/>
                </a:solidFill>
                <a:latin typeface="Arial" charset="0"/>
                <a:cs typeface="Arial" charset="0"/>
                <a:sym typeface="Arial" charset="0"/>
              </a:rPr>
              <a:t> test, there was an increased time to ST depression and time to exercise limiting angina.    NOTE, this was after a 2-7 day washout of all anti-</a:t>
            </a:r>
            <a:r>
              <a:rPr lang="en-US" dirty="0" err="1">
                <a:solidFill>
                  <a:srgbClr val="000000"/>
                </a:solidFill>
                <a:latin typeface="Arial" charset="0"/>
                <a:cs typeface="Arial" charset="0"/>
                <a:sym typeface="Arial" charset="0"/>
              </a:rPr>
              <a:t>anginals</a:t>
            </a:r>
            <a:r>
              <a:rPr lang="en-US" dirty="0">
                <a:solidFill>
                  <a:srgbClr val="000000"/>
                </a:solidFill>
                <a:latin typeface="Arial" charset="0"/>
                <a:cs typeface="Arial" charset="0"/>
                <a:sym typeface="Arial" charset="0"/>
              </a:rPr>
              <a:t>, including </a:t>
            </a:r>
            <a:r>
              <a:rPr lang="en-US" dirty="0" err="1">
                <a:solidFill>
                  <a:srgbClr val="000000"/>
                </a:solidFill>
                <a:latin typeface="Arial" charset="0"/>
                <a:cs typeface="Arial" charset="0"/>
                <a:sym typeface="Arial" charset="0"/>
              </a:rPr>
              <a:t>betablockers</a:t>
            </a:r>
            <a:r>
              <a:rPr lang="en-US" dirty="0">
                <a:solidFill>
                  <a:srgbClr val="000000"/>
                </a:solidFill>
                <a:latin typeface="Arial" charset="0"/>
                <a:cs typeface="Arial" charset="0"/>
                <a:sym typeface="Arial" charset="0"/>
              </a:rPr>
              <a:t>.</a:t>
            </a:r>
            <a:endParaRPr lang="en-US" dirty="0">
              <a:solidFill>
                <a:srgbClr val="000000"/>
              </a:solidFill>
              <a:latin typeface="Arial" charset="0"/>
              <a:cs typeface="Lucida Grande" charset="0"/>
              <a:sym typeface="Arial" charset="0"/>
            </a:endParaRPr>
          </a:p>
          <a:p>
            <a:pPr>
              <a:buClr>
                <a:srgbClr val="000000"/>
              </a:buClr>
              <a:buFontTx/>
              <a:buChar char="•"/>
            </a:pPr>
            <a:r>
              <a:rPr lang="en-US" dirty="0">
                <a:solidFill>
                  <a:srgbClr val="000000"/>
                </a:solidFill>
                <a:latin typeface="Arial" charset="0"/>
                <a:cs typeface="Arial" charset="0"/>
                <a:sym typeface="Arial" charset="0"/>
              </a:rPr>
              <a:t>Compared to atenolol for 12 weeks of administration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385763" y="685800"/>
            <a:ext cx="6091237" cy="3427413"/>
          </a:xfrm>
          <a:ln/>
        </p:spPr>
      </p:sp>
      <p:sp>
        <p:nvSpPr>
          <p:cNvPr id="70658" name="Rectangle 3"/>
          <p:cNvSpPr>
            <a:spLocks noGrp="1" noChangeArrowheads="1"/>
          </p:cNvSpPr>
          <p:nvPr>
            <p:ph type="body" idx="1"/>
          </p:nvPr>
        </p:nvSpPr>
        <p:spPr>
          <a:xfrm>
            <a:off x="914832" y="4343290"/>
            <a:ext cx="5028338"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0471" tIns="45236" rIns="90471" bIns="45236"/>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382588" y="685800"/>
            <a:ext cx="6096000" cy="3429000"/>
          </a:xfrm>
          <a:ln/>
        </p:spPr>
      </p:sp>
      <p:sp>
        <p:nvSpPr>
          <p:cNvPr id="72706" name="Rectangle 3"/>
          <p:cNvSpPr>
            <a:spLocks noGrp="1" noChangeArrowheads="1"/>
          </p:cNvSpPr>
          <p:nvPr>
            <p:ph type="body" idx="1"/>
          </p:nvPr>
        </p:nvSpPr>
        <p:spPr>
          <a:xfrm>
            <a:off x="914832" y="4343290"/>
            <a:ext cx="5028338"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361950" y="701675"/>
            <a:ext cx="6115050" cy="3440113"/>
          </a:xfrm>
          <a:ln/>
        </p:spPr>
      </p:sp>
      <p:sp>
        <p:nvSpPr>
          <p:cNvPr id="74754" name="Rectangle 3"/>
          <p:cNvSpPr>
            <a:spLocks noGrp="1" noChangeArrowheads="1"/>
          </p:cNvSpPr>
          <p:nvPr>
            <p:ph type="body" idx="1"/>
          </p:nvPr>
        </p:nvSpPr>
        <p:spPr>
          <a:xfrm>
            <a:off x="921296" y="4352115"/>
            <a:ext cx="4999245" cy="41417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AU">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382588" y="684213"/>
            <a:ext cx="6096000" cy="3429000"/>
          </a:xfrm>
          <a:ln/>
        </p:spPr>
      </p:sp>
      <p:sp>
        <p:nvSpPr>
          <p:cNvPr id="82946" name="Rectangle 3"/>
          <p:cNvSpPr>
            <a:spLocks noGrp="1" noChangeArrowheads="1"/>
          </p:cNvSpPr>
          <p:nvPr>
            <p:ph type="body" idx="1"/>
          </p:nvPr>
        </p:nvSpPr>
        <p:spPr>
          <a:xfrm>
            <a:off x="685316" y="4343290"/>
            <a:ext cx="5487370" cy="41167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0471" tIns="45236" rIns="90471" bIns="45236"/>
          <a:lstStyle/>
          <a:p>
            <a:endParaRPr lang="en-GB">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382588" y="684213"/>
            <a:ext cx="6096000" cy="3429000"/>
          </a:xfrm>
          <a:ln/>
        </p:spPr>
      </p:sp>
      <p:sp>
        <p:nvSpPr>
          <p:cNvPr id="84994" name="Rectangle 3"/>
          <p:cNvSpPr>
            <a:spLocks noGrp="1" noChangeArrowheads="1"/>
          </p:cNvSpPr>
          <p:nvPr>
            <p:ph type="body" idx="1"/>
          </p:nvPr>
        </p:nvSpPr>
        <p:spPr>
          <a:xfrm>
            <a:off x="685316" y="4343290"/>
            <a:ext cx="5487370" cy="41167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26"/>
          <p:cNvSpPr>
            <a:spLocks noGrp="1" noRot="1" noChangeAspect="1" noChangeArrowheads="1" noTextEdit="1"/>
          </p:cNvSpPr>
          <p:nvPr>
            <p:ph type="sldImg"/>
          </p:nvPr>
        </p:nvSpPr>
        <p:spPr>
          <a:xfrm>
            <a:off x="382588" y="685800"/>
            <a:ext cx="6096000" cy="3429000"/>
          </a:xfrm>
          <a:ln/>
        </p:spPr>
      </p:sp>
      <p:sp>
        <p:nvSpPr>
          <p:cNvPr id="103426" name="Rectangle 1027"/>
          <p:cNvSpPr>
            <a:spLocks noGrp="1" noChangeArrowheads="1"/>
          </p:cNvSpPr>
          <p:nvPr>
            <p:ph type="body" idx="1"/>
          </p:nvPr>
        </p:nvSpPr>
        <p:spPr>
          <a:xfrm>
            <a:off x="914832" y="4343290"/>
            <a:ext cx="5028338"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B64A7FAF-020A-4CA0-B62E-3F49BB020B27}" type="slidenum">
              <a:rPr lang="en-US" sz="1200">
                <a:solidFill>
                  <a:schemeClr val="tx1"/>
                </a:solidFill>
                <a:latin typeface="Times New Roman" panose="02020603050405020304" pitchFamily="18" charset="0"/>
              </a:rPr>
              <a:pPr/>
              <a:t>13</a:t>
            </a:fld>
            <a:endParaRPr lang="en-US" sz="1200">
              <a:solidFill>
                <a:schemeClr val="tx1"/>
              </a:solidFill>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xfrm>
            <a:off x="381000" y="606425"/>
            <a:ext cx="6096000" cy="3429000"/>
          </a:xfrm>
          <a:ln/>
        </p:spPr>
      </p:sp>
      <p:sp>
        <p:nvSpPr>
          <p:cNvPr id="109572" name="Rectangle 3"/>
          <p:cNvSpPr>
            <a:spLocks noGrp="1" noChangeArrowheads="1"/>
          </p:cNvSpPr>
          <p:nvPr>
            <p:ph type="body" idx="1"/>
          </p:nvPr>
        </p:nvSpPr>
        <p:spPr>
          <a:xfrm>
            <a:off x="893763" y="4678363"/>
            <a:ext cx="5070475" cy="3790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3" tIns="44963" rIns="89923" bIns="44963"/>
          <a:lstStyle/>
          <a:p>
            <a:r>
              <a:rPr lang="en-US" smtClean="0">
                <a:cs typeface="Times New Roman" panose="02020603050405020304" pitchFamily="18" charset="0"/>
              </a:rPr>
              <a:t>Stages A through D show the progressive nature of cardiovascular disease into refractory end-stage heart failure.</a:t>
            </a:r>
          </a:p>
          <a:p>
            <a:r>
              <a:rPr lang="en-US" smtClean="0">
                <a:cs typeface="Times New Roman" panose="02020603050405020304" pitchFamily="18" charset="0"/>
              </a:rPr>
              <a:t> </a:t>
            </a:r>
          </a:p>
          <a:p>
            <a:r>
              <a:rPr lang="en-US" smtClean="0">
                <a:cs typeface="Times New Roman" panose="02020603050405020304" pitchFamily="18" charset="0"/>
              </a:rPr>
              <a:t>These patient types, especially Stage A, B, and C patients, are commonly seen by primary care physicians.</a:t>
            </a:r>
          </a:p>
          <a:p>
            <a:endParaRPr lang="en-US" smtClean="0"/>
          </a:p>
        </p:txBody>
      </p:sp>
    </p:spTree>
    <p:extLst>
      <p:ext uri="{BB962C8B-B14F-4D97-AF65-F5344CB8AC3E}">
        <p14:creationId xmlns:p14="http://schemas.microsoft.com/office/powerpoint/2010/main" val="2113198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388938" y="687388"/>
            <a:ext cx="6089650" cy="3425825"/>
          </a:xfrm>
          <a:ln/>
        </p:spPr>
      </p:sp>
      <p:sp>
        <p:nvSpPr>
          <p:cNvPr id="1054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382588" y="685800"/>
            <a:ext cx="6094412" cy="3429000"/>
          </a:xfrm>
          <a:ln/>
        </p:spPr>
      </p:sp>
      <p:sp>
        <p:nvSpPr>
          <p:cNvPr id="109570" name="Rectangle 3"/>
          <p:cNvSpPr>
            <a:spLocks noGrp="1" noChangeArrowheads="1"/>
          </p:cNvSpPr>
          <p:nvPr>
            <p:ph type="body" idx="1"/>
          </p:nvPr>
        </p:nvSpPr>
        <p:spPr>
          <a:xfrm>
            <a:off x="914832" y="4343290"/>
            <a:ext cx="5028338"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txBox="1">
            <a:spLocks noGrp="1" noChangeArrowheads="1"/>
          </p:cNvSpPr>
          <p:nvPr/>
        </p:nvSpPr>
        <p:spPr bwMode="auto">
          <a:xfrm>
            <a:off x="3885608" y="8686579"/>
            <a:ext cx="2972393" cy="45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14" tIns="45508" rIns="91014" bIns="45508" anchor="b"/>
          <a:lstStyle>
            <a:lvl1pPr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5D8CCC74-61BB-FA41-AA1C-A519A9672853}" type="slidenum">
              <a:rPr lang="en-GB" sz="1200" b="1">
                <a:latin typeface="Times New Roman" charset="0"/>
              </a:rPr>
              <a:pPr algn="r"/>
              <a:t>73</a:t>
            </a:fld>
            <a:endParaRPr lang="en-GB" sz="1200" b="1">
              <a:latin typeface="Times New Roman" charset="0"/>
            </a:endParaRPr>
          </a:p>
        </p:txBody>
      </p:sp>
      <p:sp>
        <p:nvSpPr>
          <p:cNvPr id="111618" name="Rectangle 2"/>
          <p:cNvSpPr>
            <a:spLocks noGrp="1" noRot="1" noChangeAspect="1" noChangeArrowheads="1" noTextEdit="1"/>
          </p:cNvSpPr>
          <p:nvPr>
            <p:ph type="sldImg"/>
          </p:nvPr>
        </p:nvSpPr>
        <p:spPr>
          <a:xfrm>
            <a:off x="577850" y="788988"/>
            <a:ext cx="5710238" cy="3213100"/>
          </a:xfrm>
          <a:ln/>
        </p:spPr>
      </p:sp>
      <p:sp>
        <p:nvSpPr>
          <p:cNvPr id="111619" name="Rectangle 3"/>
          <p:cNvSpPr>
            <a:spLocks noGrp="1" noChangeArrowheads="1"/>
          </p:cNvSpPr>
          <p:nvPr>
            <p:ph type="body" idx="1"/>
          </p:nvPr>
        </p:nvSpPr>
        <p:spPr>
          <a:xfrm>
            <a:off x="913216" y="4357999"/>
            <a:ext cx="5031570" cy="41329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298" tIns="45650" rIns="91298" bIns="45650"/>
          <a:lstStyle/>
          <a:p>
            <a:endParaRPr lang="en-GB">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noChangeArrowheads="1"/>
          </p:cNvSpPr>
          <p:nvPr/>
        </p:nvSpPr>
        <p:spPr bwMode="auto">
          <a:xfrm>
            <a:off x="3885608" y="8686579"/>
            <a:ext cx="2972393" cy="45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14" tIns="45508" rIns="91014" bIns="45508" anchor="b"/>
          <a:lstStyle>
            <a:lvl1pPr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34B1C9E7-55A2-304D-BAE8-575319BA161C}" type="slidenum">
              <a:rPr lang="en-GB" sz="1200" b="1">
                <a:latin typeface="Times New Roman" charset="0"/>
              </a:rPr>
              <a:pPr algn="r"/>
              <a:t>74</a:t>
            </a:fld>
            <a:endParaRPr lang="en-GB" sz="1200" b="1">
              <a:latin typeface="Times New Roman" charset="0"/>
            </a:endParaRPr>
          </a:p>
        </p:txBody>
      </p:sp>
      <p:sp>
        <p:nvSpPr>
          <p:cNvPr id="115714" name="Rectangle 2"/>
          <p:cNvSpPr>
            <a:spLocks noGrp="1" noRot="1" noChangeAspect="1" noChangeArrowheads="1" noTextEdit="1"/>
          </p:cNvSpPr>
          <p:nvPr>
            <p:ph type="sldImg"/>
          </p:nvPr>
        </p:nvSpPr>
        <p:spPr>
          <a:xfrm>
            <a:off x="577850" y="788988"/>
            <a:ext cx="5710238" cy="3213100"/>
          </a:xfrm>
          <a:ln/>
        </p:spPr>
      </p:sp>
      <p:sp>
        <p:nvSpPr>
          <p:cNvPr id="115715" name="Rectangle 3"/>
          <p:cNvSpPr>
            <a:spLocks noGrp="1" noChangeArrowheads="1"/>
          </p:cNvSpPr>
          <p:nvPr>
            <p:ph type="body" idx="1"/>
          </p:nvPr>
        </p:nvSpPr>
        <p:spPr>
          <a:xfrm>
            <a:off x="913216" y="4357999"/>
            <a:ext cx="5031570" cy="41329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298" tIns="45650" rIns="91298" bIns="45650"/>
          <a:lstStyle/>
          <a:p>
            <a:endParaRPr lang="en-GB">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D3187251-5BB2-45B0-86B7-A149BD3EED7E}" type="slidenum">
              <a:rPr lang="en-US" sz="1200">
                <a:solidFill>
                  <a:schemeClr val="tx1"/>
                </a:solidFill>
                <a:latin typeface="Times New Roman" panose="02020603050405020304" pitchFamily="18" charset="0"/>
              </a:rPr>
              <a:pPr/>
              <a:t>20</a:t>
            </a:fld>
            <a:endParaRPr lang="en-US" sz="1200">
              <a:solidFill>
                <a:schemeClr val="tx1"/>
              </a:solidFill>
              <a:latin typeface="Times New Roman" panose="02020603050405020304" pitchFamily="18" charset="0"/>
            </a:endParaRPr>
          </a:p>
        </p:txBody>
      </p:sp>
      <p:sp>
        <p:nvSpPr>
          <p:cNvPr id="111619" name="Rectangle 2"/>
          <p:cNvSpPr>
            <a:spLocks noGrp="1" noRot="1" noChangeAspect="1" noChangeArrowheads="1" noTextEdit="1"/>
          </p:cNvSpPr>
          <p:nvPr>
            <p:ph type="sldImg"/>
          </p:nvPr>
        </p:nvSpPr>
        <p:spPr>
          <a:xfrm>
            <a:off x="384175" y="687388"/>
            <a:ext cx="6091238" cy="3427412"/>
          </a:xfrm>
          <a:ln/>
        </p:spPr>
      </p:sp>
      <p:sp>
        <p:nvSpPr>
          <p:cNvPr id="111620"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smtClean="0"/>
              <a:t>Ravnan SL, Ravnan MC, Deedwania PC. Pharmacotherapy in congestive heart failure: diuretic resistance and strategies to overcome resistance in patients with congestive heart failure. Congest Heart Fail. 2002;8:80-85.</a:t>
            </a:r>
          </a:p>
          <a:p>
            <a:r>
              <a:rPr lang="en-US" smtClean="0"/>
              <a:t>Brater DC. Resistance to loop diuretics. Why it happens and what to do about it. Drugs. 1985;30:427-443.</a:t>
            </a:r>
          </a:p>
          <a:p>
            <a:endParaRPr lang="en-US" smtClean="0"/>
          </a:p>
          <a:p>
            <a:endParaRPr lang="en-US" smtClean="0"/>
          </a:p>
        </p:txBody>
      </p:sp>
    </p:spTree>
    <p:extLst>
      <p:ext uri="{BB962C8B-B14F-4D97-AF65-F5344CB8AC3E}">
        <p14:creationId xmlns:p14="http://schemas.microsoft.com/office/powerpoint/2010/main" val="369043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3DAC5CB5-1B73-4414-9BBC-B00EF3101E2A}" type="slidenum">
              <a:rPr lang="en-US" sz="1200">
                <a:solidFill>
                  <a:schemeClr val="tx1"/>
                </a:solidFill>
                <a:latin typeface="Times New Roman" panose="02020603050405020304" pitchFamily="18" charset="0"/>
              </a:rPr>
              <a:pPr/>
              <a:t>21</a:t>
            </a:fld>
            <a:endParaRPr lang="en-US" sz="1200">
              <a:solidFill>
                <a:schemeClr val="tx1"/>
              </a:solidFill>
              <a:latin typeface="Times New Roman" panose="02020603050405020304" pitchFamily="18" charset="0"/>
            </a:endParaRPr>
          </a:p>
        </p:txBody>
      </p:sp>
      <p:sp>
        <p:nvSpPr>
          <p:cNvPr id="110595" name="Rectangle 2"/>
          <p:cNvSpPr>
            <a:spLocks noGrp="1" noRot="1" noChangeAspect="1" noChangeArrowheads="1" noTextEdit="1"/>
          </p:cNvSpPr>
          <p:nvPr>
            <p:ph type="sldImg"/>
          </p:nvPr>
        </p:nvSpPr>
        <p:spPr>
          <a:xfrm>
            <a:off x="384175" y="687388"/>
            <a:ext cx="6091238" cy="3427412"/>
          </a:xfrm>
          <a:ln/>
        </p:spPr>
      </p:sp>
      <p:sp>
        <p:nvSpPr>
          <p:cNvPr id="110596"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smtClean="0"/>
              <a:t>Diuretic resistance and refractoriness in heart failure patients is due to a number of factors</a:t>
            </a:r>
          </a:p>
          <a:p>
            <a:pPr>
              <a:buFontTx/>
              <a:buChar char="•"/>
            </a:pPr>
            <a:r>
              <a:rPr lang="en-US" smtClean="0"/>
              <a:t>Avid sodium and water reabsorbtion in proximal tubule due to effects of angiotensin II (AII). Loop and thiazide diuretics work distal to proximal tubule, where majority of sodium and water has already been reabsorbed. Therefore, loop and thiazide diuretics have less substrate (tubular sodium and water) on which to exert their effects</a:t>
            </a:r>
          </a:p>
          <a:p>
            <a:pPr>
              <a:buFontTx/>
              <a:buChar char="•"/>
            </a:pPr>
            <a:r>
              <a:rPr lang="en-US" smtClean="0"/>
              <a:t>Renal vasoconstriction mediated by norepinephrine, endothelin-1, and AII can lead to reduced GFR. As a result, ability of most diuretics to get to their site of action in renal tubules is reduced</a:t>
            </a:r>
          </a:p>
          <a:p>
            <a:pPr>
              <a:buFontTx/>
              <a:buChar char="•"/>
            </a:pPr>
            <a:r>
              <a:rPr lang="en-US" smtClean="0"/>
              <a:t>High levels of aldosterone contribute (to a lesser extent) to sodium reabsorbtion</a:t>
            </a:r>
          </a:p>
          <a:p>
            <a:pPr lvl="2">
              <a:buFontTx/>
              <a:buChar char="•"/>
            </a:pPr>
            <a:endParaRPr lang="en-US" smtClean="0"/>
          </a:p>
          <a:p>
            <a:r>
              <a:rPr lang="en-US" smtClean="0"/>
              <a:t>Weber KT. Aldosterone in congestive heart failure. N Engl J Med. 2001;345:1689-1697.</a:t>
            </a:r>
          </a:p>
          <a:p>
            <a:r>
              <a:rPr lang="en-US" smtClean="0"/>
              <a:t>Francis GS, Goldsmith SR, Levine TB, Olivari MT, Cohn JN. The neurohumoral axis in congestive heart failure. Ann Intern Med. 1984;101:370-377.</a:t>
            </a:r>
          </a:p>
          <a:p>
            <a:r>
              <a:rPr lang="en-US" smtClean="0"/>
              <a:t>Dzau VJ.  Renal and circulatory mechanisms in congestive heart failure. Kidney Int. 1987;31:1402-1415.</a:t>
            </a:r>
          </a:p>
          <a:p>
            <a:endParaRPr lang="en-US" smtClean="0"/>
          </a:p>
        </p:txBody>
      </p:sp>
    </p:spTree>
    <p:extLst>
      <p:ext uri="{BB962C8B-B14F-4D97-AF65-F5344CB8AC3E}">
        <p14:creationId xmlns:p14="http://schemas.microsoft.com/office/powerpoint/2010/main" val="32506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F3725C6E-20BB-4BFA-A71C-2759FEB8C538}" type="slidenum">
              <a:rPr lang="en-US" sz="1200">
                <a:solidFill>
                  <a:schemeClr val="tx1"/>
                </a:solidFill>
                <a:latin typeface="Times New Roman" panose="02020603050405020304" pitchFamily="18" charset="0"/>
              </a:rPr>
              <a:pPr/>
              <a:t>29</a:t>
            </a:fld>
            <a:endParaRPr lang="en-US" sz="1200">
              <a:solidFill>
                <a:schemeClr val="tx1"/>
              </a:solidFill>
              <a:latin typeface="Times New Roman" panose="02020603050405020304"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26593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EE8F9569-5A6C-463B-ADD7-46B161D0B788}" type="slidenum">
              <a:rPr lang="en-US" sz="1200">
                <a:solidFill>
                  <a:schemeClr val="tx1"/>
                </a:solidFill>
                <a:latin typeface="Times New Roman" panose="02020603050405020304" pitchFamily="18" charset="0"/>
              </a:rPr>
              <a:pPr/>
              <a:t>32</a:t>
            </a:fld>
            <a:endParaRPr lang="en-US" sz="1200">
              <a:solidFill>
                <a:schemeClr val="tx1"/>
              </a:solidFill>
              <a:latin typeface="Times New Roman" panose="02020603050405020304"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661389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30722"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rgbClr val="000000"/>
                </a:solidFill>
                <a:latin typeface="Arial" charset="0"/>
                <a:cs typeface="Arial" charset="0"/>
                <a:sym typeface="Arial" charset="0"/>
              </a:rPr>
              <a:t>Circ journal:  Heart rates </a:t>
            </a:r>
            <a:r>
              <a:rPr lang="en-US" b="1">
                <a:solidFill>
                  <a:srgbClr val="000000"/>
                </a:solidFill>
                <a:latin typeface="Arial" charset="0"/>
                <a:cs typeface="Arial" charset="0"/>
                <a:sym typeface="Arial" charset="0"/>
              </a:rPr>
              <a:t>greater than 80.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50178"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0000"/>
              </a:buClr>
              <a:buFontTx/>
              <a:buChar char="•"/>
            </a:pPr>
            <a:r>
              <a:rPr lang="en-US">
                <a:solidFill>
                  <a:srgbClr val="000000"/>
                </a:solidFill>
                <a:latin typeface="Arial" charset="0"/>
                <a:cs typeface="Arial" charset="0"/>
                <a:sym typeface="Arial" charset="0"/>
              </a:rPr>
              <a:t>Alpha constriction, which at least initially increases peripheral resistance, but also of potential concern in cocaine users.</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Glycogenolysis, particularly in Type I diabetics</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Renin, thereby altering the renin-angiotensin pathway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52226"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0000"/>
              </a:buClr>
              <a:buFontTx/>
              <a:buChar char="•"/>
            </a:pPr>
            <a:r>
              <a:rPr lang="en-US">
                <a:solidFill>
                  <a:srgbClr val="000000"/>
                </a:solidFill>
                <a:latin typeface="Arial" charset="0"/>
                <a:cs typeface="Arial" charset="0"/>
                <a:sym typeface="Arial" charset="0"/>
              </a:rPr>
              <a:t>Norwegion:  AMI, given Timilol for up to 33 months, showing reduced mortality in the Timolol group.</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CAPRICORN, AMI and EF lower than 40%</a:t>
            </a:r>
            <a:r>
              <a:rPr lang="en-US">
                <a:solidFill>
                  <a:srgbClr val="000000"/>
                </a:solidFill>
                <a:latin typeface="Wingdings" charset="0"/>
                <a:sym typeface="Wingdings" charset="0"/>
              </a:rPr>
              <a:t></a:t>
            </a:r>
            <a:r>
              <a:rPr lang="en-US">
                <a:solidFill>
                  <a:srgbClr val="000000"/>
                </a:solidFill>
                <a:latin typeface="Arial" charset="0"/>
                <a:cs typeface="Arial" charset="0"/>
                <a:sym typeface="Arial" charset="0"/>
              </a:rPr>
              <a:t> BB reduced all cause mortality </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ISIS-1, Atenolol vs placebo during hospitalization for AMI (16,000 patients).  Showed reduced in-hospital mortality.</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COPPERNICUS, Carvedilol in patients with EF less than 25%, reduced severity of HF and hospitalizations</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MERIT-HF: Metoprolol XL vs placebo, 4000 patients with Class II-IV HF, EF of less than 40%, stopped early due to mortality benefit with Metoprolol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03111" y="454026"/>
            <a:ext cx="10363200" cy="8096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635126"/>
            <a:ext cx="10363200" cy="4460875"/>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F0D120-7694-411B-92BE-E94D87752898}" type="slidenum">
              <a:rPr lang="en-US"/>
              <a:pPr/>
              <a:t>‹#›</a:t>
            </a:fld>
            <a:endParaRPr lang="en-US"/>
          </a:p>
        </p:txBody>
      </p:sp>
    </p:spTree>
    <p:extLst>
      <p:ext uri="{BB962C8B-B14F-4D97-AF65-F5344CB8AC3E}">
        <p14:creationId xmlns:p14="http://schemas.microsoft.com/office/powerpoint/2010/main" val="720607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upload.wikimedia.org/wikipedia/commons/b/b8/William_Withering.jpg" TargetMode="Externa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hyperlink" Target="http://www.lib.uiowa.edu/hardin/news_foxglove.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content.nejm.org/content/vol336/issue8/images/large/01f1.jpeg" TargetMode="Externa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hyperlink" Target="http://content.nejm.org/content/vol336/issue8/images/large/01f3.jpe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content.nejm.org/content/vol339/issue25/images/large/03f1.jpeg" TargetMode="Externa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Atrioventricular_node" TargetMode="External"/><Relationship Id="rId2" Type="http://schemas.openxmlformats.org/officeDocument/2006/relationships/hyperlink" Target="http://en.wikipedia.org/wiki/Sinoatrial_node" TargetMode="External"/><Relationship Id="rId1" Type="http://schemas.openxmlformats.org/officeDocument/2006/relationships/slideLayout" Target="../slideLayouts/slideLayout2.xml"/><Relationship Id="rId4" Type="http://schemas.openxmlformats.org/officeDocument/2006/relationships/hyperlink" Target="http://en.wikipedia.org/wiki/Diastolic_depolarization"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Heart Failure Management</a:t>
            </a:r>
            <a:br>
              <a:rPr lang="en-US" dirty="0" smtClean="0"/>
            </a:br>
            <a:r>
              <a:rPr lang="en-US" sz="2400" dirty="0" smtClean="0"/>
              <a:t>(2013 Guidelines)</a:t>
            </a:r>
            <a:br>
              <a:rPr lang="en-US" sz="2400" dirty="0" smtClean="0"/>
            </a:br>
            <a:r>
              <a:rPr lang="en-US" sz="2400" dirty="0" smtClean="0"/>
              <a:t>+ 2 NEW FDA approved HF drugs and monitoring</a:t>
            </a:r>
            <a:endParaRPr lang="en-US" sz="2400" dirty="0"/>
          </a:p>
        </p:txBody>
      </p:sp>
      <p:sp>
        <p:nvSpPr>
          <p:cNvPr id="3" name="Subtitle 2"/>
          <p:cNvSpPr>
            <a:spLocks noGrp="1"/>
          </p:cNvSpPr>
          <p:nvPr>
            <p:ph type="subTitle" idx="1"/>
          </p:nvPr>
        </p:nvSpPr>
        <p:spPr/>
        <p:txBody>
          <a:bodyPr>
            <a:normAutofit/>
          </a:bodyPr>
          <a:lstStyle/>
          <a:p>
            <a:r>
              <a:rPr lang="en-US" dirty="0" smtClean="0"/>
              <a:t>Blake Wachter, MD, PhD</a:t>
            </a:r>
          </a:p>
          <a:p>
            <a:r>
              <a:rPr lang="en-US" dirty="0" smtClean="0"/>
              <a:t>Idaho Heart Institute</a:t>
            </a:r>
            <a:endParaRPr lang="en-US" dirty="0"/>
          </a:p>
        </p:txBody>
      </p:sp>
      <p:sp>
        <p:nvSpPr>
          <p:cNvPr id="4" name="Rectangle 3"/>
          <p:cNvSpPr/>
          <p:nvPr/>
        </p:nvSpPr>
        <p:spPr>
          <a:xfrm>
            <a:off x="1405191" y="4372131"/>
            <a:ext cx="210826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accent2">
                    <a:lumMod val="50000"/>
                  </a:schemeClr>
                </a:solidFill>
                <a:effectLst>
                  <a:outerShdw blurRad="41275" dist="20320" dir="1800000" algn="tl" rotWithShape="0">
                    <a:srgbClr val="000000">
                      <a:alpha val="40000"/>
                    </a:srgbClr>
                  </a:outerShdw>
                </a:effectLst>
              </a:rPr>
              <a:t>Part</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5400" b="1" cap="none" spc="0" dirty="0" smtClean="0">
                <a:ln w="12700">
                  <a:solidFill>
                    <a:schemeClr val="tx2">
                      <a:satMod val="155000"/>
                    </a:schemeClr>
                  </a:solidFill>
                  <a:prstDash val="solid"/>
                </a:ln>
                <a:solidFill>
                  <a:schemeClr val="accent2">
                    <a:lumMod val="50000"/>
                  </a:schemeClr>
                </a:solidFill>
                <a:effectLst>
                  <a:outerShdw blurRad="41275" dist="20320" dir="1800000" algn="tl" rotWithShape="0">
                    <a:srgbClr val="000000">
                      <a:alpha val="40000"/>
                    </a:srgbClr>
                  </a:outerShdw>
                </a:effectLst>
              </a:rPr>
              <a:t>A</a:t>
            </a:r>
            <a:endParaRPr lang="en-US" sz="5400" b="1" cap="none" spc="0" dirty="0">
              <a:ln w="12700">
                <a:solidFill>
                  <a:schemeClr val="tx2">
                    <a:satMod val="155000"/>
                  </a:schemeClr>
                </a:solidFill>
                <a:prstDash val="solid"/>
              </a:ln>
              <a:solidFill>
                <a:schemeClr val="accent2">
                  <a:lumMod val="50000"/>
                </a:schemeClr>
              </a:solidFill>
              <a:effectLst>
                <a:outerShdw blurRad="41275" dist="20320" dir="1800000" algn="tl" rotWithShape="0">
                  <a:srgbClr val="000000">
                    <a:alpha val="40000"/>
                  </a:srgbClr>
                </a:outerShdw>
              </a:effectLst>
            </a:endParaRPr>
          </a:p>
        </p:txBody>
      </p:sp>
      <p:sp>
        <p:nvSpPr>
          <p:cNvPr id="6" name="TextBox 5"/>
          <p:cNvSpPr txBox="1"/>
          <p:nvPr/>
        </p:nvSpPr>
        <p:spPr>
          <a:xfrm>
            <a:off x="6888516" y="4887918"/>
            <a:ext cx="2051162" cy="369332"/>
          </a:xfrm>
          <a:prstGeom prst="rect">
            <a:avLst/>
          </a:prstGeom>
          <a:noFill/>
        </p:spPr>
        <p:txBody>
          <a:bodyPr wrap="none" rtlCol="0">
            <a:spAutoFit/>
          </a:bodyPr>
          <a:lstStyle/>
          <a:p>
            <a:r>
              <a:rPr lang="en-US" dirty="0" smtClean="0"/>
              <a:t>February 12, 2016</a:t>
            </a:r>
            <a:endParaRPr lang="en-US" dirty="0"/>
          </a:p>
        </p:txBody>
      </p:sp>
    </p:spTree>
    <p:extLst>
      <p:ext uri="{BB962C8B-B14F-4D97-AF65-F5344CB8AC3E}">
        <p14:creationId xmlns:p14="http://schemas.microsoft.com/office/powerpoint/2010/main" val="3949594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Non-invasive Cardiac Imaging</a:t>
            </a:r>
            <a:endParaRPr lang="en-US" dirty="0"/>
          </a:p>
        </p:txBody>
      </p:sp>
      <p:sp>
        <p:nvSpPr>
          <p:cNvPr id="3" name="Content Placeholder 2"/>
          <p:cNvSpPr>
            <a:spLocks noGrp="1"/>
          </p:cNvSpPr>
          <p:nvPr>
            <p:ph idx="1"/>
          </p:nvPr>
        </p:nvSpPr>
        <p:spPr>
          <a:xfrm>
            <a:off x="677334" y="1459077"/>
            <a:ext cx="8596668" cy="4582285"/>
          </a:xfrm>
        </p:spPr>
        <p:txBody>
          <a:bodyPr>
            <a:noAutofit/>
          </a:bodyPr>
          <a:lstStyle/>
          <a:p>
            <a:r>
              <a:rPr lang="en-US" sz="2400" dirty="0" smtClean="0"/>
              <a:t>New onset or change in condition </a:t>
            </a:r>
          </a:p>
          <a:p>
            <a:pPr lvl="1"/>
            <a:r>
              <a:rPr lang="en-US" sz="2400" dirty="0" smtClean="0"/>
              <a:t>CXR</a:t>
            </a:r>
          </a:p>
          <a:p>
            <a:pPr lvl="1"/>
            <a:r>
              <a:rPr lang="en-US" sz="2400" dirty="0" smtClean="0"/>
              <a:t>Echo with Doppler</a:t>
            </a:r>
            <a:endParaRPr lang="en-US" sz="2400" dirty="0"/>
          </a:p>
          <a:p>
            <a:r>
              <a:rPr lang="en-US" sz="2400" dirty="0" smtClean="0"/>
              <a:t>Assess goal directed medical therapy (needing an ICD?)</a:t>
            </a:r>
          </a:p>
          <a:p>
            <a:pPr lvl="1"/>
            <a:r>
              <a:rPr lang="en-US" sz="2400" dirty="0" smtClean="0"/>
              <a:t>Repeat echo</a:t>
            </a:r>
          </a:p>
          <a:p>
            <a:endParaRPr lang="en-US" sz="2400" dirty="0"/>
          </a:p>
          <a:p>
            <a:r>
              <a:rPr lang="en-US" sz="2400" dirty="0" smtClean="0"/>
              <a:t>In the patient with known CAD with new or worsening HF (+/- symptoms) (Class </a:t>
            </a:r>
            <a:r>
              <a:rPr lang="en-US" sz="2400" dirty="0" err="1" smtClean="0"/>
              <a:t>IIa</a:t>
            </a:r>
            <a:r>
              <a:rPr lang="en-US" sz="2400" dirty="0" smtClean="0"/>
              <a:t>, level B)</a:t>
            </a:r>
          </a:p>
          <a:p>
            <a:pPr lvl="1"/>
            <a:r>
              <a:rPr lang="en-US" sz="2400" dirty="0" smtClean="0"/>
              <a:t>Consider non invasive imaging </a:t>
            </a:r>
          </a:p>
          <a:p>
            <a:r>
              <a:rPr lang="en-US" sz="2400" dirty="0" smtClean="0"/>
              <a:t>Consider MRI if need to assess myocardial infiltrative processes or scar burden (Class </a:t>
            </a:r>
            <a:r>
              <a:rPr lang="en-US" sz="2400" dirty="0" err="1" smtClean="0"/>
              <a:t>IIa</a:t>
            </a:r>
            <a:r>
              <a:rPr lang="en-US" sz="2400" dirty="0" smtClean="0"/>
              <a:t>, level B)</a:t>
            </a:r>
            <a:endParaRPr lang="en-US" sz="2400" dirty="0"/>
          </a:p>
        </p:txBody>
      </p:sp>
    </p:spTree>
    <p:extLst>
      <p:ext uri="{BB962C8B-B14F-4D97-AF65-F5344CB8AC3E}">
        <p14:creationId xmlns:p14="http://schemas.microsoft.com/office/powerpoint/2010/main" val="228438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routinely repeat the echo</a:t>
            </a:r>
            <a:endParaRPr lang="en-US" dirty="0"/>
          </a:p>
        </p:txBody>
      </p:sp>
      <p:sp>
        <p:nvSpPr>
          <p:cNvPr id="3" name="Content Placeholder 2"/>
          <p:cNvSpPr>
            <a:spLocks noGrp="1"/>
          </p:cNvSpPr>
          <p:nvPr>
            <p:ph idx="1"/>
          </p:nvPr>
        </p:nvSpPr>
        <p:spPr>
          <a:xfrm>
            <a:off x="677334" y="1864376"/>
            <a:ext cx="8596668" cy="4176986"/>
          </a:xfrm>
        </p:spPr>
        <p:txBody>
          <a:bodyPr/>
          <a:lstStyle/>
          <a:p>
            <a:r>
              <a:rPr lang="en-US" sz="2400" dirty="0" smtClean="0"/>
              <a:t>No Benefit </a:t>
            </a:r>
          </a:p>
          <a:p>
            <a:pPr lvl="1"/>
            <a:r>
              <a:rPr lang="en-US" sz="2400" dirty="0" smtClean="0"/>
              <a:t>Routine repeat measurement of LV function in absence of clinical status change or treatment intervention (Class III)</a:t>
            </a:r>
          </a:p>
          <a:p>
            <a:pPr lvl="1"/>
            <a:endParaRPr lang="en-US" dirty="0"/>
          </a:p>
        </p:txBody>
      </p:sp>
    </p:spTree>
    <p:extLst>
      <p:ext uri="{BB962C8B-B14F-4D97-AF65-F5344CB8AC3E}">
        <p14:creationId xmlns:p14="http://schemas.microsoft.com/office/powerpoint/2010/main" val="3840996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Invasive Evaluation</a:t>
            </a:r>
            <a:endParaRPr lang="en-US" dirty="0"/>
          </a:p>
        </p:txBody>
      </p:sp>
      <p:sp>
        <p:nvSpPr>
          <p:cNvPr id="3" name="Content Placeholder 2"/>
          <p:cNvSpPr>
            <a:spLocks noGrp="1"/>
          </p:cNvSpPr>
          <p:nvPr>
            <p:ph idx="1"/>
          </p:nvPr>
        </p:nvSpPr>
        <p:spPr>
          <a:xfrm>
            <a:off x="677334" y="1405037"/>
            <a:ext cx="8596668" cy="4636325"/>
          </a:xfrm>
        </p:spPr>
        <p:txBody>
          <a:bodyPr>
            <a:normAutofit/>
          </a:bodyPr>
          <a:lstStyle/>
          <a:p>
            <a:r>
              <a:rPr lang="en-US" dirty="0" smtClean="0"/>
              <a:t>Invasive monitoring with pulmonary artery catheter </a:t>
            </a:r>
          </a:p>
          <a:p>
            <a:pPr lvl="1"/>
            <a:r>
              <a:rPr lang="en-US" dirty="0" smtClean="0"/>
              <a:t>Acute decompensating patient</a:t>
            </a:r>
            <a:endParaRPr lang="en-US" dirty="0"/>
          </a:p>
          <a:p>
            <a:pPr lvl="1"/>
            <a:r>
              <a:rPr lang="en-US" dirty="0" smtClean="0"/>
              <a:t>Guide therapy (inotropes, vasodilators, </a:t>
            </a:r>
            <a:r>
              <a:rPr lang="en-US" dirty="0" err="1" smtClean="0"/>
              <a:t>pressors</a:t>
            </a:r>
            <a:r>
              <a:rPr lang="en-US" dirty="0" smtClean="0"/>
              <a:t>)</a:t>
            </a:r>
          </a:p>
          <a:p>
            <a:pPr lvl="1"/>
            <a:r>
              <a:rPr lang="en-US" dirty="0" smtClean="0"/>
              <a:t>Volume status is unknown</a:t>
            </a:r>
          </a:p>
          <a:p>
            <a:pPr lvl="1"/>
            <a:r>
              <a:rPr lang="en-US" dirty="0" smtClean="0"/>
              <a:t>Worsening renal failure</a:t>
            </a:r>
          </a:p>
          <a:p>
            <a:pPr lvl="1"/>
            <a:r>
              <a:rPr lang="en-US" dirty="0" smtClean="0"/>
              <a:t>Low systolic pressures </a:t>
            </a:r>
          </a:p>
          <a:p>
            <a:pPr lvl="1"/>
            <a:r>
              <a:rPr lang="en-US" dirty="0" smtClean="0"/>
              <a:t>Evaluation for mechanical circulation support (MCS) or transplant</a:t>
            </a:r>
          </a:p>
          <a:p>
            <a:r>
              <a:rPr lang="en-US" dirty="0" smtClean="0"/>
              <a:t>Coronary angiogram</a:t>
            </a:r>
          </a:p>
          <a:p>
            <a:pPr lvl="1"/>
            <a:r>
              <a:rPr lang="en-US" dirty="0" smtClean="0"/>
              <a:t>In select patient if eligible for revascularization</a:t>
            </a:r>
          </a:p>
          <a:p>
            <a:r>
              <a:rPr lang="en-US" dirty="0" err="1" smtClean="0"/>
              <a:t>Endomyocardial</a:t>
            </a:r>
            <a:r>
              <a:rPr lang="en-US" dirty="0" smtClean="0"/>
              <a:t> biopsy</a:t>
            </a:r>
          </a:p>
          <a:p>
            <a:pPr lvl="1"/>
            <a:r>
              <a:rPr lang="en-US" dirty="0" smtClean="0"/>
              <a:t>Select patients looking for specific diagnosis </a:t>
            </a:r>
            <a:endParaRPr lang="en-US" dirty="0"/>
          </a:p>
        </p:txBody>
      </p:sp>
    </p:spTree>
    <p:extLst>
      <p:ext uri="{BB962C8B-B14F-4D97-AF65-F5344CB8AC3E}">
        <p14:creationId xmlns:p14="http://schemas.microsoft.com/office/powerpoint/2010/main" val="2599139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702501" y="256690"/>
            <a:ext cx="8596668" cy="810598"/>
          </a:xfrm>
        </p:spPr>
        <p:txBody>
          <a:bodyPr/>
          <a:lstStyle/>
          <a:p>
            <a:pPr>
              <a:defRPr/>
            </a:pPr>
            <a:r>
              <a:rPr lang="en-US" dirty="0" smtClean="0"/>
              <a:t>AHA Classification of </a:t>
            </a:r>
            <a:r>
              <a:rPr lang="en-US" dirty="0"/>
              <a:t>Heart Failure</a:t>
            </a:r>
          </a:p>
        </p:txBody>
      </p:sp>
      <p:sp>
        <p:nvSpPr>
          <p:cNvPr id="436227" name="AutoShape 3"/>
          <p:cNvSpPr>
            <a:spLocks noChangeArrowheads="1"/>
          </p:cNvSpPr>
          <p:nvPr/>
        </p:nvSpPr>
        <p:spPr bwMode="auto">
          <a:xfrm>
            <a:off x="395599" y="1881220"/>
            <a:ext cx="1171575" cy="3911600"/>
          </a:xfrm>
          <a:prstGeom prst="downArrow">
            <a:avLst>
              <a:gd name="adj1" fmla="val 63509"/>
              <a:gd name="adj2" fmla="val 42291"/>
            </a:avLst>
          </a:prstGeom>
          <a:gradFill rotWithShape="0">
            <a:gsLst>
              <a:gs pos="0">
                <a:srgbClr val="E0B701">
                  <a:gamma/>
                  <a:tint val="11373"/>
                  <a:invGamma/>
                </a:srgbClr>
              </a:gs>
              <a:gs pos="100000">
                <a:srgbClr val="E0B701"/>
              </a:gs>
            </a:gsLst>
            <a:lin ang="5400000" scaled="1"/>
          </a:gradFill>
          <a:ln w="12700">
            <a:noFill/>
            <a:miter lim="800000"/>
            <a:headEnd/>
            <a:tailEnd/>
          </a:ln>
          <a:effectLst/>
        </p:spPr>
        <p:txBody>
          <a:bodyPr wrap="none" anchor="ctr"/>
          <a:lstStyle/>
          <a:p>
            <a:pPr>
              <a:defRPr/>
            </a:pPr>
            <a:endParaRPr lang="en-US">
              <a:latin typeface="Arial" charset="0"/>
            </a:endParaRPr>
          </a:p>
        </p:txBody>
      </p:sp>
      <p:graphicFrame>
        <p:nvGraphicFramePr>
          <p:cNvPr id="436265" name="Group 41"/>
          <p:cNvGraphicFramePr>
            <a:graphicFrameLocks noGrp="1"/>
          </p:cNvGraphicFramePr>
          <p:nvPr>
            <p:extLst>
              <p:ext uri="{D42A27DB-BD31-4B8C-83A1-F6EECF244321}">
                <p14:modId xmlns:p14="http://schemas.microsoft.com/office/powerpoint/2010/main" val="1470088127"/>
              </p:ext>
            </p:extLst>
          </p:nvPr>
        </p:nvGraphicFramePr>
        <p:xfrm>
          <a:off x="528948" y="1204718"/>
          <a:ext cx="9199562" cy="4588101"/>
        </p:xfrm>
        <a:graphic>
          <a:graphicData uri="http://schemas.openxmlformats.org/drawingml/2006/table">
            <a:tbl>
              <a:tblPr/>
              <a:tblGrid>
                <a:gridCol w="957262"/>
                <a:gridCol w="3479800"/>
                <a:gridCol w="4762500"/>
              </a:tblGrid>
              <a:tr h="323054">
                <a:tc gridSpan="3">
                  <a:txBody>
                    <a:bodyPr/>
                    <a:lstStyle/>
                    <a:p>
                      <a:pPr marL="0" marR="0" lvl="0" indent="0" algn="ctr" defTabSz="914400" rtl="0" eaLnBrk="0" fontAlgn="base" latinLnBrk="0" hangingPunct="0">
                        <a:lnSpc>
                          <a:spcPct val="80000"/>
                        </a:lnSpc>
                        <a:spcBef>
                          <a:spcPct val="20000"/>
                        </a:spcBef>
                        <a:spcAft>
                          <a:spcPct val="0"/>
                        </a:spcAft>
                        <a:buClrTx/>
                        <a:buSzTx/>
                        <a:buFontTx/>
                        <a:buNone/>
                        <a:tabLst/>
                      </a:pPr>
                      <a:endParaRPr kumimoji="0" lang="en-US" sz="1900" b="0" i="0" u="none" strike="noStrike" cap="none" normalizeH="0" baseline="0" dirty="0" smtClean="0">
                        <a:ln>
                          <a:noFill/>
                        </a:ln>
                        <a:solidFill>
                          <a:schemeClr val="tx2"/>
                        </a:solidFill>
                        <a:effectLst/>
                        <a:latin typeface="Arial" charset="0"/>
                      </a:endParaRPr>
                    </a:p>
                  </a:txBody>
                  <a:tcPr marT="45712" marB="45712" horzOverflow="overflow">
                    <a:lnL cap="flat">
                      <a:noFill/>
                    </a:lnL>
                    <a:lnR cap="flat">
                      <a:noFill/>
                    </a:lnR>
                    <a:lnT cap="flat">
                      <a:noFill/>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r>
              <a:tr h="481539">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endParaRPr kumimoji="0" lang="en-US" sz="1900" b="0" i="0" u="none" strike="noStrike" cap="none" normalizeH="0" baseline="0" smtClean="0">
                        <a:ln>
                          <a:noFill/>
                        </a:ln>
                        <a:solidFill>
                          <a:schemeClr val="tx2"/>
                        </a:solidFill>
                        <a:effectLst/>
                        <a:latin typeface="Arial" charset="0"/>
                      </a:endParaRP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3200" b="0" i="0" u="none" strike="noStrike" cap="none" normalizeH="0" baseline="0" dirty="0" smtClean="0">
                          <a:ln>
                            <a:noFill/>
                          </a:ln>
                          <a:solidFill>
                            <a:schemeClr val="tx2"/>
                          </a:solidFill>
                          <a:effectLst/>
                          <a:latin typeface="Arial" charset="0"/>
                        </a:rPr>
                        <a:t>Stage</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3200" b="0" i="0" u="none" strike="noStrike" cap="none" normalizeH="0" baseline="0" dirty="0" smtClean="0">
                          <a:ln>
                            <a:noFill/>
                          </a:ln>
                          <a:solidFill>
                            <a:schemeClr val="tx2"/>
                          </a:solidFill>
                          <a:effectLst/>
                          <a:latin typeface="Arial" charset="0"/>
                        </a:rPr>
                        <a:t>Patient Description</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1095174">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smtClean="0">
                          <a:ln>
                            <a:noFill/>
                          </a:ln>
                          <a:solidFill>
                            <a:srgbClr val="000000"/>
                          </a:solidFill>
                          <a:effectLst/>
                          <a:latin typeface="Arial" charset="0"/>
                        </a:rPr>
                        <a:t>A</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Arial" charset="0"/>
                        </a:rPr>
                        <a:t>High risk for developing heart failure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Hypertension</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CAD </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Diabetes mellitus</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Family history of cardiomyopathy</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r>
              <a:tr h="749743">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smtClean="0">
                          <a:ln>
                            <a:noFill/>
                          </a:ln>
                          <a:solidFill>
                            <a:srgbClr val="000000"/>
                          </a:solidFill>
                          <a:effectLst/>
                          <a:latin typeface="Arial" charset="0"/>
                        </a:rPr>
                        <a:t>B</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Arial" charset="0"/>
                        </a:rPr>
                        <a:t>Asymptomatic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Previous MI</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LV systolic dysfunction</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Asymptomatic </a:t>
                      </a:r>
                      <a:r>
                        <a:rPr kumimoji="0" lang="en-US" sz="1800" b="0" i="0" u="none" strike="noStrike" cap="none" normalizeH="0" baseline="0" dirty="0" err="1" smtClean="0">
                          <a:ln>
                            <a:noFill/>
                          </a:ln>
                          <a:solidFill>
                            <a:schemeClr val="bg1"/>
                          </a:solidFill>
                          <a:effectLst>
                            <a:outerShdw blurRad="38100" dist="38100" dir="2700000" algn="tl">
                              <a:srgbClr val="000000"/>
                            </a:outerShdw>
                          </a:effectLst>
                          <a:latin typeface="Arial" charset="0"/>
                        </a:rPr>
                        <a:t>valvular</a:t>
                      </a: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 disease</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r>
              <a:tr h="749743">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smtClean="0">
                          <a:ln>
                            <a:noFill/>
                          </a:ln>
                          <a:solidFill>
                            <a:srgbClr val="000000"/>
                          </a:solidFill>
                          <a:effectLst/>
                          <a:latin typeface="Arial" charset="0"/>
                        </a:rPr>
                        <a:t>C</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outerShdw blurRad="38100" dist="38100" dir="2700000" algn="tl">
                              <a:srgbClr val="000000"/>
                            </a:outerShdw>
                          </a:effectLst>
                          <a:latin typeface="Arial" charset="0"/>
                        </a:rPr>
                        <a:t>Symptomatic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Known structural heart disease</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Shortness of breath and fatigue</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Reduced exercise tolerance</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r>
              <a:tr h="1188623">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smtClean="0">
                          <a:ln>
                            <a:noFill/>
                          </a:ln>
                          <a:solidFill>
                            <a:srgbClr val="000000"/>
                          </a:solidFill>
                          <a:effectLst/>
                          <a:latin typeface="Arial" charset="0"/>
                        </a:rPr>
                        <a:t>D</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Arial" charset="0"/>
                        </a:rPr>
                        <a:t>Refractory </a:t>
                      </a:r>
                      <a:b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Arial" charset="0"/>
                        </a:rPr>
                      </a:br>
                      <a:r>
                        <a:rPr kumimoji="0" lang="en-US" sz="2400" b="0" i="0" u="none" strike="noStrike" cap="none" normalizeH="0" baseline="0" dirty="0" smtClean="0">
                          <a:ln>
                            <a:noFill/>
                          </a:ln>
                          <a:solidFill>
                            <a:schemeClr val="bg1"/>
                          </a:solidFill>
                          <a:effectLst>
                            <a:outerShdw blurRad="38100" dist="38100" dir="2700000" algn="tl">
                              <a:srgbClr val="000000"/>
                            </a:outerShdw>
                          </a:effectLst>
                          <a:latin typeface="Arial" charset="0"/>
                        </a:rPr>
                        <a:t>end-stage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Marked symptoms at rest despite maximal medical therapy (</a:t>
                      </a:r>
                      <a:r>
                        <a:rPr kumimoji="0" lang="en-US" sz="1800" b="0" i="0" u="none" strike="noStrike" cap="none" normalizeH="0" baseline="0" dirty="0" err="1" smtClean="0">
                          <a:ln>
                            <a:noFill/>
                          </a:ln>
                          <a:solidFill>
                            <a:schemeClr val="bg1"/>
                          </a:solidFill>
                          <a:effectLst>
                            <a:outerShdw blurRad="38100" dist="38100" dir="2700000" algn="tl">
                              <a:srgbClr val="000000"/>
                            </a:outerShdw>
                          </a:effectLst>
                          <a:latin typeface="Arial" charset="0"/>
                        </a:rPr>
                        <a:t>eg</a:t>
                      </a:r>
                      <a:r>
                        <a:rPr kumimoji="0" lang="en-US" sz="1800" b="0" i="0" u="none" strike="noStrike" cap="none" normalizeH="0" baseline="0" dirty="0" smtClean="0">
                          <a:ln>
                            <a:noFill/>
                          </a:ln>
                          <a:solidFill>
                            <a:schemeClr val="bg1"/>
                          </a:solidFill>
                          <a:effectLst>
                            <a:outerShdw blurRad="38100" dist="38100" dir="2700000" algn="tl">
                              <a:srgbClr val="000000"/>
                            </a:outerShdw>
                          </a:effectLst>
                          <a:latin typeface="Arial" charset="0"/>
                        </a:rPr>
                        <a:t>, those who are recurrently hospitalized or cannot be safely discharged from the hospital without specialized interventions)</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r>
            </a:tbl>
          </a:graphicData>
        </a:graphic>
      </p:graphicFrame>
      <p:sp>
        <p:nvSpPr>
          <p:cNvPr id="436262" name="Text Box 38"/>
          <p:cNvSpPr txBox="1">
            <a:spLocks noChangeArrowheads="1"/>
          </p:cNvSpPr>
          <p:nvPr/>
        </p:nvSpPr>
        <p:spPr bwMode="auto">
          <a:xfrm>
            <a:off x="1528763" y="6348413"/>
            <a:ext cx="9136062" cy="323850"/>
          </a:xfrm>
          <a:prstGeom prst="rect">
            <a:avLst/>
          </a:prstGeom>
          <a:noFill/>
          <a:ln w="12700">
            <a:noFill/>
            <a:miter lim="800000"/>
            <a:headEnd/>
            <a:tailEnd/>
          </a:ln>
          <a:effectLst/>
        </p:spPr>
        <p:txBody>
          <a:bodyPr anchor="b">
            <a:spAutoFit/>
          </a:bodyPr>
          <a:lstStyle/>
          <a:p>
            <a:pPr algn="ctr">
              <a:lnSpc>
                <a:spcPct val="95000"/>
              </a:lnSpc>
              <a:spcBef>
                <a:spcPct val="25000"/>
              </a:spcBef>
              <a:defRPr/>
            </a:pPr>
            <a:r>
              <a:rPr lang="en-US" sz="1600" dirty="0">
                <a:latin typeface="Times New Roman" pitchFamily="18" charset="0"/>
              </a:rPr>
              <a:t>Hunt SA et al. J Am </a:t>
            </a:r>
            <a:r>
              <a:rPr lang="en-US" sz="1600" dirty="0" err="1">
                <a:latin typeface="Times New Roman" pitchFamily="18" charset="0"/>
              </a:rPr>
              <a:t>Coll</a:t>
            </a:r>
            <a:r>
              <a:rPr lang="en-US" sz="1600" dirty="0">
                <a:latin typeface="Times New Roman" pitchFamily="18" charset="0"/>
              </a:rPr>
              <a:t> </a:t>
            </a:r>
            <a:r>
              <a:rPr lang="en-US" sz="1600" dirty="0" err="1">
                <a:latin typeface="Times New Roman" pitchFamily="18" charset="0"/>
              </a:rPr>
              <a:t>Cardiol</a:t>
            </a:r>
            <a:r>
              <a:rPr lang="en-US" sz="1600" dirty="0">
                <a:latin typeface="Times New Roman" pitchFamily="18" charset="0"/>
              </a:rPr>
              <a:t> 2001;38:2101–2113.</a:t>
            </a:r>
            <a:endParaRPr lang="en-US" sz="1600" i="1" dirty="0">
              <a:latin typeface="Times New Roman" pitchFamily="18" charset="0"/>
            </a:endParaRPr>
          </a:p>
        </p:txBody>
      </p:sp>
    </p:spTree>
    <p:extLst>
      <p:ext uri="{BB962C8B-B14F-4D97-AF65-F5344CB8AC3E}">
        <p14:creationId xmlns:p14="http://schemas.microsoft.com/office/powerpoint/2010/main" val="342973169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9086" y="-73902"/>
            <a:ext cx="8093034" cy="7024755"/>
          </a:xfrm>
        </p:spPr>
      </p:pic>
      <p:cxnSp>
        <p:nvCxnSpPr>
          <p:cNvPr id="6" name="Straight Arrow Connector 5"/>
          <p:cNvCxnSpPr/>
          <p:nvPr/>
        </p:nvCxnSpPr>
        <p:spPr>
          <a:xfrm>
            <a:off x="6715496" y="4007922"/>
            <a:ext cx="682831" cy="350322"/>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58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03777"/>
            <a:ext cx="8596668" cy="1320800"/>
          </a:xfrm>
        </p:spPr>
        <p:txBody>
          <a:bodyPr>
            <a:normAutofit fontScale="90000"/>
          </a:bodyPr>
          <a:lstStyle/>
          <a:p>
            <a:r>
              <a:rPr lang="en-US" dirty="0" smtClean="0"/>
              <a:t>Treatment of chronic systolic heart failure</a:t>
            </a:r>
            <a:br>
              <a:rPr lang="en-US" dirty="0" smtClean="0"/>
            </a:br>
            <a:r>
              <a:rPr lang="en-US" dirty="0" smtClean="0"/>
              <a:t/>
            </a:r>
            <a:br>
              <a:rPr lang="en-US" dirty="0" smtClean="0"/>
            </a:br>
            <a:r>
              <a:rPr lang="en-US" dirty="0" smtClean="0"/>
              <a:t>(</a:t>
            </a:r>
            <a:r>
              <a:rPr lang="en-US" dirty="0" err="1" smtClean="0"/>
              <a:t>HFrEF</a:t>
            </a:r>
            <a:r>
              <a:rPr lang="en-US" dirty="0" smtClean="0"/>
              <a:t>)</a:t>
            </a:r>
            <a:endParaRPr lang="en-US" dirty="0"/>
          </a:p>
        </p:txBody>
      </p:sp>
    </p:spTree>
    <p:extLst>
      <p:ext uri="{BB962C8B-B14F-4D97-AF65-F5344CB8AC3E}">
        <p14:creationId xmlns:p14="http://schemas.microsoft.com/office/powerpoint/2010/main" val="3632154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A</a:t>
            </a:r>
            <a:endParaRPr lang="en-US" dirty="0"/>
          </a:p>
        </p:txBody>
      </p:sp>
      <p:sp>
        <p:nvSpPr>
          <p:cNvPr id="3" name="Content Placeholder 2"/>
          <p:cNvSpPr>
            <a:spLocks noGrp="1"/>
          </p:cNvSpPr>
          <p:nvPr>
            <p:ph idx="1"/>
          </p:nvPr>
        </p:nvSpPr>
        <p:spPr>
          <a:xfrm>
            <a:off x="434135" y="1350998"/>
            <a:ext cx="4537917" cy="3971931"/>
          </a:xfrm>
        </p:spPr>
        <p:style>
          <a:lnRef idx="3">
            <a:schemeClr val="lt1"/>
          </a:lnRef>
          <a:fillRef idx="1">
            <a:schemeClr val="accent2"/>
          </a:fillRef>
          <a:effectRef idx="1">
            <a:schemeClr val="accent2"/>
          </a:effectRef>
          <a:fontRef idx="minor">
            <a:schemeClr val="lt1"/>
          </a:fontRef>
        </p:style>
        <p:txBody>
          <a:bodyPr>
            <a:noAutofit/>
          </a:bodyPr>
          <a:lstStyle/>
          <a:p>
            <a:r>
              <a:rPr lang="en-US" sz="2400" dirty="0" smtClean="0"/>
              <a:t>Treat HTN</a:t>
            </a:r>
          </a:p>
          <a:p>
            <a:r>
              <a:rPr lang="en-US" sz="2400" dirty="0" smtClean="0"/>
              <a:t>Treat lipid disorders</a:t>
            </a:r>
          </a:p>
          <a:p>
            <a:r>
              <a:rPr lang="en-US" sz="2400" dirty="0" smtClean="0"/>
              <a:t>Address obesity</a:t>
            </a:r>
          </a:p>
          <a:p>
            <a:r>
              <a:rPr lang="en-US" sz="2400" dirty="0" smtClean="0"/>
              <a:t>Control diabetes</a:t>
            </a:r>
          </a:p>
          <a:p>
            <a:r>
              <a:rPr lang="en-US" sz="2400" dirty="0" smtClean="0"/>
              <a:t>Stop tobacco use</a:t>
            </a:r>
          </a:p>
          <a:p>
            <a:r>
              <a:rPr lang="en-US" sz="2400" dirty="0" smtClean="0"/>
              <a:t>Avoid known </a:t>
            </a:r>
            <a:r>
              <a:rPr lang="en-US" sz="2400" dirty="0" err="1" smtClean="0"/>
              <a:t>cardiotoxic</a:t>
            </a:r>
            <a:r>
              <a:rPr lang="en-US" sz="2400" dirty="0" smtClean="0"/>
              <a:t> agents</a:t>
            </a:r>
            <a:endParaRPr lang="en-US" sz="2400" dirty="0"/>
          </a:p>
        </p:txBody>
      </p:sp>
    </p:spTree>
    <p:extLst>
      <p:ext uri="{BB962C8B-B14F-4D97-AF65-F5344CB8AC3E}">
        <p14:creationId xmlns:p14="http://schemas.microsoft.com/office/powerpoint/2010/main" val="992348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845" y="2541526"/>
            <a:ext cx="8596668" cy="1320800"/>
          </a:xfrm>
        </p:spPr>
        <p:txBody>
          <a:bodyPr/>
          <a:lstStyle/>
          <a:p>
            <a:r>
              <a:rPr lang="en-US" dirty="0" smtClean="0"/>
              <a:t>Treatment of Stage B and C</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03372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686416" y="272256"/>
            <a:ext cx="8596668" cy="1320800"/>
          </a:xfrm>
        </p:spPr>
        <p:txBody>
          <a:bodyPr/>
          <a:lstStyle/>
          <a:p>
            <a:pPr>
              <a:defRPr/>
            </a:pPr>
            <a:r>
              <a:rPr lang="en-US" dirty="0"/>
              <a:t>Medical Therapy of Heart Failure in 1984</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339" y="1203325"/>
            <a:ext cx="2979737"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28" name="Text Box 4"/>
          <p:cNvSpPr txBox="1">
            <a:spLocks noChangeArrowheads="1"/>
          </p:cNvSpPr>
          <p:nvPr/>
        </p:nvSpPr>
        <p:spPr bwMode="auto">
          <a:xfrm>
            <a:off x="4973487" y="5616575"/>
            <a:ext cx="2245026" cy="461665"/>
          </a:xfrm>
          <a:prstGeom prst="rect">
            <a:avLst/>
          </a:prstGeom>
          <a:noFill/>
          <a:ln w="9525">
            <a:noFill/>
            <a:miter lim="800000"/>
            <a:headEnd/>
            <a:tailEnd/>
          </a:ln>
          <a:effectLst/>
        </p:spPr>
        <p:txBody>
          <a:bodyPr wrap="none">
            <a:spAutoFit/>
          </a:bodyPr>
          <a:lstStyle/>
          <a:p>
            <a:pPr algn="ctr">
              <a:defRPr/>
            </a:pPr>
            <a:r>
              <a:rPr lang="en-US" sz="2400" dirty="0">
                <a:solidFill>
                  <a:schemeClr val="accent2">
                    <a:lumMod val="50000"/>
                  </a:schemeClr>
                </a:solidFill>
                <a:latin typeface="Times New Roman" pitchFamily="18" charset="0"/>
              </a:rPr>
              <a:t>Functional Class</a:t>
            </a:r>
          </a:p>
        </p:txBody>
      </p:sp>
      <p:sp>
        <p:nvSpPr>
          <p:cNvPr id="589829" name="Text Box 5"/>
          <p:cNvSpPr txBox="1">
            <a:spLocks noChangeArrowheads="1"/>
          </p:cNvSpPr>
          <p:nvPr/>
        </p:nvSpPr>
        <p:spPr bwMode="auto">
          <a:xfrm>
            <a:off x="2573339" y="6157913"/>
            <a:ext cx="7045325" cy="336550"/>
          </a:xfrm>
          <a:prstGeom prst="rect">
            <a:avLst/>
          </a:prstGeom>
          <a:noFill/>
          <a:ln w="9525">
            <a:noFill/>
            <a:miter lim="800000"/>
            <a:headEnd/>
            <a:tailEnd/>
          </a:ln>
          <a:effectLst/>
        </p:spPr>
        <p:txBody>
          <a:bodyPr wrap="none">
            <a:spAutoFit/>
          </a:bodyPr>
          <a:lstStyle/>
          <a:p>
            <a:pPr algn="ctr">
              <a:defRPr/>
            </a:pPr>
            <a:r>
              <a:rPr lang="en-US" sz="1600" dirty="0" err="1">
                <a:effectLst>
                  <a:outerShdw blurRad="38100" dist="38100" dir="2700000" algn="tl">
                    <a:srgbClr val="000000"/>
                  </a:outerShdw>
                </a:effectLst>
                <a:latin typeface="Times New Roman" pitchFamily="18" charset="0"/>
              </a:rPr>
              <a:t>Brauwnwald</a:t>
            </a:r>
            <a:r>
              <a:rPr lang="en-US" sz="1600" dirty="0">
                <a:effectLst>
                  <a:outerShdw blurRad="38100" dist="38100" dir="2700000" algn="tl">
                    <a:srgbClr val="000000"/>
                  </a:outerShdw>
                </a:effectLst>
                <a:latin typeface="Times New Roman" pitchFamily="18" charset="0"/>
              </a:rPr>
              <a:t> E. Management of heart failure.  Heart Disease 2</a:t>
            </a:r>
            <a:r>
              <a:rPr lang="en-US" sz="1600" baseline="30000" dirty="0">
                <a:effectLst>
                  <a:outerShdw blurRad="38100" dist="38100" dir="2700000" algn="tl">
                    <a:srgbClr val="000000"/>
                  </a:outerShdw>
                </a:effectLst>
                <a:latin typeface="Times New Roman" pitchFamily="18" charset="0"/>
              </a:rPr>
              <a:t>nd</a:t>
            </a:r>
            <a:r>
              <a:rPr lang="en-US" sz="1600" dirty="0">
                <a:effectLst>
                  <a:outerShdw blurRad="38100" dist="38100" dir="2700000" algn="tl">
                    <a:srgbClr val="000000"/>
                  </a:outerShdw>
                </a:effectLst>
                <a:latin typeface="Times New Roman" pitchFamily="18" charset="0"/>
              </a:rPr>
              <a:t> ed. 1984; 503-550. </a:t>
            </a:r>
          </a:p>
        </p:txBody>
      </p:sp>
      <p:sp>
        <p:nvSpPr>
          <p:cNvPr id="589830" name="Text Box 6"/>
          <p:cNvSpPr txBox="1">
            <a:spLocks noChangeArrowheads="1"/>
          </p:cNvSpPr>
          <p:nvPr/>
        </p:nvSpPr>
        <p:spPr bwMode="auto">
          <a:xfrm>
            <a:off x="7642226" y="2260600"/>
            <a:ext cx="1705467" cy="2308324"/>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latin typeface="Times New Roman" pitchFamily="18" charset="0"/>
              </a:rPr>
              <a:t>Vasodilators</a:t>
            </a:r>
          </a:p>
          <a:p>
            <a:pPr>
              <a:defRPr/>
            </a:pPr>
            <a:endParaRPr lang="en-US" sz="2400" dirty="0">
              <a:solidFill>
                <a:schemeClr val="bg1"/>
              </a:solidFill>
              <a:effectLst>
                <a:outerShdw blurRad="38100" dist="38100" dir="2700000" algn="tl">
                  <a:srgbClr val="000000"/>
                </a:outerShdw>
              </a:effectLst>
              <a:latin typeface="Times New Roman" pitchFamily="18" charset="0"/>
            </a:endParaRPr>
          </a:p>
          <a:p>
            <a:pPr>
              <a:defRPr/>
            </a:pPr>
            <a:r>
              <a:rPr lang="en-US" sz="2400" dirty="0">
                <a:solidFill>
                  <a:schemeClr val="accent2">
                    <a:lumMod val="50000"/>
                  </a:schemeClr>
                </a:solidFill>
                <a:latin typeface="Times New Roman" pitchFamily="18" charset="0"/>
              </a:rPr>
              <a:t>Diuretics</a:t>
            </a:r>
          </a:p>
          <a:p>
            <a:pPr>
              <a:defRPr/>
            </a:pPr>
            <a:endParaRPr lang="en-US" sz="2400" dirty="0">
              <a:solidFill>
                <a:schemeClr val="bg1"/>
              </a:solidFill>
              <a:effectLst>
                <a:outerShdw blurRad="38100" dist="38100" dir="2700000" algn="tl">
                  <a:srgbClr val="000000"/>
                </a:outerShdw>
              </a:effectLst>
              <a:latin typeface="Times New Roman" pitchFamily="18" charset="0"/>
            </a:endParaRPr>
          </a:p>
          <a:p>
            <a:pPr>
              <a:defRPr/>
            </a:pPr>
            <a:endParaRPr lang="en-US" sz="2400" dirty="0">
              <a:solidFill>
                <a:schemeClr val="bg1"/>
              </a:solidFill>
              <a:effectLst>
                <a:outerShdw blurRad="38100" dist="38100" dir="2700000" algn="tl">
                  <a:srgbClr val="000000"/>
                </a:outerShdw>
              </a:effectLst>
              <a:latin typeface="Times New Roman" pitchFamily="18" charset="0"/>
            </a:endParaRPr>
          </a:p>
          <a:p>
            <a:pPr>
              <a:defRPr/>
            </a:pPr>
            <a:r>
              <a:rPr lang="en-US" sz="2400" dirty="0" err="1">
                <a:solidFill>
                  <a:schemeClr val="accent2">
                    <a:lumMod val="50000"/>
                  </a:schemeClr>
                </a:solidFill>
                <a:latin typeface="Times New Roman" pitchFamily="18" charset="0"/>
              </a:rPr>
              <a:t>Digtalis</a:t>
            </a:r>
            <a:endParaRPr lang="en-US" sz="2400" dirty="0">
              <a:solidFill>
                <a:schemeClr val="accent2">
                  <a:lumMod val="50000"/>
                </a:schemeClr>
              </a:solidFill>
              <a:latin typeface="Times New Roman" pitchFamily="18" charset="0"/>
            </a:endParaRPr>
          </a:p>
        </p:txBody>
      </p:sp>
      <p:sp>
        <p:nvSpPr>
          <p:cNvPr id="589831" name="Text Box 7"/>
          <p:cNvSpPr txBox="1">
            <a:spLocks noChangeArrowheads="1"/>
          </p:cNvSpPr>
          <p:nvPr/>
        </p:nvSpPr>
        <p:spPr bwMode="auto">
          <a:xfrm>
            <a:off x="-2190306" y="3697288"/>
            <a:ext cx="6759132" cy="1569660"/>
          </a:xfrm>
          <a:prstGeom prst="rect">
            <a:avLst/>
          </a:prstGeom>
          <a:noFill/>
          <a:ln w="9525">
            <a:noFill/>
            <a:miter lim="800000"/>
            <a:headEnd/>
            <a:tailEnd/>
          </a:ln>
          <a:effectLst/>
        </p:spPr>
        <p:txBody>
          <a:bodyPr wrap="none">
            <a:spAutoFit/>
          </a:bodyPr>
          <a:lstStyle/>
          <a:p>
            <a:pPr algn="r">
              <a:defRPr/>
            </a:pPr>
            <a:r>
              <a:rPr lang="en-US" sz="2400" dirty="0">
                <a:latin typeface="Arial" charset="0"/>
              </a:rPr>
              <a:t>Restriction of Na</a:t>
            </a:r>
            <a:r>
              <a:rPr lang="en-US" sz="2400" baseline="30000" dirty="0">
                <a:latin typeface="Arial" charset="0"/>
              </a:rPr>
              <a:t>+</a:t>
            </a:r>
            <a:r>
              <a:rPr lang="en-US" sz="2400" dirty="0">
                <a:latin typeface="Arial" charset="0"/>
              </a:rPr>
              <a:t> Intake</a:t>
            </a:r>
          </a:p>
          <a:p>
            <a:pPr algn="r">
              <a:defRPr/>
            </a:pPr>
            <a:endParaRPr lang="en-US" sz="2400" dirty="0">
              <a:latin typeface="Arial" charset="0"/>
            </a:endParaRPr>
          </a:p>
          <a:p>
            <a:pPr algn="r">
              <a:defRPr/>
            </a:pPr>
            <a:r>
              <a:rPr lang="en-US" sz="2400" dirty="0">
                <a:latin typeface="Arial" charset="0"/>
              </a:rPr>
              <a:t>Restriction of </a:t>
            </a:r>
          </a:p>
          <a:p>
            <a:pPr algn="r">
              <a:defRPr/>
            </a:pPr>
            <a:r>
              <a:rPr lang="en-US" sz="2400" dirty="0">
                <a:latin typeface="Arial" charset="0"/>
              </a:rPr>
              <a:t>Physical Activity</a:t>
            </a:r>
          </a:p>
        </p:txBody>
      </p:sp>
    </p:spTree>
    <p:extLst>
      <p:ext uri="{BB962C8B-B14F-4D97-AF65-F5344CB8AC3E}">
        <p14:creationId xmlns:p14="http://schemas.microsoft.com/office/powerpoint/2010/main" val="437978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823" y="2028147"/>
            <a:ext cx="8596668" cy="1320800"/>
          </a:xfrm>
        </p:spPr>
        <p:txBody>
          <a:bodyPr/>
          <a:lstStyle/>
          <a:p>
            <a:r>
              <a:rPr lang="en-US" dirty="0" smtClean="0"/>
              <a:t>Diuretics</a:t>
            </a:r>
            <a:endParaRPr lang="en-US" dirty="0"/>
          </a:p>
        </p:txBody>
      </p:sp>
      <p:pic>
        <p:nvPicPr>
          <p:cNvPr id="3" name="Picture 2"/>
          <p:cNvPicPr>
            <a:picLocks noChangeAspect="1"/>
          </p:cNvPicPr>
          <p:nvPr/>
        </p:nvPicPr>
        <p:blipFill>
          <a:blip r:embed="rId2"/>
          <a:stretch>
            <a:fillRect/>
          </a:stretch>
        </p:blipFill>
        <p:spPr>
          <a:xfrm>
            <a:off x="4737100" y="1524000"/>
            <a:ext cx="2717800" cy="3797300"/>
          </a:xfrm>
          <a:prstGeom prst="rect">
            <a:avLst/>
          </a:prstGeom>
        </p:spPr>
      </p:pic>
    </p:spTree>
    <p:extLst>
      <p:ext uri="{BB962C8B-B14F-4D97-AF65-F5344CB8AC3E}">
        <p14:creationId xmlns:p14="http://schemas.microsoft.com/office/powerpoint/2010/main" val="69366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Disclosures</a:t>
            </a:r>
            <a:endParaRPr lang="en-US" dirty="0"/>
          </a:p>
        </p:txBody>
      </p:sp>
      <p:sp>
        <p:nvSpPr>
          <p:cNvPr id="3" name="Content Placeholder 2"/>
          <p:cNvSpPr>
            <a:spLocks noGrp="1"/>
          </p:cNvSpPr>
          <p:nvPr>
            <p:ph idx="1"/>
          </p:nvPr>
        </p:nvSpPr>
        <p:spPr/>
        <p:txBody>
          <a:bodyPr>
            <a:normAutofit/>
          </a:bodyPr>
          <a:lstStyle/>
          <a:p>
            <a:r>
              <a:rPr lang="en-US" sz="2400" dirty="0" smtClean="0"/>
              <a:t>AMGEN, </a:t>
            </a:r>
            <a:r>
              <a:rPr lang="en-US" sz="2400" dirty="0" err="1" smtClean="0"/>
              <a:t>Corlanor</a:t>
            </a:r>
            <a:r>
              <a:rPr lang="en-US" sz="2400" dirty="0" smtClean="0"/>
              <a:t> (Ivabradine), speaker </a:t>
            </a:r>
          </a:p>
          <a:p>
            <a:r>
              <a:rPr lang="en-US" sz="2400" dirty="0" smtClean="0"/>
              <a:t>NOVARTIS, </a:t>
            </a:r>
            <a:r>
              <a:rPr lang="en-US" sz="2400" dirty="0" err="1" smtClean="0"/>
              <a:t>Entresto</a:t>
            </a:r>
            <a:r>
              <a:rPr lang="en-US" sz="2400" dirty="0" smtClean="0"/>
              <a:t> (</a:t>
            </a:r>
            <a:r>
              <a:rPr lang="en-US" sz="2400" dirty="0" err="1" smtClean="0"/>
              <a:t>sacubitril</a:t>
            </a:r>
            <a:r>
              <a:rPr lang="en-US" sz="2400" dirty="0" smtClean="0"/>
              <a:t>/valsartan), speaker</a:t>
            </a:r>
            <a:endParaRPr lang="en-US" sz="2400" dirty="0"/>
          </a:p>
        </p:txBody>
      </p:sp>
    </p:spTree>
    <p:extLst>
      <p:ext uri="{BB962C8B-B14F-4D97-AF65-F5344CB8AC3E}">
        <p14:creationId xmlns:p14="http://schemas.microsoft.com/office/powerpoint/2010/main" val="3591502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p:txBody>
          <a:bodyPr>
            <a:normAutofit/>
          </a:bodyPr>
          <a:lstStyle/>
          <a:p>
            <a:pPr>
              <a:defRPr/>
            </a:pPr>
            <a:r>
              <a:rPr lang="en-US" dirty="0"/>
              <a:t>Diuretics and Heart Failure</a:t>
            </a:r>
          </a:p>
        </p:txBody>
      </p:sp>
      <p:sp>
        <p:nvSpPr>
          <p:cNvPr id="616451" name="Rectangle 3"/>
          <p:cNvSpPr>
            <a:spLocks noGrp="1" noChangeArrowheads="1"/>
          </p:cNvSpPr>
          <p:nvPr>
            <p:ph type="body" idx="1"/>
          </p:nvPr>
        </p:nvSpPr>
        <p:spPr>
          <a:xfrm>
            <a:off x="677334" y="1607687"/>
            <a:ext cx="8596668" cy="4433675"/>
          </a:xfrm>
        </p:spPr>
        <p:txBody>
          <a:bodyPr>
            <a:normAutofit fontScale="92500"/>
          </a:bodyPr>
          <a:lstStyle/>
          <a:p>
            <a:pPr>
              <a:spcBef>
                <a:spcPct val="50000"/>
              </a:spcBef>
              <a:defRPr/>
            </a:pPr>
            <a:r>
              <a:rPr lang="en-US" sz="2400" dirty="0"/>
              <a:t>No long-term studies of diuretic therapy for treatment of heart failure; its effects on morbidity and mortality are not known</a:t>
            </a:r>
            <a:r>
              <a:rPr lang="en-US" sz="2400" baseline="30000" dirty="0"/>
              <a:t>1</a:t>
            </a:r>
          </a:p>
          <a:p>
            <a:pPr>
              <a:spcBef>
                <a:spcPct val="50000"/>
              </a:spcBef>
              <a:defRPr/>
            </a:pPr>
            <a:r>
              <a:rPr lang="en-US" sz="2400" dirty="0"/>
              <a:t>Patients may become unresponsive to high doses of diuretic drugs if they</a:t>
            </a:r>
          </a:p>
          <a:p>
            <a:pPr lvl="1">
              <a:spcBef>
                <a:spcPct val="50000"/>
              </a:spcBef>
              <a:defRPr/>
            </a:pPr>
            <a:r>
              <a:rPr lang="en-US" sz="2000" dirty="0"/>
              <a:t>consume large amounts of dietary sodium</a:t>
            </a:r>
            <a:r>
              <a:rPr lang="en-US" sz="2000" baseline="30000" dirty="0"/>
              <a:t>2</a:t>
            </a:r>
          </a:p>
          <a:p>
            <a:pPr lvl="1">
              <a:spcBef>
                <a:spcPct val="50000"/>
              </a:spcBef>
              <a:defRPr/>
            </a:pPr>
            <a:r>
              <a:rPr lang="en-US" sz="2000" dirty="0"/>
              <a:t>Take agents that can block the effects of diuretics (e.g. NSAIDs)</a:t>
            </a:r>
            <a:r>
              <a:rPr lang="en-US" sz="2000" baseline="30000" dirty="0"/>
              <a:t>1</a:t>
            </a:r>
          </a:p>
          <a:p>
            <a:pPr lvl="1">
              <a:spcBef>
                <a:spcPct val="50000"/>
              </a:spcBef>
              <a:defRPr/>
            </a:pPr>
            <a:r>
              <a:rPr lang="en-US" sz="2000" dirty="0"/>
              <a:t>Have significant impairment of renal function or perfusion</a:t>
            </a:r>
            <a:r>
              <a:rPr lang="en-US" sz="2000" baseline="30000" dirty="0"/>
              <a:t>1</a:t>
            </a:r>
          </a:p>
          <a:p>
            <a:pPr>
              <a:spcBef>
                <a:spcPct val="50000"/>
              </a:spcBef>
              <a:defRPr/>
            </a:pPr>
            <a:r>
              <a:rPr lang="en-US" sz="2400" dirty="0"/>
              <a:t>Diuretic resistance can generally be overcome by</a:t>
            </a:r>
          </a:p>
          <a:p>
            <a:pPr lvl="1">
              <a:spcBef>
                <a:spcPct val="50000"/>
              </a:spcBef>
              <a:defRPr/>
            </a:pPr>
            <a:r>
              <a:rPr lang="en-US" sz="2000" dirty="0"/>
              <a:t>IV administration of diuretics</a:t>
            </a:r>
            <a:r>
              <a:rPr lang="en-US" sz="2000" baseline="30000" dirty="0"/>
              <a:t>2</a:t>
            </a:r>
          </a:p>
          <a:p>
            <a:pPr lvl="1">
              <a:spcBef>
                <a:spcPct val="50000"/>
              </a:spcBef>
              <a:defRPr/>
            </a:pPr>
            <a:r>
              <a:rPr lang="en-US" sz="2000" dirty="0"/>
              <a:t>using two or more diuretics in combination</a:t>
            </a:r>
          </a:p>
        </p:txBody>
      </p:sp>
      <p:sp>
        <p:nvSpPr>
          <p:cNvPr id="616452" name="Text Box 4"/>
          <p:cNvSpPr txBox="1">
            <a:spLocks noChangeArrowheads="1"/>
          </p:cNvSpPr>
          <p:nvPr/>
        </p:nvSpPr>
        <p:spPr bwMode="auto">
          <a:xfrm>
            <a:off x="3309938" y="5903914"/>
            <a:ext cx="5573712" cy="530225"/>
          </a:xfrm>
          <a:prstGeom prst="rect">
            <a:avLst/>
          </a:prstGeom>
          <a:noFill/>
          <a:ln w="9525">
            <a:noFill/>
            <a:miter lim="800000"/>
            <a:headEnd/>
            <a:tailEnd/>
          </a:ln>
          <a:effectLst/>
        </p:spPr>
        <p:txBody>
          <a:bodyPr/>
          <a:lstStyle/>
          <a:p>
            <a:pPr marL="457200" indent="-457200" algn="ctr">
              <a:defRPr/>
            </a:pPr>
            <a:r>
              <a:rPr kumimoji="1" lang="en-US" sz="1600" baseline="30000" dirty="0">
                <a:latin typeface="Times New Roman" pitchFamily="18" charset="0"/>
              </a:rPr>
              <a:t>1</a:t>
            </a:r>
            <a:r>
              <a:rPr kumimoji="1" lang="en-US" sz="1600" dirty="0">
                <a:latin typeface="Times New Roman" pitchFamily="18" charset="0"/>
              </a:rPr>
              <a:t>Ravnan SL et al. </a:t>
            </a:r>
            <a:r>
              <a:rPr kumimoji="1" lang="en-US" sz="1600" i="1" dirty="0">
                <a:latin typeface="Times New Roman" pitchFamily="18" charset="0"/>
              </a:rPr>
              <a:t>Congest Heart Fail.</a:t>
            </a:r>
            <a:r>
              <a:rPr kumimoji="1" lang="en-US" sz="1600" dirty="0">
                <a:latin typeface="Times New Roman" pitchFamily="18" charset="0"/>
              </a:rPr>
              <a:t> 2002;8:80-85</a:t>
            </a:r>
            <a:endParaRPr kumimoji="1" lang="en-US" sz="1600" baseline="30000" dirty="0">
              <a:latin typeface="Times New Roman" pitchFamily="18" charset="0"/>
            </a:endParaRPr>
          </a:p>
          <a:p>
            <a:pPr marL="457200" indent="-457200" algn="ctr">
              <a:defRPr/>
            </a:pPr>
            <a:r>
              <a:rPr kumimoji="1" lang="en-US" sz="1600" baseline="30000" dirty="0">
                <a:latin typeface="Times New Roman" pitchFamily="18" charset="0"/>
              </a:rPr>
              <a:t>2</a:t>
            </a:r>
            <a:r>
              <a:rPr kumimoji="1" lang="en-US" sz="1600" dirty="0">
                <a:latin typeface="Times New Roman" pitchFamily="18" charset="0"/>
              </a:rPr>
              <a:t> </a:t>
            </a:r>
            <a:r>
              <a:rPr kumimoji="1" lang="en-US" sz="1600" dirty="0" err="1">
                <a:latin typeface="Times New Roman" pitchFamily="18" charset="0"/>
              </a:rPr>
              <a:t>Brater</a:t>
            </a:r>
            <a:r>
              <a:rPr kumimoji="1" lang="en-US" sz="1600" dirty="0">
                <a:latin typeface="Times New Roman" pitchFamily="18" charset="0"/>
              </a:rPr>
              <a:t> DC. </a:t>
            </a:r>
            <a:r>
              <a:rPr kumimoji="1" lang="en-US" sz="1600" i="1" dirty="0">
                <a:latin typeface="Times New Roman" pitchFamily="18" charset="0"/>
              </a:rPr>
              <a:t>Drugs.</a:t>
            </a:r>
            <a:r>
              <a:rPr kumimoji="1" lang="en-US" sz="1600" dirty="0">
                <a:latin typeface="Times New Roman" pitchFamily="18" charset="0"/>
              </a:rPr>
              <a:t> 1985;30:427-443.</a:t>
            </a:r>
            <a:endParaRPr lang="en-US" sz="1600" dirty="0">
              <a:latin typeface="Times New Roman" pitchFamily="18" charset="0"/>
            </a:endParaRPr>
          </a:p>
        </p:txBody>
      </p:sp>
    </p:spTree>
    <p:extLst>
      <p:ext uri="{BB962C8B-B14F-4D97-AF65-F5344CB8AC3E}">
        <p14:creationId xmlns:p14="http://schemas.microsoft.com/office/powerpoint/2010/main" val="40890510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l="2931" t="2626"/>
          <a:stretch>
            <a:fillRect/>
          </a:stretch>
        </p:blipFill>
        <p:spPr bwMode="auto">
          <a:xfrm>
            <a:off x="5765800" y="1065214"/>
            <a:ext cx="4630738"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499" name="Text Box 3"/>
          <p:cNvSpPr txBox="1">
            <a:spLocks noChangeArrowheads="1"/>
          </p:cNvSpPr>
          <p:nvPr/>
        </p:nvSpPr>
        <p:spPr bwMode="auto">
          <a:xfrm>
            <a:off x="2217738" y="2139950"/>
            <a:ext cx="325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t>Proximal Tubule</a:t>
            </a:r>
          </a:p>
          <a:p>
            <a:r>
              <a:rPr lang="en-US" sz="1800">
                <a:solidFill>
                  <a:schemeClr val="tx1"/>
                </a:solidFill>
              </a:rPr>
              <a:t>Carbonic anhydrase inhibitors</a:t>
            </a:r>
          </a:p>
        </p:txBody>
      </p:sp>
      <p:sp>
        <p:nvSpPr>
          <p:cNvPr id="618500" name="Line 4"/>
          <p:cNvSpPr>
            <a:spLocks noChangeShapeType="1"/>
          </p:cNvSpPr>
          <p:nvPr/>
        </p:nvSpPr>
        <p:spPr bwMode="auto">
          <a:xfrm rot="21061504" flipV="1">
            <a:off x="4024313" y="1695451"/>
            <a:ext cx="5016500" cy="169863"/>
          </a:xfrm>
          <a:prstGeom prst="line">
            <a:avLst/>
          </a:prstGeom>
          <a:noFill/>
          <a:ln w="38100">
            <a:solidFill>
              <a:schemeClr val="accent2"/>
            </a:solidFill>
            <a:round/>
            <a:headEnd/>
            <a:tailEnd type="triangle" w="med" len="med"/>
          </a:ln>
          <a:effectLst/>
        </p:spPr>
        <p:txBody>
          <a:bodyPr/>
          <a:lstStyle/>
          <a:p>
            <a:pPr>
              <a:defRPr/>
            </a:pPr>
            <a:endParaRPr lang="en-US">
              <a:latin typeface="Arial" charset="0"/>
            </a:endParaRPr>
          </a:p>
        </p:txBody>
      </p:sp>
      <p:sp>
        <p:nvSpPr>
          <p:cNvPr id="618501" name="Text Box 5"/>
          <p:cNvSpPr txBox="1">
            <a:spLocks noChangeArrowheads="1"/>
          </p:cNvSpPr>
          <p:nvPr/>
        </p:nvSpPr>
        <p:spPr bwMode="auto">
          <a:xfrm>
            <a:off x="1519239" y="4008439"/>
            <a:ext cx="28527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t>Collecting Duct</a:t>
            </a:r>
          </a:p>
          <a:p>
            <a:r>
              <a:rPr lang="en-US" sz="1800">
                <a:solidFill>
                  <a:schemeClr val="tx1"/>
                </a:solidFill>
              </a:rPr>
              <a:t>Vasopressin antagonists</a:t>
            </a:r>
          </a:p>
          <a:p>
            <a:r>
              <a:rPr lang="en-US" sz="1800">
                <a:solidFill>
                  <a:schemeClr val="tx1"/>
                </a:solidFill>
              </a:rPr>
              <a:t>Aldosterone antagonists</a:t>
            </a:r>
          </a:p>
        </p:txBody>
      </p:sp>
      <p:sp>
        <p:nvSpPr>
          <p:cNvPr id="618502" name="Line 6"/>
          <p:cNvSpPr>
            <a:spLocks noChangeShapeType="1"/>
          </p:cNvSpPr>
          <p:nvPr/>
        </p:nvSpPr>
        <p:spPr bwMode="auto">
          <a:xfrm rot="21039641" flipV="1">
            <a:off x="3351214" y="3070225"/>
            <a:ext cx="6867525" cy="592138"/>
          </a:xfrm>
          <a:prstGeom prst="line">
            <a:avLst/>
          </a:prstGeom>
          <a:noFill/>
          <a:ln w="38100">
            <a:solidFill>
              <a:schemeClr val="hlink"/>
            </a:solidFill>
            <a:round/>
            <a:headEnd/>
            <a:tailEnd type="triangle" w="med" len="med"/>
          </a:ln>
          <a:effectLst/>
        </p:spPr>
        <p:txBody>
          <a:bodyPr/>
          <a:lstStyle/>
          <a:p>
            <a:pPr>
              <a:defRPr/>
            </a:pPr>
            <a:endParaRPr lang="en-US">
              <a:latin typeface="Arial" charset="0"/>
            </a:endParaRPr>
          </a:p>
        </p:txBody>
      </p:sp>
      <p:sp>
        <p:nvSpPr>
          <p:cNvPr id="618503" name="Text Box 7"/>
          <p:cNvSpPr txBox="1">
            <a:spLocks noChangeArrowheads="1"/>
          </p:cNvSpPr>
          <p:nvPr/>
        </p:nvSpPr>
        <p:spPr bwMode="auto">
          <a:xfrm>
            <a:off x="1668464" y="3267075"/>
            <a:ext cx="3970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t>Distal Tubule</a:t>
            </a:r>
          </a:p>
          <a:p>
            <a:r>
              <a:rPr lang="en-US" sz="1800">
                <a:solidFill>
                  <a:schemeClr val="tx1"/>
                </a:solidFill>
              </a:rPr>
              <a:t>Thiazide diuretics</a:t>
            </a:r>
          </a:p>
        </p:txBody>
      </p:sp>
      <p:sp>
        <p:nvSpPr>
          <p:cNvPr id="618504" name="Line 8"/>
          <p:cNvSpPr>
            <a:spLocks noChangeShapeType="1"/>
          </p:cNvSpPr>
          <p:nvPr/>
        </p:nvSpPr>
        <p:spPr bwMode="auto">
          <a:xfrm rot="21433753" flipV="1">
            <a:off x="3328988" y="2849564"/>
            <a:ext cx="5435600" cy="477837"/>
          </a:xfrm>
          <a:prstGeom prst="line">
            <a:avLst/>
          </a:prstGeom>
          <a:noFill/>
          <a:ln w="38100">
            <a:solidFill>
              <a:srgbClr val="FF0000"/>
            </a:solidFill>
            <a:round/>
            <a:headEnd/>
            <a:tailEnd type="triangle" w="med" len="med"/>
          </a:ln>
          <a:effectLst/>
        </p:spPr>
        <p:txBody>
          <a:bodyPr/>
          <a:lstStyle/>
          <a:p>
            <a:pPr>
              <a:defRPr/>
            </a:pPr>
            <a:endParaRPr lang="en-US">
              <a:latin typeface="Arial" charset="0"/>
            </a:endParaRPr>
          </a:p>
        </p:txBody>
      </p:sp>
      <p:sp>
        <p:nvSpPr>
          <p:cNvPr id="618505" name="Rectangle 9"/>
          <p:cNvSpPr>
            <a:spLocks noGrp="1" noChangeArrowheads="1"/>
          </p:cNvSpPr>
          <p:nvPr>
            <p:ph type="title"/>
          </p:nvPr>
        </p:nvSpPr>
        <p:spPr>
          <a:xfrm>
            <a:off x="605452" y="289627"/>
            <a:ext cx="8596668" cy="1320800"/>
          </a:xfrm>
        </p:spPr>
        <p:txBody>
          <a:bodyPr/>
          <a:lstStyle/>
          <a:p>
            <a:pPr>
              <a:defRPr/>
            </a:pPr>
            <a:r>
              <a:rPr lang="en-US" dirty="0"/>
              <a:t>Location of Diuretic Action </a:t>
            </a:r>
          </a:p>
        </p:txBody>
      </p:sp>
      <p:sp>
        <p:nvSpPr>
          <p:cNvPr id="618506" name="Text Box 10"/>
          <p:cNvSpPr txBox="1">
            <a:spLocks noChangeArrowheads="1"/>
          </p:cNvSpPr>
          <p:nvPr/>
        </p:nvSpPr>
        <p:spPr bwMode="auto">
          <a:xfrm>
            <a:off x="1346200" y="4926013"/>
            <a:ext cx="3521004" cy="646331"/>
          </a:xfrm>
          <a:prstGeom prst="rect">
            <a:avLst/>
          </a:prstGeom>
          <a:noFill/>
          <a:ln w="9525">
            <a:noFill/>
            <a:miter lim="800000"/>
            <a:headEnd/>
            <a:tailEnd/>
          </a:ln>
          <a:effectLst/>
        </p:spPr>
        <p:txBody>
          <a:bodyPr wrap="none">
            <a:spAutoFit/>
          </a:bodyPr>
          <a:lstStyle/>
          <a:p>
            <a:pPr>
              <a:defRPr/>
            </a:pPr>
            <a:r>
              <a:rPr lang="en-US" dirty="0">
                <a:latin typeface="Arial" charset="0"/>
              </a:rPr>
              <a:t>Ascending limb of Loop of </a:t>
            </a:r>
            <a:r>
              <a:rPr lang="en-US" dirty="0" err="1">
                <a:latin typeface="Arial" charset="0"/>
              </a:rPr>
              <a:t>Henle</a:t>
            </a:r>
            <a:endParaRPr lang="en-US" dirty="0">
              <a:latin typeface="Arial" charset="0"/>
            </a:endParaRPr>
          </a:p>
          <a:p>
            <a:pPr>
              <a:defRPr/>
            </a:pPr>
            <a:r>
              <a:rPr lang="en-US" dirty="0">
                <a:solidFill>
                  <a:schemeClr val="accent2">
                    <a:lumMod val="75000"/>
                  </a:schemeClr>
                </a:solidFill>
                <a:latin typeface="Arial" charset="0"/>
              </a:rPr>
              <a:t>Loop diuretics</a:t>
            </a:r>
          </a:p>
        </p:txBody>
      </p:sp>
      <p:sp>
        <p:nvSpPr>
          <p:cNvPr id="618507" name="Line 11"/>
          <p:cNvSpPr>
            <a:spLocks noChangeShapeType="1"/>
          </p:cNvSpPr>
          <p:nvPr/>
        </p:nvSpPr>
        <p:spPr bwMode="auto">
          <a:xfrm rot="21433753" flipV="1">
            <a:off x="4767264" y="4278314"/>
            <a:ext cx="4746625" cy="649287"/>
          </a:xfrm>
          <a:prstGeom prst="line">
            <a:avLst/>
          </a:prstGeom>
          <a:noFill/>
          <a:ln w="38100">
            <a:solidFill>
              <a:srgbClr val="FF0000"/>
            </a:solidFill>
            <a:round/>
            <a:headEnd/>
            <a:tailEnd type="triangle" w="med" len="med"/>
          </a:ln>
          <a:effectLst/>
        </p:spPr>
        <p:txBody>
          <a:bodyPr/>
          <a:lstStyle/>
          <a:p>
            <a:pPr>
              <a:defRPr/>
            </a:pPr>
            <a:endParaRPr lang="en-US">
              <a:latin typeface="Arial" charset="0"/>
            </a:endParaRPr>
          </a:p>
        </p:txBody>
      </p:sp>
    </p:spTree>
    <p:extLst>
      <p:ext uri="{BB962C8B-B14F-4D97-AF65-F5344CB8AC3E}">
        <p14:creationId xmlns:p14="http://schemas.microsoft.com/office/powerpoint/2010/main" val="1358822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84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850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85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85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85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850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85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8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499" grpId="0"/>
      <p:bldP spid="618501" grpId="0"/>
      <p:bldP spid="618503" grpId="0"/>
      <p:bldP spid="61850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312" y="2190267"/>
            <a:ext cx="8596668" cy="1320800"/>
          </a:xfrm>
        </p:spPr>
        <p:txBody>
          <a:bodyPr/>
          <a:lstStyle/>
          <a:p>
            <a:r>
              <a:rPr lang="en-US" dirty="0" smtClean="0"/>
              <a:t>Digoxin</a:t>
            </a:r>
            <a:endParaRPr lang="en-US" dirty="0"/>
          </a:p>
        </p:txBody>
      </p:sp>
      <p:pic>
        <p:nvPicPr>
          <p:cNvPr id="7" name="Content Placeholder 6"/>
          <p:cNvPicPr>
            <a:picLocks noGrp="1" noChangeAspect="1"/>
          </p:cNvPicPr>
          <p:nvPr>
            <p:ph idx="1"/>
          </p:nvPr>
        </p:nvPicPr>
        <p:blipFill>
          <a:blip r:embed="rId2"/>
          <a:srcRect t="27424" b="27424"/>
          <a:stretch>
            <a:fillRect/>
          </a:stretch>
        </p:blipFill>
        <p:spPr>
          <a:xfrm>
            <a:off x="2736192" y="2237564"/>
            <a:ext cx="8596668" cy="3880773"/>
          </a:xfrm>
        </p:spPr>
      </p:pic>
    </p:spTree>
    <p:extLst>
      <p:ext uri="{BB962C8B-B14F-4D97-AF65-F5344CB8AC3E}">
        <p14:creationId xmlns:p14="http://schemas.microsoft.com/office/powerpoint/2010/main" val="20506049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2" name="Rectangle 4"/>
          <p:cNvSpPr>
            <a:spLocks noGrp="1" noChangeArrowheads="1"/>
          </p:cNvSpPr>
          <p:nvPr>
            <p:ph type="title"/>
          </p:nvPr>
        </p:nvSpPr>
        <p:spPr>
          <a:xfrm>
            <a:off x="621330" y="366712"/>
            <a:ext cx="8596668" cy="1320800"/>
          </a:xfrm>
        </p:spPr>
        <p:txBody>
          <a:bodyPr/>
          <a:lstStyle/>
          <a:p>
            <a:pPr>
              <a:defRPr/>
            </a:pPr>
            <a:r>
              <a:rPr lang="en-US" sz="3200" dirty="0"/>
              <a:t>Digitalis and the Treatment of Cardiac Dropsy</a:t>
            </a:r>
          </a:p>
        </p:txBody>
      </p:sp>
      <p:sp>
        <p:nvSpPr>
          <p:cNvPr id="652298" name="Rectangle 10"/>
          <p:cNvSpPr>
            <a:spLocks noChangeArrowheads="1"/>
          </p:cNvSpPr>
          <p:nvPr/>
        </p:nvSpPr>
        <p:spPr bwMode="auto">
          <a:xfrm>
            <a:off x="2794000" y="5900739"/>
            <a:ext cx="6604000" cy="581025"/>
          </a:xfrm>
          <a:prstGeom prst="rect">
            <a:avLst/>
          </a:prstGeom>
          <a:noFill/>
          <a:ln w="9525">
            <a:noFill/>
            <a:miter lim="800000"/>
            <a:headEnd/>
            <a:tailEnd/>
          </a:ln>
          <a:effectLst/>
        </p:spPr>
        <p:txBody>
          <a:bodyPr wrap="none" anchor="ctr">
            <a:spAutoFit/>
          </a:bodyPr>
          <a:lstStyle/>
          <a:p>
            <a:pPr algn="ctr">
              <a:defRPr/>
            </a:pPr>
            <a:r>
              <a:rPr lang="en-US" sz="1600" dirty="0">
                <a:latin typeface="Arial" charset="0"/>
              </a:rPr>
              <a:t>Withering W “An account of the foxglove and some of its medical uses; </a:t>
            </a:r>
          </a:p>
          <a:p>
            <a:pPr algn="ctr">
              <a:defRPr/>
            </a:pPr>
            <a:r>
              <a:rPr lang="en-US" sz="1600" dirty="0">
                <a:latin typeface="Arial" charset="0"/>
              </a:rPr>
              <a:t>with practical remarks on the dropsy, and some other diseases,” 1785</a:t>
            </a:r>
          </a:p>
        </p:txBody>
      </p:sp>
      <p:grpSp>
        <p:nvGrpSpPr>
          <p:cNvPr id="2" name="Group 28"/>
          <p:cNvGrpSpPr>
            <a:grpSpLocks/>
          </p:cNvGrpSpPr>
          <p:nvPr/>
        </p:nvGrpSpPr>
        <p:grpSpPr bwMode="auto">
          <a:xfrm>
            <a:off x="1592264" y="1281113"/>
            <a:ext cx="2765425" cy="4405312"/>
            <a:chOff x="213" y="807"/>
            <a:chExt cx="1742" cy="2775"/>
          </a:xfrm>
        </p:grpSpPr>
        <p:pic>
          <p:nvPicPr>
            <p:cNvPr id="12299" name="Picture 6" descr="File:William Wither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 y="807"/>
              <a:ext cx="1742" cy="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297" name="Rectangle 9"/>
            <p:cNvSpPr>
              <a:spLocks noChangeArrowheads="1"/>
            </p:cNvSpPr>
            <p:nvPr/>
          </p:nvSpPr>
          <p:spPr bwMode="auto">
            <a:xfrm>
              <a:off x="279" y="3140"/>
              <a:ext cx="1610" cy="442"/>
            </a:xfrm>
            <a:prstGeom prst="rect">
              <a:avLst/>
            </a:prstGeom>
            <a:noFill/>
            <a:ln w="9525">
              <a:noFill/>
              <a:miter lim="800000"/>
              <a:headEnd/>
              <a:tailEnd/>
            </a:ln>
            <a:effectLst/>
          </p:spPr>
          <p:txBody>
            <a:bodyPr wrap="none" anchor="ctr">
              <a:spAutoFit/>
            </a:bodyPr>
            <a:lstStyle/>
            <a:p>
              <a:pPr algn="ctr">
                <a:defRPr/>
              </a:pPr>
              <a:r>
                <a:rPr lang="en-US" sz="2000" dirty="0">
                  <a:latin typeface="Arial" charset="0"/>
                </a:rPr>
                <a:t>Dr. William Withering</a:t>
              </a:r>
            </a:p>
            <a:p>
              <a:pPr algn="ctr">
                <a:defRPr/>
              </a:pPr>
              <a:r>
                <a:rPr lang="en-US" sz="2000" dirty="0">
                  <a:latin typeface="Arial" charset="0"/>
                </a:rPr>
                <a:t>1741 - 1799 </a:t>
              </a:r>
            </a:p>
          </p:txBody>
        </p:sp>
      </p:grpSp>
      <p:grpSp>
        <p:nvGrpSpPr>
          <p:cNvPr id="3" name="Group 16"/>
          <p:cNvGrpSpPr>
            <a:grpSpLocks/>
          </p:cNvGrpSpPr>
          <p:nvPr/>
        </p:nvGrpSpPr>
        <p:grpSpPr bwMode="auto">
          <a:xfrm>
            <a:off x="8269288" y="1281114"/>
            <a:ext cx="2330450" cy="4422775"/>
            <a:chOff x="4089" y="884"/>
            <a:chExt cx="1468" cy="2786"/>
          </a:xfrm>
        </p:grpSpPr>
        <p:pic>
          <p:nvPicPr>
            <p:cNvPr id="12297" name="Picture 12" descr="Withering, William (1741-1799). An Account of the foxglove, and some of its medical uses, Birmingham, 1785.">
              <a:hlinkClick r:id="rId4" tooltip="witheringfoxglovesm21.jp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 y="884"/>
              <a:ext cx="1368" cy="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301" name="Text Box 13"/>
            <p:cNvSpPr txBox="1">
              <a:spLocks noChangeArrowheads="1"/>
            </p:cNvSpPr>
            <p:nvPr/>
          </p:nvSpPr>
          <p:spPr bwMode="auto">
            <a:xfrm>
              <a:off x="4089" y="3228"/>
              <a:ext cx="1468" cy="442"/>
            </a:xfrm>
            <a:prstGeom prst="rect">
              <a:avLst/>
            </a:prstGeom>
            <a:noFill/>
            <a:ln w="9525">
              <a:noFill/>
              <a:miter lim="800000"/>
              <a:headEnd/>
              <a:tailEnd/>
            </a:ln>
            <a:effectLst/>
          </p:spPr>
          <p:txBody>
            <a:bodyPr wrap="none">
              <a:spAutoFit/>
            </a:bodyPr>
            <a:lstStyle/>
            <a:p>
              <a:pPr algn="ctr">
                <a:defRPr/>
              </a:pPr>
              <a:r>
                <a:rPr lang="en-US" sz="2000" dirty="0">
                  <a:latin typeface="Arial" charset="0"/>
                </a:rPr>
                <a:t>Foxglove </a:t>
              </a:r>
            </a:p>
            <a:p>
              <a:pPr algn="ctr">
                <a:defRPr/>
              </a:pPr>
              <a:r>
                <a:rPr lang="en-US" sz="2000" dirty="0">
                  <a:latin typeface="Arial" charset="0"/>
                </a:rPr>
                <a:t>(Digitalis </a:t>
              </a:r>
              <a:r>
                <a:rPr lang="en-US" sz="2000" dirty="0" err="1">
                  <a:latin typeface="Arial" charset="0"/>
                </a:rPr>
                <a:t>purpurea</a:t>
              </a:r>
              <a:r>
                <a:rPr lang="en-US" sz="2000" dirty="0">
                  <a:latin typeface="Arial" charset="0"/>
                </a:rPr>
                <a:t>)</a:t>
              </a:r>
            </a:p>
          </p:txBody>
        </p:sp>
      </p:grpSp>
      <p:grpSp>
        <p:nvGrpSpPr>
          <p:cNvPr id="4" name="Group 29"/>
          <p:cNvGrpSpPr>
            <a:grpSpLocks/>
          </p:cNvGrpSpPr>
          <p:nvPr/>
        </p:nvGrpSpPr>
        <p:grpSpPr bwMode="auto">
          <a:xfrm>
            <a:off x="4919664" y="1281114"/>
            <a:ext cx="2784475" cy="4433887"/>
            <a:chOff x="2327" y="858"/>
            <a:chExt cx="1754" cy="2793"/>
          </a:xfrm>
        </p:grpSpPr>
        <p:pic>
          <p:nvPicPr>
            <p:cNvPr id="12295" name="Picture 26" descr="Drops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 y="858"/>
              <a:ext cx="1754" cy="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315" name="Text Box 27"/>
            <p:cNvSpPr txBox="1">
              <a:spLocks noChangeArrowheads="1"/>
            </p:cNvSpPr>
            <p:nvPr/>
          </p:nvSpPr>
          <p:spPr bwMode="auto">
            <a:xfrm>
              <a:off x="2428" y="3205"/>
              <a:ext cx="1569" cy="446"/>
            </a:xfrm>
            <a:prstGeom prst="rect">
              <a:avLst/>
            </a:prstGeom>
            <a:noFill/>
            <a:ln w="9525">
              <a:noFill/>
              <a:miter lim="800000"/>
              <a:headEnd/>
              <a:tailEnd/>
            </a:ln>
            <a:effectLst/>
          </p:spPr>
          <p:txBody>
            <a:bodyPr wrap="none">
              <a:spAutoFit/>
            </a:bodyPr>
            <a:lstStyle/>
            <a:p>
              <a:pPr>
                <a:defRPr/>
              </a:pPr>
              <a:r>
                <a:rPr lang="en-US" sz="2000" dirty="0">
                  <a:latin typeface="Arial" charset="0"/>
                </a:rPr>
                <a:t>17</a:t>
              </a:r>
              <a:r>
                <a:rPr lang="en-US" sz="2000" baseline="30000" dirty="0">
                  <a:latin typeface="Arial" charset="0"/>
                </a:rPr>
                <a:t>th</a:t>
              </a:r>
              <a:r>
                <a:rPr lang="en-US" sz="2000" dirty="0">
                  <a:latin typeface="Arial" charset="0"/>
                </a:rPr>
                <a:t> Century patient </a:t>
              </a:r>
            </a:p>
            <a:p>
              <a:pPr>
                <a:defRPr/>
              </a:pPr>
              <a:r>
                <a:rPr lang="en-US" sz="2000" dirty="0">
                  <a:latin typeface="Arial" charset="0"/>
                </a:rPr>
                <a:t>with severe  dropsy</a:t>
              </a:r>
            </a:p>
          </p:txBody>
        </p:sp>
      </p:grpSp>
    </p:spTree>
    <p:extLst>
      <p:ext uri="{BB962C8B-B14F-4D97-AF65-F5344CB8AC3E}">
        <p14:creationId xmlns:p14="http://schemas.microsoft.com/office/powerpoint/2010/main" val="2981686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2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p:txBody>
          <a:bodyPr/>
          <a:lstStyle/>
          <a:p>
            <a:pPr>
              <a:defRPr/>
            </a:pPr>
            <a:r>
              <a:rPr lang="en-US" dirty="0"/>
              <a:t>Effect of Digoxin Upon Clinical Outcomes in Subjects with Heart Failure</a:t>
            </a:r>
          </a:p>
        </p:txBody>
      </p:sp>
      <p:pic>
        <p:nvPicPr>
          <p:cNvPr id="13315" name="Picture 3" descr="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85" y="2736057"/>
            <a:ext cx="4411663"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2" name="Text Box 4"/>
          <p:cNvSpPr txBox="1">
            <a:spLocks noChangeArrowheads="1"/>
          </p:cNvSpPr>
          <p:nvPr/>
        </p:nvSpPr>
        <p:spPr bwMode="auto">
          <a:xfrm>
            <a:off x="3365500" y="6272213"/>
            <a:ext cx="5684838"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The Digitalis Investigator Group.  N </a:t>
            </a:r>
            <a:r>
              <a:rPr lang="en-US" sz="1600" dirty="0" err="1">
                <a:latin typeface="Times New Roman" pitchFamily="18" charset="0"/>
              </a:rPr>
              <a:t>Eng</a:t>
            </a:r>
            <a:r>
              <a:rPr lang="en-US" sz="1600" dirty="0">
                <a:latin typeface="Times New Roman" pitchFamily="18" charset="0"/>
              </a:rPr>
              <a:t> J Med 1997; 336: 525-33.</a:t>
            </a:r>
          </a:p>
        </p:txBody>
      </p:sp>
      <p:pic>
        <p:nvPicPr>
          <p:cNvPr id="13317" name="Picture 5" descr="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7572" y="2723357"/>
            <a:ext cx="4411662"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35" y="2729707"/>
            <a:ext cx="4411663"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22" y="2726532"/>
            <a:ext cx="4411662"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6" name="Text Box 8"/>
          <p:cNvSpPr txBox="1">
            <a:spLocks noChangeArrowheads="1"/>
          </p:cNvSpPr>
          <p:nvPr/>
        </p:nvSpPr>
        <p:spPr bwMode="auto">
          <a:xfrm>
            <a:off x="1343910" y="2175668"/>
            <a:ext cx="2727325" cy="457200"/>
          </a:xfrm>
          <a:prstGeom prst="rect">
            <a:avLst/>
          </a:prstGeom>
          <a:noFill/>
          <a:ln w="9525">
            <a:noFill/>
            <a:miter lim="800000"/>
            <a:headEnd/>
            <a:tailEnd/>
          </a:ln>
          <a:effectLst/>
        </p:spPr>
        <p:txBody>
          <a:bodyPr wrap="none">
            <a:spAutoFit/>
          </a:bodyPr>
          <a:lstStyle/>
          <a:p>
            <a:pPr>
              <a:defRPr/>
            </a:pPr>
            <a:r>
              <a:rPr lang="en-US" sz="2400" dirty="0">
                <a:latin typeface="Arial" charset="0"/>
              </a:rPr>
              <a:t>All Cause Mortality</a:t>
            </a:r>
          </a:p>
        </p:txBody>
      </p:sp>
      <p:sp>
        <p:nvSpPr>
          <p:cNvPr id="565257" name="Text Box 9"/>
          <p:cNvSpPr txBox="1">
            <a:spLocks noChangeArrowheads="1"/>
          </p:cNvSpPr>
          <p:nvPr/>
        </p:nvSpPr>
        <p:spPr bwMode="auto">
          <a:xfrm>
            <a:off x="4985634" y="2175668"/>
            <a:ext cx="4897438" cy="457200"/>
          </a:xfrm>
          <a:prstGeom prst="rect">
            <a:avLst/>
          </a:prstGeom>
          <a:noFill/>
          <a:ln w="9525">
            <a:noFill/>
            <a:miter lim="800000"/>
            <a:headEnd/>
            <a:tailEnd/>
          </a:ln>
          <a:effectLst/>
        </p:spPr>
        <p:txBody>
          <a:bodyPr wrap="none">
            <a:spAutoFit/>
          </a:bodyPr>
          <a:lstStyle/>
          <a:p>
            <a:pPr>
              <a:defRPr/>
            </a:pPr>
            <a:r>
              <a:rPr lang="en-US" sz="2400" dirty="0">
                <a:latin typeface="Arial" charset="0"/>
              </a:rPr>
              <a:t>Death or Hospitalization Due to HF</a:t>
            </a:r>
          </a:p>
        </p:txBody>
      </p:sp>
      <p:sp>
        <p:nvSpPr>
          <p:cNvPr id="565259" name="Rectangle 11"/>
          <p:cNvSpPr>
            <a:spLocks noChangeArrowheads="1"/>
          </p:cNvSpPr>
          <p:nvPr/>
        </p:nvSpPr>
        <p:spPr bwMode="auto">
          <a:xfrm>
            <a:off x="1715385" y="4274343"/>
            <a:ext cx="409575" cy="152400"/>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ndParaRPr>
          </a:p>
        </p:txBody>
      </p:sp>
      <p:sp>
        <p:nvSpPr>
          <p:cNvPr id="565260" name="Rectangle 12"/>
          <p:cNvSpPr>
            <a:spLocks noChangeArrowheads="1"/>
          </p:cNvSpPr>
          <p:nvPr/>
        </p:nvSpPr>
        <p:spPr bwMode="auto">
          <a:xfrm>
            <a:off x="3439410" y="4683918"/>
            <a:ext cx="390525" cy="133350"/>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ndParaRPr>
          </a:p>
        </p:txBody>
      </p:sp>
      <p:sp>
        <p:nvSpPr>
          <p:cNvPr id="565261" name="Rectangle 13"/>
          <p:cNvSpPr>
            <a:spLocks noChangeArrowheads="1"/>
          </p:cNvSpPr>
          <p:nvPr/>
        </p:nvSpPr>
        <p:spPr bwMode="auto">
          <a:xfrm>
            <a:off x="1772534" y="4817269"/>
            <a:ext cx="400050" cy="104775"/>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ndParaRPr>
          </a:p>
        </p:txBody>
      </p:sp>
      <p:sp>
        <p:nvSpPr>
          <p:cNvPr id="565262" name="Text Box 14"/>
          <p:cNvSpPr txBox="1">
            <a:spLocks noChangeArrowheads="1"/>
          </p:cNvSpPr>
          <p:nvPr/>
        </p:nvSpPr>
        <p:spPr bwMode="auto">
          <a:xfrm>
            <a:off x="1299460" y="4018756"/>
            <a:ext cx="101822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Placebo</a:t>
            </a:r>
          </a:p>
        </p:txBody>
      </p:sp>
      <p:sp>
        <p:nvSpPr>
          <p:cNvPr id="565263" name="Text Box 15"/>
          <p:cNvSpPr txBox="1">
            <a:spLocks noChangeArrowheads="1"/>
          </p:cNvSpPr>
          <p:nvPr/>
        </p:nvSpPr>
        <p:spPr bwMode="auto">
          <a:xfrm>
            <a:off x="6042910" y="3904456"/>
            <a:ext cx="101822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Placebo</a:t>
            </a:r>
          </a:p>
        </p:txBody>
      </p:sp>
      <p:sp>
        <p:nvSpPr>
          <p:cNvPr id="565264" name="Text Box 16"/>
          <p:cNvSpPr txBox="1">
            <a:spLocks noChangeArrowheads="1"/>
          </p:cNvSpPr>
          <p:nvPr/>
        </p:nvSpPr>
        <p:spPr bwMode="auto">
          <a:xfrm>
            <a:off x="2042410" y="4628356"/>
            <a:ext cx="95410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Digoxin</a:t>
            </a:r>
          </a:p>
        </p:txBody>
      </p:sp>
      <p:sp>
        <p:nvSpPr>
          <p:cNvPr id="565265" name="Text Box 17"/>
          <p:cNvSpPr txBox="1">
            <a:spLocks noChangeArrowheads="1"/>
          </p:cNvSpPr>
          <p:nvPr/>
        </p:nvSpPr>
        <p:spPr bwMode="auto">
          <a:xfrm>
            <a:off x="6423910" y="4971256"/>
            <a:ext cx="95410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Digoxin</a:t>
            </a:r>
          </a:p>
        </p:txBody>
      </p:sp>
      <p:sp>
        <p:nvSpPr>
          <p:cNvPr id="565266" name="Text Box 18"/>
          <p:cNvSpPr txBox="1">
            <a:spLocks noChangeArrowheads="1"/>
          </p:cNvSpPr>
          <p:nvPr/>
        </p:nvSpPr>
        <p:spPr bwMode="auto">
          <a:xfrm>
            <a:off x="3501322" y="4048918"/>
            <a:ext cx="1179512" cy="825500"/>
          </a:xfrm>
          <a:prstGeom prst="rect">
            <a:avLst/>
          </a:prstGeom>
          <a:noFill/>
          <a:ln w="9525">
            <a:noFill/>
            <a:miter lim="800000"/>
            <a:headEnd/>
            <a:tailEnd/>
          </a:ln>
          <a:effectLst/>
        </p:spPr>
        <p:txBody>
          <a:bodyPr wrap="none">
            <a:spAutoFit/>
          </a:bodyPr>
          <a:lstStyle/>
          <a:p>
            <a:pPr algn="ctr">
              <a:defRPr/>
            </a:pPr>
            <a:r>
              <a:rPr lang="en-US" sz="1600">
                <a:solidFill>
                  <a:srgbClr val="000000"/>
                </a:solidFill>
                <a:effectLst>
                  <a:outerShdw blurRad="38100" dist="38100" dir="2700000" algn="tl">
                    <a:srgbClr val="FFFFFF"/>
                  </a:outerShdw>
                </a:effectLst>
                <a:latin typeface="Arial" charset="0"/>
              </a:rPr>
              <a:t>RR = 0.99</a:t>
            </a:r>
          </a:p>
          <a:p>
            <a:pPr algn="ctr">
              <a:defRPr/>
            </a:pPr>
            <a:r>
              <a:rPr lang="en-US" sz="1600">
                <a:solidFill>
                  <a:srgbClr val="000000"/>
                </a:solidFill>
                <a:effectLst>
                  <a:outerShdw blurRad="38100" dist="38100" dir="2700000" algn="tl">
                    <a:srgbClr val="FFFFFF"/>
                  </a:outerShdw>
                </a:effectLst>
                <a:latin typeface="Arial" charset="0"/>
              </a:rPr>
              <a:t>(0.91-1.07)</a:t>
            </a:r>
          </a:p>
          <a:p>
            <a:pPr algn="ctr">
              <a:defRPr/>
            </a:pPr>
            <a:r>
              <a:rPr lang="en-US" sz="1600">
                <a:solidFill>
                  <a:srgbClr val="000000"/>
                </a:solidFill>
                <a:effectLst>
                  <a:outerShdw blurRad="38100" dist="38100" dir="2700000" algn="tl">
                    <a:srgbClr val="FFFFFF"/>
                  </a:outerShdw>
                </a:effectLst>
                <a:latin typeface="Arial" charset="0"/>
              </a:rPr>
              <a:t>p = 0.80</a:t>
            </a:r>
          </a:p>
        </p:txBody>
      </p:sp>
      <p:sp>
        <p:nvSpPr>
          <p:cNvPr id="565267" name="Text Box 19"/>
          <p:cNvSpPr txBox="1">
            <a:spLocks noChangeArrowheads="1"/>
          </p:cNvSpPr>
          <p:nvPr/>
        </p:nvSpPr>
        <p:spPr bwMode="auto">
          <a:xfrm>
            <a:off x="8197147" y="4429918"/>
            <a:ext cx="1179512" cy="825500"/>
          </a:xfrm>
          <a:prstGeom prst="rect">
            <a:avLst/>
          </a:prstGeom>
          <a:noFill/>
          <a:ln w="9525">
            <a:noFill/>
            <a:miter lim="800000"/>
            <a:headEnd/>
            <a:tailEnd/>
          </a:ln>
          <a:effectLst/>
        </p:spPr>
        <p:txBody>
          <a:bodyPr wrap="none">
            <a:spAutoFit/>
          </a:bodyPr>
          <a:lstStyle/>
          <a:p>
            <a:pPr algn="ctr">
              <a:defRPr/>
            </a:pPr>
            <a:r>
              <a:rPr lang="en-US" sz="1600">
                <a:solidFill>
                  <a:srgbClr val="000000"/>
                </a:solidFill>
                <a:effectLst>
                  <a:outerShdw blurRad="38100" dist="38100" dir="2700000" algn="tl">
                    <a:srgbClr val="FFFFFF"/>
                  </a:outerShdw>
                </a:effectLst>
                <a:latin typeface="Arial" charset="0"/>
              </a:rPr>
              <a:t>RR = 0.85</a:t>
            </a:r>
          </a:p>
          <a:p>
            <a:pPr algn="ctr">
              <a:defRPr/>
            </a:pPr>
            <a:r>
              <a:rPr lang="en-US" sz="1600">
                <a:solidFill>
                  <a:srgbClr val="000000"/>
                </a:solidFill>
                <a:effectLst>
                  <a:outerShdw blurRad="38100" dist="38100" dir="2700000" algn="tl">
                    <a:srgbClr val="FFFFFF"/>
                  </a:outerShdw>
                </a:effectLst>
                <a:latin typeface="Arial" charset="0"/>
              </a:rPr>
              <a:t>(0.79-0.91)</a:t>
            </a:r>
          </a:p>
          <a:p>
            <a:pPr algn="ctr">
              <a:defRPr/>
            </a:pPr>
            <a:r>
              <a:rPr lang="en-US" sz="1600">
                <a:solidFill>
                  <a:srgbClr val="000000"/>
                </a:solidFill>
                <a:effectLst>
                  <a:outerShdw blurRad="38100" dist="38100" dir="2700000" algn="tl">
                    <a:srgbClr val="FFFFFF"/>
                  </a:outerShdw>
                </a:effectLst>
                <a:latin typeface="Arial" charset="0"/>
              </a:rPr>
              <a:t>p &lt; 0.001</a:t>
            </a:r>
          </a:p>
        </p:txBody>
      </p:sp>
    </p:spTree>
    <p:extLst>
      <p:ext uri="{BB962C8B-B14F-4D97-AF65-F5344CB8AC3E}">
        <p14:creationId xmlns:p14="http://schemas.microsoft.com/office/powerpoint/2010/main" val="853083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30797"/>
            <a:ext cx="8596668" cy="1320800"/>
          </a:xfrm>
        </p:spPr>
        <p:txBody>
          <a:bodyPr/>
          <a:lstStyle/>
          <a:p>
            <a:r>
              <a:rPr lang="en-US" dirty="0" smtClean="0"/>
              <a:t>ACE Inhibitors </a:t>
            </a:r>
            <a:endParaRPr lang="en-US" dirty="0"/>
          </a:p>
        </p:txBody>
      </p:sp>
      <p:pic>
        <p:nvPicPr>
          <p:cNvPr id="3" name="Picture 2"/>
          <p:cNvPicPr>
            <a:picLocks noChangeAspect="1"/>
          </p:cNvPicPr>
          <p:nvPr/>
        </p:nvPicPr>
        <p:blipFill>
          <a:blip r:embed="rId2"/>
          <a:stretch>
            <a:fillRect/>
          </a:stretch>
        </p:blipFill>
        <p:spPr>
          <a:xfrm>
            <a:off x="4610099" y="1711011"/>
            <a:ext cx="4664383" cy="4285651"/>
          </a:xfrm>
          <a:prstGeom prst="rect">
            <a:avLst/>
          </a:prstGeom>
        </p:spPr>
      </p:pic>
    </p:spTree>
    <p:extLst>
      <p:ext uri="{BB962C8B-B14F-4D97-AF65-F5344CB8AC3E}">
        <p14:creationId xmlns:p14="http://schemas.microsoft.com/office/powerpoint/2010/main" val="768429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718" y="1195388"/>
            <a:ext cx="11067068" cy="528955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404" name="Rectangle 4"/>
          <p:cNvSpPr>
            <a:spLocks noGrp="1" noChangeArrowheads="1"/>
          </p:cNvSpPr>
          <p:nvPr>
            <p:ph type="title"/>
          </p:nvPr>
        </p:nvSpPr>
        <p:spPr>
          <a:xfrm>
            <a:off x="691180" y="157164"/>
            <a:ext cx="8596668" cy="1320800"/>
          </a:xfrm>
        </p:spPr>
        <p:txBody>
          <a:bodyPr/>
          <a:lstStyle/>
          <a:p>
            <a:pPr>
              <a:defRPr/>
            </a:pPr>
            <a:r>
              <a:rPr lang="en-US" dirty="0"/>
              <a:t>ACE Inhibition Improves Survival</a:t>
            </a:r>
          </a:p>
        </p:txBody>
      </p:sp>
      <p:grpSp>
        <p:nvGrpSpPr>
          <p:cNvPr id="25603" name="Group 202"/>
          <p:cNvGrpSpPr>
            <a:grpSpLocks/>
          </p:cNvGrpSpPr>
          <p:nvPr/>
        </p:nvGrpSpPr>
        <p:grpSpPr bwMode="auto">
          <a:xfrm>
            <a:off x="1565276" y="1541464"/>
            <a:ext cx="9674225" cy="4700587"/>
            <a:chOff x="1550" y="1025"/>
            <a:chExt cx="6094" cy="2961"/>
          </a:xfrm>
        </p:grpSpPr>
        <p:grpSp>
          <p:nvGrpSpPr>
            <p:cNvPr id="25611" name="Group 191"/>
            <p:cNvGrpSpPr>
              <a:grpSpLocks/>
            </p:cNvGrpSpPr>
            <p:nvPr/>
          </p:nvGrpSpPr>
          <p:grpSpPr bwMode="auto">
            <a:xfrm>
              <a:off x="4544" y="1033"/>
              <a:ext cx="3100" cy="2945"/>
              <a:chOff x="3092" y="999"/>
              <a:chExt cx="3100" cy="2945"/>
            </a:xfrm>
          </p:grpSpPr>
          <p:grpSp>
            <p:nvGrpSpPr>
              <p:cNvPr id="25652" name="Group 34"/>
              <p:cNvGrpSpPr>
                <a:grpSpLocks/>
              </p:cNvGrpSpPr>
              <p:nvPr/>
            </p:nvGrpSpPr>
            <p:grpSpPr bwMode="auto">
              <a:xfrm>
                <a:off x="3335" y="1086"/>
                <a:ext cx="2749" cy="2670"/>
                <a:chOff x="2355" y="1198"/>
                <a:chExt cx="2701" cy="2670"/>
              </a:xfrm>
            </p:grpSpPr>
            <p:grpSp>
              <p:nvGrpSpPr>
                <p:cNvPr id="25662" name="Group 5"/>
                <p:cNvGrpSpPr>
                  <a:grpSpLocks/>
                </p:cNvGrpSpPr>
                <p:nvPr/>
              </p:nvGrpSpPr>
              <p:grpSpPr bwMode="auto">
                <a:xfrm>
                  <a:off x="2415" y="3413"/>
                  <a:ext cx="2637" cy="455"/>
                  <a:chOff x="2608" y="3317"/>
                  <a:chExt cx="2968" cy="455"/>
                </a:xfrm>
              </p:grpSpPr>
              <p:sp>
                <p:nvSpPr>
                  <p:cNvPr id="486406" name="Line 6"/>
                  <p:cNvSpPr>
                    <a:spLocks noChangeShapeType="1"/>
                  </p:cNvSpPr>
                  <p:nvPr/>
                </p:nvSpPr>
                <p:spPr bwMode="auto">
                  <a:xfrm>
                    <a:off x="2608" y="3501"/>
                    <a:ext cx="0" cy="271"/>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07" name="Line 7"/>
                  <p:cNvSpPr>
                    <a:spLocks noChangeShapeType="1"/>
                  </p:cNvSpPr>
                  <p:nvPr/>
                </p:nvSpPr>
                <p:spPr bwMode="auto">
                  <a:xfrm>
                    <a:off x="3360" y="3317"/>
                    <a:ext cx="0" cy="4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08" name="Line 8"/>
                  <p:cNvSpPr>
                    <a:spLocks noChangeShapeType="1"/>
                  </p:cNvSpPr>
                  <p:nvPr/>
                </p:nvSpPr>
                <p:spPr bwMode="auto">
                  <a:xfrm>
                    <a:off x="4072" y="3413"/>
                    <a:ext cx="0" cy="359"/>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09" name="Line 9"/>
                  <p:cNvSpPr>
                    <a:spLocks noChangeShapeType="1"/>
                  </p:cNvSpPr>
                  <p:nvPr/>
                </p:nvSpPr>
                <p:spPr bwMode="auto">
                  <a:xfrm>
                    <a:off x="4824" y="3405"/>
                    <a:ext cx="0" cy="367"/>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10" name="Line 10"/>
                  <p:cNvSpPr>
                    <a:spLocks noChangeShapeType="1"/>
                  </p:cNvSpPr>
                  <p:nvPr/>
                </p:nvSpPr>
                <p:spPr bwMode="auto">
                  <a:xfrm>
                    <a:off x="5576" y="3381"/>
                    <a:ext cx="0" cy="391"/>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grpSp>
              <p:nvGrpSpPr>
                <p:cNvPr id="25663" name="Group 11"/>
                <p:cNvGrpSpPr>
                  <a:grpSpLocks/>
                </p:cNvGrpSpPr>
                <p:nvPr/>
              </p:nvGrpSpPr>
              <p:grpSpPr bwMode="auto">
                <a:xfrm>
                  <a:off x="2355" y="1208"/>
                  <a:ext cx="297" cy="2584"/>
                  <a:chOff x="2541" y="1112"/>
                  <a:chExt cx="335" cy="2584"/>
                </a:xfrm>
              </p:grpSpPr>
              <p:grpSp>
                <p:nvGrpSpPr>
                  <p:cNvPr id="25673" name="Group 12"/>
                  <p:cNvGrpSpPr>
                    <a:grpSpLocks/>
                  </p:cNvGrpSpPr>
                  <p:nvPr/>
                </p:nvGrpSpPr>
                <p:grpSpPr bwMode="auto">
                  <a:xfrm>
                    <a:off x="2541" y="1112"/>
                    <a:ext cx="303" cy="2584"/>
                    <a:chOff x="2541" y="1112"/>
                    <a:chExt cx="303" cy="2584"/>
                  </a:xfrm>
                </p:grpSpPr>
                <p:sp>
                  <p:nvSpPr>
                    <p:cNvPr id="486413" name="Line 13"/>
                    <p:cNvSpPr>
                      <a:spLocks noChangeShapeType="1"/>
                    </p:cNvSpPr>
                    <p:nvPr/>
                  </p:nvSpPr>
                  <p:spPr bwMode="auto">
                    <a:xfrm flipH="1">
                      <a:off x="2541" y="1112"/>
                      <a:ext cx="237"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14" name="Line 14"/>
                    <p:cNvSpPr>
                      <a:spLocks noChangeShapeType="1"/>
                    </p:cNvSpPr>
                    <p:nvPr/>
                  </p:nvSpPr>
                  <p:spPr bwMode="auto">
                    <a:xfrm flipH="1">
                      <a:off x="2541" y="3696"/>
                      <a:ext cx="191"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15" name="Line 15"/>
                    <p:cNvSpPr>
                      <a:spLocks noChangeShapeType="1"/>
                    </p:cNvSpPr>
                    <p:nvPr/>
                  </p:nvSpPr>
                  <p:spPr bwMode="auto">
                    <a:xfrm flipH="1">
                      <a:off x="2541" y="1992"/>
                      <a:ext cx="303"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sp>
                <p:nvSpPr>
                  <p:cNvPr id="486416" name="Line 16"/>
                  <p:cNvSpPr>
                    <a:spLocks noChangeShapeType="1"/>
                  </p:cNvSpPr>
                  <p:nvPr/>
                </p:nvSpPr>
                <p:spPr bwMode="auto">
                  <a:xfrm flipH="1">
                    <a:off x="2541" y="2840"/>
                    <a:ext cx="335"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sp>
              <p:nvSpPr>
                <p:cNvPr id="486417" name="Rectangle 17"/>
                <p:cNvSpPr>
                  <a:spLocks noChangeArrowheads="1"/>
                </p:cNvSpPr>
                <p:nvPr/>
              </p:nvSpPr>
              <p:spPr bwMode="auto">
                <a:xfrm>
                  <a:off x="2419" y="1198"/>
                  <a:ext cx="2637" cy="2592"/>
                </a:xfrm>
                <a:prstGeom prst="rect">
                  <a:avLst/>
                </a:prstGeom>
                <a:solidFill>
                  <a:schemeClr val="accent1">
                    <a:lumMod val="50000"/>
                  </a:schemeClr>
                </a:solidFill>
                <a:ln w="12700">
                  <a:solidFill>
                    <a:srgbClr val="FFFFFF"/>
                  </a:solidFill>
                  <a:miter lim="800000"/>
                  <a:headEnd/>
                  <a:tailEnd/>
                </a:ln>
                <a:effectLst>
                  <a:outerShdw dist="35921" dir="2700000" algn="ctr" rotWithShape="0">
                    <a:schemeClr val="tx1"/>
                  </a:outerShdw>
                </a:effectLst>
              </p:spPr>
              <p:txBody>
                <a:bodyPr wrap="none" anchor="ctr"/>
                <a:lstStyle/>
                <a:p>
                  <a:pPr algn="ctr">
                    <a:defRPr/>
                  </a:pPr>
                  <a:endParaRPr lang="en-US" sz="2400">
                    <a:solidFill>
                      <a:schemeClr val="accent1">
                        <a:lumMod val="75000"/>
                      </a:schemeClr>
                    </a:solidFill>
                    <a:effectLst>
                      <a:outerShdw blurRad="38100" dist="38100" dir="2700000" algn="tl">
                        <a:srgbClr val="000000"/>
                      </a:outerShdw>
                    </a:effectLst>
                    <a:latin typeface="Arial" charset="0"/>
                  </a:endParaRPr>
                </a:p>
              </p:txBody>
            </p:sp>
            <p:sp>
              <p:nvSpPr>
                <p:cNvPr id="486418" name="Freeform 18"/>
                <p:cNvSpPr>
                  <a:spLocks/>
                </p:cNvSpPr>
                <p:nvPr/>
              </p:nvSpPr>
              <p:spPr bwMode="auto">
                <a:xfrm>
                  <a:off x="2436" y="1712"/>
                  <a:ext cx="2583" cy="2057"/>
                </a:xfrm>
                <a:custGeom>
                  <a:avLst/>
                  <a:gdLst/>
                  <a:ahLst/>
                  <a:cxnLst>
                    <a:cxn ang="0">
                      <a:pos x="0" y="2056"/>
                    </a:cxn>
                    <a:cxn ang="0">
                      <a:pos x="16" y="1992"/>
                    </a:cxn>
                    <a:cxn ang="0">
                      <a:pos x="32" y="1896"/>
                    </a:cxn>
                    <a:cxn ang="0">
                      <a:pos x="56" y="1776"/>
                    </a:cxn>
                    <a:cxn ang="0">
                      <a:pos x="96" y="1696"/>
                    </a:cxn>
                    <a:cxn ang="0">
                      <a:pos x="128" y="1624"/>
                    </a:cxn>
                    <a:cxn ang="0">
                      <a:pos x="184" y="1552"/>
                    </a:cxn>
                    <a:cxn ang="0">
                      <a:pos x="256" y="1472"/>
                    </a:cxn>
                    <a:cxn ang="0">
                      <a:pos x="352" y="1392"/>
                    </a:cxn>
                    <a:cxn ang="0">
                      <a:pos x="552" y="1232"/>
                    </a:cxn>
                    <a:cxn ang="0">
                      <a:pos x="680" y="1168"/>
                    </a:cxn>
                    <a:cxn ang="0">
                      <a:pos x="912" y="1056"/>
                    </a:cxn>
                    <a:cxn ang="0">
                      <a:pos x="1064" y="976"/>
                    </a:cxn>
                    <a:cxn ang="0">
                      <a:pos x="1192" y="888"/>
                    </a:cxn>
                    <a:cxn ang="0">
                      <a:pos x="1360" y="840"/>
                    </a:cxn>
                    <a:cxn ang="0">
                      <a:pos x="1480" y="744"/>
                    </a:cxn>
                    <a:cxn ang="0">
                      <a:pos x="1584" y="720"/>
                    </a:cxn>
                    <a:cxn ang="0">
                      <a:pos x="1800" y="576"/>
                    </a:cxn>
                    <a:cxn ang="0">
                      <a:pos x="2000" y="552"/>
                    </a:cxn>
                    <a:cxn ang="0">
                      <a:pos x="2224" y="424"/>
                    </a:cxn>
                    <a:cxn ang="0">
                      <a:pos x="2432" y="272"/>
                    </a:cxn>
                    <a:cxn ang="0">
                      <a:pos x="2552" y="224"/>
                    </a:cxn>
                    <a:cxn ang="0">
                      <a:pos x="2568" y="224"/>
                    </a:cxn>
                    <a:cxn ang="0">
                      <a:pos x="2600" y="168"/>
                    </a:cxn>
                    <a:cxn ang="0">
                      <a:pos x="2672" y="144"/>
                    </a:cxn>
                    <a:cxn ang="0">
                      <a:pos x="2784" y="72"/>
                    </a:cxn>
                    <a:cxn ang="0">
                      <a:pos x="2904" y="0"/>
                    </a:cxn>
                  </a:cxnLst>
                  <a:rect l="0" t="0" r="r" b="b"/>
                  <a:pathLst>
                    <a:path w="2905" h="2057">
                      <a:moveTo>
                        <a:pt x="0" y="2056"/>
                      </a:moveTo>
                      <a:lnTo>
                        <a:pt x="16" y="1992"/>
                      </a:lnTo>
                      <a:lnTo>
                        <a:pt x="32" y="1896"/>
                      </a:lnTo>
                      <a:lnTo>
                        <a:pt x="56" y="1776"/>
                      </a:lnTo>
                      <a:lnTo>
                        <a:pt x="96" y="1696"/>
                      </a:lnTo>
                      <a:lnTo>
                        <a:pt x="128" y="1624"/>
                      </a:lnTo>
                      <a:lnTo>
                        <a:pt x="184" y="1552"/>
                      </a:lnTo>
                      <a:lnTo>
                        <a:pt x="256" y="1472"/>
                      </a:lnTo>
                      <a:lnTo>
                        <a:pt x="352" y="1392"/>
                      </a:lnTo>
                      <a:lnTo>
                        <a:pt x="552" y="1232"/>
                      </a:lnTo>
                      <a:lnTo>
                        <a:pt x="680" y="1168"/>
                      </a:lnTo>
                      <a:lnTo>
                        <a:pt x="912" y="1056"/>
                      </a:lnTo>
                      <a:lnTo>
                        <a:pt x="1064" y="976"/>
                      </a:lnTo>
                      <a:lnTo>
                        <a:pt x="1192" y="888"/>
                      </a:lnTo>
                      <a:lnTo>
                        <a:pt x="1360" y="840"/>
                      </a:lnTo>
                      <a:lnTo>
                        <a:pt x="1480" y="744"/>
                      </a:lnTo>
                      <a:lnTo>
                        <a:pt x="1584" y="720"/>
                      </a:lnTo>
                      <a:lnTo>
                        <a:pt x="1800" y="576"/>
                      </a:lnTo>
                      <a:lnTo>
                        <a:pt x="2000" y="552"/>
                      </a:lnTo>
                      <a:lnTo>
                        <a:pt x="2224" y="424"/>
                      </a:lnTo>
                      <a:lnTo>
                        <a:pt x="2432" y="272"/>
                      </a:lnTo>
                      <a:lnTo>
                        <a:pt x="2552" y="224"/>
                      </a:lnTo>
                      <a:lnTo>
                        <a:pt x="2568" y="224"/>
                      </a:lnTo>
                      <a:lnTo>
                        <a:pt x="2600" y="168"/>
                      </a:lnTo>
                      <a:lnTo>
                        <a:pt x="2672" y="144"/>
                      </a:lnTo>
                      <a:lnTo>
                        <a:pt x="2784" y="72"/>
                      </a:lnTo>
                      <a:lnTo>
                        <a:pt x="2904" y="0"/>
                      </a:lnTo>
                    </a:path>
                  </a:pathLst>
                </a:custGeom>
                <a:noFill/>
                <a:ln w="25400" cap="rnd" cmpd="sng">
                  <a:solidFill>
                    <a:srgbClr val="FFFF00"/>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grpSp>
              <p:nvGrpSpPr>
                <p:cNvPr id="25666" name="Group 19"/>
                <p:cNvGrpSpPr>
                  <a:grpSpLocks/>
                </p:cNvGrpSpPr>
                <p:nvPr/>
              </p:nvGrpSpPr>
              <p:grpSpPr bwMode="auto">
                <a:xfrm>
                  <a:off x="2421" y="1352"/>
                  <a:ext cx="2562" cy="2401"/>
                  <a:chOff x="2616" y="1256"/>
                  <a:chExt cx="2881" cy="2401"/>
                </a:xfrm>
              </p:grpSpPr>
              <p:sp>
                <p:nvSpPr>
                  <p:cNvPr id="486420" name="Freeform 20"/>
                  <p:cNvSpPr>
                    <a:spLocks/>
                  </p:cNvSpPr>
                  <p:nvPr/>
                </p:nvSpPr>
                <p:spPr bwMode="auto">
                  <a:xfrm>
                    <a:off x="3536" y="1256"/>
                    <a:ext cx="1961" cy="1209"/>
                  </a:xfrm>
                  <a:custGeom>
                    <a:avLst/>
                    <a:gdLst/>
                    <a:ahLst/>
                    <a:cxnLst>
                      <a:cxn ang="0">
                        <a:pos x="1960" y="0"/>
                      </a:cxn>
                      <a:cxn ang="0">
                        <a:pos x="1824" y="32"/>
                      </a:cxn>
                      <a:cxn ang="0">
                        <a:pos x="1760" y="184"/>
                      </a:cxn>
                      <a:cxn ang="0">
                        <a:pos x="1600" y="184"/>
                      </a:cxn>
                      <a:cxn ang="0">
                        <a:pos x="1456" y="360"/>
                      </a:cxn>
                      <a:cxn ang="0">
                        <a:pos x="1256" y="528"/>
                      </a:cxn>
                      <a:cxn ang="0">
                        <a:pos x="1040" y="560"/>
                      </a:cxn>
                      <a:cxn ang="0">
                        <a:pos x="872" y="704"/>
                      </a:cxn>
                      <a:cxn ang="0">
                        <a:pos x="824" y="704"/>
                      </a:cxn>
                      <a:cxn ang="0">
                        <a:pos x="656" y="864"/>
                      </a:cxn>
                      <a:cxn ang="0">
                        <a:pos x="560" y="880"/>
                      </a:cxn>
                      <a:cxn ang="0">
                        <a:pos x="408" y="992"/>
                      </a:cxn>
                      <a:cxn ang="0">
                        <a:pos x="320" y="1024"/>
                      </a:cxn>
                      <a:cxn ang="0">
                        <a:pos x="0" y="1208"/>
                      </a:cxn>
                    </a:cxnLst>
                    <a:rect l="0" t="0" r="r" b="b"/>
                    <a:pathLst>
                      <a:path w="1961" h="1209">
                        <a:moveTo>
                          <a:pt x="1960" y="0"/>
                        </a:moveTo>
                        <a:lnTo>
                          <a:pt x="1824" y="32"/>
                        </a:lnTo>
                        <a:lnTo>
                          <a:pt x="1760" y="184"/>
                        </a:lnTo>
                        <a:lnTo>
                          <a:pt x="1600" y="184"/>
                        </a:lnTo>
                        <a:lnTo>
                          <a:pt x="1456" y="360"/>
                        </a:lnTo>
                        <a:lnTo>
                          <a:pt x="1256" y="528"/>
                        </a:lnTo>
                        <a:lnTo>
                          <a:pt x="1040" y="560"/>
                        </a:lnTo>
                        <a:lnTo>
                          <a:pt x="872" y="704"/>
                        </a:lnTo>
                        <a:lnTo>
                          <a:pt x="824" y="704"/>
                        </a:lnTo>
                        <a:lnTo>
                          <a:pt x="656" y="864"/>
                        </a:lnTo>
                        <a:lnTo>
                          <a:pt x="560" y="880"/>
                        </a:lnTo>
                        <a:lnTo>
                          <a:pt x="408" y="992"/>
                        </a:lnTo>
                        <a:lnTo>
                          <a:pt x="320" y="1024"/>
                        </a:lnTo>
                        <a:lnTo>
                          <a:pt x="0" y="1208"/>
                        </a:lnTo>
                      </a:path>
                    </a:pathLst>
                  </a:custGeom>
                  <a:noFill/>
                  <a:ln w="25400" cap="rnd" cmpd="sng">
                    <a:solidFill>
                      <a:srgbClr val="FFFFFF"/>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sp>
                <p:nvSpPr>
                  <p:cNvPr id="486421" name="Freeform 21"/>
                  <p:cNvSpPr>
                    <a:spLocks/>
                  </p:cNvSpPr>
                  <p:nvPr/>
                </p:nvSpPr>
                <p:spPr bwMode="auto">
                  <a:xfrm>
                    <a:off x="2616" y="2480"/>
                    <a:ext cx="905" cy="1177"/>
                  </a:xfrm>
                  <a:custGeom>
                    <a:avLst/>
                    <a:gdLst/>
                    <a:ahLst/>
                    <a:cxnLst>
                      <a:cxn ang="0">
                        <a:pos x="904" y="0"/>
                      </a:cxn>
                      <a:cxn ang="0">
                        <a:pos x="584" y="304"/>
                      </a:cxn>
                      <a:cxn ang="0">
                        <a:pos x="296" y="520"/>
                      </a:cxn>
                      <a:cxn ang="0">
                        <a:pos x="200" y="624"/>
                      </a:cxn>
                      <a:cxn ang="0">
                        <a:pos x="72" y="712"/>
                      </a:cxn>
                      <a:cxn ang="0">
                        <a:pos x="0" y="1176"/>
                      </a:cxn>
                    </a:cxnLst>
                    <a:rect l="0" t="0" r="r" b="b"/>
                    <a:pathLst>
                      <a:path w="905" h="1177">
                        <a:moveTo>
                          <a:pt x="904" y="0"/>
                        </a:moveTo>
                        <a:lnTo>
                          <a:pt x="584" y="304"/>
                        </a:lnTo>
                        <a:lnTo>
                          <a:pt x="296" y="520"/>
                        </a:lnTo>
                        <a:lnTo>
                          <a:pt x="200" y="624"/>
                        </a:lnTo>
                        <a:lnTo>
                          <a:pt x="72" y="712"/>
                        </a:lnTo>
                        <a:lnTo>
                          <a:pt x="0" y="1176"/>
                        </a:lnTo>
                      </a:path>
                    </a:pathLst>
                  </a:custGeom>
                  <a:noFill/>
                  <a:ln w="25400" cap="rnd" cmpd="sng">
                    <a:solidFill>
                      <a:srgbClr val="FFFFFF"/>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grpSp>
            <p:sp>
              <p:nvSpPr>
                <p:cNvPr id="486430" name="Text Box 30"/>
                <p:cNvSpPr txBox="1">
                  <a:spLocks noChangeArrowheads="1"/>
                </p:cNvSpPr>
                <p:nvPr/>
              </p:nvSpPr>
              <p:spPr bwMode="auto">
                <a:xfrm>
                  <a:off x="2438" y="1217"/>
                  <a:ext cx="1041" cy="577"/>
                </a:xfrm>
                <a:prstGeom prst="rect">
                  <a:avLst/>
                </a:prstGeom>
                <a:noFill/>
                <a:ln w="9525">
                  <a:noFill/>
                  <a:miter lim="800000"/>
                  <a:headEnd/>
                  <a:tailEnd/>
                </a:ln>
                <a:effectLst/>
              </p:spPr>
              <p:txBody>
                <a:bodyPr wrap="none">
                  <a:spAutoFit/>
                </a:bodyPr>
                <a:lstStyle/>
                <a:p>
                  <a:pPr>
                    <a:defRPr/>
                  </a:pPr>
                  <a:r>
                    <a:rPr lang="en-US" dirty="0">
                      <a:solidFill>
                        <a:srgbClr val="FFFF00"/>
                      </a:solidFill>
                      <a:effectLst>
                        <a:outerShdw blurRad="38100" dist="38100" dir="2700000" algn="tl">
                          <a:srgbClr val="000000"/>
                        </a:outerShdw>
                      </a:effectLst>
                      <a:latin typeface="Arial" charset="0"/>
                    </a:rPr>
                    <a:t>Acute MI</a:t>
                  </a:r>
                </a:p>
                <a:p>
                  <a:pPr>
                    <a:defRPr/>
                  </a:pPr>
                  <a:r>
                    <a:rPr lang="en-US" dirty="0">
                      <a:solidFill>
                        <a:srgbClr val="FFFF00"/>
                      </a:solidFill>
                      <a:effectLst>
                        <a:outerShdw blurRad="38100" dist="38100" dir="2700000" algn="tl">
                          <a:srgbClr val="000000"/>
                        </a:outerShdw>
                      </a:effectLst>
                      <a:latin typeface="Arial" charset="0"/>
                    </a:rPr>
                    <a:t>Asymptomatic </a:t>
                  </a:r>
                </a:p>
                <a:p>
                  <a:pPr>
                    <a:defRPr/>
                  </a:pPr>
                  <a:r>
                    <a:rPr lang="en-US" dirty="0">
                      <a:solidFill>
                        <a:srgbClr val="FFFF00"/>
                      </a:solidFill>
                      <a:effectLst>
                        <a:outerShdw blurRad="38100" dist="38100" dir="2700000" algn="tl">
                          <a:srgbClr val="000000"/>
                        </a:outerShdw>
                      </a:effectLst>
                      <a:latin typeface="Arial" charset="0"/>
                    </a:rPr>
                    <a:t>LV dysfunction</a:t>
                  </a:r>
                </a:p>
              </p:txBody>
            </p:sp>
            <p:sp>
              <p:nvSpPr>
                <p:cNvPr id="486431" name="Text Box 31"/>
                <p:cNvSpPr txBox="1">
                  <a:spLocks noChangeArrowheads="1"/>
                </p:cNvSpPr>
                <p:nvPr/>
              </p:nvSpPr>
              <p:spPr bwMode="auto">
                <a:xfrm>
                  <a:off x="3668" y="1249"/>
                  <a:ext cx="855" cy="523"/>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Placebo</a:t>
                  </a:r>
                </a:p>
                <a:p>
                  <a:pPr>
                    <a:defRPr/>
                  </a:pPr>
                  <a:r>
                    <a:rPr lang="en-US" sz="2400">
                      <a:solidFill>
                        <a:schemeClr val="bg1"/>
                      </a:solidFill>
                      <a:effectLst>
                        <a:outerShdw blurRad="38100" dist="38100" dir="2700000" algn="tl">
                          <a:srgbClr val="000000"/>
                        </a:outerShdw>
                      </a:effectLst>
                      <a:latin typeface="Arial" charset="0"/>
                    </a:rPr>
                    <a:t>(n=1116)</a:t>
                  </a:r>
                </a:p>
              </p:txBody>
            </p:sp>
            <p:sp>
              <p:nvSpPr>
                <p:cNvPr id="486432" name="Text Box 32"/>
                <p:cNvSpPr txBox="1">
                  <a:spLocks noChangeArrowheads="1"/>
                </p:cNvSpPr>
                <p:nvPr/>
              </p:nvSpPr>
              <p:spPr bwMode="auto">
                <a:xfrm>
                  <a:off x="4120" y="2323"/>
                  <a:ext cx="872" cy="461"/>
                </a:xfrm>
                <a:prstGeom prst="rect">
                  <a:avLst/>
                </a:prstGeom>
                <a:noFill/>
                <a:ln w="9525">
                  <a:noFill/>
                  <a:miter lim="800000"/>
                  <a:headEnd/>
                  <a:tailEnd/>
                </a:ln>
                <a:effectLst/>
              </p:spPr>
              <p:txBody>
                <a:bodyPr wrap="none">
                  <a:spAutoFit/>
                </a:bodyPr>
                <a:lstStyle/>
                <a:p>
                  <a:pPr algn="ctr">
                    <a:defRPr/>
                  </a:pPr>
                  <a:r>
                    <a:rPr lang="en-US" sz="2400" dirty="0">
                      <a:solidFill>
                        <a:srgbClr val="FFFF00"/>
                      </a:solidFill>
                      <a:effectLst>
                        <a:outerShdw blurRad="38100" dist="38100" dir="2700000" algn="tl">
                          <a:srgbClr val="000000"/>
                        </a:outerShdw>
                      </a:effectLst>
                      <a:latin typeface="Arial" charset="0"/>
                    </a:rPr>
                    <a:t>Captopril</a:t>
                  </a:r>
                </a:p>
                <a:p>
                  <a:pPr algn="ctr">
                    <a:defRPr/>
                  </a:pPr>
                  <a:r>
                    <a:rPr lang="en-US" dirty="0">
                      <a:solidFill>
                        <a:srgbClr val="FFFF00"/>
                      </a:solidFill>
                      <a:effectLst>
                        <a:outerShdw blurRad="38100" dist="38100" dir="2700000" algn="tl">
                          <a:srgbClr val="000000"/>
                        </a:outerShdw>
                      </a:effectLst>
                      <a:latin typeface="Arial" charset="0"/>
                    </a:rPr>
                    <a:t>(n=1115)</a:t>
                  </a:r>
                </a:p>
              </p:txBody>
            </p:sp>
            <p:sp>
              <p:nvSpPr>
                <p:cNvPr id="486433" name="Text Box 33"/>
                <p:cNvSpPr txBox="1">
                  <a:spLocks noChangeArrowheads="1"/>
                </p:cNvSpPr>
                <p:nvPr/>
              </p:nvSpPr>
              <p:spPr bwMode="auto">
                <a:xfrm>
                  <a:off x="4343" y="3191"/>
                  <a:ext cx="631"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p=0.019</a:t>
                  </a:r>
                </a:p>
              </p:txBody>
            </p:sp>
          </p:grpSp>
          <p:sp>
            <p:nvSpPr>
              <p:cNvPr id="486580" name="Text Box 180"/>
              <p:cNvSpPr txBox="1">
                <a:spLocks noChangeArrowheads="1"/>
              </p:cNvSpPr>
              <p:nvPr/>
            </p:nvSpPr>
            <p:spPr bwMode="auto">
              <a:xfrm>
                <a:off x="3132" y="356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81" name="Text Box 181"/>
              <p:cNvSpPr txBox="1">
                <a:spLocks noChangeArrowheads="1"/>
              </p:cNvSpPr>
              <p:nvPr/>
            </p:nvSpPr>
            <p:spPr bwMode="auto">
              <a:xfrm>
                <a:off x="3326"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83" name="Text Box 183"/>
              <p:cNvSpPr txBox="1">
                <a:spLocks noChangeArrowheads="1"/>
              </p:cNvSpPr>
              <p:nvPr/>
            </p:nvSpPr>
            <p:spPr bwMode="auto">
              <a:xfrm>
                <a:off x="3992"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a:t>
                </a:r>
              </a:p>
            </p:txBody>
          </p:sp>
          <p:sp>
            <p:nvSpPr>
              <p:cNvPr id="486584" name="Text Box 184"/>
              <p:cNvSpPr txBox="1">
                <a:spLocks noChangeArrowheads="1"/>
              </p:cNvSpPr>
              <p:nvPr/>
            </p:nvSpPr>
            <p:spPr bwMode="auto">
              <a:xfrm>
                <a:off x="3092" y="999"/>
                <a:ext cx="276" cy="231"/>
              </a:xfrm>
              <a:prstGeom prst="rect">
                <a:avLst/>
              </a:prstGeom>
              <a:noFill/>
              <a:ln w="9525">
                <a:noFill/>
                <a:miter lim="800000"/>
                <a:headEnd/>
                <a:tailEnd/>
              </a:ln>
              <a:effectLst/>
            </p:spPr>
            <p:txBody>
              <a:bodyPr wrap="none">
                <a:spAutoFit/>
              </a:bodyPr>
              <a:lstStyle/>
              <a:p>
                <a:pPr>
                  <a:defRPr/>
                </a:pPr>
                <a:r>
                  <a:rPr lang="en-US" dirty="0">
                    <a:solidFill>
                      <a:schemeClr val="bg1"/>
                    </a:solidFill>
                    <a:effectLst>
                      <a:outerShdw blurRad="38100" dist="38100" dir="2700000" algn="tl">
                        <a:srgbClr val="000000"/>
                      </a:outerShdw>
                    </a:effectLst>
                    <a:latin typeface="Arial" charset="0"/>
                  </a:rPr>
                  <a:t>30</a:t>
                </a:r>
              </a:p>
            </p:txBody>
          </p:sp>
          <p:sp>
            <p:nvSpPr>
              <p:cNvPr id="486585" name="Text Box 185"/>
              <p:cNvSpPr txBox="1">
                <a:spLocks noChangeArrowheads="1"/>
              </p:cNvSpPr>
              <p:nvPr/>
            </p:nvSpPr>
            <p:spPr bwMode="auto">
              <a:xfrm>
                <a:off x="3092" y="1876"/>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20</a:t>
                </a:r>
              </a:p>
            </p:txBody>
          </p:sp>
          <p:sp>
            <p:nvSpPr>
              <p:cNvPr id="486586" name="Text Box 186"/>
              <p:cNvSpPr txBox="1">
                <a:spLocks noChangeArrowheads="1"/>
              </p:cNvSpPr>
              <p:nvPr/>
            </p:nvSpPr>
            <p:spPr bwMode="auto">
              <a:xfrm>
                <a:off x="3092" y="2711"/>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10</a:t>
                </a:r>
              </a:p>
            </p:txBody>
          </p:sp>
          <p:sp>
            <p:nvSpPr>
              <p:cNvPr id="486588" name="Text Box 188"/>
              <p:cNvSpPr txBox="1">
                <a:spLocks noChangeArrowheads="1"/>
              </p:cNvSpPr>
              <p:nvPr/>
            </p:nvSpPr>
            <p:spPr bwMode="auto">
              <a:xfrm>
                <a:off x="5996"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4</a:t>
                </a:r>
              </a:p>
            </p:txBody>
          </p:sp>
          <p:sp>
            <p:nvSpPr>
              <p:cNvPr id="486589" name="Text Box 189"/>
              <p:cNvSpPr txBox="1">
                <a:spLocks noChangeArrowheads="1"/>
              </p:cNvSpPr>
              <p:nvPr/>
            </p:nvSpPr>
            <p:spPr bwMode="auto">
              <a:xfrm>
                <a:off x="5324"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3</a:t>
                </a:r>
              </a:p>
            </p:txBody>
          </p:sp>
          <p:sp>
            <p:nvSpPr>
              <p:cNvPr id="486590" name="Text Box 190"/>
              <p:cNvSpPr txBox="1">
                <a:spLocks noChangeArrowheads="1"/>
              </p:cNvSpPr>
              <p:nvPr/>
            </p:nvSpPr>
            <p:spPr bwMode="auto">
              <a:xfrm>
                <a:off x="4646"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a:t>
                </a:r>
              </a:p>
            </p:txBody>
          </p:sp>
        </p:grpSp>
        <p:grpSp>
          <p:nvGrpSpPr>
            <p:cNvPr id="25612" name="Group 201"/>
            <p:cNvGrpSpPr>
              <a:grpSpLocks/>
            </p:cNvGrpSpPr>
            <p:nvPr/>
          </p:nvGrpSpPr>
          <p:grpSpPr bwMode="auto">
            <a:xfrm>
              <a:off x="1550" y="1025"/>
              <a:ext cx="3114" cy="2961"/>
              <a:chOff x="422" y="1019"/>
              <a:chExt cx="3114" cy="2961"/>
            </a:xfrm>
          </p:grpSpPr>
          <p:grpSp>
            <p:nvGrpSpPr>
              <p:cNvPr id="25613" name="Group 102"/>
              <p:cNvGrpSpPr>
                <a:grpSpLocks/>
              </p:cNvGrpSpPr>
              <p:nvPr/>
            </p:nvGrpSpPr>
            <p:grpSpPr bwMode="auto">
              <a:xfrm>
                <a:off x="651" y="1118"/>
                <a:ext cx="2774" cy="2662"/>
                <a:chOff x="1377" y="1328"/>
                <a:chExt cx="2774" cy="2662"/>
              </a:xfrm>
            </p:grpSpPr>
            <p:sp>
              <p:nvSpPr>
                <p:cNvPr id="25625" name="Rectangle 57"/>
                <p:cNvSpPr>
                  <a:spLocks noChangeArrowheads="1"/>
                </p:cNvSpPr>
                <p:nvPr/>
              </p:nvSpPr>
              <p:spPr bwMode="auto">
                <a:xfrm>
                  <a:off x="1776" y="1504"/>
                  <a:ext cx="581" cy="49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a:tabLst>
                      <a:tab pos="355600" algn="l"/>
                      <a:tab pos="711200" algn="l"/>
                      <a:tab pos="1079500" algn="l"/>
                    </a:tabLst>
                    <a:defRPr sz="1400">
                      <a:solidFill>
                        <a:schemeClr val="tx2"/>
                      </a:solidFill>
                      <a:latin typeface="Arial" panose="020B0604020202020204" pitchFamily="34" charset="0"/>
                    </a:defRPr>
                  </a:lvl1pPr>
                  <a:lvl2pPr marL="742950" indent="-285750">
                    <a:tabLst>
                      <a:tab pos="355600" algn="l"/>
                      <a:tab pos="711200" algn="l"/>
                      <a:tab pos="1079500" algn="l"/>
                    </a:tabLst>
                    <a:defRPr sz="1400">
                      <a:solidFill>
                        <a:schemeClr val="tx2"/>
                      </a:solidFill>
                      <a:latin typeface="Arial" panose="020B0604020202020204" pitchFamily="34" charset="0"/>
                    </a:defRPr>
                  </a:lvl2pPr>
                  <a:lvl3pPr marL="1143000" indent="-228600">
                    <a:tabLst>
                      <a:tab pos="355600" algn="l"/>
                      <a:tab pos="711200" algn="l"/>
                      <a:tab pos="1079500" algn="l"/>
                    </a:tabLst>
                    <a:defRPr sz="1400">
                      <a:solidFill>
                        <a:schemeClr val="tx2"/>
                      </a:solidFill>
                      <a:latin typeface="Arial" panose="020B0604020202020204" pitchFamily="34" charset="0"/>
                    </a:defRPr>
                  </a:lvl3pPr>
                  <a:lvl4pPr marL="1600200" indent="-228600">
                    <a:tabLst>
                      <a:tab pos="355600" algn="l"/>
                      <a:tab pos="711200" algn="l"/>
                      <a:tab pos="1079500" algn="l"/>
                    </a:tabLst>
                    <a:defRPr sz="1400">
                      <a:solidFill>
                        <a:schemeClr val="tx2"/>
                      </a:solidFill>
                      <a:latin typeface="Arial" panose="020B0604020202020204" pitchFamily="34" charset="0"/>
                    </a:defRPr>
                  </a:lvl4pPr>
                  <a:lvl5pPr marL="2057400" indent="-228600">
                    <a:tabLst>
                      <a:tab pos="355600" algn="l"/>
                      <a:tab pos="711200" algn="l"/>
                      <a:tab pos="1079500" algn="l"/>
                    </a:tabLst>
                    <a:defRPr sz="1400">
                      <a:solidFill>
                        <a:schemeClr val="tx2"/>
                      </a:solidFill>
                      <a:latin typeface="Arial" panose="020B0604020202020204" pitchFamily="34" charset="0"/>
                    </a:defRPr>
                  </a:lvl5pPr>
                  <a:lvl6pPr marL="25146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6pPr>
                  <a:lvl7pPr marL="29718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7pPr>
                  <a:lvl8pPr marL="34290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8pPr>
                  <a:lvl9pPr marL="38862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9pPr>
                </a:lstStyle>
                <a:p>
                  <a:pPr>
                    <a:lnSpc>
                      <a:spcPts val="2400"/>
                    </a:lnSpc>
                  </a:pPr>
                  <a:endParaRPr lang="en-US" sz="1800" b="1">
                    <a:solidFill>
                      <a:srgbClr val="FFFFFF"/>
                    </a:solidFill>
                    <a:latin typeface="Helvetica" panose="020B0604020202020204" pitchFamily="34" charset="0"/>
                  </a:endParaRPr>
                </a:p>
              </p:txBody>
            </p:sp>
            <p:grpSp>
              <p:nvGrpSpPr>
                <p:cNvPr id="25626" name="Group 65"/>
                <p:cNvGrpSpPr>
                  <a:grpSpLocks/>
                </p:cNvGrpSpPr>
                <p:nvPr/>
              </p:nvGrpSpPr>
              <p:grpSpPr bwMode="auto">
                <a:xfrm>
                  <a:off x="1377" y="1332"/>
                  <a:ext cx="349" cy="2586"/>
                  <a:chOff x="2325" y="1176"/>
                  <a:chExt cx="479" cy="2440"/>
                </a:xfrm>
              </p:grpSpPr>
              <p:sp>
                <p:nvSpPr>
                  <p:cNvPr id="486466" name="Line 66"/>
                  <p:cNvSpPr>
                    <a:spLocks noChangeShapeType="1"/>
                  </p:cNvSpPr>
                  <p:nvPr/>
                </p:nvSpPr>
                <p:spPr bwMode="auto">
                  <a:xfrm flipH="1">
                    <a:off x="2325" y="1176"/>
                    <a:ext cx="199"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67" name="Line 67"/>
                  <p:cNvSpPr>
                    <a:spLocks noChangeShapeType="1"/>
                  </p:cNvSpPr>
                  <p:nvPr/>
                </p:nvSpPr>
                <p:spPr bwMode="auto">
                  <a:xfrm flipH="1">
                    <a:off x="2325" y="1656"/>
                    <a:ext cx="279"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68" name="Line 68"/>
                  <p:cNvSpPr>
                    <a:spLocks noChangeShapeType="1"/>
                  </p:cNvSpPr>
                  <p:nvPr/>
                </p:nvSpPr>
                <p:spPr bwMode="auto">
                  <a:xfrm flipH="1">
                    <a:off x="2325" y="2144"/>
                    <a:ext cx="264"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69" name="Line 69"/>
                  <p:cNvSpPr>
                    <a:spLocks noChangeShapeType="1"/>
                  </p:cNvSpPr>
                  <p:nvPr/>
                </p:nvSpPr>
                <p:spPr bwMode="auto">
                  <a:xfrm flipH="1">
                    <a:off x="2325" y="2624"/>
                    <a:ext cx="303"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0" name="Line 70"/>
                  <p:cNvSpPr>
                    <a:spLocks noChangeShapeType="1"/>
                  </p:cNvSpPr>
                  <p:nvPr/>
                </p:nvSpPr>
                <p:spPr bwMode="auto">
                  <a:xfrm flipH="1">
                    <a:off x="2325" y="3112"/>
                    <a:ext cx="479"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1" name="Line 71"/>
                  <p:cNvSpPr>
                    <a:spLocks noChangeShapeType="1"/>
                  </p:cNvSpPr>
                  <p:nvPr/>
                </p:nvSpPr>
                <p:spPr bwMode="auto">
                  <a:xfrm flipH="1">
                    <a:off x="2325" y="3616"/>
                    <a:ext cx="312"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grpSp>
              <p:nvGrpSpPr>
                <p:cNvPr id="25627" name="Group 72"/>
                <p:cNvGrpSpPr>
                  <a:grpSpLocks/>
                </p:cNvGrpSpPr>
                <p:nvPr/>
              </p:nvGrpSpPr>
              <p:grpSpPr bwMode="auto">
                <a:xfrm>
                  <a:off x="1426" y="3627"/>
                  <a:ext cx="2696" cy="363"/>
                  <a:chOff x="2392" y="3341"/>
                  <a:chExt cx="3696" cy="343"/>
                </a:xfrm>
              </p:grpSpPr>
              <p:sp>
                <p:nvSpPr>
                  <p:cNvPr id="486473" name="Line 73"/>
                  <p:cNvSpPr>
                    <a:spLocks noChangeShapeType="1"/>
                  </p:cNvSpPr>
                  <p:nvPr/>
                </p:nvSpPr>
                <p:spPr bwMode="auto">
                  <a:xfrm>
                    <a:off x="2392" y="3493"/>
                    <a:ext cx="0" cy="191"/>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4" name="Line 74"/>
                  <p:cNvSpPr>
                    <a:spLocks noChangeShapeType="1"/>
                  </p:cNvSpPr>
                  <p:nvPr/>
                </p:nvSpPr>
                <p:spPr bwMode="auto">
                  <a:xfrm>
                    <a:off x="2849" y="3469"/>
                    <a:ext cx="0" cy="21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5" name="Line 75"/>
                  <p:cNvSpPr>
                    <a:spLocks noChangeShapeType="1"/>
                  </p:cNvSpPr>
                  <p:nvPr/>
                </p:nvSpPr>
                <p:spPr bwMode="auto">
                  <a:xfrm>
                    <a:off x="3320" y="3477"/>
                    <a:ext cx="0" cy="207"/>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6" name="Line 76"/>
                  <p:cNvSpPr>
                    <a:spLocks noChangeShapeType="1"/>
                  </p:cNvSpPr>
                  <p:nvPr/>
                </p:nvSpPr>
                <p:spPr bwMode="auto">
                  <a:xfrm>
                    <a:off x="3777" y="3429"/>
                    <a:ext cx="0" cy="2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7" name="Line 77"/>
                  <p:cNvSpPr>
                    <a:spLocks noChangeShapeType="1"/>
                  </p:cNvSpPr>
                  <p:nvPr/>
                </p:nvSpPr>
                <p:spPr bwMode="auto">
                  <a:xfrm>
                    <a:off x="4232" y="3429"/>
                    <a:ext cx="0" cy="2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8" name="Line 78"/>
                  <p:cNvSpPr>
                    <a:spLocks noChangeShapeType="1"/>
                  </p:cNvSpPr>
                  <p:nvPr/>
                </p:nvSpPr>
                <p:spPr bwMode="auto">
                  <a:xfrm>
                    <a:off x="4703" y="3429"/>
                    <a:ext cx="0" cy="2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9" name="Line 79"/>
                  <p:cNvSpPr>
                    <a:spLocks noChangeShapeType="1"/>
                  </p:cNvSpPr>
                  <p:nvPr/>
                </p:nvSpPr>
                <p:spPr bwMode="auto">
                  <a:xfrm>
                    <a:off x="5176" y="3405"/>
                    <a:ext cx="0" cy="279"/>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80" name="Line 80"/>
                  <p:cNvSpPr>
                    <a:spLocks noChangeShapeType="1"/>
                  </p:cNvSpPr>
                  <p:nvPr/>
                </p:nvSpPr>
                <p:spPr bwMode="auto">
                  <a:xfrm>
                    <a:off x="5631" y="3357"/>
                    <a:ext cx="0" cy="327"/>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81" name="Line 81"/>
                  <p:cNvSpPr>
                    <a:spLocks noChangeShapeType="1"/>
                  </p:cNvSpPr>
                  <p:nvPr/>
                </p:nvSpPr>
                <p:spPr bwMode="auto">
                  <a:xfrm>
                    <a:off x="6088" y="3341"/>
                    <a:ext cx="0" cy="343"/>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sp>
              <p:nvSpPr>
                <p:cNvPr id="486482" name="Rectangle 82"/>
                <p:cNvSpPr>
                  <a:spLocks noChangeArrowheads="1"/>
                </p:cNvSpPr>
                <p:nvPr/>
              </p:nvSpPr>
              <p:spPr bwMode="auto">
                <a:xfrm>
                  <a:off x="1423" y="1328"/>
                  <a:ext cx="2702" cy="2586"/>
                </a:xfrm>
                <a:prstGeom prst="rect">
                  <a:avLst/>
                </a:prstGeom>
                <a:solidFill>
                  <a:schemeClr val="accent2">
                    <a:lumMod val="50000"/>
                  </a:schemeClr>
                </a:solidFill>
                <a:ln w="12700">
                  <a:solidFill>
                    <a:srgbClr val="FFFFFF"/>
                  </a:solidFill>
                  <a:miter lim="800000"/>
                  <a:headEnd/>
                  <a:tailEnd/>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83" name="Freeform 83"/>
                <p:cNvSpPr>
                  <a:spLocks/>
                </p:cNvSpPr>
                <p:nvPr/>
              </p:nvSpPr>
              <p:spPr bwMode="auto">
                <a:xfrm>
                  <a:off x="1420" y="2053"/>
                  <a:ext cx="2692" cy="1858"/>
                </a:xfrm>
                <a:custGeom>
                  <a:avLst/>
                  <a:gdLst/>
                  <a:ahLst/>
                  <a:cxnLst>
                    <a:cxn ang="0">
                      <a:pos x="0" y="1752"/>
                    </a:cxn>
                    <a:cxn ang="0">
                      <a:pos x="40" y="1704"/>
                    </a:cxn>
                    <a:cxn ang="0">
                      <a:pos x="128" y="1632"/>
                    </a:cxn>
                    <a:cxn ang="0">
                      <a:pos x="208" y="1568"/>
                    </a:cxn>
                    <a:cxn ang="0">
                      <a:pos x="352" y="1472"/>
                    </a:cxn>
                    <a:cxn ang="0">
                      <a:pos x="416" y="1432"/>
                    </a:cxn>
                    <a:cxn ang="0">
                      <a:pos x="576" y="1352"/>
                    </a:cxn>
                    <a:cxn ang="0">
                      <a:pos x="728" y="1280"/>
                    </a:cxn>
                    <a:cxn ang="0">
                      <a:pos x="792" y="1232"/>
                    </a:cxn>
                    <a:cxn ang="0">
                      <a:pos x="808" y="1232"/>
                    </a:cxn>
                    <a:cxn ang="0">
                      <a:pos x="952" y="1152"/>
                    </a:cxn>
                    <a:cxn ang="0">
                      <a:pos x="1016" y="1128"/>
                    </a:cxn>
                    <a:cxn ang="0">
                      <a:pos x="1160" y="1064"/>
                    </a:cxn>
                    <a:cxn ang="0">
                      <a:pos x="1320" y="992"/>
                    </a:cxn>
                    <a:cxn ang="0">
                      <a:pos x="1448" y="928"/>
                    </a:cxn>
                    <a:cxn ang="0">
                      <a:pos x="1568" y="840"/>
                    </a:cxn>
                    <a:cxn ang="0">
                      <a:pos x="1640" y="800"/>
                    </a:cxn>
                    <a:cxn ang="0">
                      <a:pos x="1728" y="760"/>
                    </a:cxn>
                    <a:cxn ang="0">
                      <a:pos x="1776" y="736"/>
                    </a:cxn>
                    <a:cxn ang="0">
                      <a:pos x="1872" y="712"/>
                    </a:cxn>
                    <a:cxn ang="0">
                      <a:pos x="1936" y="672"/>
                    </a:cxn>
                    <a:cxn ang="0">
                      <a:pos x="2000" y="632"/>
                    </a:cxn>
                    <a:cxn ang="0">
                      <a:pos x="2080" y="584"/>
                    </a:cxn>
                    <a:cxn ang="0">
                      <a:pos x="2160" y="528"/>
                    </a:cxn>
                    <a:cxn ang="0">
                      <a:pos x="2248" y="496"/>
                    </a:cxn>
                    <a:cxn ang="0">
                      <a:pos x="2312" y="472"/>
                    </a:cxn>
                    <a:cxn ang="0">
                      <a:pos x="2408" y="432"/>
                    </a:cxn>
                    <a:cxn ang="0">
                      <a:pos x="2472" y="400"/>
                    </a:cxn>
                    <a:cxn ang="0">
                      <a:pos x="2544" y="328"/>
                    </a:cxn>
                    <a:cxn ang="0">
                      <a:pos x="2640" y="296"/>
                    </a:cxn>
                    <a:cxn ang="0">
                      <a:pos x="2728" y="256"/>
                    </a:cxn>
                    <a:cxn ang="0">
                      <a:pos x="2792" y="232"/>
                    </a:cxn>
                    <a:cxn ang="0">
                      <a:pos x="2880" y="216"/>
                    </a:cxn>
                    <a:cxn ang="0">
                      <a:pos x="2984" y="200"/>
                    </a:cxn>
                    <a:cxn ang="0">
                      <a:pos x="3088" y="160"/>
                    </a:cxn>
                    <a:cxn ang="0">
                      <a:pos x="3192" y="128"/>
                    </a:cxn>
                    <a:cxn ang="0">
                      <a:pos x="3256" y="88"/>
                    </a:cxn>
                    <a:cxn ang="0">
                      <a:pos x="3352" y="48"/>
                    </a:cxn>
                    <a:cxn ang="0">
                      <a:pos x="3448" y="0"/>
                    </a:cxn>
                    <a:cxn ang="0">
                      <a:pos x="3688" y="0"/>
                    </a:cxn>
                  </a:cxnLst>
                  <a:rect l="0" t="0" r="r" b="b"/>
                  <a:pathLst>
                    <a:path w="3689" h="1753">
                      <a:moveTo>
                        <a:pt x="0" y="1752"/>
                      </a:moveTo>
                      <a:lnTo>
                        <a:pt x="40" y="1704"/>
                      </a:lnTo>
                      <a:lnTo>
                        <a:pt x="128" y="1632"/>
                      </a:lnTo>
                      <a:lnTo>
                        <a:pt x="208" y="1568"/>
                      </a:lnTo>
                      <a:lnTo>
                        <a:pt x="352" y="1472"/>
                      </a:lnTo>
                      <a:lnTo>
                        <a:pt x="416" y="1432"/>
                      </a:lnTo>
                      <a:lnTo>
                        <a:pt x="576" y="1352"/>
                      </a:lnTo>
                      <a:lnTo>
                        <a:pt x="728" y="1280"/>
                      </a:lnTo>
                      <a:lnTo>
                        <a:pt x="792" y="1232"/>
                      </a:lnTo>
                      <a:lnTo>
                        <a:pt x="808" y="1232"/>
                      </a:lnTo>
                      <a:lnTo>
                        <a:pt x="952" y="1152"/>
                      </a:lnTo>
                      <a:lnTo>
                        <a:pt x="1016" y="1128"/>
                      </a:lnTo>
                      <a:lnTo>
                        <a:pt x="1160" y="1064"/>
                      </a:lnTo>
                      <a:lnTo>
                        <a:pt x="1320" y="992"/>
                      </a:lnTo>
                      <a:lnTo>
                        <a:pt x="1448" y="928"/>
                      </a:lnTo>
                      <a:lnTo>
                        <a:pt x="1568" y="840"/>
                      </a:lnTo>
                      <a:lnTo>
                        <a:pt x="1640" y="800"/>
                      </a:lnTo>
                      <a:lnTo>
                        <a:pt x="1728" y="760"/>
                      </a:lnTo>
                      <a:lnTo>
                        <a:pt x="1776" y="736"/>
                      </a:lnTo>
                      <a:lnTo>
                        <a:pt x="1872" y="712"/>
                      </a:lnTo>
                      <a:lnTo>
                        <a:pt x="1936" y="672"/>
                      </a:lnTo>
                      <a:lnTo>
                        <a:pt x="2000" y="632"/>
                      </a:lnTo>
                      <a:lnTo>
                        <a:pt x="2080" y="584"/>
                      </a:lnTo>
                      <a:lnTo>
                        <a:pt x="2160" y="528"/>
                      </a:lnTo>
                      <a:lnTo>
                        <a:pt x="2248" y="496"/>
                      </a:lnTo>
                      <a:lnTo>
                        <a:pt x="2312" y="472"/>
                      </a:lnTo>
                      <a:lnTo>
                        <a:pt x="2408" y="432"/>
                      </a:lnTo>
                      <a:lnTo>
                        <a:pt x="2472" y="400"/>
                      </a:lnTo>
                      <a:lnTo>
                        <a:pt x="2544" y="328"/>
                      </a:lnTo>
                      <a:lnTo>
                        <a:pt x="2640" y="296"/>
                      </a:lnTo>
                      <a:lnTo>
                        <a:pt x="2728" y="256"/>
                      </a:lnTo>
                      <a:lnTo>
                        <a:pt x="2792" y="232"/>
                      </a:lnTo>
                      <a:lnTo>
                        <a:pt x="2880" y="216"/>
                      </a:lnTo>
                      <a:lnTo>
                        <a:pt x="2984" y="200"/>
                      </a:lnTo>
                      <a:lnTo>
                        <a:pt x="3088" y="160"/>
                      </a:lnTo>
                      <a:lnTo>
                        <a:pt x="3192" y="128"/>
                      </a:lnTo>
                      <a:lnTo>
                        <a:pt x="3256" y="88"/>
                      </a:lnTo>
                      <a:lnTo>
                        <a:pt x="3352" y="48"/>
                      </a:lnTo>
                      <a:lnTo>
                        <a:pt x="3448" y="0"/>
                      </a:lnTo>
                      <a:lnTo>
                        <a:pt x="3688" y="0"/>
                      </a:lnTo>
                    </a:path>
                  </a:pathLst>
                </a:custGeom>
                <a:noFill/>
                <a:ln w="25400" cap="rnd" cmpd="sng">
                  <a:solidFill>
                    <a:srgbClr val="FFFF00"/>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sp>
              <p:nvSpPr>
                <p:cNvPr id="486484" name="Freeform 84"/>
                <p:cNvSpPr>
                  <a:spLocks/>
                </p:cNvSpPr>
                <p:nvPr/>
              </p:nvSpPr>
              <p:spPr bwMode="auto">
                <a:xfrm>
                  <a:off x="1420" y="1799"/>
                  <a:ext cx="2697" cy="2095"/>
                </a:xfrm>
                <a:custGeom>
                  <a:avLst/>
                  <a:gdLst/>
                  <a:ahLst/>
                  <a:cxnLst>
                    <a:cxn ang="0">
                      <a:pos x="0" y="1976"/>
                    </a:cxn>
                    <a:cxn ang="0">
                      <a:pos x="64" y="1896"/>
                    </a:cxn>
                    <a:cxn ang="0">
                      <a:pos x="168" y="1784"/>
                    </a:cxn>
                    <a:cxn ang="0">
                      <a:pos x="272" y="1696"/>
                    </a:cxn>
                    <a:cxn ang="0">
                      <a:pos x="416" y="1568"/>
                    </a:cxn>
                    <a:cxn ang="0">
                      <a:pos x="536" y="1488"/>
                    </a:cxn>
                    <a:cxn ang="0">
                      <a:pos x="704" y="1392"/>
                    </a:cxn>
                    <a:cxn ang="0">
                      <a:pos x="928" y="1240"/>
                    </a:cxn>
                    <a:cxn ang="0">
                      <a:pos x="1184" y="1096"/>
                    </a:cxn>
                    <a:cxn ang="0">
                      <a:pos x="1352" y="968"/>
                    </a:cxn>
                    <a:cxn ang="0">
                      <a:pos x="1504" y="880"/>
                    </a:cxn>
                    <a:cxn ang="0">
                      <a:pos x="1656" y="800"/>
                    </a:cxn>
                    <a:cxn ang="0">
                      <a:pos x="1832" y="728"/>
                    </a:cxn>
                    <a:cxn ang="0">
                      <a:pos x="2040" y="640"/>
                    </a:cxn>
                    <a:cxn ang="0">
                      <a:pos x="2112" y="608"/>
                    </a:cxn>
                    <a:cxn ang="0">
                      <a:pos x="2200" y="544"/>
                    </a:cxn>
                    <a:cxn ang="0">
                      <a:pos x="2272" y="496"/>
                    </a:cxn>
                    <a:cxn ang="0">
                      <a:pos x="2376" y="440"/>
                    </a:cxn>
                    <a:cxn ang="0">
                      <a:pos x="2640" y="336"/>
                    </a:cxn>
                    <a:cxn ang="0">
                      <a:pos x="2784" y="288"/>
                    </a:cxn>
                    <a:cxn ang="0">
                      <a:pos x="2848" y="240"/>
                    </a:cxn>
                    <a:cxn ang="0">
                      <a:pos x="2984" y="144"/>
                    </a:cxn>
                    <a:cxn ang="0">
                      <a:pos x="3112" y="104"/>
                    </a:cxn>
                    <a:cxn ang="0">
                      <a:pos x="3224" y="104"/>
                    </a:cxn>
                    <a:cxn ang="0">
                      <a:pos x="3448" y="8"/>
                    </a:cxn>
                    <a:cxn ang="0">
                      <a:pos x="3696" y="0"/>
                    </a:cxn>
                  </a:cxnLst>
                  <a:rect l="0" t="0" r="r" b="b"/>
                  <a:pathLst>
                    <a:path w="3697" h="1977">
                      <a:moveTo>
                        <a:pt x="0" y="1976"/>
                      </a:moveTo>
                      <a:lnTo>
                        <a:pt x="64" y="1896"/>
                      </a:lnTo>
                      <a:lnTo>
                        <a:pt x="168" y="1784"/>
                      </a:lnTo>
                      <a:lnTo>
                        <a:pt x="272" y="1696"/>
                      </a:lnTo>
                      <a:lnTo>
                        <a:pt x="416" y="1568"/>
                      </a:lnTo>
                      <a:lnTo>
                        <a:pt x="536" y="1488"/>
                      </a:lnTo>
                      <a:lnTo>
                        <a:pt x="704" y="1392"/>
                      </a:lnTo>
                      <a:lnTo>
                        <a:pt x="928" y="1240"/>
                      </a:lnTo>
                      <a:lnTo>
                        <a:pt x="1184" y="1096"/>
                      </a:lnTo>
                      <a:lnTo>
                        <a:pt x="1352" y="968"/>
                      </a:lnTo>
                      <a:lnTo>
                        <a:pt x="1504" y="880"/>
                      </a:lnTo>
                      <a:lnTo>
                        <a:pt x="1656" y="800"/>
                      </a:lnTo>
                      <a:lnTo>
                        <a:pt x="1832" y="728"/>
                      </a:lnTo>
                      <a:lnTo>
                        <a:pt x="2040" y="640"/>
                      </a:lnTo>
                      <a:lnTo>
                        <a:pt x="2112" y="608"/>
                      </a:lnTo>
                      <a:lnTo>
                        <a:pt x="2200" y="544"/>
                      </a:lnTo>
                      <a:lnTo>
                        <a:pt x="2272" y="496"/>
                      </a:lnTo>
                      <a:lnTo>
                        <a:pt x="2376" y="440"/>
                      </a:lnTo>
                      <a:lnTo>
                        <a:pt x="2640" y="336"/>
                      </a:lnTo>
                      <a:lnTo>
                        <a:pt x="2784" y="288"/>
                      </a:lnTo>
                      <a:lnTo>
                        <a:pt x="2848" y="240"/>
                      </a:lnTo>
                      <a:lnTo>
                        <a:pt x="2984" y="144"/>
                      </a:lnTo>
                      <a:lnTo>
                        <a:pt x="3112" y="104"/>
                      </a:lnTo>
                      <a:lnTo>
                        <a:pt x="3224" y="104"/>
                      </a:lnTo>
                      <a:lnTo>
                        <a:pt x="3448" y="8"/>
                      </a:lnTo>
                      <a:lnTo>
                        <a:pt x="3696" y="0"/>
                      </a:lnTo>
                    </a:path>
                  </a:pathLst>
                </a:custGeom>
                <a:noFill/>
                <a:ln w="25400" cap="rnd" cmpd="sng">
                  <a:solidFill>
                    <a:srgbClr val="FFFFFF"/>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sp>
              <p:nvSpPr>
                <p:cNvPr id="25631" name="Rectangle 88"/>
                <p:cNvSpPr>
                  <a:spLocks noChangeArrowheads="1"/>
                </p:cNvSpPr>
                <p:nvPr/>
              </p:nvSpPr>
              <p:spPr bwMode="auto">
                <a:xfrm>
                  <a:off x="1472" y="1366"/>
                  <a:ext cx="690" cy="2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a:tabLst>
                      <a:tab pos="355600" algn="l"/>
                      <a:tab pos="711200" algn="l"/>
                      <a:tab pos="1079500" algn="l"/>
                    </a:tabLst>
                    <a:defRPr sz="1400">
                      <a:solidFill>
                        <a:schemeClr val="tx2"/>
                      </a:solidFill>
                      <a:latin typeface="Arial" panose="020B0604020202020204" pitchFamily="34" charset="0"/>
                    </a:defRPr>
                  </a:lvl1pPr>
                  <a:lvl2pPr marL="742950" indent="-285750">
                    <a:tabLst>
                      <a:tab pos="355600" algn="l"/>
                      <a:tab pos="711200" algn="l"/>
                      <a:tab pos="1079500" algn="l"/>
                    </a:tabLst>
                    <a:defRPr sz="1400">
                      <a:solidFill>
                        <a:schemeClr val="tx2"/>
                      </a:solidFill>
                      <a:latin typeface="Arial" panose="020B0604020202020204" pitchFamily="34" charset="0"/>
                    </a:defRPr>
                  </a:lvl2pPr>
                  <a:lvl3pPr marL="1143000" indent="-228600">
                    <a:tabLst>
                      <a:tab pos="355600" algn="l"/>
                      <a:tab pos="711200" algn="l"/>
                      <a:tab pos="1079500" algn="l"/>
                    </a:tabLst>
                    <a:defRPr sz="1400">
                      <a:solidFill>
                        <a:schemeClr val="tx2"/>
                      </a:solidFill>
                      <a:latin typeface="Arial" panose="020B0604020202020204" pitchFamily="34" charset="0"/>
                    </a:defRPr>
                  </a:lvl3pPr>
                  <a:lvl4pPr marL="1600200" indent="-228600">
                    <a:tabLst>
                      <a:tab pos="355600" algn="l"/>
                      <a:tab pos="711200" algn="l"/>
                      <a:tab pos="1079500" algn="l"/>
                    </a:tabLst>
                    <a:defRPr sz="1400">
                      <a:solidFill>
                        <a:schemeClr val="tx2"/>
                      </a:solidFill>
                      <a:latin typeface="Arial" panose="020B0604020202020204" pitchFamily="34" charset="0"/>
                    </a:defRPr>
                  </a:lvl4pPr>
                  <a:lvl5pPr marL="2057400" indent="-228600">
                    <a:tabLst>
                      <a:tab pos="355600" algn="l"/>
                      <a:tab pos="711200" algn="l"/>
                      <a:tab pos="1079500" algn="l"/>
                    </a:tabLst>
                    <a:defRPr sz="1400">
                      <a:solidFill>
                        <a:schemeClr val="tx2"/>
                      </a:solidFill>
                      <a:latin typeface="Arial" panose="020B0604020202020204" pitchFamily="34" charset="0"/>
                    </a:defRPr>
                  </a:lvl5pPr>
                  <a:lvl6pPr marL="25146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6pPr>
                  <a:lvl7pPr marL="29718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7pPr>
                  <a:lvl8pPr marL="34290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8pPr>
                  <a:lvl9pPr marL="38862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9pPr>
                </a:lstStyle>
                <a:p>
                  <a:pPr>
                    <a:lnSpc>
                      <a:spcPts val="2100"/>
                    </a:lnSpc>
                  </a:pPr>
                  <a:endParaRPr lang="en-US" sz="1800" b="1">
                    <a:solidFill>
                      <a:srgbClr val="FFFFFF"/>
                    </a:solidFill>
                    <a:latin typeface="Helvetica" panose="020B0604020202020204" pitchFamily="34" charset="0"/>
                  </a:endParaRPr>
                </a:p>
              </p:txBody>
            </p:sp>
            <p:sp>
              <p:nvSpPr>
                <p:cNvPr id="25632" name="Rectangle 94"/>
                <p:cNvSpPr>
                  <a:spLocks noChangeArrowheads="1"/>
                </p:cNvSpPr>
                <p:nvPr/>
              </p:nvSpPr>
              <p:spPr bwMode="auto">
                <a:xfrm>
                  <a:off x="3305" y="2511"/>
                  <a:ext cx="846" cy="45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a:tabLst>
                      <a:tab pos="355600" algn="l"/>
                      <a:tab pos="711200" algn="l"/>
                      <a:tab pos="1079500" algn="l"/>
                    </a:tabLst>
                    <a:defRPr sz="1400">
                      <a:solidFill>
                        <a:schemeClr val="tx2"/>
                      </a:solidFill>
                      <a:latin typeface="Arial" panose="020B0604020202020204" pitchFamily="34" charset="0"/>
                    </a:defRPr>
                  </a:lvl1pPr>
                  <a:lvl2pPr marL="742950" indent="-285750">
                    <a:tabLst>
                      <a:tab pos="355600" algn="l"/>
                      <a:tab pos="711200" algn="l"/>
                      <a:tab pos="1079500" algn="l"/>
                    </a:tabLst>
                    <a:defRPr sz="1400">
                      <a:solidFill>
                        <a:schemeClr val="tx2"/>
                      </a:solidFill>
                      <a:latin typeface="Arial" panose="020B0604020202020204" pitchFamily="34" charset="0"/>
                    </a:defRPr>
                  </a:lvl2pPr>
                  <a:lvl3pPr marL="1143000" indent="-228600">
                    <a:tabLst>
                      <a:tab pos="355600" algn="l"/>
                      <a:tab pos="711200" algn="l"/>
                      <a:tab pos="1079500" algn="l"/>
                    </a:tabLst>
                    <a:defRPr sz="1400">
                      <a:solidFill>
                        <a:schemeClr val="tx2"/>
                      </a:solidFill>
                      <a:latin typeface="Arial" panose="020B0604020202020204" pitchFamily="34" charset="0"/>
                    </a:defRPr>
                  </a:lvl3pPr>
                  <a:lvl4pPr marL="1600200" indent="-228600">
                    <a:tabLst>
                      <a:tab pos="355600" algn="l"/>
                      <a:tab pos="711200" algn="l"/>
                      <a:tab pos="1079500" algn="l"/>
                    </a:tabLst>
                    <a:defRPr sz="1400">
                      <a:solidFill>
                        <a:schemeClr val="tx2"/>
                      </a:solidFill>
                      <a:latin typeface="Arial" panose="020B0604020202020204" pitchFamily="34" charset="0"/>
                    </a:defRPr>
                  </a:lvl4pPr>
                  <a:lvl5pPr marL="2057400" indent="-228600">
                    <a:tabLst>
                      <a:tab pos="355600" algn="l"/>
                      <a:tab pos="711200" algn="l"/>
                      <a:tab pos="1079500" algn="l"/>
                    </a:tabLst>
                    <a:defRPr sz="1400">
                      <a:solidFill>
                        <a:schemeClr val="tx2"/>
                      </a:solidFill>
                      <a:latin typeface="Arial" panose="020B0604020202020204" pitchFamily="34" charset="0"/>
                    </a:defRPr>
                  </a:lvl5pPr>
                  <a:lvl6pPr marL="25146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6pPr>
                  <a:lvl7pPr marL="29718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7pPr>
                  <a:lvl8pPr marL="34290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8pPr>
                  <a:lvl9pPr marL="38862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9pPr>
                </a:lstStyle>
                <a:p>
                  <a:pPr>
                    <a:lnSpc>
                      <a:spcPts val="2400"/>
                    </a:lnSpc>
                  </a:pPr>
                  <a:endParaRPr lang="en-US" sz="1800" b="1">
                    <a:solidFill>
                      <a:srgbClr val="FFFF00"/>
                    </a:solidFill>
                    <a:latin typeface="Helvetica" panose="020B0604020202020204" pitchFamily="34" charset="0"/>
                  </a:endParaRPr>
                </a:p>
              </p:txBody>
            </p:sp>
            <p:sp>
              <p:nvSpPr>
                <p:cNvPr id="486496" name="Text Box 96"/>
                <p:cNvSpPr txBox="1">
                  <a:spLocks noChangeArrowheads="1"/>
                </p:cNvSpPr>
                <p:nvPr/>
              </p:nvSpPr>
              <p:spPr bwMode="auto">
                <a:xfrm>
                  <a:off x="2645" y="1391"/>
                  <a:ext cx="1028" cy="523"/>
                </a:xfrm>
                <a:prstGeom prst="rect">
                  <a:avLst/>
                </a:prstGeom>
                <a:noFill/>
                <a:ln w="9525">
                  <a:noFill/>
                  <a:miter lim="800000"/>
                  <a:headEnd/>
                  <a:tailEnd/>
                </a:ln>
                <a:effectLst/>
              </p:spPr>
              <p:txBody>
                <a:bodyPr>
                  <a:spAutoFit/>
                </a:bodyPr>
                <a:lstStyle/>
                <a:p>
                  <a:pPr algn="ctr">
                    <a:defRPr/>
                  </a:pPr>
                  <a:r>
                    <a:rPr lang="en-US" sz="2400">
                      <a:solidFill>
                        <a:schemeClr val="bg1"/>
                      </a:solidFill>
                      <a:effectLst>
                        <a:outerShdw blurRad="38100" dist="38100" dir="2700000" algn="tl">
                          <a:srgbClr val="000000"/>
                        </a:outerShdw>
                      </a:effectLst>
                      <a:latin typeface="Arial" charset="0"/>
                    </a:rPr>
                    <a:t>Placebo</a:t>
                  </a:r>
                </a:p>
                <a:p>
                  <a:pPr algn="ctr">
                    <a:defRPr/>
                  </a:pPr>
                  <a:r>
                    <a:rPr lang="en-US" sz="2400">
                      <a:solidFill>
                        <a:schemeClr val="bg1"/>
                      </a:solidFill>
                      <a:effectLst>
                        <a:outerShdw blurRad="38100" dist="38100" dir="2700000" algn="tl">
                          <a:srgbClr val="000000"/>
                        </a:outerShdw>
                      </a:effectLst>
                      <a:latin typeface="Arial" charset="0"/>
                    </a:rPr>
                    <a:t>(n=1284)</a:t>
                  </a:r>
                </a:p>
              </p:txBody>
            </p:sp>
            <p:sp>
              <p:nvSpPr>
                <p:cNvPr id="486497" name="Text Box 97"/>
                <p:cNvSpPr txBox="1">
                  <a:spLocks noChangeArrowheads="1"/>
                </p:cNvSpPr>
                <p:nvPr/>
              </p:nvSpPr>
              <p:spPr bwMode="auto">
                <a:xfrm>
                  <a:off x="3174" y="2484"/>
                  <a:ext cx="899" cy="523"/>
                </a:xfrm>
                <a:prstGeom prst="rect">
                  <a:avLst/>
                </a:prstGeom>
                <a:noFill/>
                <a:ln w="9525">
                  <a:noFill/>
                  <a:miter lim="800000"/>
                  <a:headEnd/>
                  <a:tailEnd/>
                </a:ln>
                <a:effectLst/>
              </p:spPr>
              <p:txBody>
                <a:bodyPr wrap="none">
                  <a:spAutoFit/>
                </a:bodyPr>
                <a:lstStyle/>
                <a:p>
                  <a:pPr algn="ctr">
                    <a:defRPr/>
                  </a:pPr>
                  <a:r>
                    <a:rPr lang="en-US" sz="2400" dirty="0" err="1">
                      <a:solidFill>
                        <a:srgbClr val="FFFF00"/>
                      </a:solidFill>
                      <a:effectLst>
                        <a:outerShdw blurRad="38100" dist="38100" dir="2700000" algn="tl">
                          <a:srgbClr val="000000"/>
                        </a:outerShdw>
                      </a:effectLst>
                      <a:latin typeface="Arial" charset="0"/>
                    </a:rPr>
                    <a:t>Enalapril</a:t>
                  </a:r>
                  <a:endParaRPr lang="en-US" sz="2400" dirty="0">
                    <a:solidFill>
                      <a:srgbClr val="FFFF00"/>
                    </a:solidFill>
                    <a:effectLst>
                      <a:outerShdw blurRad="38100" dist="38100" dir="2700000" algn="tl">
                        <a:srgbClr val="000000"/>
                      </a:outerShdw>
                    </a:effectLst>
                    <a:latin typeface="Arial" charset="0"/>
                  </a:endParaRPr>
                </a:p>
                <a:p>
                  <a:pPr algn="ctr">
                    <a:defRPr/>
                  </a:pPr>
                  <a:r>
                    <a:rPr lang="en-US" sz="2400" dirty="0">
                      <a:solidFill>
                        <a:srgbClr val="FFFF00"/>
                      </a:solidFill>
                      <a:effectLst>
                        <a:outerShdw blurRad="38100" dist="38100" dir="2700000" algn="tl">
                          <a:srgbClr val="000000"/>
                        </a:outerShdw>
                      </a:effectLst>
                      <a:latin typeface="Arial" charset="0"/>
                    </a:rPr>
                    <a:t>(n=1285)</a:t>
                  </a:r>
                </a:p>
              </p:txBody>
            </p:sp>
            <p:sp>
              <p:nvSpPr>
                <p:cNvPr id="486498" name="Text Box 98"/>
                <p:cNvSpPr txBox="1">
                  <a:spLocks noChangeArrowheads="1"/>
                </p:cNvSpPr>
                <p:nvPr/>
              </p:nvSpPr>
              <p:spPr bwMode="auto">
                <a:xfrm>
                  <a:off x="3336" y="3398"/>
                  <a:ext cx="73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P=0.0036</a:t>
                  </a:r>
                </a:p>
              </p:txBody>
            </p:sp>
            <p:sp>
              <p:nvSpPr>
                <p:cNvPr id="486499" name="Text Box 99"/>
                <p:cNvSpPr txBox="1">
                  <a:spLocks noChangeArrowheads="1"/>
                </p:cNvSpPr>
                <p:nvPr/>
              </p:nvSpPr>
              <p:spPr bwMode="auto">
                <a:xfrm>
                  <a:off x="1440" y="1338"/>
                  <a:ext cx="1047" cy="582"/>
                </a:xfrm>
                <a:prstGeom prst="rect">
                  <a:avLst/>
                </a:prstGeom>
                <a:noFill/>
                <a:ln w="9525">
                  <a:noFill/>
                  <a:miter lim="800000"/>
                  <a:headEnd/>
                  <a:tailEnd/>
                </a:ln>
                <a:effectLst/>
              </p:spPr>
              <p:txBody>
                <a:bodyPr wrap="none">
                  <a:spAutoFit/>
                </a:bodyPr>
                <a:lstStyle/>
                <a:p>
                  <a:pPr>
                    <a:defRPr/>
                  </a:pPr>
                  <a:r>
                    <a:rPr lang="en-US" dirty="0">
                      <a:solidFill>
                        <a:srgbClr val="FFFF00"/>
                      </a:solidFill>
                      <a:effectLst>
                        <a:outerShdw blurRad="38100" dist="38100" dir="2700000" algn="tl">
                          <a:srgbClr val="000000"/>
                        </a:outerShdw>
                      </a:effectLst>
                      <a:latin typeface="Arial" charset="0"/>
                    </a:rPr>
                    <a:t>Chronic HF</a:t>
                  </a:r>
                </a:p>
                <a:p>
                  <a:pPr>
                    <a:defRPr/>
                  </a:pPr>
                  <a:r>
                    <a:rPr lang="en-US" dirty="0" smtClean="0">
                      <a:solidFill>
                        <a:srgbClr val="FFFF00"/>
                      </a:solidFill>
                      <a:effectLst>
                        <a:outerShdw blurRad="38100" dist="38100" dir="2700000" algn="tl">
                          <a:srgbClr val="000000"/>
                        </a:outerShdw>
                      </a:effectLst>
                      <a:latin typeface="Arial" charset="0"/>
                    </a:rPr>
                    <a:t>NY</a:t>
                  </a:r>
                  <a:r>
                    <a:rPr lang="en-US" dirty="0">
                      <a:solidFill>
                        <a:srgbClr val="FFFF00"/>
                      </a:solidFill>
                      <a:effectLst>
                        <a:outerShdw blurRad="38100" dist="38100" dir="2700000" algn="tl">
                          <a:srgbClr val="000000"/>
                        </a:outerShdw>
                      </a:effectLst>
                      <a:latin typeface="Arial" charset="0"/>
                    </a:rPr>
                    <a:t>LVEF&lt;35%</a:t>
                  </a:r>
                </a:p>
                <a:p>
                  <a:pPr>
                    <a:defRPr/>
                  </a:pPr>
                  <a:r>
                    <a:rPr lang="en-US" dirty="0" smtClean="0">
                      <a:solidFill>
                        <a:srgbClr val="FFFF00"/>
                      </a:solidFill>
                      <a:effectLst>
                        <a:outerShdw blurRad="38100" dist="38100" dir="2700000" algn="tl">
                          <a:srgbClr val="000000"/>
                        </a:outerShdw>
                      </a:effectLst>
                      <a:latin typeface="Arial" charset="0"/>
                    </a:rPr>
                    <a:t>HA II-III</a:t>
                  </a:r>
                  <a:endParaRPr lang="en-US" dirty="0">
                    <a:solidFill>
                      <a:srgbClr val="FFFF00"/>
                    </a:solidFill>
                    <a:effectLst>
                      <a:outerShdw blurRad="38100" dist="38100" dir="2700000" algn="tl">
                        <a:srgbClr val="000000"/>
                      </a:outerShdw>
                    </a:effectLst>
                    <a:latin typeface="Arial" charset="0"/>
                  </a:endParaRPr>
                </a:p>
              </p:txBody>
            </p:sp>
          </p:grpSp>
          <p:sp>
            <p:nvSpPr>
              <p:cNvPr id="486582" name="Text Box 182"/>
              <p:cNvSpPr txBox="1">
                <a:spLocks noChangeArrowheads="1"/>
              </p:cNvSpPr>
              <p:nvPr/>
            </p:nvSpPr>
            <p:spPr bwMode="auto">
              <a:xfrm>
                <a:off x="1910"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24</a:t>
                </a:r>
              </a:p>
            </p:txBody>
          </p:sp>
          <p:sp>
            <p:nvSpPr>
              <p:cNvPr id="486587" name="Text Box 187"/>
              <p:cNvSpPr txBox="1">
                <a:spLocks noChangeArrowheads="1"/>
              </p:cNvSpPr>
              <p:nvPr/>
            </p:nvSpPr>
            <p:spPr bwMode="auto">
              <a:xfrm>
                <a:off x="462" y="3581"/>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92" name="Text Box 192"/>
              <p:cNvSpPr txBox="1">
                <a:spLocks noChangeArrowheads="1"/>
              </p:cNvSpPr>
              <p:nvPr/>
            </p:nvSpPr>
            <p:spPr bwMode="auto">
              <a:xfrm>
                <a:off x="596" y="3749"/>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93" name="Text Box 193"/>
              <p:cNvSpPr txBox="1">
                <a:spLocks noChangeArrowheads="1"/>
              </p:cNvSpPr>
              <p:nvPr/>
            </p:nvSpPr>
            <p:spPr bwMode="auto">
              <a:xfrm>
                <a:off x="422" y="101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50</a:t>
                </a:r>
              </a:p>
            </p:txBody>
          </p:sp>
          <p:sp>
            <p:nvSpPr>
              <p:cNvPr id="486594" name="Text Box 194"/>
              <p:cNvSpPr txBox="1">
                <a:spLocks noChangeArrowheads="1"/>
              </p:cNvSpPr>
              <p:nvPr/>
            </p:nvSpPr>
            <p:spPr bwMode="auto">
              <a:xfrm>
                <a:off x="422" y="1541"/>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40</a:t>
                </a:r>
              </a:p>
            </p:txBody>
          </p:sp>
          <p:sp>
            <p:nvSpPr>
              <p:cNvPr id="486595" name="Text Box 195"/>
              <p:cNvSpPr txBox="1">
                <a:spLocks noChangeArrowheads="1"/>
              </p:cNvSpPr>
              <p:nvPr/>
            </p:nvSpPr>
            <p:spPr bwMode="auto">
              <a:xfrm>
                <a:off x="422" y="203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30</a:t>
                </a:r>
              </a:p>
            </p:txBody>
          </p:sp>
          <p:sp>
            <p:nvSpPr>
              <p:cNvPr id="486596" name="Text Box 196"/>
              <p:cNvSpPr txBox="1">
                <a:spLocks noChangeArrowheads="1"/>
              </p:cNvSpPr>
              <p:nvPr/>
            </p:nvSpPr>
            <p:spPr bwMode="auto">
              <a:xfrm>
                <a:off x="422" y="2555"/>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20</a:t>
                </a:r>
              </a:p>
            </p:txBody>
          </p:sp>
          <p:sp>
            <p:nvSpPr>
              <p:cNvPr id="486597" name="Text Box 197"/>
              <p:cNvSpPr txBox="1">
                <a:spLocks noChangeArrowheads="1"/>
              </p:cNvSpPr>
              <p:nvPr/>
            </p:nvSpPr>
            <p:spPr bwMode="auto">
              <a:xfrm>
                <a:off x="422" y="3053"/>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10</a:t>
                </a:r>
              </a:p>
            </p:txBody>
          </p:sp>
          <p:sp>
            <p:nvSpPr>
              <p:cNvPr id="486598" name="Text Box 198"/>
              <p:cNvSpPr txBox="1">
                <a:spLocks noChangeArrowheads="1"/>
              </p:cNvSpPr>
              <p:nvPr/>
            </p:nvSpPr>
            <p:spPr bwMode="auto">
              <a:xfrm>
                <a:off x="1280"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12</a:t>
                </a:r>
              </a:p>
            </p:txBody>
          </p:sp>
          <p:sp>
            <p:nvSpPr>
              <p:cNvPr id="486599" name="Text Box 199"/>
              <p:cNvSpPr txBox="1">
                <a:spLocks noChangeArrowheads="1"/>
              </p:cNvSpPr>
              <p:nvPr/>
            </p:nvSpPr>
            <p:spPr bwMode="auto">
              <a:xfrm>
                <a:off x="3260"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48</a:t>
                </a:r>
              </a:p>
            </p:txBody>
          </p:sp>
          <p:sp>
            <p:nvSpPr>
              <p:cNvPr id="486600" name="Text Box 200"/>
              <p:cNvSpPr txBox="1">
                <a:spLocks noChangeArrowheads="1"/>
              </p:cNvSpPr>
              <p:nvPr/>
            </p:nvSpPr>
            <p:spPr bwMode="auto">
              <a:xfrm>
                <a:off x="2624"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36</a:t>
                </a:r>
              </a:p>
            </p:txBody>
          </p:sp>
        </p:grpSp>
      </p:grpSp>
      <p:sp>
        <p:nvSpPr>
          <p:cNvPr id="486603" name="Text Box 203"/>
          <p:cNvSpPr txBox="1">
            <a:spLocks noChangeArrowheads="1"/>
          </p:cNvSpPr>
          <p:nvPr/>
        </p:nvSpPr>
        <p:spPr bwMode="auto">
          <a:xfrm rot="-5400000">
            <a:off x="479426" y="3611563"/>
            <a:ext cx="1692275" cy="457200"/>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 Mortality</a:t>
            </a:r>
          </a:p>
        </p:txBody>
      </p:sp>
      <p:sp>
        <p:nvSpPr>
          <p:cNvPr id="486604" name="Text Box 204"/>
          <p:cNvSpPr txBox="1">
            <a:spLocks noChangeArrowheads="1"/>
          </p:cNvSpPr>
          <p:nvPr/>
        </p:nvSpPr>
        <p:spPr bwMode="auto">
          <a:xfrm>
            <a:off x="1643063" y="6521450"/>
            <a:ext cx="4805362"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SOLVD Investigators. N </a:t>
            </a:r>
            <a:r>
              <a:rPr lang="en-US" sz="1600" dirty="0" err="1">
                <a:latin typeface="Times New Roman" pitchFamily="18" charset="0"/>
              </a:rPr>
              <a:t>Engl</a:t>
            </a:r>
            <a:r>
              <a:rPr lang="en-US" sz="1600" dirty="0">
                <a:latin typeface="Times New Roman" pitchFamily="18" charset="0"/>
              </a:rPr>
              <a:t> J Med 1991;325:293-302.</a:t>
            </a:r>
          </a:p>
        </p:txBody>
      </p:sp>
      <p:sp>
        <p:nvSpPr>
          <p:cNvPr id="486605" name="Text Box 205"/>
          <p:cNvSpPr txBox="1">
            <a:spLocks noChangeArrowheads="1"/>
          </p:cNvSpPr>
          <p:nvPr/>
        </p:nvSpPr>
        <p:spPr bwMode="auto">
          <a:xfrm>
            <a:off x="6823076" y="6521450"/>
            <a:ext cx="4265613" cy="336550"/>
          </a:xfrm>
          <a:prstGeom prst="rect">
            <a:avLst/>
          </a:prstGeom>
          <a:noFill/>
          <a:ln w="9525">
            <a:noFill/>
            <a:miter lim="800000"/>
            <a:headEnd/>
            <a:tailEnd/>
          </a:ln>
          <a:effectLst/>
        </p:spPr>
        <p:txBody>
          <a:bodyPr wrap="none">
            <a:spAutoFit/>
          </a:bodyPr>
          <a:lstStyle/>
          <a:p>
            <a:pPr algn="ctr">
              <a:defRPr/>
            </a:pPr>
            <a:r>
              <a:rPr lang="en-US" sz="1600" dirty="0" err="1">
                <a:latin typeface="Times New Roman" pitchFamily="18" charset="0"/>
              </a:rPr>
              <a:t>Pfeffer</a:t>
            </a:r>
            <a:r>
              <a:rPr lang="en-US" sz="1600" dirty="0">
                <a:latin typeface="Times New Roman" pitchFamily="18" charset="0"/>
              </a:rPr>
              <a:t> MA et al. N </a:t>
            </a:r>
            <a:r>
              <a:rPr lang="en-US" sz="1600" dirty="0" err="1">
                <a:latin typeface="Times New Roman" pitchFamily="18" charset="0"/>
              </a:rPr>
              <a:t>Engl</a:t>
            </a:r>
            <a:r>
              <a:rPr lang="en-US" sz="1600" dirty="0">
                <a:latin typeface="Times New Roman" pitchFamily="18" charset="0"/>
              </a:rPr>
              <a:t> J Med 1992;327:669-77.</a:t>
            </a:r>
          </a:p>
        </p:txBody>
      </p:sp>
      <p:sp>
        <p:nvSpPr>
          <p:cNvPr id="486606" name="Text Box 206"/>
          <p:cNvSpPr txBox="1">
            <a:spLocks noChangeArrowheads="1"/>
          </p:cNvSpPr>
          <p:nvPr/>
        </p:nvSpPr>
        <p:spPr bwMode="auto">
          <a:xfrm>
            <a:off x="3641725" y="6088064"/>
            <a:ext cx="1016000"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Months</a:t>
            </a:r>
          </a:p>
        </p:txBody>
      </p:sp>
      <p:sp>
        <p:nvSpPr>
          <p:cNvPr id="486607" name="Text Box 207"/>
          <p:cNvSpPr txBox="1">
            <a:spLocks noChangeArrowheads="1"/>
          </p:cNvSpPr>
          <p:nvPr/>
        </p:nvSpPr>
        <p:spPr bwMode="auto">
          <a:xfrm>
            <a:off x="8499476" y="6088064"/>
            <a:ext cx="847725"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Years</a:t>
            </a:r>
          </a:p>
        </p:txBody>
      </p:sp>
      <p:sp>
        <p:nvSpPr>
          <p:cNvPr id="25609" name="Text Box 208"/>
          <p:cNvSpPr txBox="1">
            <a:spLocks noChangeArrowheads="1"/>
          </p:cNvSpPr>
          <p:nvPr/>
        </p:nvSpPr>
        <p:spPr bwMode="auto">
          <a:xfrm>
            <a:off x="2035176" y="1195388"/>
            <a:ext cx="336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2400" dirty="0">
                <a:solidFill>
                  <a:schemeClr val="bg1"/>
                </a:solidFill>
              </a:rPr>
              <a:t>SOLVD Treatment Trial</a:t>
            </a:r>
          </a:p>
        </p:txBody>
      </p:sp>
      <p:sp>
        <p:nvSpPr>
          <p:cNvPr id="25610" name="Text Box 209"/>
          <p:cNvSpPr txBox="1">
            <a:spLocks noChangeArrowheads="1"/>
          </p:cNvSpPr>
          <p:nvPr/>
        </p:nvSpPr>
        <p:spPr bwMode="auto">
          <a:xfrm>
            <a:off x="6813550" y="1185863"/>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2400" dirty="0">
                <a:solidFill>
                  <a:schemeClr val="bg1"/>
                </a:solidFill>
              </a:rPr>
              <a:t>SAVE</a:t>
            </a:r>
          </a:p>
        </p:txBody>
      </p:sp>
    </p:spTree>
    <p:extLst>
      <p:ext uri="{BB962C8B-B14F-4D97-AF65-F5344CB8AC3E}">
        <p14:creationId xmlns:p14="http://schemas.microsoft.com/office/powerpoint/2010/main" val="3358890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072" y="1319753"/>
            <a:ext cx="11331019" cy="520169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484" name="Rectangle 4"/>
          <p:cNvSpPr>
            <a:spLocks noGrp="1" noChangeArrowheads="1"/>
          </p:cNvSpPr>
          <p:nvPr>
            <p:ph type="title"/>
          </p:nvPr>
        </p:nvSpPr>
        <p:spPr>
          <a:xfrm>
            <a:off x="1724819" y="234159"/>
            <a:ext cx="8743950" cy="809625"/>
          </a:xfrm>
        </p:spPr>
        <p:txBody>
          <a:bodyPr>
            <a:normAutofit fontScale="90000"/>
          </a:bodyPr>
          <a:lstStyle/>
          <a:p>
            <a:pPr>
              <a:defRPr/>
            </a:pPr>
            <a:r>
              <a:rPr lang="en-US" dirty="0"/>
              <a:t>Effect of High Versus Low Dose </a:t>
            </a:r>
            <a:br>
              <a:rPr lang="en-US" dirty="0"/>
            </a:br>
            <a:r>
              <a:rPr lang="en-US" dirty="0" err="1"/>
              <a:t>Lisinopril</a:t>
            </a:r>
            <a:r>
              <a:rPr lang="en-US" dirty="0"/>
              <a:t> on Clinical Outcomes</a:t>
            </a:r>
          </a:p>
        </p:txBody>
      </p:sp>
      <p:sp>
        <p:nvSpPr>
          <p:cNvPr id="660488" name="Text Box 8"/>
          <p:cNvSpPr txBox="1">
            <a:spLocks noChangeArrowheads="1"/>
          </p:cNvSpPr>
          <p:nvPr/>
        </p:nvSpPr>
        <p:spPr bwMode="auto">
          <a:xfrm>
            <a:off x="9953625" y="336110"/>
            <a:ext cx="1555750" cy="396875"/>
          </a:xfrm>
          <a:prstGeom prst="rect">
            <a:avLst/>
          </a:prstGeom>
          <a:noFill/>
          <a:ln w="9525">
            <a:noFill/>
            <a:miter lim="800000"/>
            <a:headEnd/>
            <a:tailEnd/>
          </a:ln>
          <a:effectLst/>
        </p:spPr>
        <p:txBody>
          <a:bodyPr wrap="none">
            <a:spAutoFit/>
          </a:bodyPr>
          <a:lstStyle/>
          <a:p>
            <a:pPr algn="ctr">
              <a:defRPr/>
            </a:pPr>
            <a:r>
              <a:rPr lang="en-US" sz="2000" dirty="0">
                <a:solidFill>
                  <a:srgbClr val="FFFF00"/>
                </a:solidFill>
                <a:effectLst>
                  <a:outerShdw blurRad="38100" dist="38100" dir="2700000" algn="tl">
                    <a:srgbClr val="000000"/>
                  </a:outerShdw>
                </a:effectLst>
                <a:latin typeface="Arial" charset="0"/>
              </a:rPr>
              <a:t>ATLAS Trial</a:t>
            </a:r>
          </a:p>
        </p:txBody>
      </p:sp>
      <p:sp>
        <p:nvSpPr>
          <p:cNvPr id="660493" name="Text Box 13"/>
          <p:cNvSpPr txBox="1">
            <a:spLocks noChangeArrowheads="1"/>
          </p:cNvSpPr>
          <p:nvPr/>
        </p:nvSpPr>
        <p:spPr bwMode="auto">
          <a:xfrm>
            <a:off x="2698750" y="5640389"/>
            <a:ext cx="2357438"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Follow-up (Months)</a:t>
            </a:r>
          </a:p>
        </p:txBody>
      </p:sp>
      <p:sp>
        <p:nvSpPr>
          <p:cNvPr id="660496" name="Text Box 16"/>
          <p:cNvSpPr txBox="1">
            <a:spLocks noChangeArrowheads="1"/>
          </p:cNvSpPr>
          <p:nvPr/>
        </p:nvSpPr>
        <p:spPr bwMode="auto">
          <a:xfrm>
            <a:off x="2698750" y="5640389"/>
            <a:ext cx="2357438"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Follow-up (Months)</a:t>
            </a:r>
          </a:p>
        </p:txBody>
      </p:sp>
      <p:grpSp>
        <p:nvGrpSpPr>
          <p:cNvPr id="28678" name="Group 36"/>
          <p:cNvGrpSpPr>
            <a:grpSpLocks/>
          </p:cNvGrpSpPr>
          <p:nvPr/>
        </p:nvGrpSpPr>
        <p:grpSpPr bwMode="auto">
          <a:xfrm>
            <a:off x="1209675" y="2163763"/>
            <a:ext cx="9829800" cy="4273550"/>
            <a:chOff x="186" y="1111"/>
            <a:chExt cx="6192" cy="2692"/>
          </a:xfrm>
        </p:grpSpPr>
        <p:sp>
          <p:nvSpPr>
            <p:cNvPr id="660508" name="Text Box 28"/>
            <p:cNvSpPr txBox="1">
              <a:spLocks noChangeArrowheads="1"/>
            </p:cNvSpPr>
            <p:nvPr/>
          </p:nvSpPr>
          <p:spPr bwMode="auto">
            <a:xfrm>
              <a:off x="4268" y="3553"/>
              <a:ext cx="1485"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Follow-up (Months)</a:t>
              </a:r>
            </a:p>
          </p:txBody>
        </p:sp>
        <p:sp>
          <p:nvSpPr>
            <p:cNvPr id="660489" name="Text Box 9"/>
            <p:cNvSpPr txBox="1">
              <a:spLocks noChangeArrowheads="1"/>
            </p:cNvSpPr>
            <p:nvPr/>
          </p:nvSpPr>
          <p:spPr bwMode="auto">
            <a:xfrm rot="-5400000">
              <a:off x="-178" y="2345"/>
              <a:ext cx="978" cy="250"/>
            </a:xfrm>
            <a:prstGeom prst="rect">
              <a:avLst/>
            </a:prstGeom>
            <a:noFill/>
            <a:ln w="9525">
              <a:noFill/>
              <a:miter lim="800000"/>
              <a:headEnd/>
              <a:tailEnd/>
            </a:ln>
            <a:effectLst/>
          </p:spPr>
          <p:txBody>
            <a:bodyPr wrap="none">
              <a:spAutoFit/>
            </a:bodyPr>
            <a:lstStyle/>
            <a:p>
              <a:pPr>
                <a:defRPr/>
              </a:pPr>
              <a:r>
                <a:rPr lang="en-US" sz="2000" dirty="0">
                  <a:solidFill>
                    <a:schemeClr val="bg1"/>
                  </a:solidFill>
                  <a:effectLst>
                    <a:outerShdw blurRad="38100" dist="38100" dir="2700000" algn="tl">
                      <a:srgbClr val="000000"/>
                    </a:outerShdw>
                  </a:effectLst>
                  <a:latin typeface="Arial" charset="0"/>
                </a:rPr>
                <a:t>Survival (%)</a:t>
              </a:r>
            </a:p>
          </p:txBody>
        </p:sp>
        <p:sp>
          <p:nvSpPr>
            <p:cNvPr id="660490" name="Text Box 10"/>
            <p:cNvSpPr txBox="1">
              <a:spLocks noChangeArrowheads="1"/>
            </p:cNvSpPr>
            <p:nvPr/>
          </p:nvSpPr>
          <p:spPr bwMode="auto">
            <a:xfrm rot="-5400000">
              <a:off x="2966" y="2345"/>
              <a:ext cx="978" cy="250"/>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Survival (%)</a:t>
              </a:r>
            </a:p>
          </p:txBody>
        </p:sp>
        <p:sp>
          <p:nvSpPr>
            <p:cNvPr id="660497" name="Text Box 17"/>
            <p:cNvSpPr txBox="1">
              <a:spLocks noChangeArrowheads="1"/>
            </p:cNvSpPr>
            <p:nvPr/>
          </p:nvSpPr>
          <p:spPr bwMode="auto">
            <a:xfrm>
              <a:off x="1118" y="1111"/>
              <a:ext cx="1450"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All Cause Mortality</a:t>
              </a:r>
            </a:p>
          </p:txBody>
        </p:sp>
        <p:pic>
          <p:nvPicPr>
            <p:cNvPr id="28687" name="Picture 18" descr="hc4893461001[1]"/>
            <p:cNvPicPr>
              <a:picLocks noChangeAspect="1" noChangeArrowheads="1"/>
            </p:cNvPicPr>
            <p:nvPr/>
          </p:nvPicPr>
          <p:blipFill>
            <a:blip r:embed="rId2">
              <a:extLst>
                <a:ext uri="{28A0092B-C50C-407E-A947-70E740481C1C}">
                  <a14:useLocalDpi xmlns:a14="http://schemas.microsoft.com/office/drawing/2010/main" val="0"/>
                </a:ext>
              </a:extLst>
            </a:blip>
            <a:srcRect l="2046" b="4089"/>
            <a:stretch>
              <a:fillRect/>
            </a:stretch>
          </p:blipFill>
          <p:spPr bwMode="auto">
            <a:xfrm>
              <a:off x="474" y="1401"/>
              <a:ext cx="2739" cy="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60499" name="Text Box 19"/>
            <p:cNvSpPr txBox="1">
              <a:spLocks noChangeArrowheads="1"/>
            </p:cNvSpPr>
            <p:nvPr/>
          </p:nvSpPr>
          <p:spPr bwMode="auto">
            <a:xfrm>
              <a:off x="1101" y="3553"/>
              <a:ext cx="1485"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Follow-up (Months)</a:t>
              </a:r>
            </a:p>
          </p:txBody>
        </p:sp>
        <p:sp>
          <p:nvSpPr>
            <p:cNvPr id="660507" name="Text Box 27"/>
            <p:cNvSpPr txBox="1">
              <a:spLocks noChangeArrowheads="1"/>
            </p:cNvSpPr>
            <p:nvPr/>
          </p:nvSpPr>
          <p:spPr bwMode="auto">
            <a:xfrm>
              <a:off x="3673" y="1111"/>
              <a:ext cx="2673"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All Cause Mortality + Hospitalization</a:t>
              </a:r>
            </a:p>
          </p:txBody>
        </p:sp>
        <p:pic>
          <p:nvPicPr>
            <p:cNvPr id="28690" name="Picture 29" descr="hc4893461003[2]"/>
            <p:cNvPicPr>
              <a:picLocks noChangeAspect="1" noChangeArrowheads="1"/>
            </p:cNvPicPr>
            <p:nvPr/>
          </p:nvPicPr>
          <p:blipFill>
            <a:blip r:embed="rId3">
              <a:extLst>
                <a:ext uri="{28A0092B-C50C-407E-A947-70E740481C1C}">
                  <a14:useLocalDpi xmlns:a14="http://schemas.microsoft.com/office/drawing/2010/main" val="0"/>
                </a:ext>
              </a:extLst>
            </a:blip>
            <a:srcRect l="2785" b="5325"/>
            <a:stretch>
              <a:fillRect/>
            </a:stretch>
          </p:blipFill>
          <p:spPr bwMode="auto">
            <a:xfrm>
              <a:off x="3642" y="1397"/>
              <a:ext cx="2736" cy="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8691" name="Text Box 30"/>
            <p:cNvSpPr txBox="1">
              <a:spLocks noChangeArrowheads="1"/>
            </p:cNvSpPr>
            <p:nvPr/>
          </p:nvSpPr>
          <p:spPr bwMode="auto">
            <a:xfrm>
              <a:off x="5546" y="2599"/>
              <a:ext cx="6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High Dose</a:t>
              </a:r>
            </a:p>
          </p:txBody>
        </p:sp>
        <p:sp>
          <p:nvSpPr>
            <p:cNvPr id="28692" name="Text Box 31"/>
            <p:cNvSpPr txBox="1">
              <a:spLocks noChangeArrowheads="1"/>
            </p:cNvSpPr>
            <p:nvPr/>
          </p:nvSpPr>
          <p:spPr bwMode="auto">
            <a:xfrm>
              <a:off x="1586" y="2143"/>
              <a:ext cx="6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Low Dose</a:t>
              </a:r>
            </a:p>
          </p:txBody>
        </p:sp>
        <p:sp>
          <p:nvSpPr>
            <p:cNvPr id="28693" name="Text Box 32"/>
            <p:cNvSpPr txBox="1">
              <a:spLocks noChangeArrowheads="1"/>
            </p:cNvSpPr>
            <p:nvPr/>
          </p:nvSpPr>
          <p:spPr bwMode="auto">
            <a:xfrm>
              <a:off x="2198" y="1783"/>
              <a:ext cx="6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High Dose</a:t>
              </a:r>
            </a:p>
          </p:txBody>
        </p:sp>
        <p:sp>
          <p:nvSpPr>
            <p:cNvPr id="28694" name="Text Box 33"/>
            <p:cNvSpPr txBox="1">
              <a:spLocks noChangeArrowheads="1"/>
            </p:cNvSpPr>
            <p:nvPr/>
          </p:nvSpPr>
          <p:spPr bwMode="auto">
            <a:xfrm>
              <a:off x="5048" y="3031"/>
              <a:ext cx="6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Low Dose</a:t>
              </a:r>
            </a:p>
          </p:txBody>
        </p:sp>
      </p:grpSp>
      <p:sp>
        <p:nvSpPr>
          <p:cNvPr id="660514" name="Text Box 34"/>
          <p:cNvSpPr txBox="1">
            <a:spLocks noChangeArrowheads="1"/>
          </p:cNvSpPr>
          <p:nvPr/>
        </p:nvSpPr>
        <p:spPr bwMode="auto">
          <a:xfrm>
            <a:off x="2330450" y="1508126"/>
            <a:ext cx="7532688" cy="701675"/>
          </a:xfrm>
          <a:prstGeom prst="rect">
            <a:avLst/>
          </a:prstGeom>
          <a:noFill/>
          <a:ln w="9525">
            <a:noFill/>
            <a:miter lim="800000"/>
            <a:headEnd/>
            <a:tailEnd/>
          </a:ln>
          <a:effectLst/>
        </p:spPr>
        <p:txBody>
          <a:bodyPr wrap="none">
            <a:spAutoFit/>
          </a:bodyPr>
          <a:lstStyle/>
          <a:p>
            <a:pPr algn="ctr">
              <a:defRPr/>
            </a:pPr>
            <a:r>
              <a:rPr lang="en-US" sz="2000">
                <a:solidFill>
                  <a:srgbClr val="FF9900"/>
                </a:solidFill>
                <a:effectLst>
                  <a:outerShdw blurRad="38100" dist="38100" dir="2700000" algn="tl">
                    <a:srgbClr val="000000"/>
                  </a:outerShdw>
                </a:effectLst>
                <a:latin typeface="Arial" charset="0"/>
              </a:rPr>
              <a:t>Low Dose (n = 1596):</a:t>
            </a:r>
            <a:r>
              <a:rPr lang="en-US" sz="2000">
                <a:effectLst>
                  <a:outerShdw blurRad="38100" dist="38100" dir="2700000" algn="tl">
                    <a:srgbClr val="000000"/>
                  </a:outerShdw>
                </a:effectLst>
                <a:latin typeface="Arial" charset="0"/>
              </a:rPr>
              <a:t>   </a:t>
            </a:r>
            <a:r>
              <a:rPr lang="en-US" sz="2000">
                <a:solidFill>
                  <a:schemeClr val="bg1"/>
                </a:solidFill>
                <a:effectLst>
                  <a:outerShdw blurRad="38100" dist="38100" dir="2700000" algn="tl">
                    <a:srgbClr val="000000"/>
                  </a:outerShdw>
                </a:effectLst>
                <a:latin typeface="Arial" charset="0"/>
              </a:rPr>
              <a:t>2.5 to 5 mg daily (average = 4.5 </a:t>
            </a:r>
            <a:r>
              <a:rPr lang="en-US" sz="2000" u="sng">
                <a:solidFill>
                  <a:schemeClr val="bg1"/>
                </a:solidFill>
                <a:effectLst>
                  <a:outerShdw blurRad="38100" dist="38100" dir="2700000" algn="tl">
                    <a:srgbClr val="000000"/>
                  </a:outerShdw>
                </a:effectLst>
                <a:latin typeface="Arial" charset="0"/>
              </a:rPr>
              <a:t>+</a:t>
            </a:r>
            <a:r>
              <a:rPr lang="en-US" sz="2000">
                <a:solidFill>
                  <a:schemeClr val="bg1"/>
                </a:solidFill>
                <a:effectLst>
                  <a:outerShdw blurRad="38100" dist="38100" dir="2700000" algn="tl">
                    <a:srgbClr val="000000"/>
                  </a:outerShdw>
                </a:effectLst>
                <a:latin typeface="Arial" charset="0"/>
              </a:rPr>
              <a:t> 1.1)</a:t>
            </a:r>
            <a:r>
              <a:rPr lang="en-US" sz="2000">
                <a:effectLst>
                  <a:outerShdw blurRad="38100" dist="38100" dir="2700000" algn="tl">
                    <a:srgbClr val="000000"/>
                  </a:outerShdw>
                </a:effectLst>
                <a:latin typeface="Arial" charset="0"/>
              </a:rPr>
              <a:t>  </a:t>
            </a:r>
          </a:p>
          <a:p>
            <a:pPr algn="ctr">
              <a:defRPr/>
            </a:pPr>
            <a:r>
              <a:rPr lang="en-US" sz="2000">
                <a:solidFill>
                  <a:srgbClr val="FF9900"/>
                </a:solidFill>
                <a:effectLst>
                  <a:outerShdw blurRad="38100" dist="38100" dir="2700000" algn="tl">
                    <a:srgbClr val="000000"/>
                  </a:outerShdw>
                </a:effectLst>
                <a:latin typeface="Arial" charset="0"/>
              </a:rPr>
              <a:t>High Dose (n = 1568):</a:t>
            </a:r>
            <a:r>
              <a:rPr lang="en-US" sz="2000">
                <a:effectLst>
                  <a:outerShdw blurRad="38100" dist="38100" dir="2700000" algn="tl">
                    <a:srgbClr val="000000"/>
                  </a:outerShdw>
                </a:effectLst>
                <a:latin typeface="Arial" charset="0"/>
              </a:rPr>
              <a:t>  </a:t>
            </a:r>
            <a:r>
              <a:rPr lang="en-US" sz="2000">
                <a:solidFill>
                  <a:schemeClr val="bg1"/>
                </a:solidFill>
                <a:effectLst>
                  <a:outerShdw blurRad="38100" dist="38100" dir="2700000" algn="tl">
                    <a:srgbClr val="000000"/>
                  </a:outerShdw>
                </a:effectLst>
                <a:latin typeface="Arial" charset="0"/>
              </a:rPr>
              <a:t>32.5 to 35 mg daily (average = 33.2 </a:t>
            </a:r>
            <a:r>
              <a:rPr lang="en-US" sz="2000" u="sng">
                <a:solidFill>
                  <a:schemeClr val="bg1"/>
                </a:solidFill>
                <a:effectLst>
                  <a:outerShdw blurRad="38100" dist="38100" dir="2700000" algn="tl">
                    <a:srgbClr val="000000"/>
                  </a:outerShdw>
                </a:effectLst>
                <a:latin typeface="Arial" charset="0"/>
              </a:rPr>
              <a:t>+</a:t>
            </a:r>
            <a:r>
              <a:rPr lang="en-US" sz="2000">
                <a:solidFill>
                  <a:schemeClr val="bg1"/>
                </a:solidFill>
                <a:effectLst>
                  <a:outerShdw blurRad="38100" dist="38100" dir="2700000" algn="tl">
                    <a:srgbClr val="000000"/>
                  </a:outerShdw>
                </a:effectLst>
                <a:latin typeface="Arial" charset="0"/>
              </a:rPr>
              <a:t> 5.4)</a:t>
            </a:r>
          </a:p>
        </p:txBody>
      </p:sp>
      <p:sp>
        <p:nvSpPr>
          <p:cNvPr id="28680" name="Text Box 38"/>
          <p:cNvSpPr txBox="1">
            <a:spLocks noChangeArrowheads="1"/>
          </p:cNvSpPr>
          <p:nvPr/>
        </p:nvSpPr>
        <p:spPr bwMode="auto">
          <a:xfrm>
            <a:off x="8613775" y="2894013"/>
            <a:ext cx="2400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solidFill>
                  <a:srgbClr val="000000"/>
                </a:solidFill>
              </a:rPr>
              <a:t>HR = 0.88 (0.82-0.96)</a:t>
            </a:r>
          </a:p>
          <a:p>
            <a:r>
              <a:rPr lang="en-US" sz="1800">
                <a:solidFill>
                  <a:srgbClr val="000000"/>
                </a:solidFill>
              </a:rPr>
              <a:t>p = 0.002</a:t>
            </a:r>
          </a:p>
        </p:txBody>
      </p:sp>
      <p:sp>
        <p:nvSpPr>
          <p:cNvPr id="660519" name="Text Box 39"/>
          <p:cNvSpPr txBox="1">
            <a:spLocks noChangeArrowheads="1"/>
          </p:cNvSpPr>
          <p:nvPr/>
        </p:nvSpPr>
        <p:spPr bwMode="auto">
          <a:xfrm>
            <a:off x="2146300" y="4932363"/>
            <a:ext cx="2400300" cy="641350"/>
          </a:xfrm>
          <a:prstGeom prst="rect">
            <a:avLst/>
          </a:prstGeom>
          <a:noFill/>
          <a:ln w="9525">
            <a:noFill/>
            <a:miter lim="800000"/>
            <a:headEnd/>
            <a:tailEnd/>
          </a:ln>
          <a:effectLst/>
        </p:spPr>
        <p:txBody>
          <a:bodyPr wrap="none">
            <a:spAutoFit/>
          </a:bodyPr>
          <a:lstStyle/>
          <a:p>
            <a:pPr>
              <a:defRPr/>
            </a:pPr>
            <a:r>
              <a:rPr lang="en-US">
                <a:solidFill>
                  <a:srgbClr val="000000"/>
                </a:solidFill>
                <a:latin typeface="Arial" charset="0"/>
              </a:rPr>
              <a:t>HR = 0.92 (0.82-1.03)</a:t>
            </a:r>
          </a:p>
          <a:p>
            <a:pPr>
              <a:defRPr/>
            </a:pPr>
            <a:r>
              <a:rPr lang="en-US">
                <a:solidFill>
                  <a:srgbClr val="000000"/>
                </a:solidFill>
                <a:latin typeface="Arial" charset="0"/>
              </a:rPr>
              <a:t>p = 0.128</a:t>
            </a:r>
            <a:endParaRPr lang="en-US">
              <a:effectLst>
                <a:outerShdw blurRad="38100" dist="38100" dir="2700000" algn="tl">
                  <a:srgbClr val="000000"/>
                </a:outerShdw>
              </a:effectLst>
              <a:latin typeface="Arial" charset="0"/>
            </a:endParaRPr>
          </a:p>
        </p:txBody>
      </p:sp>
      <p:sp>
        <p:nvSpPr>
          <p:cNvPr id="660520" name="Text Box 40"/>
          <p:cNvSpPr txBox="1">
            <a:spLocks noChangeArrowheads="1"/>
          </p:cNvSpPr>
          <p:nvPr/>
        </p:nvSpPr>
        <p:spPr bwMode="auto">
          <a:xfrm>
            <a:off x="4102101" y="6521450"/>
            <a:ext cx="3990975"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Packer M et al. Circulation 1999;100:2312-18.</a:t>
            </a:r>
          </a:p>
        </p:txBody>
      </p:sp>
    </p:spTree>
    <p:extLst>
      <p:ext uri="{BB962C8B-B14F-4D97-AF65-F5344CB8AC3E}">
        <p14:creationId xmlns:p14="http://schemas.microsoft.com/office/powerpoint/2010/main" val="1278748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582" y="1470581"/>
            <a:ext cx="9398523" cy="462419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146" name="Rectangle 2"/>
          <p:cNvSpPr>
            <a:spLocks noGrp="1" noChangeArrowheads="1"/>
          </p:cNvSpPr>
          <p:nvPr>
            <p:ph type="title"/>
          </p:nvPr>
        </p:nvSpPr>
        <p:spPr>
          <a:xfrm>
            <a:off x="1490417" y="116683"/>
            <a:ext cx="8287241" cy="809625"/>
          </a:xfrm>
        </p:spPr>
        <p:txBody>
          <a:bodyPr>
            <a:normAutofit fontScale="90000"/>
          </a:bodyPr>
          <a:lstStyle/>
          <a:p>
            <a:pPr>
              <a:defRPr/>
            </a:pPr>
            <a:r>
              <a:rPr lang="en-US" sz="3200" dirty="0" smtClean="0">
                <a:effectLst>
                  <a:outerShdw blurRad="38100" dist="38100" dir="2700000" algn="tl">
                    <a:srgbClr val="000000">
                      <a:alpha val="43137"/>
                    </a:srgbClr>
                  </a:outerShdw>
                </a:effectLst>
              </a:rPr>
              <a:t>  </a:t>
            </a:r>
            <a:r>
              <a:rPr lang="en-US" dirty="0"/>
              <a:t>ACEI is Superior to Vasodilator Therapy </a:t>
            </a:r>
            <a:br>
              <a:rPr lang="en-US" dirty="0"/>
            </a:br>
            <a:r>
              <a:rPr lang="en-US" dirty="0"/>
              <a:t>in Chronic Heart Failure</a:t>
            </a:r>
          </a:p>
        </p:txBody>
      </p:sp>
      <p:sp>
        <p:nvSpPr>
          <p:cNvPr id="518220" name="Rectangle 76"/>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1" name="Rectangle 77"/>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3" name="Rectangle 79"/>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4" name="Rectangle 80"/>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6" name="Rectangle 82"/>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7" name="Rectangle 83"/>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9" name="Rectangle 85"/>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0" name="Rectangle 86"/>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2" name="Rectangle 88"/>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3" name="Rectangle 89"/>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5" name="Rectangle 91"/>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6" name="Rectangle 92"/>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8" name="Rectangle 94"/>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9" name="Rectangle 95"/>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1" name="Rectangle 97"/>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2" name="Rectangle 98"/>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4" name="Rectangle 100"/>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5" name="Rectangle 101"/>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7" name="Rectangle 103"/>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8" name="Rectangle 104"/>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0" name="Rectangle 106"/>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1" name="Rectangle 107"/>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3" name="Rectangle 109"/>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4" name="Rectangle 110"/>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83" name="Text Box 139"/>
          <p:cNvSpPr txBox="1">
            <a:spLocks noChangeArrowheads="1"/>
          </p:cNvSpPr>
          <p:nvPr/>
        </p:nvSpPr>
        <p:spPr bwMode="auto">
          <a:xfrm>
            <a:off x="3847150" y="6395605"/>
            <a:ext cx="4514850" cy="366713"/>
          </a:xfrm>
          <a:prstGeom prst="rect">
            <a:avLst/>
          </a:prstGeom>
          <a:noFill/>
          <a:ln w="9525">
            <a:noFill/>
            <a:miter lim="800000"/>
            <a:headEnd/>
            <a:tailEnd/>
          </a:ln>
          <a:effectLst/>
        </p:spPr>
        <p:txBody>
          <a:bodyPr wrap="none">
            <a:spAutoFit/>
          </a:bodyPr>
          <a:lstStyle/>
          <a:p>
            <a:pPr>
              <a:defRPr/>
            </a:pPr>
            <a:r>
              <a:rPr lang="en-US" dirty="0">
                <a:latin typeface="Times New Roman" pitchFamily="18" charset="0"/>
              </a:rPr>
              <a:t>Cohn JN et al. N </a:t>
            </a:r>
            <a:r>
              <a:rPr lang="en-US" dirty="0" err="1">
                <a:latin typeface="Times New Roman" pitchFamily="18" charset="0"/>
              </a:rPr>
              <a:t>Engl</a:t>
            </a:r>
            <a:r>
              <a:rPr lang="en-US" dirty="0">
                <a:latin typeface="Times New Roman" pitchFamily="18" charset="0"/>
              </a:rPr>
              <a:t> J Med 1991;325:303-10.</a:t>
            </a:r>
          </a:p>
        </p:txBody>
      </p:sp>
      <p:grpSp>
        <p:nvGrpSpPr>
          <p:cNvPr id="29724" name="Group 131"/>
          <p:cNvGrpSpPr>
            <a:grpSpLocks/>
          </p:cNvGrpSpPr>
          <p:nvPr/>
        </p:nvGrpSpPr>
        <p:grpSpPr bwMode="auto">
          <a:xfrm>
            <a:off x="1742125" y="1930760"/>
            <a:ext cx="5888038" cy="3246438"/>
            <a:chOff x="1418" y="1268"/>
            <a:chExt cx="3709" cy="2045"/>
          </a:xfrm>
        </p:grpSpPr>
        <p:sp>
          <p:nvSpPr>
            <p:cNvPr id="518188" name="Rectangle 44"/>
            <p:cNvSpPr>
              <a:spLocks noChangeArrowheads="1"/>
            </p:cNvSpPr>
            <p:nvPr/>
          </p:nvSpPr>
          <p:spPr bwMode="auto">
            <a:xfrm>
              <a:off x="1814" y="1352"/>
              <a:ext cx="3240" cy="1650"/>
            </a:xfrm>
            <a:prstGeom prst="rect">
              <a:avLst/>
            </a:prstGeom>
            <a:noFill/>
            <a:ln w="9525">
              <a:noFill/>
              <a:miter lim="800000"/>
              <a:headEnd/>
              <a:tailEnd/>
            </a:ln>
          </p:spPr>
          <p:txBody>
            <a:bodyPr/>
            <a:lstStyle/>
            <a:p>
              <a:pPr>
                <a:defRPr/>
              </a:pPr>
              <a:endParaRPr lang="en-US">
                <a:latin typeface="Arial" charset="0"/>
              </a:endParaRPr>
            </a:p>
          </p:txBody>
        </p:sp>
        <p:sp>
          <p:nvSpPr>
            <p:cNvPr id="518189" name="Line 45"/>
            <p:cNvSpPr>
              <a:spLocks noChangeShapeType="1"/>
            </p:cNvSpPr>
            <p:nvPr/>
          </p:nvSpPr>
          <p:spPr bwMode="auto">
            <a:xfrm>
              <a:off x="1814" y="2450"/>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0" name="Line 46"/>
            <p:cNvSpPr>
              <a:spLocks noChangeShapeType="1"/>
            </p:cNvSpPr>
            <p:nvPr/>
          </p:nvSpPr>
          <p:spPr bwMode="auto">
            <a:xfrm>
              <a:off x="1814" y="1904"/>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1" name="Line 47"/>
            <p:cNvSpPr>
              <a:spLocks noChangeShapeType="1"/>
            </p:cNvSpPr>
            <p:nvPr/>
          </p:nvSpPr>
          <p:spPr bwMode="auto">
            <a:xfrm>
              <a:off x="1814" y="1352"/>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2" name="Rectangle 48"/>
            <p:cNvSpPr>
              <a:spLocks noChangeArrowheads="1"/>
            </p:cNvSpPr>
            <p:nvPr/>
          </p:nvSpPr>
          <p:spPr bwMode="auto">
            <a:xfrm>
              <a:off x="1814" y="1352"/>
              <a:ext cx="3240" cy="16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18193" name="Line 49"/>
            <p:cNvSpPr>
              <a:spLocks noChangeShapeType="1"/>
            </p:cNvSpPr>
            <p:nvPr/>
          </p:nvSpPr>
          <p:spPr bwMode="auto">
            <a:xfrm>
              <a:off x="1814" y="1352"/>
              <a:ext cx="1" cy="16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4" name="Line 50"/>
            <p:cNvSpPr>
              <a:spLocks noChangeShapeType="1"/>
            </p:cNvSpPr>
            <p:nvPr/>
          </p:nvSpPr>
          <p:spPr bwMode="auto">
            <a:xfrm>
              <a:off x="1766" y="3002"/>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5" name="Line 51"/>
            <p:cNvSpPr>
              <a:spLocks noChangeShapeType="1"/>
            </p:cNvSpPr>
            <p:nvPr/>
          </p:nvSpPr>
          <p:spPr bwMode="auto">
            <a:xfrm>
              <a:off x="1766" y="2450"/>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6" name="Line 52"/>
            <p:cNvSpPr>
              <a:spLocks noChangeShapeType="1"/>
            </p:cNvSpPr>
            <p:nvPr/>
          </p:nvSpPr>
          <p:spPr bwMode="auto">
            <a:xfrm>
              <a:off x="1766" y="1904"/>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7" name="Line 53"/>
            <p:cNvSpPr>
              <a:spLocks noChangeShapeType="1"/>
            </p:cNvSpPr>
            <p:nvPr/>
          </p:nvSpPr>
          <p:spPr bwMode="auto">
            <a:xfrm>
              <a:off x="1766" y="1352"/>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8" name="Line 54"/>
            <p:cNvSpPr>
              <a:spLocks noChangeShapeType="1"/>
            </p:cNvSpPr>
            <p:nvPr/>
          </p:nvSpPr>
          <p:spPr bwMode="auto">
            <a:xfrm>
              <a:off x="1814" y="3002"/>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9" name="Line 55"/>
            <p:cNvSpPr>
              <a:spLocks noChangeShapeType="1"/>
            </p:cNvSpPr>
            <p:nvPr/>
          </p:nvSpPr>
          <p:spPr bwMode="auto">
            <a:xfrm flipV="1">
              <a:off x="181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0" name="Line 56"/>
            <p:cNvSpPr>
              <a:spLocks noChangeShapeType="1"/>
            </p:cNvSpPr>
            <p:nvPr/>
          </p:nvSpPr>
          <p:spPr bwMode="auto">
            <a:xfrm flipV="1">
              <a:off x="235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1" name="Line 57"/>
            <p:cNvSpPr>
              <a:spLocks noChangeShapeType="1"/>
            </p:cNvSpPr>
            <p:nvPr/>
          </p:nvSpPr>
          <p:spPr bwMode="auto">
            <a:xfrm flipV="1">
              <a:off x="289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2" name="Line 58"/>
            <p:cNvSpPr>
              <a:spLocks noChangeShapeType="1"/>
            </p:cNvSpPr>
            <p:nvPr/>
          </p:nvSpPr>
          <p:spPr bwMode="auto">
            <a:xfrm flipV="1">
              <a:off x="343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3" name="Line 59"/>
            <p:cNvSpPr>
              <a:spLocks noChangeShapeType="1"/>
            </p:cNvSpPr>
            <p:nvPr/>
          </p:nvSpPr>
          <p:spPr bwMode="auto">
            <a:xfrm flipV="1">
              <a:off x="397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4" name="Line 60"/>
            <p:cNvSpPr>
              <a:spLocks noChangeShapeType="1"/>
            </p:cNvSpPr>
            <p:nvPr/>
          </p:nvSpPr>
          <p:spPr bwMode="auto">
            <a:xfrm flipV="1">
              <a:off x="451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5" name="Line 61"/>
            <p:cNvSpPr>
              <a:spLocks noChangeShapeType="1"/>
            </p:cNvSpPr>
            <p:nvPr/>
          </p:nvSpPr>
          <p:spPr bwMode="auto">
            <a:xfrm flipV="1">
              <a:off x="505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6" name="Freeform 62"/>
            <p:cNvSpPr>
              <a:spLocks/>
            </p:cNvSpPr>
            <p:nvPr/>
          </p:nvSpPr>
          <p:spPr bwMode="auto">
            <a:xfrm>
              <a:off x="2084" y="1946"/>
              <a:ext cx="2700" cy="1056"/>
            </a:xfrm>
            <a:custGeom>
              <a:avLst/>
              <a:gdLst/>
              <a:ahLst/>
              <a:cxnLst>
                <a:cxn ang="0">
                  <a:pos x="0" y="176"/>
                </a:cxn>
                <a:cxn ang="0">
                  <a:pos x="90" y="143"/>
                </a:cxn>
                <a:cxn ang="0">
                  <a:pos x="180" y="110"/>
                </a:cxn>
                <a:cxn ang="0">
                  <a:pos x="270" y="62"/>
                </a:cxn>
                <a:cxn ang="0">
                  <a:pos x="360" y="22"/>
                </a:cxn>
                <a:cxn ang="0">
                  <a:pos x="450" y="0"/>
                </a:cxn>
              </a:cxnLst>
              <a:rect l="0" t="0" r="r" b="b"/>
              <a:pathLst>
                <a:path w="450" h="176">
                  <a:moveTo>
                    <a:pt x="0" y="176"/>
                  </a:moveTo>
                  <a:lnTo>
                    <a:pt x="90" y="143"/>
                  </a:lnTo>
                  <a:lnTo>
                    <a:pt x="180" y="110"/>
                  </a:lnTo>
                  <a:lnTo>
                    <a:pt x="270" y="62"/>
                  </a:lnTo>
                  <a:lnTo>
                    <a:pt x="360" y="22"/>
                  </a:lnTo>
                  <a:lnTo>
                    <a:pt x="450" y="0"/>
                  </a:lnTo>
                </a:path>
              </a:pathLst>
            </a:custGeom>
            <a:noFill/>
            <a:ln w="28575">
              <a:solidFill>
                <a:srgbClr val="FF0000"/>
              </a:solidFill>
              <a:prstDash val="solid"/>
              <a:round/>
              <a:headEnd/>
              <a:tailEnd/>
            </a:ln>
          </p:spPr>
          <p:txBody>
            <a:bodyPr/>
            <a:lstStyle/>
            <a:p>
              <a:pPr>
                <a:defRPr/>
              </a:pPr>
              <a:endParaRPr lang="en-US">
                <a:latin typeface="Arial" charset="0"/>
              </a:endParaRPr>
            </a:p>
          </p:txBody>
        </p:sp>
        <p:sp>
          <p:nvSpPr>
            <p:cNvPr id="518207" name="Freeform 63"/>
            <p:cNvSpPr>
              <a:spLocks/>
            </p:cNvSpPr>
            <p:nvPr/>
          </p:nvSpPr>
          <p:spPr bwMode="auto">
            <a:xfrm>
              <a:off x="2084" y="1814"/>
              <a:ext cx="2700" cy="1188"/>
            </a:xfrm>
            <a:custGeom>
              <a:avLst/>
              <a:gdLst/>
              <a:ahLst/>
              <a:cxnLst>
                <a:cxn ang="0">
                  <a:pos x="0" y="198"/>
                </a:cxn>
                <a:cxn ang="0">
                  <a:pos x="90" y="150"/>
                </a:cxn>
                <a:cxn ang="0">
                  <a:pos x="180" y="106"/>
                </a:cxn>
                <a:cxn ang="0">
                  <a:pos x="270" y="66"/>
                </a:cxn>
                <a:cxn ang="0">
                  <a:pos x="360" y="29"/>
                </a:cxn>
                <a:cxn ang="0">
                  <a:pos x="450" y="0"/>
                </a:cxn>
              </a:cxnLst>
              <a:rect l="0" t="0" r="r" b="b"/>
              <a:pathLst>
                <a:path w="450" h="198">
                  <a:moveTo>
                    <a:pt x="0" y="198"/>
                  </a:moveTo>
                  <a:lnTo>
                    <a:pt x="90" y="150"/>
                  </a:lnTo>
                  <a:lnTo>
                    <a:pt x="180" y="106"/>
                  </a:lnTo>
                  <a:lnTo>
                    <a:pt x="270" y="66"/>
                  </a:lnTo>
                  <a:lnTo>
                    <a:pt x="360" y="29"/>
                  </a:lnTo>
                  <a:lnTo>
                    <a:pt x="450" y="0"/>
                  </a:lnTo>
                </a:path>
              </a:pathLst>
            </a:custGeom>
            <a:noFill/>
            <a:ln w="28575">
              <a:solidFill>
                <a:srgbClr val="FFFF00"/>
              </a:solidFill>
              <a:prstDash val="solid"/>
              <a:round/>
              <a:headEnd/>
              <a:tailEnd/>
            </a:ln>
          </p:spPr>
          <p:txBody>
            <a:bodyPr/>
            <a:lstStyle/>
            <a:p>
              <a:pPr>
                <a:defRPr/>
              </a:pPr>
              <a:endParaRPr lang="en-US">
                <a:latin typeface="Arial" charset="0"/>
              </a:endParaRPr>
            </a:p>
          </p:txBody>
        </p:sp>
        <p:sp>
          <p:nvSpPr>
            <p:cNvPr id="518208" name="Freeform 64"/>
            <p:cNvSpPr>
              <a:spLocks/>
            </p:cNvSpPr>
            <p:nvPr/>
          </p:nvSpPr>
          <p:spPr bwMode="auto">
            <a:xfrm>
              <a:off x="2048" y="2966"/>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09" name="Freeform 65"/>
            <p:cNvSpPr>
              <a:spLocks/>
            </p:cNvSpPr>
            <p:nvPr/>
          </p:nvSpPr>
          <p:spPr bwMode="auto">
            <a:xfrm>
              <a:off x="2588" y="2768"/>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0" name="Freeform 66"/>
            <p:cNvSpPr>
              <a:spLocks/>
            </p:cNvSpPr>
            <p:nvPr/>
          </p:nvSpPr>
          <p:spPr bwMode="auto">
            <a:xfrm>
              <a:off x="3128" y="2570"/>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1" name="Freeform 67"/>
            <p:cNvSpPr>
              <a:spLocks/>
            </p:cNvSpPr>
            <p:nvPr/>
          </p:nvSpPr>
          <p:spPr bwMode="auto">
            <a:xfrm>
              <a:off x="3668" y="2282"/>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2" name="Freeform 68"/>
            <p:cNvSpPr>
              <a:spLocks/>
            </p:cNvSpPr>
            <p:nvPr/>
          </p:nvSpPr>
          <p:spPr bwMode="auto">
            <a:xfrm>
              <a:off x="4208" y="2042"/>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3" name="Freeform 69"/>
            <p:cNvSpPr>
              <a:spLocks/>
            </p:cNvSpPr>
            <p:nvPr/>
          </p:nvSpPr>
          <p:spPr bwMode="auto">
            <a:xfrm>
              <a:off x="4748" y="1910"/>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4" name="Rectangle 70"/>
            <p:cNvSpPr>
              <a:spLocks noChangeArrowheads="1"/>
            </p:cNvSpPr>
            <p:nvPr/>
          </p:nvSpPr>
          <p:spPr bwMode="auto">
            <a:xfrm>
              <a:off x="2048" y="2966"/>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5" name="Rectangle 71"/>
            <p:cNvSpPr>
              <a:spLocks noChangeArrowheads="1"/>
            </p:cNvSpPr>
            <p:nvPr/>
          </p:nvSpPr>
          <p:spPr bwMode="auto">
            <a:xfrm>
              <a:off x="2588" y="2678"/>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6" name="Rectangle 72"/>
            <p:cNvSpPr>
              <a:spLocks noChangeArrowheads="1"/>
            </p:cNvSpPr>
            <p:nvPr/>
          </p:nvSpPr>
          <p:spPr bwMode="auto">
            <a:xfrm>
              <a:off x="3128" y="2414"/>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7" name="Rectangle 73"/>
            <p:cNvSpPr>
              <a:spLocks noChangeArrowheads="1"/>
            </p:cNvSpPr>
            <p:nvPr/>
          </p:nvSpPr>
          <p:spPr bwMode="auto">
            <a:xfrm>
              <a:off x="3668" y="2174"/>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8" name="Rectangle 74"/>
            <p:cNvSpPr>
              <a:spLocks noChangeArrowheads="1"/>
            </p:cNvSpPr>
            <p:nvPr/>
          </p:nvSpPr>
          <p:spPr bwMode="auto">
            <a:xfrm>
              <a:off x="4208" y="1952"/>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9" name="Rectangle 75"/>
            <p:cNvSpPr>
              <a:spLocks noChangeArrowheads="1"/>
            </p:cNvSpPr>
            <p:nvPr/>
          </p:nvSpPr>
          <p:spPr bwMode="auto">
            <a:xfrm>
              <a:off x="4748" y="1778"/>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22" name="Rectangle 78"/>
            <p:cNvSpPr>
              <a:spLocks noChangeArrowheads="1"/>
            </p:cNvSpPr>
            <p:nvPr/>
          </p:nvSpPr>
          <p:spPr bwMode="auto">
            <a:xfrm>
              <a:off x="2144" y="2936"/>
              <a:ext cx="81"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25" name="Rectangle 81"/>
            <p:cNvSpPr>
              <a:spLocks noChangeArrowheads="1"/>
            </p:cNvSpPr>
            <p:nvPr/>
          </p:nvSpPr>
          <p:spPr bwMode="auto">
            <a:xfrm>
              <a:off x="2684" y="2738"/>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0.09</a:t>
              </a:r>
              <a:endParaRPr lang="en-US" sz="1600">
                <a:effectLst>
                  <a:outerShdw blurRad="38100" dist="38100" dir="2700000" algn="tl">
                    <a:srgbClr val="000000"/>
                  </a:outerShdw>
                </a:effectLst>
                <a:latin typeface="Arial" charset="0"/>
              </a:endParaRPr>
            </a:p>
          </p:txBody>
        </p:sp>
        <p:sp>
          <p:nvSpPr>
            <p:cNvPr id="518228" name="Rectangle 84"/>
            <p:cNvSpPr>
              <a:spLocks noChangeArrowheads="1"/>
            </p:cNvSpPr>
            <p:nvPr/>
          </p:nvSpPr>
          <p:spPr bwMode="auto">
            <a:xfrm>
              <a:off x="3224" y="2540"/>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0.18</a:t>
              </a:r>
              <a:endParaRPr lang="en-US" sz="1600">
                <a:effectLst>
                  <a:outerShdw blurRad="38100" dist="38100" dir="2700000" algn="tl">
                    <a:srgbClr val="000000"/>
                  </a:outerShdw>
                </a:effectLst>
                <a:latin typeface="Arial" charset="0"/>
              </a:endParaRPr>
            </a:p>
          </p:txBody>
        </p:sp>
        <p:sp>
          <p:nvSpPr>
            <p:cNvPr id="518231" name="Rectangle 87"/>
            <p:cNvSpPr>
              <a:spLocks noChangeArrowheads="1"/>
            </p:cNvSpPr>
            <p:nvPr/>
          </p:nvSpPr>
          <p:spPr bwMode="auto">
            <a:xfrm>
              <a:off x="3764" y="225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0.31</a:t>
              </a:r>
              <a:endParaRPr lang="en-US" sz="1600">
                <a:effectLst>
                  <a:outerShdw blurRad="38100" dist="38100" dir="2700000" algn="tl">
                    <a:srgbClr val="000000"/>
                  </a:outerShdw>
                </a:effectLst>
                <a:latin typeface="Arial" charset="0"/>
              </a:endParaRPr>
            </a:p>
          </p:txBody>
        </p:sp>
        <p:sp>
          <p:nvSpPr>
            <p:cNvPr id="518234" name="Rectangle 90"/>
            <p:cNvSpPr>
              <a:spLocks noChangeArrowheads="1"/>
            </p:cNvSpPr>
            <p:nvPr/>
          </p:nvSpPr>
          <p:spPr bwMode="auto">
            <a:xfrm>
              <a:off x="4304" y="201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0.42</a:t>
              </a:r>
              <a:endParaRPr lang="en-US" sz="1600">
                <a:effectLst>
                  <a:outerShdw blurRad="38100" dist="38100" dir="2700000" algn="tl">
                    <a:srgbClr val="000000"/>
                  </a:outerShdw>
                </a:effectLst>
                <a:latin typeface="Arial" charset="0"/>
              </a:endParaRPr>
            </a:p>
          </p:txBody>
        </p:sp>
        <p:sp>
          <p:nvSpPr>
            <p:cNvPr id="518237" name="Rectangle 93"/>
            <p:cNvSpPr>
              <a:spLocks noChangeArrowheads="1"/>
            </p:cNvSpPr>
            <p:nvPr/>
          </p:nvSpPr>
          <p:spPr bwMode="auto">
            <a:xfrm>
              <a:off x="4844" y="1880"/>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0.48</a:t>
              </a:r>
              <a:endParaRPr lang="en-US" sz="1600">
                <a:effectLst>
                  <a:outerShdw blurRad="38100" dist="38100" dir="2700000" algn="tl">
                    <a:srgbClr val="000000"/>
                  </a:outerShdw>
                </a:effectLst>
                <a:latin typeface="Arial" charset="0"/>
              </a:endParaRPr>
            </a:p>
          </p:txBody>
        </p:sp>
        <p:sp>
          <p:nvSpPr>
            <p:cNvPr id="518240" name="Rectangle 96"/>
            <p:cNvSpPr>
              <a:spLocks noChangeArrowheads="1"/>
            </p:cNvSpPr>
            <p:nvPr/>
          </p:nvSpPr>
          <p:spPr bwMode="auto">
            <a:xfrm>
              <a:off x="1988" y="2786"/>
              <a:ext cx="81"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43" name="Rectangle 99"/>
            <p:cNvSpPr>
              <a:spLocks noChangeArrowheads="1"/>
            </p:cNvSpPr>
            <p:nvPr/>
          </p:nvSpPr>
          <p:spPr bwMode="auto">
            <a:xfrm>
              <a:off x="2420" y="2486"/>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0.13</a:t>
              </a:r>
              <a:endParaRPr lang="en-US" sz="1600">
                <a:effectLst>
                  <a:outerShdw blurRad="38100" dist="38100" dir="2700000" algn="tl">
                    <a:srgbClr val="000000"/>
                  </a:outerShdw>
                </a:effectLst>
                <a:latin typeface="Arial" charset="0"/>
              </a:endParaRPr>
            </a:p>
          </p:txBody>
        </p:sp>
        <p:sp>
          <p:nvSpPr>
            <p:cNvPr id="518246" name="Rectangle 102"/>
            <p:cNvSpPr>
              <a:spLocks noChangeArrowheads="1"/>
            </p:cNvSpPr>
            <p:nvPr/>
          </p:nvSpPr>
          <p:spPr bwMode="auto">
            <a:xfrm>
              <a:off x="2984" y="219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0.25</a:t>
              </a:r>
              <a:endParaRPr lang="en-US" sz="1600">
                <a:effectLst>
                  <a:outerShdw blurRad="38100" dist="38100" dir="2700000" algn="tl">
                    <a:srgbClr val="000000"/>
                  </a:outerShdw>
                </a:effectLst>
                <a:latin typeface="Arial" charset="0"/>
              </a:endParaRPr>
            </a:p>
          </p:txBody>
        </p:sp>
        <p:sp>
          <p:nvSpPr>
            <p:cNvPr id="518249" name="Rectangle 105"/>
            <p:cNvSpPr>
              <a:spLocks noChangeArrowheads="1"/>
            </p:cNvSpPr>
            <p:nvPr/>
          </p:nvSpPr>
          <p:spPr bwMode="auto">
            <a:xfrm>
              <a:off x="4598" y="159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0.54</a:t>
              </a:r>
              <a:endParaRPr lang="en-US" sz="1600">
                <a:effectLst>
                  <a:outerShdw blurRad="38100" dist="38100" dir="2700000" algn="tl">
                    <a:srgbClr val="000000"/>
                  </a:outerShdw>
                </a:effectLst>
                <a:latin typeface="Arial" charset="0"/>
              </a:endParaRPr>
            </a:p>
          </p:txBody>
        </p:sp>
        <p:sp>
          <p:nvSpPr>
            <p:cNvPr id="518252" name="Rectangle 108"/>
            <p:cNvSpPr>
              <a:spLocks noChangeArrowheads="1"/>
            </p:cNvSpPr>
            <p:nvPr/>
          </p:nvSpPr>
          <p:spPr bwMode="auto">
            <a:xfrm>
              <a:off x="4052" y="1676"/>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0.46</a:t>
              </a:r>
              <a:endParaRPr lang="en-US" sz="1600">
                <a:effectLst>
                  <a:outerShdw blurRad="38100" dist="38100" dir="2700000" algn="tl">
                    <a:srgbClr val="000000"/>
                  </a:outerShdw>
                </a:effectLst>
                <a:latin typeface="Arial" charset="0"/>
              </a:endParaRPr>
            </a:p>
          </p:txBody>
        </p:sp>
        <p:sp>
          <p:nvSpPr>
            <p:cNvPr id="518255" name="Rectangle 111"/>
            <p:cNvSpPr>
              <a:spLocks noChangeArrowheads="1"/>
            </p:cNvSpPr>
            <p:nvPr/>
          </p:nvSpPr>
          <p:spPr bwMode="auto">
            <a:xfrm>
              <a:off x="3524" y="1958"/>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0.36</a:t>
              </a:r>
              <a:endParaRPr lang="en-US" sz="1600">
                <a:effectLst>
                  <a:outerShdw blurRad="38100" dist="38100" dir="2700000" algn="tl">
                    <a:srgbClr val="000000"/>
                  </a:outerShdw>
                </a:effectLst>
                <a:latin typeface="Arial" charset="0"/>
              </a:endParaRPr>
            </a:p>
          </p:txBody>
        </p:sp>
        <p:sp>
          <p:nvSpPr>
            <p:cNvPr id="518256" name="Rectangle 112"/>
            <p:cNvSpPr>
              <a:spLocks noChangeArrowheads="1"/>
            </p:cNvSpPr>
            <p:nvPr/>
          </p:nvSpPr>
          <p:spPr bwMode="auto">
            <a:xfrm>
              <a:off x="1616" y="2918"/>
              <a:ext cx="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57" name="Rectangle 113"/>
            <p:cNvSpPr>
              <a:spLocks noChangeArrowheads="1"/>
            </p:cNvSpPr>
            <p:nvPr/>
          </p:nvSpPr>
          <p:spPr bwMode="auto">
            <a:xfrm>
              <a:off x="1418" y="2366"/>
              <a:ext cx="2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0.25</a:t>
              </a:r>
              <a:endParaRPr lang="en-US" sz="1600">
                <a:effectLst>
                  <a:outerShdw blurRad="38100" dist="38100" dir="2700000" algn="tl">
                    <a:srgbClr val="000000"/>
                  </a:outerShdw>
                </a:effectLst>
                <a:latin typeface="Arial" charset="0"/>
              </a:endParaRPr>
            </a:p>
          </p:txBody>
        </p:sp>
        <p:sp>
          <p:nvSpPr>
            <p:cNvPr id="518258" name="Rectangle 114"/>
            <p:cNvSpPr>
              <a:spLocks noChangeArrowheads="1"/>
            </p:cNvSpPr>
            <p:nvPr/>
          </p:nvSpPr>
          <p:spPr bwMode="auto">
            <a:xfrm>
              <a:off x="1496" y="1820"/>
              <a:ext cx="20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0.5</a:t>
              </a:r>
              <a:endParaRPr lang="en-US" sz="1600">
                <a:effectLst>
                  <a:outerShdw blurRad="38100" dist="38100" dir="2700000" algn="tl">
                    <a:srgbClr val="000000"/>
                  </a:outerShdw>
                </a:effectLst>
                <a:latin typeface="Arial" charset="0"/>
              </a:endParaRPr>
            </a:p>
          </p:txBody>
        </p:sp>
        <p:sp>
          <p:nvSpPr>
            <p:cNvPr id="518259" name="Rectangle 115"/>
            <p:cNvSpPr>
              <a:spLocks noChangeArrowheads="1"/>
            </p:cNvSpPr>
            <p:nvPr/>
          </p:nvSpPr>
          <p:spPr bwMode="auto">
            <a:xfrm>
              <a:off x="1418" y="1268"/>
              <a:ext cx="2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0.75</a:t>
              </a:r>
              <a:endParaRPr lang="en-US" sz="1600">
                <a:effectLst>
                  <a:outerShdw blurRad="38100" dist="38100" dir="2700000" algn="tl">
                    <a:srgbClr val="000000"/>
                  </a:outerShdw>
                </a:effectLst>
                <a:latin typeface="Arial" charset="0"/>
              </a:endParaRPr>
            </a:p>
          </p:txBody>
        </p:sp>
        <p:sp>
          <p:nvSpPr>
            <p:cNvPr id="518260" name="Rectangle 116"/>
            <p:cNvSpPr>
              <a:spLocks noChangeArrowheads="1"/>
            </p:cNvSpPr>
            <p:nvPr/>
          </p:nvSpPr>
          <p:spPr bwMode="auto">
            <a:xfrm>
              <a:off x="2048" y="3140"/>
              <a:ext cx="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61" name="Rectangle 117"/>
            <p:cNvSpPr>
              <a:spLocks noChangeArrowheads="1"/>
            </p:cNvSpPr>
            <p:nvPr/>
          </p:nvSpPr>
          <p:spPr bwMode="auto">
            <a:xfrm>
              <a:off x="254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12</a:t>
              </a:r>
              <a:endParaRPr lang="en-US" sz="1600">
                <a:effectLst>
                  <a:outerShdw blurRad="38100" dist="38100" dir="2700000" algn="tl">
                    <a:srgbClr val="000000"/>
                  </a:outerShdw>
                </a:effectLst>
                <a:latin typeface="Arial" charset="0"/>
              </a:endParaRPr>
            </a:p>
          </p:txBody>
        </p:sp>
        <p:sp>
          <p:nvSpPr>
            <p:cNvPr id="518262" name="Rectangle 118"/>
            <p:cNvSpPr>
              <a:spLocks noChangeArrowheads="1"/>
            </p:cNvSpPr>
            <p:nvPr/>
          </p:nvSpPr>
          <p:spPr bwMode="auto">
            <a:xfrm>
              <a:off x="308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24</a:t>
              </a:r>
              <a:endParaRPr lang="en-US" sz="1600">
                <a:effectLst>
                  <a:outerShdw blurRad="38100" dist="38100" dir="2700000" algn="tl">
                    <a:srgbClr val="000000"/>
                  </a:outerShdw>
                </a:effectLst>
                <a:latin typeface="Arial" charset="0"/>
              </a:endParaRPr>
            </a:p>
          </p:txBody>
        </p:sp>
        <p:sp>
          <p:nvSpPr>
            <p:cNvPr id="518263" name="Rectangle 119"/>
            <p:cNvSpPr>
              <a:spLocks noChangeArrowheads="1"/>
            </p:cNvSpPr>
            <p:nvPr/>
          </p:nvSpPr>
          <p:spPr bwMode="auto">
            <a:xfrm>
              <a:off x="362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36</a:t>
              </a:r>
              <a:endParaRPr lang="en-US" sz="1600">
                <a:effectLst>
                  <a:outerShdw blurRad="38100" dist="38100" dir="2700000" algn="tl">
                    <a:srgbClr val="000000"/>
                  </a:outerShdw>
                </a:effectLst>
                <a:latin typeface="Arial" charset="0"/>
              </a:endParaRPr>
            </a:p>
          </p:txBody>
        </p:sp>
        <p:sp>
          <p:nvSpPr>
            <p:cNvPr id="518264" name="Rectangle 120"/>
            <p:cNvSpPr>
              <a:spLocks noChangeArrowheads="1"/>
            </p:cNvSpPr>
            <p:nvPr/>
          </p:nvSpPr>
          <p:spPr bwMode="auto">
            <a:xfrm>
              <a:off x="416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48</a:t>
              </a:r>
              <a:endParaRPr lang="en-US" sz="1600">
                <a:effectLst>
                  <a:outerShdw blurRad="38100" dist="38100" dir="2700000" algn="tl">
                    <a:srgbClr val="000000"/>
                  </a:outerShdw>
                </a:effectLst>
                <a:latin typeface="Arial" charset="0"/>
              </a:endParaRPr>
            </a:p>
          </p:txBody>
        </p:sp>
        <p:sp>
          <p:nvSpPr>
            <p:cNvPr id="518265" name="Rectangle 121"/>
            <p:cNvSpPr>
              <a:spLocks noChangeArrowheads="1"/>
            </p:cNvSpPr>
            <p:nvPr/>
          </p:nvSpPr>
          <p:spPr bwMode="auto">
            <a:xfrm>
              <a:off x="470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60</a:t>
              </a:r>
              <a:endParaRPr lang="en-US" sz="1600">
                <a:effectLst>
                  <a:outerShdw blurRad="38100" dist="38100" dir="2700000" algn="tl">
                    <a:srgbClr val="000000"/>
                  </a:outerShdw>
                </a:effectLst>
                <a:latin typeface="Arial" charset="0"/>
              </a:endParaRPr>
            </a:p>
          </p:txBody>
        </p:sp>
      </p:grpSp>
      <p:sp>
        <p:nvSpPr>
          <p:cNvPr id="518274" name="Text Box 130"/>
          <p:cNvSpPr txBox="1">
            <a:spLocks noChangeArrowheads="1"/>
          </p:cNvSpPr>
          <p:nvPr/>
        </p:nvSpPr>
        <p:spPr bwMode="auto">
          <a:xfrm rot="-5400000">
            <a:off x="808676" y="3324586"/>
            <a:ext cx="1336675" cy="457200"/>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Mortality</a:t>
            </a:r>
          </a:p>
        </p:txBody>
      </p:sp>
      <p:grpSp>
        <p:nvGrpSpPr>
          <p:cNvPr id="29726" name="Group 137"/>
          <p:cNvGrpSpPr>
            <a:grpSpLocks/>
          </p:cNvGrpSpPr>
          <p:nvPr/>
        </p:nvGrpSpPr>
        <p:grpSpPr bwMode="auto">
          <a:xfrm>
            <a:off x="7809550" y="2345098"/>
            <a:ext cx="1854200" cy="641350"/>
            <a:chOff x="5240" y="1529"/>
            <a:chExt cx="1168" cy="404"/>
          </a:xfrm>
        </p:grpSpPr>
        <p:grpSp>
          <p:nvGrpSpPr>
            <p:cNvPr id="29734" name="Group 133"/>
            <p:cNvGrpSpPr>
              <a:grpSpLocks/>
            </p:cNvGrpSpPr>
            <p:nvPr/>
          </p:nvGrpSpPr>
          <p:grpSpPr bwMode="auto">
            <a:xfrm>
              <a:off x="5240" y="1698"/>
              <a:ext cx="192" cy="66"/>
              <a:chOff x="5720" y="2216"/>
              <a:chExt cx="192" cy="66"/>
            </a:xfrm>
          </p:grpSpPr>
          <p:sp>
            <p:nvSpPr>
              <p:cNvPr id="518270" name="Line 126"/>
              <p:cNvSpPr>
                <a:spLocks noChangeShapeType="1"/>
              </p:cNvSpPr>
              <p:nvPr/>
            </p:nvSpPr>
            <p:spPr bwMode="auto">
              <a:xfrm>
                <a:off x="5720" y="2249"/>
                <a:ext cx="192" cy="1"/>
              </a:xfrm>
              <a:prstGeom prst="line">
                <a:avLst/>
              </a:prstGeom>
              <a:noFill/>
              <a:ln w="28575">
                <a:solidFill>
                  <a:srgbClr val="FFFF00"/>
                </a:solidFill>
                <a:round/>
                <a:headEnd/>
                <a:tailEnd/>
              </a:ln>
            </p:spPr>
            <p:txBody>
              <a:bodyPr/>
              <a:lstStyle/>
              <a:p>
                <a:pPr>
                  <a:defRPr/>
                </a:pPr>
                <a:endParaRPr lang="en-US">
                  <a:latin typeface="Arial" charset="0"/>
                </a:endParaRPr>
              </a:p>
            </p:txBody>
          </p:sp>
          <p:sp>
            <p:nvSpPr>
              <p:cNvPr id="518271" name="Rectangle 127"/>
              <p:cNvSpPr>
                <a:spLocks noChangeArrowheads="1"/>
              </p:cNvSpPr>
              <p:nvPr/>
            </p:nvSpPr>
            <p:spPr bwMode="auto">
              <a:xfrm>
                <a:off x="5783" y="2216"/>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grpSp>
        <p:sp>
          <p:nvSpPr>
            <p:cNvPr id="518278" name="Text Box 134"/>
            <p:cNvSpPr txBox="1">
              <a:spLocks noChangeArrowheads="1"/>
            </p:cNvSpPr>
            <p:nvPr/>
          </p:nvSpPr>
          <p:spPr bwMode="auto">
            <a:xfrm>
              <a:off x="5504" y="1529"/>
              <a:ext cx="904" cy="404"/>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Isosorbide +</a:t>
              </a:r>
            </a:p>
            <a:p>
              <a:pPr>
                <a:defRPr/>
              </a:pPr>
              <a:r>
                <a:rPr lang="en-US">
                  <a:solidFill>
                    <a:schemeClr val="bg1"/>
                  </a:solidFill>
                  <a:effectLst>
                    <a:outerShdw blurRad="38100" dist="38100" dir="2700000" algn="tl">
                      <a:srgbClr val="000000"/>
                    </a:outerShdw>
                  </a:effectLst>
                  <a:latin typeface="Arial" charset="0"/>
                </a:rPr>
                <a:t>Hydralazine</a:t>
              </a:r>
            </a:p>
          </p:txBody>
        </p:sp>
      </p:grpSp>
      <p:grpSp>
        <p:nvGrpSpPr>
          <p:cNvPr id="29727" name="Group 136"/>
          <p:cNvGrpSpPr>
            <a:grpSpLocks/>
          </p:cNvGrpSpPr>
          <p:nvPr/>
        </p:nvGrpSpPr>
        <p:grpSpPr bwMode="auto">
          <a:xfrm>
            <a:off x="7809550" y="3164248"/>
            <a:ext cx="1492250" cy="366712"/>
            <a:chOff x="5252" y="2045"/>
            <a:chExt cx="940" cy="231"/>
          </a:xfrm>
        </p:grpSpPr>
        <p:grpSp>
          <p:nvGrpSpPr>
            <p:cNvPr id="29730" name="Group 132"/>
            <p:cNvGrpSpPr>
              <a:grpSpLocks/>
            </p:cNvGrpSpPr>
            <p:nvPr/>
          </p:nvGrpSpPr>
          <p:grpSpPr bwMode="auto">
            <a:xfrm>
              <a:off x="5252" y="2125"/>
              <a:ext cx="192" cy="72"/>
              <a:chOff x="5678" y="1622"/>
              <a:chExt cx="192" cy="72"/>
            </a:xfrm>
          </p:grpSpPr>
          <p:sp>
            <p:nvSpPr>
              <p:cNvPr id="518267" name="Line 123"/>
              <p:cNvSpPr>
                <a:spLocks noChangeShapeType="1"/>
              </p:cNvSpPr>
              <p:nvPr/>
            </p:nvSpPr>
            <p:spPr bwMode="auto">
              <a:xfrm>
                <a:off x="5678" y="1658"/>
                <a:ext cx="192" cy="1"/>
              </a:xfrm>
              <a:prstGeom prst="line">
                <a:avLst/>
              </a:prstGeom>
              <a:noFill/>
              <a:ln w="28575">
                <a:solidFill>
                  <a:srgbClr val="FF0000"/>
                </a:solidFill>
                <a:round/>
                <a:headEnd/>
                <a:tailEnd/>
              </a:ln>
            </p:spPr>
            <p:txBody>
              <a:bodyPr/>
              <a:lstStyle/>
              <a:p>
                <a:pPr>
                  <a:defRPr/>
                </a:pPr>
                <a:endParaRPr lang="en-US">
                  <a:latin typeface="Arial" charset="0"/>
                </a:endParaRPr>
              </a:p>
            </p:txBody>
          </p:sp>
          <p:sp>
            <p:nvSpPr>
              <p:cNvPr id="518268" name="Freeform 124"/>
              <p:cNvSpPr>
                <a:spLocks/>
              </p:cNvSpPr>
              <p:nvPr/>
            </p:nvSpPr>
            <p:spPr bwMode="auto">
              <a:xfrm>
                <a:off x="5738" y="1622"/>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grpSp>
        <p:sp>
          <p:nvSpPr>
            <p:cNvPr id="518279" name="Text Box 135"/>
            <p:cNvSpPr txBox="1">
              <a:spLocks noChangeArrowheads="1"/>
            </p:cNvSpPr>
            <p:nvPr/>
          </p:nvSpPr>
          <p:spPr bwMode="auto">
            <a:xfrm>
              <a:off x="5516" y="2045"/>
              <a:ext cx="6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Enalapril</a:t>
              </a:r>
            </a:p>
          </p:txBody>
        </p:sp>
      </p:grpSp>
      <p:sp>
        <p:nvSpPr>
          <p:cNvPr id="518284" name="Text Box 140"/>
          <p:cNvSpPr txBox="1">
            <a:spLocks noChangeArrowheads="1"/>
          </p:cNvSpPr>
          <p:nvPr/>
        </p:nvSpPr>
        <p:spPr bwMode="auto">
          <a:xfrm>
            <a:off x="4042414" y="5139098"/>
            <a:ext cx="1184275" cy="457200"/>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Months</a:t>
            </a:r>
          </a:p>
        </p:txBody>
      </p:sp>
      <p:sp>
        <p:nvSpPr>
          <p:cNvPr id="518285" name="Text Box 141"/>
          <p:cNvSpPr txBox="1">
            <a:spLocks noChangeArrowheads="1"/>
          </p:cNvSpPr>
          <p:nvPr/>
        </p:nvSpPr>
        <p:spPr bwMode="auto">
          <a:xfrm>
            <a:off x="7809550" y="3811948"/>
            <a:ext cx="1295400" cy="641350"/>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RR = 28% </a:t>
            </a:r>
          </a:p>
          <a:p>
            <a:pPr>
              <a:defRPr/>
            </a:pPr>
            <a:r>
              <a:rPr lang="en-US">
                <a:solidFill>
                  <a:schemeClr val="bg1"/>
                </a:solidFill>
                <a:effectLst>
                  <a:outerShdw blurRad="38100" dist="38100" dir="2700000" algn="tl">
                    <a:srgbClr val="000000"/>
                  </a:outerShdw>
                </a:effectLst>
                <a:latin typeface="Arial" charset="0"/>
              </a:rPr>
              <a:t>p = 0.016</a:t>
            </a:r>
          </a:p>
        </p:txBody>
      </p:sp>
      <p:sp>
        <p:nvSpPr>
          <p:cNvPr id="3" name="TextBox 2"/>
          <p:cNvSpPr txBox="1"/>
          <p:nvPr/>
        </p:nvSpPr>
        <p:spPr>
          <a:xfrm>
            <a:off x="10284643" y="492920"/>
            <a:ext cx="1368235" cy="369332"/>
          </a:xfrm>
          <a:prstGeom prst="rect">
            <a:avLst/>
          </a:prstGeom>
          <a:noFill/>
        </p:spPr>
        <p:txBody>
          <a:bodyPr wrap="square" rtlCol="0">
            <a:spAutoFit/>
          </a:bodyPr>
          <a:lstStyle/>
          <a:p>
            <a:r>
              <a:rPr lang="en-US" dirty="0" err="1">
                <a:solidFill>
                  <a:srgbClr val="FFFF00"/>
                </a:solidFill>
                <a:effectLst>
                  <a:outerShdw blurRad="38100" dist="38100" dir="2700000" algn="tl">
                    <a:srgbClr val="000000"/>
                  </a:outerShdw>
                </a:effectLst>
              </a:rPr>
              <a:t>VHeFT</a:t>
            </a:r>
            <a:r>
              <a:rPr lang="en-US" dirty="0">
                <a:solidFill>
                  <a:srgbClr val="FFFF00"/>
                </a:solidFill>
                <a:effectLst>
                  <a:outerShdw blurRad="38100" dist="38100" dir="2700000" algn="tl">
                    <a:srgbClr val="000000"/>
                  </a:outerShdw>
                </a:effectLst>
              </a:rPr>
              <a:t> II</a:t>
            </a:r>
            <a:endParaRPr lang="en-US" dirty="0">
              <a:solidFill>
                <a:srgbClr val="FFFF00"/>
              </a:solidFill>
            </a:endParaRPr>
          </a:p>
        </p:txBody>
      </p:sp>
    </p:spTree>
    <p:extLst>
      <p:ext uri="{BB962C8B-B14F-4D97-AF65-F5344CB8AC3E}">
        <p14:creationId xmlns:p14="http://schemas.microsoft.com/office/powerpoint/2010/main" val="3134713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1727" y="1269937"/>
            <a:ext cx="9849528" cy="517432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666" name="Rectangle 2"/>
          <p:cNvSpPr>
            <a:spLocks noGrp="1" noChangeArrowheads="1"/>
          </p:cNvSpPr>
          <p:nvPr>
            <p:ph type="title"/>
          </p:nvPr>
        </p:nvSpPr>
        <p:spPr>
          <a:xfrm>
            <a:off x="528713" y="109731"/>
            <a:ext cx="8596668" cy="1320800"/>
          </a:xfrm>
        </p:spPr>
        <p:txBody>
          <a:bodyPr>
            <a:normAutofit fontScale="90000"/>
          </a:bodyPr>
          <a:lstStyle/>
          <a:p>
            <a:pPr>
              <a:defRPr/>
            </a:pPr>
            <a:r>
              <a:rPr lang="en-GB" dirty="0"/>
              <a:t>ARB Improves Outcomes </a:t>
            </a:r>
            <a:br>
              <a:rPr lang="en-GB" dirty="0"/>
            </a:br>
            <a:r>
              <a:rPr lang="en-GB" dirty="0"/>
              <a:t>in ACEI Intolerant Patients  </a:t>
            </a:r>
            <a:r>
              <a:rPr lang="en-GB" dirty="0">
                <a:effectLst>
                  <a:outerShdw blurRad="38100" dist="38100" dir="2700000" algn="tl">
                    <a:srgbClr val="000000"/>
                  </a:outerShdw>
                </a:effectLst>
              </a:rPr>
              <a:t/>
            </a:r>
            <a:br>
              <a:rPr lang="en-GB" dirty="0">
                <a:effectLst>
                  <a:outerShdw blurRad="38100" dist="38100" dir="2700000" algn="tl">
                    <a:srgbClr val="000000"/>
                  </a:outerShdw>
                </a:effectLst>
              </a:rPr>
            </a:br>
            <a:endParaRPr lang="en-GB" dirty="0">
              <a:effectLst>
                <a:outerShdw blurRad="38100" dist="38100" dir="2700000" algn="tl">
                  <a:srgbClr val="000000"/>
                </a:outerShdw>
              </a:effectLst>
            </a:endParaRPr>
          </a:p>
        </p:txBody>
      </p:sp>
      <p:sp>
        <p:nvSpPr>
          <p:cNvPr id="241667" name="Freeform 3"/>
          <p:cNvSpPr>
            <a:spLocks/>
          </p:cNvSpPr>
          <p:nvPr/>
        </p:nvSpPr>
        <p:spPr bwMode="auto">
          <a:xfrm>
            <a:off x="2566521" y="2354621"/>
            <a:ext cx="5056188" cy="3089275"/>
          </a:xfrm>
          <a:custGeom>
            <a:avLst/>
            <a:gdLst/>
            <a:ahLst/>
            <a:cxnLst>
              <a:cxn ang="0">
                <a:pos x="28" y="1862"/>
              </a:cxn>
              <a:cxn ang="0">
                <a:pos x="82" y="1734"/>
              </a:cxn>
              <a:cxn ang="0">
                <a:pos x="154" y="1626"/>
              </a:cxn>
              <a:cxn ang="0">
                <a:pos x="193" y="1566"/>
              </a:cxn>
              <a:cxn ang="0">
                <a:pos x="232" y="1494"/>
              </a:cxn>
              <a:cxn ang="0">
                <a:pos x="262" y="1419"/>
              </a:cxn>
              <a:cxn ang="0">
                <a:pos x="311" y="1362"/>
              </a:cxn>
              <a:cxn ang="0">
                <a:pos x="392" y="1248"/>
              </a:cxn>
              <a:cxn ang="0">
                <a:pos x="436" y="1230"/>
              </a:cxn>
              <a:cxn ang="0">
                <a:pos x="468" y="1190"/>
              </a:cxn>
              <a:cxn ang="0">
                <a:pos x="508" y="1158"/>
              </a:cxn>
              <a:cxn ang="0">
                <a:pos x="560" y="1122"/>
              </a:cxn>
              <a:cxn ang="0">
                <a:pos x="628" y="1070"/>
              </a:cxn>
              <a:cxn ang="0">
                <a:pos x="672" y="1034"/>
              </a:cxn>
              <a:cxn ang="0">
                <a:pos x="728" y="998"/>
              </a:cxn>
              <a:cxn ang="0">
                <a:pos x="775" y="965"/>
              </a:cxn>
              <a:cxn ang="0">
                <a:pos x="824" y="926"/>
              </a:cxn>
              <a:cxn ang="0">
                <a:pos x="878" y="888"/>
              </a:cxn>
              <a:cxn ang="0">
                <a:pos x="937" y="852"/>
              </a:cxn>
              <a:cxn ang="0">
                <a:pos x="1003" y="849"/>
              </a:cxn>
              <a:cxn ang="0">
                <a:pos x="1057" y="822"/>
              </a:cxn>
              <a:cxn ang="0">
                <a:pos x="1111" y="788"/>
              </a:cxn>
              <a:cxn ang="0">
                <a:pos x="1184" y="749"/>
              </a:cxn>
              <a:cxn ang="0">
                <a:pos x="1220" y="714"/>
              </a:cxn>
              <a:cxn ang="0">
                <a:pos x="1280" y="690"/>
              </a:cxn>
              <a:cxn ang="0">
                <a:pos x="1328" y="670"/>
              </a:cxn>
              <a:cxn ang="0">
                <a:pos x="1394" y="635"/>
              </a:cxn>
              <a:cxn ang="0">
                <a:pos x="1436" y="617"/>
              </a:cxn>
              <a:cxn ang="0">
                <a:pos x="1520" y="578"/>
              </a:cxn>
              <a:cxn ang="0">
                <a:pos x="1555" y="555"/>
              </a:cxn>
              <a:cxn ang="0">
                <a:pos x="1592" y="546"/>
              </a:cxn>
              <a:cxn ang="0">
                <a:pos x="1636" y="522"/>
              </a:cxn>
              <a:cxn ang="0">
                <a:pos x="1679" y="498"/>
              </a:cxn>
              <a:cxn ang="0">
                <a:pos x="1726" y="473"/>
              </a:cxn>
              <a:cxn ang="0">
                <a:pos x="1795" y="450"/>
              </a:cxn>
              <a:cxn ang="0">
                <a:pos x="1843" y="422"/>
              </a:cxn>
              <a:cxn ang="0">
                <a:pos x="1909" y="402"/>
              </a:cxn>
              <a:cxn ang="0">
                <a:pos x="1970" y="395"/>
              </a:cxn>
              <a:cxn ang="0">
                <a:pos x="2008" y="374"/>
              </a:cxn>
              <a:cxn ang="0">
                <a:pos x="2068" y="350"/>
              </a:cxn>
              <a:cxn ang="0">
                <a:pos x="2120" y="333"/>
              </a:cxn>
              <a:cxn ang="0">
                <a:pos x="2161" y="305"/>
              </a:cxn>
              <a:cxn ang="0">
                <a:pos x="2248" y="282"/>
              </a:cxn>
              <a:cxn ang="0">
                <a:pos x="2293" y="246"/>
              </a:cxn>
              <a:cxn ang="0">
                <a:pos x="2362" y="221"/>
              </a:cxn>
              <a:cxn ang="0">
                <a:pos x="2389" y="201"/>
              </a:cxn>
              <a:cxn ang="0">
                <a:pos x="2431" y="180"/>
              </a:cxn>
              <a:cxn ang="0">
                <a:pos x="2480" y="161"/>
              </a:cxn>
              <a:cxn ang="0">
                <a:pos x="2522" y="141"/>
              </a:cxn>
              <a:cxn ang="0">
                <a:pos x="2564" y="134"/>
              </a:cxn>
              <a:cxn ang="0">
                <a:pos x="2617" y="102"/>
              </a:cxn>
              <a:cxn ang="0">
                <a:pos x="2639" y="63"/>
              </a:cxn>
              <a:cxn ang="0">
                <a:pos x="2677" y="42"/>
              </a:cxn>
              <a:cxn ang="0">
                <a:pos x="2800" y="23"/>
              </a:cxn>
              <a:cxn ang="0">
                <a:pos x="2831" y="0"/>
              </a:cxn>
            </a:cxnLst>
            <a:rect l="0" t="0" r="r" b="b"/>
            <a:pathLst>
              <a:path w="2831" h="1946">
                <a:moveTo>
                  <a:pt x="0" y="1946"/>
                </a:moveTo>
                <a:lnTo>
                  <a:pt x="28" y="1862"/>
                </a:lnTo>
                <a:lnTo>
                  <a:pt x="52" y="1798"/>
                </a:lnTo>
                <a:lnTo>
                  <a:pt x="82" y="1734"/>
                </a:lnTo>
                <a:lnTo>
                  <a:pt x="124" y="1670"/>
                </a:lnTo>
                <a:lnTo>
                  <a:pt x="154" y="1626"/>
                </a:lnTo>
                <a:lnTo>
                  <a:pt x="169" y="1593"/>
                </a:lnTo>
                <a:lnTo>
                  <a:pt x="193" y="1566"/>
                </a:lnTo>
                <a:lnTo>
                  <a:pt x="209" y="1524"/>
                </a:lnTo>
                <a:lnTo>
                  <a:pt x="232" y="1494"/>
                </a:lnTo>
                <a:lnTo>
                  <a:pt x="244" y="1458"/>
                </a:lnTo>
                <a:lnTo>
                  <a:pt x="262" y="1419"/>
                </a:lnTo>
                <a:lnTo>
                  <a:pt x="289" y="1394"/>
                </a:lnTo>
                <a:lnTo>
                  <a:pt x="311" y="1362"/>
                </a:lnTo>
                <a:lnTo>
                  <a:pt x="356" y="1306"/>
                </a:lnTo>
                <a:lnTo>
                  <a:pt x="392" y="1248"/>
                </a:lnTo>
                <a:lnTo>
                  <a:pt x="404" y="1232"/>
                </a:lnTo>
                <a:lnTo>
                  <a:pt x="436" y="1230"/>
                </a:lnTo>
                <a:lnTo>
                  <a:pt x="451" y="1206"/>
                </a:lnTo>
                <a:lnTo>
                  <a:pt x="468" y="1190"/>
                </a:lnTo>
                <a:lnTo>
                  <a:pt x="487" y="1170"/>
                </a:lnTo>
                <a:lnTo>
                  <a:pt x="508" y="1158"/>
                </a:lnTo>
                <a:lnTo>
                  <a:pt x="526" y="1140"/>
                </a:lnTo>
                <a:lnTo>
                  <a:pt x="560" y="1122"/>
                </a:lnTo>
                <a:lnTo>
                  <a:pt x="604" y="1078"/>
                </a:lnTo>
                <a:lnTo>
                  <a:pt x="628" y="1070"/>
                </a:lnTo>
                <a:lnTo>
                  <a:pt x="643" y="1043"/>
                </a:lnTo>
                <a:lnTo>
                  <a:pt x="672" y="1034"/>
                </a:lnTo>
                <a:lnTo>
                  <a:pt x="697" y="1023"/>
                </a:lnTo>
                <a:lnTo>
                  <a:pt x="728" y="998"/>
                </a:lnTo>
                <a:lnTo>
                  <a:pt x="755" y="980"/>
                </a:lnTo>
                <a:lnTo>
                  <a:pt x="775" y="965"/>
                </a:lnTo>
                <a:lnTo>
                  <a:pt x="799" y="954"/>
                </a:lnTo>
                <a:lnTo>
                  <a:pt x="824" y="926"/>
                </a:lnTo>
                <a:lnTo>
                  <a:pt x="848" y="906"/>
                </a:lnTo>
                <a:lnTo>
                  <a:pt x="878" y="888"/>
                </a:lnTo>
                <a:lnTo>
                  <a:pt x="908" y="890"/>
                </a:lnTo>
                <a:lnTo>
                  <a:pt x="937" y="852"/>
                </a:lnTo>
                <a:lnTo>
                  <a:pt x="980" y="854"/>
                </a:lnTo>
                <a:lnTo>
                  <a:pt x="1003" y="849"/>
                </a:lnTo>
                <a:lnTo>
                  <a:pt x="1037" y="840"/>
                </a:lnTo>
                <a:lnTo>
                  <a:pt x="1057" y="822"/>
                </a:lnTo>
                <a:lnTo>
                  <a:pt x="1079" y="810"/>
                </a:lnTo>
                <a:lnTo>
                  <a:pt x="1111" y="788"/>
                </a:lnTo>
                <a:lnTo>
                  <a:pt x="1147" y="777"/>
                </a:lnTo>
                <a:lnTo>
                  <a:pt x="1184" y="749"/>
                </a:lnTo>
                <a:lnTo>
                  <a:pt x="1204" y="729"/>
                </a:lnTo>
                <a:lnTo>
                  <a:pt x="1220" y="714"/>
                </a:lnTo>
                <a:lnTo>
                  <a:pt x="1249" y="702"/>
                </a:lnTo>
                <a:lnTo>
                  <a:pt x="1280" y="690"/>
                </a:lnTo>
                <a:lnTo>
                  <a:pt x="1303" y="683"/>
                </a:lnTo>
                <a:lnTo>
                  <a:pt x="1328" y="670"/>
                </a:lnTo>
                <a:lnTo>
                  <a:pt x="1369" y="653"/>
                </a:lnTo>
                <a:lnTo>
                  <a:pt x="1394" y="635"/>
                </a:lnTo>
                <a:lnTo>
                  <a:pt x="1424" y="629"/>
                </a:lnTo>
                <a:lnTo>
                  <a:pt x="1436" y="617"/>
                </a:lnTo>
                <a:lnTo>
                  <a:pt x="1478" y="599"/>
                </a:lnTo>
                <a:lnTo>
                  <a:pt x="1520" y="578"/>
                </a:lnTo>
                <a:lnTo>
                  <a:pt x="1545" y="561"/>
                </a:lnTo>
                <a:lnTo>
                  <a:pt x="1555" y="555"/>
                </a:lnTo>
                <a:lnTo>
                  <a:pt x="1573" y="549"/>
                </a:lnTo>
                <a:lnTo>
                  <a:pt x="1592" y="546"/>
                </a:lnTo>
                <a:lnTo>
                  <a:pt x="1610" y="524"/>
                </a:lnTo>
                <a:lnTo>
                  <a:pt x="1636" y="522"/>
                </a:lnTo>
                <a:lnTo>
                  <a:pt x="1649" y="504"/>
                </a:lnTo>
                <a:lnTo>
                  <a:pt x="1679" y="498"/>
                </a:lnTo>
                <a:lnTo>
                  <a:pt x="1705" y="494"/>
                </a:lnTo>
                <a:lnTo>
                  <a:pt x="1726" y="473"/>
                </a:lnTo>
                <a:lnTo>
                  <a:pt x="1781" y="477"/>
                </a:lnTo>
                <a:lnTo>
                  <a:pt x="1795" y="450"/>
                </a:lnTo>
                <a:lnTo>
                  <a:pt x="1828" y="440"/>
                </a:lnTo>
                <a:lnTo>
                  <a:pt x="1843" y="422"/>
                </a:lnTo>
                <a:lnTo>
                  <a:pt x="1873" y="426"/>
                </a:lnTo>
                <a:lnTo>
                  <a:pt x="1909" y="402"/>
                </a:lnTo>
                <a:lnTo>
                  <a:pt x="1958" y="405"/>
                </a:lnTo>
                <a:lnTo>
                  <a:pt x="1970" y="395"/>
                </a:lnTo>
                <a:lnTo>
                  <a:pt x="1994" y="393"/>
                </a:lnTo>
                <a:lnTo>
                  <a:pt x="2008" y="374"/>
                </a:lnTo>
                <a:lnTo>
                  <a:pt x="2036" y="362"/>
                </a:lnTo>
                <a:lnTo>
                  <a:pt x="2068" y="350"/>
                </a:lnTo>
                <a:lnTo>
                  <a:pt x="2087" y="345"/>
                </a:lnTo>
                <a:lnTo>
                  <a:pt x="2120" y="333"/>
                </a:lnTo>
                <a:lnTo>
                  <a:pt x="2138" y="318"/>
                </a:lnTo>
                <a:lnTo>
                  <a:pt x="2161" y="305"/>
                </a:lnTo>
                <a:lnTo>
                  <a:pt x="2188" y="282"/>
                </a:lnTo>
                <a:lnTo>
                  <a:pt x="2248" y="282"/>
                </a:lnTo>
                <a:lnTo>
                  <a:pt x="2267" y="258"/>
                </a:lnTo>
                <a:lnTo>
                  <a:pt x="2293" y="246"/>
                </a:lnTo>
                <a:lnTo>
                  <a:pt x="2338" y="234"/>
                </a:lnTo>
                <a:lnTo>
                  <a:pt x="2362" y="221"/>
                </a:lnTo>
                <a:lnTo>
                  <a:pt x="2384" y="210"/>
                </a:lnTo>
                <a:lnTo>
                  <a:pt x="2389" y="201"/>
                </a:lnTo>
                <a:lnTo>
                  <a:pt x="2420" y="201"/>
                </a:lnTo>
                <a:lnTo>
                  <a:pt x="2431" y="180"/>
                </a:lnTo>
                <a:lnTo>
                  <a:pt x="2471" y="185"/>
                </a:lnTo>
                <a:lnTo>
                  <a:pt x="2480" y="161"/>
                </a:lnTo>
                <a:lnTo>
                  <a:pt x="2512" y="162"/>
                </a:lnTo>
                <a:lnTo>
                  <a:pt x="2522" y="141"/>
                </a:lnTo>
                <a:lnTo>
                  <a:pt x="2558" y="141"/>
                </a:lnTo>
                <a:lnTo>
                  <a:pt x="2564" y="134"/>
                </a:lnTo>
                <a:lnTo>
                  <a:pt x="2584" y="122"/>
                </a:lnTo>
                <a:lnTo>
                  <a:pt x="2617" y="102"/>
                </a:lnTo>
                <a:lnTo>
                  <a:pt x="2638" y="81"/>
                </a:lnTo>
                <a:lnTo>
                  <a:pt x="2639" y="63"/>
                </a:lnTo>
                <a:lnTo>
                  <a:pt x="2666" y="60"/>
                </a:lnTo>
                <a:lnTo>
                  <a:pt x="2677" y="42"/>
                </a:lnTo>
                <a:lnTo>
                  <a:pt x="2695" y="26"/>
                </a:lnTo>
                <a:lnTo>
                  <a:pt x="2800" y="23"/>
                </a:lnTo>
                <a:lnTo>
                  <a:pt x="2803" y="3"/>
                </a:lnTo>
                <a:lnTo>
                  <a:pt x="2831" y="0"/>
                </a:lnTo>
              </a:path>
            </a:pathLst>
          </a:custGeom>
          <a:noFill/>
          <a:ln w="44450" cmpd="sng">
            <a:solidFill>
              <a:schemeClr val="tx1"/>
            </a:solidFill>
            <a:round/>
            <a:headEnd/>
            <a:tailEnd/>
          </a:ln>
          <a:effectLst/>
        </p:spPr>
        <p:txBody>
          <a:bodyPr/>
          <a:lstStyle/>
          <a:p>
            <a:pPr>
              <a:defRPr/>
            </a:pPr>
            <a:endParaRPr lang="en-US">
              <a:latin typeface="Arial" charset="0"/>
            </a:endParaRPr>
          </a:p>
        </p:txBody>
      </p:sp>
      <p:sp>
        <p:nvSpPr>
          <p:cNvPr id="241668" name="Text Box 4"/>
          <p:cNvSpPr txBox="1">
            <a:spLocks noChangeArrowheads="1"/>
          </p:cNvSpPr>
          <p:nvPr/>
        </p:nvSpPr>
        <p:spPr bwMode="auto">
          <a:xfrm>
            <a:off x="2422059"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0</a:t>
            </a:r>
          </a:p>
        </p:txBody>
      </p:sp>
      <p:sp>
        <p:nvSpPr>
          <p:cNvPr id="241669" name="Line 5"/>
          <p:cNvSpPr>
            <a:spLocks noChangeShapeType="1"/>
          </p:cNvSpPr>
          <p:nvPr/>
        </p:nvSpPr>
        <p:spPr bwMode="auto">
          <a:xfrm>
            <a:off x="2563346" y="5469295"/>
            <a:ext cx="6288088" cy="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0" name="Line 6"/>
          <p:cNvSpPr>
            <a:spLocks noChangeShapeType="1"/>
          </p:cNvSpPr>
          <p:nvPr/>
        </p:nvSpPr>
        <p:spPr bwMode="auto">
          <a:xfrm>
            <a:off x="2563346"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1" name="Line 7"/>
          <p:cNvSpPr>
            <a:spLocks noChangeShapeType="1"/>
          </p:cNvSpPr>
          <p:nvPr/>
        </p:nvSpPr>
        <p:spPr bwMode="auto">
          <a:xfrm>
            <a:off x="3280896"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2" name="Line 8"/>
          <p:cNvSpPr>
            <a:spLocks noChangeShapeType="1"/>
          </p:cNvSpPr>
          <p:nvPr/>
        </p:nvSpPr>
        <p:spPr bwMode="auto">
          <a:xfrm>
            <a:off x="400955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3" name="Line 9"/>
          <p:cNvSpPr>
            <a:spLocks noChangeShapeType="1"/>
          </p:cNvSpPr>
          <p:nvPr/>
        </p:nvSpPr>
        <p:spPr bwMode="auto">
          <a:xfrm>
            <a:off x="47271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4" name="Line 10"/>
          <p:cNvSpPr>
            <a:spLocks noChangeShapeType="1"/>
          </p:cNvSpPr>
          <p:nvPr/>
        </p:nvSpPr>
        <p:spPr bwMode="auto">
          <a:xfrm>
            <a:off x="54637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5" name="Line 11"/>
          <p:cNvSpPr>
            <a:spLocks noChangeShapeType="1"/>
          </p:cNvSpPr>
          <p:nvPr/>
        </p:nvSpPr>
        <p:spPr bwMode="auto">
          <a:xfrm>
            <a:off x="61749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6" name="Line 12"/>
          <p:cNvSpPr>
            <a:spLocks noChangeShapeType="1"/>
          </p:cNvSpPr>
          <p:nvPr/>
        </p:nvSpPr>
        <p:spPr bwMode="auto">
          <a:xfrm>
            <a:off x="6881346"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7" name="Line 13"/>
          <p:cNvSpPr>
            <a:spLocks noChangeShapeType="1"/>
          </p:cNvSpPr>
          <p:nvPr/>
        </p:nvSpPr>
        <p:spPr bwMode="auto">
          <a:xfrm>
            <a:off x="76100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8" name="Line 14"/>
          <p:cNvSpPr>
            <a:spLocks noChangeShapeType="1"/>
          </p:cNvSpPr>
          <p:nvPr/>
        </p:nvSpPr>
        <p:spPr bwMode="auto">
          <a:xfrm rot="-5400000">
            <a:off x="2507784" y="539944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9" name="Line 15"/>
          <p:cNvSpPr>
            <a:spLocks noChangeShapeType="1"/>
          </p:cNvSpPr>
          <p:nvPr/>
        </p:nvSpPr>
        <p:spPr bwMode="auto">
          <a:xfrm rot="-5400000">
            <a:off x="2507784" y="504067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0" name="Line 16"/>
          <p:cNvSpPr>
            <a:spLocks noChangeShapeType="1"/>
          </p:cNvSpPr>
          <p:nvPr/>
        </p:nvSpPr>
        <p:spPr bwMode="auto">
          <a:xfrm rot="-5400000">
            <a:off x="2507784" y="471047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1" name="Line 17"/>
          <p:cNvSpPr>
            <a:spLocks noChangeShapeType="1"/>
          </p:cNvSpPr>
          <p:nvPr/>
        </p:nvSpPr>
        <p:spPr bwMode="auto">
          <a:xfrm rot="-5400000">
            <a:off x="2507784" y="435169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2" name="Line 18"/>
          <p:cNvSpPr>
            <a:spLocks noChangeShapeType="1"/>
          </p:cNvSpPr>
          <p:nvPr/>
        </p:nvSpPr>
        <p:spPr bwMode="auto">
          <a:xfrm rot="-5400000">
            <a:off x="2507784" y="399292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3" name="Line 19"/>
          <p:cNvSpPr>
            <a:spLocks noChangeShapeType="1"/>
          </p:cNvSpPr>
          <p:nvPr/>
        </p:nvSpPr>
        <p:spPr bwMode="auto">
          <a:xfrm rot="-5400000">
            <a:off x="2507784" y="3648433"/>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4" name="Line 20"/>
          <p:cNvSpPr>
            <a:spLocks noChangeShapeType="1"/>
          </p:cNvSpPr>
          <p:nvPr/>
        </p:nvSpPr>
        <p:spPr bwMode="auto">
          <a:xfrm rot="-5400000">
            <a:off x="2507784" y="330394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5" name="Line 21"/>
          <p:cNvSpPr>
            <a:spLocks noChangeShapeType="1"/>
          </p:cNvSpPr>
          <p:nvPr/>
        </p:nvSpPr>
        <p:spPr bwMode="auto">
          <a:xfrm rot="-5400000">
            <a:off x="2507784" y="294517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6" name="Line 22"/>
          <p:cNvSpPr>
            <a:spLocks noChangeShapeType="1"/>
          </p:cNvSpPr>
          <p:nvPr/>
        </p:nvSpPr>
        <p:spPr bwMode="auto">
          <a:xfrm rot="-5400000">
            <a:off x="2507784" y="259592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7" name="Line 23"/>
          <p:cNvSpPr>
            <a:spLocks noChangeShapeType="1"/>
          </p:cNvSpPr>
          <p:nvPr/>
        </p:nvSpPr>
        <p:spPr bwMode="auto">
          <a:xfrm rot="-5400000">
            <a:off x="2507784" y="225619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8" name="Line 24"/>
          <p:cNvSpPr>
            <a:spLocks noChangeShapeType="1"/>
          </p:cNvSpPr>
          <p:nvPr/>
        </p:nvSpPr>
        <p:spPr bwMode="auto">
          <a:xfrm rot="-5400000">
            <a:off x="2507784" y="190059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9" name="Line 25"/>
          <p:cNvSpPr>
            <a:spLocks noChangeShapeType="1"/>
          </p:cNvSpPr>
          <p:nvPr/>
        </p:nvSpPr>
        <p:spPr bwMode="auto">
          <a:xfrm flipV="1">
            <a:off x="2563346" y="1865671"/>
            <a:ext cx="0" cy="3617913"/>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90" name="Text Box 26"/>
          <p:cNvSpPr txBox="1">
            <a:spLocks noChangeArrowheads="1"/>
          </p:cNvSpPr>
          <p:nvPr/>
        </p:nvSpPr>
        <p:spPr bwMode="auto">
          <a:xfrm>
            <a:off x="3860334"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1</a:t>
            </a:r>
          </a:p>
        </p:txBody>
      </p:sp>
      <p:sp>
        <p:nvSpPr>
          <p:cNvPr id="241691" name="Text Box 27"/>
          <p:cNvSpPr txBox="1">
            <a:spLocks noChangeArrowheads="1"/>
          </p:cNvSpPr>
          <p:nvPr/>
        </p:nvSpPr>
        <p:spPr bwMode="auto">
          <a:xfrm>
            <a:off x="5317659"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2</a:t>
            </a:r>
          </a:p>
        </p:txBody>
      </p:sp>
      <p:sp>
        <p:nvSpPr>
          <p:cNvPr id="241692" name="Text Box 28"/>
          <p:cNvSpPr txBox="1">
            <a:spLocks noChangeArrowheads="1"/>
          </p:cNvSpPr>
          <p:nvPr/>
        </p:nvSpPr>
        <p:spPr bwMode="auto">
          <a:xfrm>
            <a:off x="6746409"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3</a:t>
            </a:r>
          </a:p>
        </p:txBody>
      </p:sp>
      <p:sp>
        <p:nvSpPr>
          <p:cNvPr id="241693" name="Text Box 29"/>
          <p:cNvSpPr txBox="1">
            <a:spLocks noChangeArrowheads="1"/>
          </p:cNvSpPr>
          <p:nvPr/>
        </p:nvSpPr>
        <p:spPr bwMode="auto">
          <a:xfrm>
            <a:off x="7983072" y="5555020"/>
            <a:ext cx="930275" cy="457200"/>
          </a:xfrm>
          <a:prstGeom prst="rect">
            <a:avLst/>
          </a:prstGeom>
          <a:noFill/>
          <a:ln w="9525">
            <a:noFill/>
            <a:miter lim="800000"/>
            <a:headEnd/>
            <a:tailEnd/>
          </a:ln>
          <a:effectLst/>
        </p:spPr>
        <p:txBody>
          <a:bodyPr wrap="none">
            <a:spAutoFit/>
          </a:bodyPr>
          <a:lstStyle/>
          <a:p>
            <a:pPr eaLnBrk="1" hangingPunct="1">
              <a:defRPr/>
            </a:pPr>
            <a:r>
              <a:rPr lang="sv-SE" sz="2400">
                <a:effectLst>
                  <a:outerShdw blurRad="38100" dist="38100" dir="2700000" algn="tl">
                    <a:srgbClr val="000000"/>
                  </a:outerShdw>
                </a:effectLst>
                <a:latin typeface="Arial" charset="0"/>
              </a:rPr>
              <a:t>years</a:t>
            </a:r>
          </a:p>
        </p:txBody>
      </p:sp>
      <p:sp>
        <p:nvSpPr>
          <p:cNvPr id="241694" name="Text Box 30"/>
          <p:cNvSpPr txBox="1">
            <a:spLocks noChangeArrowheads="1"/>
          </p:cNvSpPr>
          <p:nvPr/>
        </p:nvSpPr>
        <p:spPr bwMode="auto">
          <a:xfrm>
            <a:off x="2126784" y="5254983"/>
            <a:ext cx="354012"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0</a:t>
            </a:r>
          </a:p>
        </p:txBody>
      </p:sp>
      <p:sp>
        <p:nvSpPr>
          <p:cNvPr id="241695" name="Text Box 31"/>
          <p:cNvSpPr txBox="1">
            <a:spLocks noChangeArrowheads="1"/>
          </p:cNvSpPr>
          <p:nvPr/>
        </p:nvSpPr>
        <p:spPr bwMode="auto">
          <a:xfrm>
            <a:off x="1956922" y="45437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10</a:t>
            </a:r>
          </a:p>
        </p:txBody>
      </p:sp>
      <p:sp>
        <p:nvSpPr>
          <p:cNvPr id="241696" name="Text Box 32"/>
          <p:cNvSpPr txBox="1">
            <a:spLocks noChangeArrowheads="1"/>
          </p:cNvSpPr>
          <p:nvPr/>
        </p:nvSpPr>
        <p:spPr bwMode="auto">
          <a:xfrm>
            <a:off x="1956922" y="38325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20</a:t>
            </a:r>
          </a:p>
        </p:txBody>
      </p:sp>
      <p:sp>
        <p:nvSpPr>
          <p:cNvPr id="241697" name="Text Box 33"/>
          <p:cNvSpPr txBox="1">
            <a:spLocks noChangeArrowheads="1"/>
          </p:cNvSpPr>
          <p:nvPr/>
        </p:nvSpPr>
        <p:spPr bwMode="auto">
          <a:xfrm>
            <a:off x="1956922" y="31467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30</a:t>
            </a:r>
          </a:p>
        </p:txBody>
      </p:sp>
      <p:sp>
        <p:nvSpPr>
          <p:cNvPr id="241698" name="Text Box 34"/>
          <p:cNvSpPr txBox="1">
            <a:spLocks noChangeArrowheads="1"/>
          </p:cNvSpPr>
          <p:nvPr/>
        </p:nvSpPr>
        <p:spPr bwMode="auto">
          <a:xfrm>
            <a:off x="1928347" y="24355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40</a:t>
            </a:r>
          </a:p>
        </p:txBody>
      </p:sp>
      <p:sp>
        <p:nvSpPr>
          <p:cNvPr id="241699" name="Text Box 35"/>
          <p:cNvSpPr txBox="1">
            <a:spLocks noChangeArrowheads="1"/>
          </p:cNvSpPr>
          <p:nvPr/>
        </p:nvSpPr>
        <p:spPr bwMode="auto">
          <a:xfrm>
            <a:off x="1928347" y="17243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50</a:t>
            </a:r>
          </a:p>
        </p:txBody>
      </p:sp>
      <p:sp>
        <p:nvSpPr>
          <p:cNvPr id="241700" name="Text Box 36"/>
          <p:cNvSpPr txBox="1">
            <a:spLocks noChangeArrowheads="1"/>
          </p:cNvSpPr>
          <p:nvPr/>
        </p:nvSpPr>
        <p:spPr bwMode="auto">
          <a:xfrm>
            <a:off x="3923835" y="2146658"/>
            <a:ext cx="2987675" cy="488950"/>
          </a:xfrm>
          <a:prstGeom prst="rect">
            <a:avLst/>
          </a:prstGeom>
          <a:noFill/>
          <a:ln w="9525">
            <a:noFill/>
            <a:miter lim="800000"/>
            <a:headEnd/>
            <a:tailEnd/>
          </a:ln>
          <a:effectLst/>
        </p:spPr>
        <p:txBody>
          <a:bodyPr wrap="none">
            <a:spAutoFit/>
          </a:bodyPr>
          <a:lstStyle/>
          <a:p>
            <a:pPr eaLnBrk="1" hangingPunct="1">
              <a:defRPr/>
            </a:pPr>
            <a:r>
              <a:rPr lang="sv-SE" sz="2600" dirty="0">
                <a:solidFill>
                  <a:srgbClr val="000000"/>
                </a:solidFill>
                <a:latin typeface="Arial" charset="0"/>
              </a:rPr>
              <a:t>Placebo (n = 1013)</a:t>
            </a:r>
          </a:p>
        </p:txBody>
      </p:sp>
      <p:sp>
        <p:nvSpPr>
          <p:cNvPr id="241701" name="Text Box 37"/>
          <p:cNvSpPr txBox="1">
            <a:spLocks noChangeArrowheads="1"/>
          </p:cNvSpPr>
          <p:nvPr/>
        </p:nvSpPr>
        <p:spPr bwMode="auto">
          <a:xfrm>
            <a:off x="6151097" y="3329345"/>
            <a:ext cx="3686175" cy="488950"/>
          </a:xfrm>
          <a:prstGeom prst="rect">
            <a:avLst/>
          </a:prstGeom>
          <a:noFill/>
          <a:ln w="9525">
            <a:noFill/>
            <a:miter lim="800000"/>
            <a:headEnd/>
            <a:tailEnd/>
          </a:ln>
          <a:effectLst/>
        </p:spPr>
        <p:txBody>
          <a:bodyPr wrap="none">
            <a:spAutoFit/>
          </a:bodyPr>
          <a:lstStyle/>
          <a:p>
            <a:pPr eaLnBrk="1" hangingPunct="1">
              <a:defRPr/>
            </a:pPr>
            <a:r>
              <a:rPr lang="sv-SE" sz="2600" dirty="0" err="1">
                <a:solidFill>
                  <a:srgbClr val="000000"/>
                </a:solidFill>
                <a:latin typeface="Arial" charset="0"/>
              </a:rPr>
              <a:t>Candesartan</a:t>
            </a:r>
            <a:r>
              <a:rPr lang="sv-SE" sz="2600" dirty="0">
                <a:solidFill>
                  <a:srgbClr val="000000"/>
                </a:solidFill>
                <a:latin typeface="Arial" charset="0"/>
              </a:rPr>
              <a:t> (n = 1015)</a:t>
            </a:r>
          </a:p>
        </p:txBody>
      </p:sp>
      <p:sp>
        <p:nvSpPr>
          <p:cNvPr id="47142" name="Text Box 38"/>
          <p:cNvSpPr txBox="1">
            <a:spLocks noChangeArrowheads="1"/>
          </p:cNvSpPr>
          <p:nvPr/>
        </p:nvSpPr>
        <p:spPr bwMode="auto">
          <a:xfrm>
            <a:off x="2314109" y="1449746"/>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eaLnBrk="1" hangingPunct="1"/>
            <a:r>
              <a:rPr lang="sv-SE" sz="2400">
                <a:solidFill>
                  <a:schemeClr val="tx1"/>
                </a:solidFill>
              </a:rPr>
              <a:t>%</a:t>
            </a:r>
          </a:p>
        </p:txBody>
      </p:sp>
      <p:sp>
        <p:nvSpPr>
          <p:cNvPr id="241703" name="Text Box 39"/>
          <p:cNvSpPr txBox="1">
            <a:spLocks noChangeArrowheads="1"/>
          </p:cNvSpPr>
          <p:nvPr/>
        </p:nvSpPr>
        <p:spPr bwMode="auto">
          <a:xfrm>
            <a:off x="3753972" y="4616808"/>
            <a:ext cx="5356225" cy="762000"/>
          </a:xfrm>
          <a:prstGeom prst="rect">
            <a:avLst/>
          </a:prstGeom>
          <a:noFill/>
          <a:ln w="9525">
            <a:noFill/>
            <a:miter lim="800000"/>
            <a:headEnd/>
            <a:tailEnd/>
          </a:ln>
          <a:effectLst/>
        </p:spPr>
        <p:txBody>
          <a:bodyPr>
            <a:spAutoFit/>
          </a:bodyPr>
          <a:lstStyle/>
          <a:p>
            <a:pPr algn="ctr" eaLnBrk="1" hangingPunct="1">
              <a:lnSpc>
                <a:spcPct val="110000"/>
              </a:lnSpc>
              <a:spcBef>
                <a:spcPct val="15000"/>
              </a:spcBef>
              <a:defRPr/>
            </a:pPr>
            <a:r>
              <a:rPr lang="sv-SE" sz="2000" dirty="0">
                <a:latin typeface="Arial" charset="0"/>
              </a:rPr>
              <a:t>HR 0.77 (95% CI 0.67-0.89), p=0.0004</a:t>
            </a:r>
            <a:br>
              <a:rPr lang="sv-SE" sz="2000" dirty="0">
                <a:latin typeface="Arial" charset="0"/>
              </a:rPr>
            </a:br>
            <a:r>
              <a:rPr lang="sv-SE" sz="2000" dirty="0" err="1">
                <a:latin typeface="Arial" charset="0"/>
              </a:rPr>
              <a:t>Adjusted</a:t>
            </a:r>
            <a:r>
              <a:rPr lang="sv-SE" sz="2000" dirty="0">
                <a:latin typeface="Arial" charset="0"/>
              </a:rPr>
              <a:t> HR 0.70, p&lt;0.0001</a:t>
            </a:r>
          </a:p>
        </p:txBody>
      </p:sp>
      <p:sp>
        <p:nvSpPr>
          <p:cNvPr id="241705" name="Freeform 41"/>
          <p:cNvSpPr>
            <a:spLocks/>
          </p:cNvSpPr>
          <p:nvPr/>
        </p:nvSpPr>
        <p:spPr bwMode="auto">
          <a:xfrm>
            <a:off x="2566521" y="2873733"/>
            <a:ext cx="5048250" cy="2570162"/>
          </a:xfrm>
          <a:custGeom>
            <a:avLst/>
            <a:gdLst/>
            <a:ahLst/>
            <a:cxnLst>
              <a:cxn ang="0">
                <a:pos x="31" y="1559"/>
              </a:cxn>
              <a:cxn ang="0">
                <a:pos x="83" y="1454"/>
              </a:cxn>
              <a:cxn ang="0">
                <a:pos x="144" y="1387"/>
              </a:cxn>
              <a:cxn ang="0">
                <a:pos x="197" y="1328"/>
              </a:cxn>
              <a:cxn ang="0">
                <a:pos x="240" y="1291"/>
              </a:cxn>
              <a:cxn ang="0">
                <a:pos x="264" y="1263"/>
              </a:cxn>
              <a:cxn ang="0">
                <a:pos x="304" y="1239"/>
              </a:cxn>
              <a:cxn ang="0">
                <a:pos x="344" y="1223"/>
              </a:cxn>
              <a:cxn ang="0">
                <a:pos x="394" y="1202"/>
              </a:cxn>
              <a:cxn ang="0">
                <a:pos x="428" y="1183"/>
              </a:cxn>
              <a:cxn ang="0">
                <a:pos x="470" y="1145"/>
              </a:cxn>
              <a:cxn ang="0">
                <a:pos x="512" y="1127"/>
              </a:cxn>
              <a:cxn ang="0">
                <a:pos x="556" y="1103"/>
              </a:cxn>
              <a:cxn ang="0">
                <a:pos x="598" y="1064"/>
              </a:cxn>
              <a:cxn ang="0">
                <a:pos x="640" y="1027"/>
              </a:cxn>
              <a:cxn ang="0">
                <a:pos x="691" y="1010"/>
              </a:cxn>
              <a:cxn ang="0">
                <a:pos x="768" y="979"/>
              </a:cxn>
              <a:cxn ang="0">
                <a:pos x="812" y="942"/>
              </a:cxn>
              <a:cxn ang="0">
                <a:pos x="862" y="923"/>
              </a:cxn>
              <a:cxn ang="0">
                <a:pos x="928" y="890"/>
              </a:cxn>
              <a:cxn ang="0">
                <a:pos x="991" y="863"/>
              </a:cxn>
              <a:cxn ang="0">
                <a:pos x="1036" y="836"/>
              </a:cxn>
              <a:cxn ang="0">
                <a:pos x="1087" y="806"/>
              </a:cxn>
              <a:cxn ang="0">
                <a:pos x="1118" y="782"/>
              </a:cxn>
              <a:cxn ang="0">
                <a:pos x="1145" y="734"/>
              </a:cxn>
              <a:cxn ang="0">
                <a:pos x="1208" y="703"/>
              </a:cxn>
              <a:cxn ang="0">
                <a:pos x="1280" y="667"/>
              </a:cxn>
              <a:cxn ang="0">
                <a:pos x="1342" y="654"/>
              </a:cxn>
              <a:cxn ang="0">
                <a:pos x="1387" y="638"/>
              </a:cxn>
              <a:cxn ang="0">
                <a:pos x="1424" y="615"/>
              </a:cxn>
              <a:cxn ang="0">
                <a:pos x="1472" y="588"/>
              </a:cxn>
              <a:cxn ang="0">
                <a:pos x="1508" y="573"/>
              </a:cxn>
              <a:cxn ang="0">
                <a:pos x="1540" y="548"/>
              </a:cxn>
              <a:cxn ang="0">
                <a:pos x="1586" y="528"/>
              </a:cxn>
              <a:cxn ang="0">
                <a:pos x="1639" y="515"/>
              </a:cxn>
              <a:cxn ang="0">
                <a:pos x="1672" y="489"/>
              </a:cxn>
              <a:cxn ang="0">
                <a:pos x="1714" y="467"/>
              </a:cxn>
              <a:cxn ang="0">
                <a:pos x="1757" y="455"/>
              </a:cxn>
              <a:cxn ang="0">
                <a:pos x="1792" y="420"/>
              </a:cxn>
              <a:cxn ang="0">
                <a:pos x="1832" y="408"/>
              </a:cxn>
              <a:cxn ang="0">
                <a:pos x="1894" y="404"/>
              </a:cxn>
              <a:cxn ang="0">
                <a:pos x="1924" y="383"/>
              </a:cxn>
              <a:cxn ang="0">
                <a:pos x="1973" y="363"/>
              </a:cxn>
              <a:cxn ang="0">
                <a:pos x="1997" y="354"/>
              </a:cxn>
              <a:cxn ang="0">
                <a:pos x="2040" y="319"/>
              </a:cxn>
              <a:cxn ang="0">
                <a:pos x="2080" y="288"/>
              </a:cxn>
              <a:cxn ang="0">
                <a:pos x="2114" y="273"/>
              </a:cxn>
              <a:cxn ang="0">
                <a:pos x="2153" y="246"/>
              </a:cxn>
              <a:cxn ang="0">
                <a:pos x="2176" y="223"/>
              </a:cxn>
              <a:cxn ang="0">
                <a:pos x="2215" y="207"/>
              </a:cxn>
              <a:cxn ang="0">
                <a:pos x="2256" y="203"/>
              </a:cxn>
              <a:cxn ang="0">
                <a:pos x="2303" y="185"/>
              </a:cxn>
              <a:cxn ang="0">
                <a:pos x="2356" y="176"/>
              </a:cxn>
              <a:cxn ang="0">
                <a:pos x="2396" y="164"/>
              </a:cxn>
              <a:cxn ang="0">
                <a:pos x="2468" y="129"/>
              </a:cxn>
              <a:cxn ang="0">
                <a:pos x="2521" y="111"/>
              </a:cxn>
              <a:cxn ang="0">
                <a:pos x="2573" y="114"/>
              </a:cxn>
              <a:cxn ang="0">
                <a:pos x="2656" y="93"/>
              </a:cxn>
              <a:cxn ang="0">
                <a:pos x="2683" y="86"/>
              </a:cxn>
              <a:cxn ang="0">
                <a:pos x="2714" y="45"/>
              </a:cxn>
              <a:cxn ang="0">
                <a:pos x="2762" y="23"/>
              </a:cxn>
              <a:cxn ang="0">
                <a:pos x="2806" y="0"/>
              </a:cxn>
            </a:cxnLst>
            <a:rect l="0" t="0" r="r" b="b"/>
            <a:pathLst>
              <a:path w="2827" h="1619">
                <a:moveTo>
                  <a:pt x="0" y="1619"/>
                </a:moveTo>
                <a:lnTo>
                  <a:pt x="31" y="1559"/>
                </a:lnTo>
                <a:lnTo>
                  <a:pt x="56" y="1511"/>
                </a:lnTo>
                <a:lnTo>
                  <a:pt x="83" y="1454"/>
                </a:lnTo>
                <a:lnTo>
                  <a:pt x="125" y="1418"/>
                </a:lnTo>
                <a:lnTo>
                  <a:pt x="144" y="1387"/>
                </a:lnTo>
                <a:lnTo>
                  <a:pt x="169" y="1352"/>
                </a:lnTo>
                <a:lnTo>
                  <a:pt x="197" y="1328"/>
                </a:lnTo>
                <a:lnTo>
                  <a:pt x="224" y="1313"/>
                </a:lnTo>
                <a:lnTo>
                  <a:pt x="240" y="1291"/>
                </a:lnTo>
                <a:lnTo>
                  <a:pt x="254" y="1268"/>
                </a:lnTo>
                <a:lnTo>
                  <a:pt x="264" y="1263"/>
                </a:lnTo>
                <a:lnTo>
                  <a:pt x="274" y="1250"/>
                </a:lnTo>
                <a:lnTo>
                  <a:pt x="304" y="1239"/>
                </a:lnTo>
                <a:lnTo>
                  <a:pt x="322" y="1229"/>
                </a:lnTo>
                <a:lnTo>
                  <a:pt x="344" y="1223"/>
                </a:lnTo>
                <a:lnTo>
                  <a:pt x="368" y="1211"/>
                </a:lnTo>
                <a:lnTo>
                  <a:pt x="394" y="1202"/>
                </a:lnTo>
                <a:lnTo>
                  <a:pt x="404" y="1187"/>
                </a:lnTo>
                <a:lnTo>
                  <a:pt x="428" y="1183"/>
                </a:lnTo>
                <a:lnTo>
                  <a:pt x="448" y="1160"/>
                </a:lnTo>
                <a:lnTo>
                  <a:pt x="470" y="1145"/>
                </a:lnTo>
                <a:lnTo>
                  <a:pt x="488" y="1139"/>
                </a:lnTo>
                <a:lnTo>
                  <a:pt x="512" y="1127"/>
                </a:lnTo>
                <a:lnTo>
                  <a:pt x="533" y="1121"/>
                </a:lnTo>
                <a:lnTo>
                  <a:pt x="556" y="1103"/>
                </a:lnTo>
                <a:lnTo>
                  <a:pt x="574" y="1082"/>
                </a:lnTo>
                <a:lnTo>
                  <a:pt x="598" y="1064"/>
                </a:lnTo>
                <a:lnTo>
                  <a:pt x="616" y="1040"/>
                </a:lnTo>
                <a:lnTo>
                  <a:pt x="640" y="1027"/>
                </a:lnTo>
                <a:lnTo>
                  <a:pt x="662" y="1016"/>
                </a:lnTo>
                <a:lnTo>
                  <a:pt x="691" y="1010"/>
                </a:lnTo>
                <a:lnTo>
                  <a:pt x="722" y="993"/>
                </a:lnTo>
                <a:lnTo>
                  <a:pt x="768" y="979"/>
                </a:lnTo>
                <a:lnTo>
                  <a:pt x="800" y="959"/>
                </a:lnTo>
                <a:lnTo>
                  <a:pt x="812" y="942"/>
                </a:lnTo>
                <a:lnTo>
                  <a:pt x="832" y="941"/>
                </a:lnTo>
                <a:lnTo>
                  <a:pt x="862" y="923"/>
                </a:lnTo>
                <a:lnTo>
                  <a:pt x="890" y="906"/>
                </a:lnTo>
                <a:lnTo>
                  <a:pt x="928" y="890"/>
                </a:lnTo>
                <a:lnTo>
                  <a:pt x="960" y="875"/>
                </a:lnTo>
                <a:lnTo>
                  <a:pt x="991" y="863"/>
                </a:lnTo>
                <a:lnTo>
                  <a:pt x="1009" y="842"/>
                </a:lnTo>
                <a:lnTo>
                  <a:pt x="1036" y="836"/>
                </a:lnTo>
                <a:lnTo>
                  <a:pt x="1060" y="821"/>
                </a:lnTo>
                <a:lnTo>
                  <a:pt x="1087" y="806"/>
                </a:lnTo>
                <a:lnTo>
                  <a:pt x="1106" y="801"/>
                </a:lnTo>
                <a:lnTo>
                  <a:pt x="1118" y="782"/>
                </a:lnTo>
                <a:lnTo>
                  <a:pt x="1132" y="762"/>
                </a:lnTo>
                <a:lnTo>
                  <a:pt x="1145" y="734"/>
                </a:lnTo>
                <a:lnTo>
                  <a:pt x="1165" y="719"/>
                </a:lnTo>
                <a:lnTo>
                  <a:pt x="1208" y="703"/>
                </a:lnTo>
                <a:lnTo>
                  <a:pt x="1232" y="683"/>
                </a:lnTo>
                <a:lnTo>
                  <a:pt x="1280" y="667"/>
                </a:lnTo>
                <a:lnTo>
                  <a:pt x="1318" y="653"/>
                </a:lnTo>
                <a:lnTo>
                  <a:pt x="1342" y="654"/>
                </a:lnTo>
                <a:lnTo>
                  <a:pt x="1368" y="643"/>
                </a:lnTo>
                <a:lnTo>
                  <a:pt x="1387" y="638"/>
                </a:lnTo>
                <a:lnTo>
                  <a:pt x="1399" y="623"/>
                </a:lnTo>
                <a:lnTo>
                  <a:pt x="1424" y="615"/>
                </a:lnTo>
                <a:lnTo>
                  <a:pt x="1452" y="599"/>
                </a:lnTo>
                <a:lnTo>
                  <a:pt x="1472" y="588"/>
                </a:lnTo>
                <a:lnTo>
                  <a:pt x="1480" y="576"/>
                </a:lnTo>
                <a:lnTo>
                  <a:pt x="1508" y="573"/>
                </a:lnTo>
                <a:lnTo>
                  <a:pt x="1526" y="561"/>
                </a:lnTo>
                <a:lnTo>
                  <a:pt x="1540" y="548"/>
                </a:lnTo>
                <a:lnTo>
                  <a:pt x="1561" y="539"/>
                </a:lnTo>
                <a:lnTo>
                  <a:pt x="1586" y="528"/>
                </a:lnTo>
                <a:lnTo>
                  <a:pt x="1618" y="524"/>
                </a:lnTo>
                <a:lnTo>
                  <a:pt x="1639" y="515"/>
                </a:lnTo>
                <a:lnTo>
                  <a:pt x="1652" y="495"/>
                </a:lnTo>
                <a:lnTo>
                  <a:pt x="1672" y="489"/>
                </a:lnTo>
                <a:lnTo>
                  <a:pt x="1696" y="475"/>
                </a:lnTo>
                <a:lnTo>
                  <a:pt x="1714" y="467"/>
                </a:lnTo>
                <a:lnTo>
                  <a:pt x="1735" y="453"/>
                </a:lnTo>
                <a:lnTo>
                  <a:pt x="1757" y="455"/>
                </a:lnTo>
                <a:lnTo>
                  <a:pt x="1776" y="443"/>
                </a:lnTo>
                <a:lnTo>
                  <a:pt x="1792" y="420"/>
                </a:lnTo>
                <a:lnTo>
                  <a:pt x="1813" y="417"/>
                </a:lnTo>
                <a:lnTo>
                  <a:pt x="1832" y="408"/>
                </a:lnTo>
                <a:lnTo>
                  <a:pt x="1856" y="402"/>
                </a:lnTo>
                <a:lnTo>
                  <a:pt x="1894" y="404"/>
                </a:lnTo>
                <a:lnTo>
                  <a:pt x="1912" y="396"/>
                </a:lnTo>
                <a:lnTo>
                  <a:pt x="1924" y="383"/>
                </a:lnTo>
                <a:lnTo>
                  <a:pt x="1951" y="384"/>
                </a:lnTo>
                <a:lnTo>
                  <a:pt x="1973" y="363"/>
                </a:lnTo>
                <a:lnTo>
                  <a:pt x="1981" y="356"/>
                </a:lnTo>
                <a:lnTo>
                  <a:pt x="1997" y="354"/>
                </a:lnTo>
                <a:lnTo>
                  <a:pt x="2012" y="332"/>
                </a:lnTo>
                <a:lnTo>
                  <a:pt x="2040" y="319"/>
                </a:lnTo>
                <a:lnTo>
                  <a:pt x="2057" y="308"/>
                </a:lnTo>
                <a:lnTo>
                  <a:pt x="2080" y="288"/>
                </a:lnTo>
                <a:lnTo>
                  <a:pt x="2096" y="282"/>
                </a:lnTo>
                <a:lnTo>
                  <a:pt x="2114" y="273"/>
                </a:lnTo>
                <a:lnTo>
                  <a:pt x="2128" y="255"/>
                </a:lnTo>
                <a:lnTo>
                  <a:pt x="2153" y="246"/>
                </a:lnTo>
                <a:lnTo>
                  <a:pt x="2165" y="233"/>
                </a:lnTo>
                <a:lnTo>
                  <a:pt x="2176" y="223"/>
                </a:lnTo>
                <a:lnTo>
                  <a:pt x="2185" y="204"/>
                </a:lnTo>
                <a:lnTo>
                  <a:pt x="2215" y="207"/>
                </a:lnTo>
                <a:lnTo>
                  <a:pt x="2239" y="207"/>
                </a:lnTo>
                <a:lnTo>
                  <a:pt x="2256" y="203"/>
                </a:lnTo>
                <a:lnTo>
                  <a:pt x="2266" y="186"/>
                </a:lnTo>
                <a:lnTo>
                  <a:pt x="2303" y="185"/>
                </a:lnTo>
                <a:lnTo>
                  <a:pt x="2339" y="186"/>
                </a:lnTo>
                <a:lnTo>
                  <a:pt x="2356" y="176"/>
                </a:lnTo>
                <a:lnTo>
                  <a:pt x="2387" y="176"/>
                </a:lnTo>
                <a:lnTo>
                  <a:pt x="2396" y="164"/>
                </a:lnTo>
                <a:lnTo>
                  <a:pt x="2425" y="165"/>
                </a:lnTo>
                <a:lnTo>
                  <a:pt x="2468" y="129"/>
                </a:lnTo>
                <a:lnTo>
                  <a:pt x="2506" y="126"/>
                </a:lnTo>
                <a:lnTo>
                  <a:pt x="2521" y="111"/>
                </a:lnTo>
                <a:lnTo>
                  <a:pt x="2537" y="112"/>
                </a:lnTo>
                <a:lnTo>
                  <a:pt x="2573" y="114"/>
                </a:lnTo>
                <a:lnTo>
                  <a:pt x="2590" y="93"/>
                </a:lnTo>
                <a:lnTo>
                  <a:pt x="2656" y="93"/>
                </a:lnTo>
                <a:lnTo>
                  <a:pt x="2659" y="83"/>
                </a:lnTo>
                <a:lnTo>
                  <a:pt x="2683" y="86"/>
                </a:lnTo>
                <a:lnTo>
                  <a:pt x="2693" y="57"/>
                </a:lnTo>
                <a:lnTo>
                  <a:pt x="2714" y="45"/>
                </a:lnTo>
                <a:lnTo>
                  <a:pt x="2738" y="48"/>
                </a:lnTo>
                <a:lnTo>
                  <a:pt x="2762" y="23"/>
                </a:lnTo>
                <a:lnTo>
                  <a:pt x="2788" y="23"/>
                </a:lnTo>
                <a:lnTo>
                  <a:pt x="2806" y="0"/>
                </a:lnTo>
                <a:lnTo>
                  <a:pt x="2827" y="3"/>
                </a:lnTo>
              </a:path>
            </a:pathLst>
          </a:custGeom>
          <a:noFill/>
          <a:ln w="44450" cap="flat" cmpd="sng">
            <a:solidFill>
              <a:schemeClr val="tx2"/>
            </a:solidFill>
            <a:prstDash val="sysDot"/>
            <a:round/>
            <a:headEnd/>
            <a:tailEnd/>
          </a:ln>
          <a:effectLst/>
        </p:spPr>
        <p:txBody>
          <a:bodyPr/>
          <a:lstStyle/>
          <a:p>
            <a:pPr>
              <a:defRPr/>
            </a:pPr>
            <a:endParaRPr lang="en-US">
              <a:latin typeface="Arial" charset="0"/>
            </a:endParaRPr>
          </a:p>
        </p:txBody>
      </p:sp>
      <p:sp>
        <p:nvSpPr>
          <p:cNvPr id="241706" name="Text Box 42"/>
          <p:cNvSpPr txBox="1">
            <a:spLocks noChangeArrowheads="1"/>
          </p:cNvSpPr>
          <p:nvPr/>
        </p:nvSpPr>
        <p:spPr bwMode="auto">
          <a:xfrm>
            <a:off x="7333784" y="5555020"/>
            <a:ext cx="608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3.5</a:t>
            </a:r>
          </a:p>
        </p:txBody>
      </p:sp>
      <p:sp>
        <p:nvSpPr>
          <p:cNvPr id="241707" name="Text Box 43"/>
          <p:cNvSpPr txBox="1">
            <a:spLocks noChangeArrowheads="1"/>
          </p:cNvSpPr>
          <p:nvPr/>
        </p:nvSpPr>
        <p:spPr bwMode="auto">
          <a:xfrm>
            <a:off x="7657635" y="2072045"/>
            <a:ext cx="1252537" cy="457200"/>
          </a:xfrm>
          <a:prstGeom prst="rect">
            <a:avLst/>
          </a:prstGeom>
          <a:noFill/>
          <a:ln w="9525">
            <a:noFill/>
            <a:miter lim="800000"/>
            <a:headEnd/>
            <a:tailEnd/>
          </a:ln>
          <a:effectLst/>
        </p:spPr>
        <p:txBody>
          <a:bodyPr wrap="none">
            <a:spAutoFit/>
          </a:bodyPr>
          <a:lstStyle/>
          <a:p>
            <a:pPr eaLnBrk="1" hangingPunct="1">
              <a:defRPr/>
            </a:pPr>
            <a:r>
              <a:rPr lang="sv-SE" sz="2400">
                <a:effectLst>
                  <a:outerShdw blurRad="38100" dist="38100" dir="2700000" algn="tl">
                    <a:srgbClr val="000000"/>
                  </a:outerShdw>
                </a:effectLst>
                <a:latin typeface="Arial" charset="0"/>
              </a:rPr>
              <a:t>(40.0%)</a:t>
            </a:r>
          </a:p>
        </p:txBody>
      </p:sp>
      <p:sp>
        <p:nvSpPr>
          <p:cNvPr id="241708" name="Text Box 44"/>
          <p:cNvSpPr txBox="1">
            <a:spLocks noChangeArrowheads="1"/>
          </p:cNvSpPr>
          <p:nvPr/>
        </p:nvSpPr>
        <p:spPr bwMode="auto">
          <a:xfrm>
            <a:off x="7657635" y="2568933"/>
            <a:ext cx="1252537" cy="457200"/>
          </a:xfrm>
          <a:prstGeom prst="rect">
            <a:avLst/>
          </a:prstGeom>
          <a:noFill/>
          <a:ln w="9525">
            <a:noFill/>
            <a:miter lim="800000"/>
            <a:headEnd/>
            <a:tailEnd/>
          </a:ln>
          <a:effectLst/>
        </p:spPr>
        <p:txBody>
          <a:bodyPr wrap="none">
            <a:spAutoFit/>
          </a:bodyPr>
          <a:lstStyle/>
          <a:p>
            <a:pPr eaLnBrk="1" hangingPunct="1">
              <a:defRPr/>
            </a:pPr>
            <a:r>
              <a:rPr lang="sv-SE" sz="2400">
                <a:effectLst>
                  <a:outerShdw blurRad="38100" dist="38100" dir="2700000" algn="tl">
                    <a:srgbClr val="000000"/>
                  </a:outerShdw>
                </a:effectLst>
                <a:latin typeface="Arial" charset="0"/>
              </a:rPr>
              <a:t>(33.0%)</a:t>
            </a:r>
          </a:p>
        </p:txBody>
      </p:sp>
      <p:sp>
        <p:nvSpPr>
          <p:cNvPr id="390146" name="Rectangle 2"/>
          <p:cNvSpPr>
            <a:spLocks noChangeArrowheads="1"/>
          </p:cNvSpPr>
          <p:nvPr/>
        </p:nvSpPr>
        <p:spPr bwMode="auto">
          <a:xfrm rot="-5400000">
            <a:off x="-552132" y="3304889"/>
            <a:ext cx="4237057" cy="461665"/>
          </a:xfrm>
          <a:prstGeom prst="rect">
            <a:avLst/>
          </a:prstGeom>
          <a:noFill/>
          <a:ln w="9525">
            <a:noFill/>
            <a:miter lim="800000"/>
            <a:headEnd/>
            <a:tailEnd/>
          </a:ln>
          <a:effectLst/>
        </p:spPr>
        <p:txBody>
          <a:bodyPr wrap="none">
            <a:spAutoFit/>
          </a:bodyPr>
          <a:lstStyle/>
          <a:p>
            <a:pPr>
              <a:defRPr/>
            </a:pPr>
            <a:r>
              <a:rPr lang="en-GB" sz="2400" dirty="0">
                <a:solidFill>
                  <a:srgbClr val="000000"/>
                </a:solidFill>
                <a:latin typeface="Times New Roman" pitchFamily="18" charset="0"/>
              </a:rPr>
              <a:t>CV </a:t>
            </a:r>
            <a:r>
              <a:rPr lang="sv-SE" sz="2400" dirty="0" err="1">
                <a:solidFill>
                  <a:srgbClr val="000000"/>
                </a:solidFill>
                <a:latin typeface="Times New Roman" pitchFamily="18" charset="0"/>
              </a:rPr>
              <a:t>death</a:t>
            </a:r>
            <a:r>
              <a:rPr lang="en-GB" sz="2400" dirty="0">
                <a:solidFill>
                  <a:srgbClr val="000000"/>
                </a:solidFill>
                <a:latin typeface="Times New Roman" pitchFamily="18" charset="0"/>
              </a:rPr>
              <a:t> or CHF hospitalisation</a:t>
            </a:r>
            <a:endParaRPr lang="en-US" sz="2400" dirty="0">
              <a:solidFill>
                <a:srgbClr val="000000"/>
              </a:solidFill>
              <a:latin typeface="Times New Roman" pitchFamily="18" charset="0"/>
            </a:endParaRPr>
          </a:p>
        </p:txBody>
      </p:sp>
      <p:sp>
        <p:nvSpPr>
          <p:cNvPr id="390147" name="Text Box 3"/>
          <p:cNvSpPr txBox="1">
            <a:spLocks noChangeArrowheads="1"/>
          </p:cNvSpPr>
          <p:nvPr/>
        </p:nvSpPr>
        <p:spPr bwMode="auto">
          <a:xfrm>
            <a:off x="4086760" y="6521450"/>
            <a:ext cx="3625850" cy="336550"/>
          </a:xfrm>
          <a:prstGeom prst="rect">
            <a:avLst/>
          </a:prstGeom>
          <a:noFill/>
          <a:ln w="9525">
            <a:noFill/>
            <a:miter lim="800000"/>
            <a:headEnd/>
            <a:tailEnd/>
          </a:ln>
          <a:effectLst/>
        </p:spPr>
        <p:txBody>
          <a:bodyPr wrap="none">
            <a:spAutoFit/>
          </a:bodyPr>
          <a:lstStyle/>
          <a:p>
            <a:pPr algn="ctr">
              <a:defRPr/>
            </a:pPr>
            <a:r>
              <a:rPr lang="en-US" sz="1600" dirty="0">
                <a:solidFill>
                  <a:srgbClr val="000000"/>
                </a:solidFill>
                <a:latin typeface="Times New Roman" pitchFamily="18" charset="0"/>
              </a:rPr>
              <a:t>Granger CB et al. Lancet 2003;362:772-6.</a:t>
            </a:r>
          </a:p>
        </p:txBody>
      </p:sp>
    </p:spTree>
    <p:extLst>
      <p:ext uri="{BB962C8B-B14F-4D97-AF65-F5344CB8AC3E}">
        <p14:creationId xmlns:p14="http://schemas.microsoft.com/office/powerpoint/2010/main" val="682143390"/>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1711325" y="187325"/>
            <a:ext cx="8743950" cy="1143000"/>
          </a:xfrm>
        </p:spPr>
        <p:txBody>
          <a:bodyPr>
            <a:normAutofit fontScale="90000"/>
          </a:bodyPr>
          <a:lstStyle/>
          <a:p>
            <a:pPr>
              <a:defRPr/>
            </a:pPr>
            <a:r>
              <a:rPr lang="en-US" dirty="0"/>
              <a:t>Heart Failure: Significant Clinical and Economic Burden</a:t>
            </a:r>
          </a:p>
        </p:txBody>
      </p:sp>
      <p:sp>
        <p:nvSpPr>
          <p:cNvPr id="411651" name="Rectangle 3"/>
          <p:cNvSpPr>
            <a:spLocks noGrp="1" noChangeArrowheads="1"/>
          </p:cNvSpPr>
          <p:nvPr>
            <p:ph type="body" idx="1"/>
          </p:nvPr>
        </p:nvSpPr>
        <p:spPr>
          <a:xfrm>
            <a:off x="1562100" y="1914526"/>
            <a:ext cx="9067800" cy="2797175"/>
          </a:xfrm>
        </p:spPr>
        <p:txBody>
          <a:bodyPr>
            <a:normAutofit fontScale="92500" lnSpcReduction="20000"/>
          </a:bodyPr>
          <a:lstStyle/>
          <a:p>
            <a:pPr>
              <a:defRPr/>
            </a:pPr>
            <a:r>
              <a:rPr lang="en-US" sz="2800" dirty="0"/>
              <a:t>Persons with HF in the </a:t>
            </a:r>
            <a:r>
              <a:rPr lang="en-US" sz="2800" dirty="0" smtClean="0"/>
              <a:t>US</a:t>
            </a:r>
            <a:r>
              <a:rPr lang="en-US" sz="2800" dirty="0"/>
              <a:t>		</a:t>
            </a:r>
            <a:r>
              <a:rPr lang="en-US" sz="2800" dirty="0" smtClean="0"/>
              <a:t>5.1 million</a:t>
            </a:r>
          </a:p>
          <a:p>
            <a:pPr marL="457200" lvl="1" indent="0">
              <a:buNone/>
              <a:defRPr/>
            </a:pPr>
            <a:r>
              <a:rPr lang="en-US" sz="2600" dirty="0" smtClean="0"/>
              <a:t> 20% of Americans &gt; 40yrs</a:t>
            </a:r>
            <a:endParaRPr lang="en-US" sz="2600" dirty="0"/>
          </a:p>
          <a:p>
            <a:pPr>
              <a:defRPr/>
            </a:pPr>
            <a:r>
              <a:rPr lang="en-US" sz="2800" dirty="0"/>
              <a:t>Overall prevalence				</a:t>
            </a:r>
            <a:r>
              <a:rPr lang="en-US" sz="2800" dirty="0" smtClean="0"/>
              <a:t>	2.7%</a:t>
            </a:r>
            <a:endParaRPr lang="en-US" sz="2800" dirty="0"/>
          </a:p>
          <a:p>
            <a:pPr>
              <a:defRPr/>
            </a:pPr>
            <a:r>
              <a:rPr lang="en-US" sz="2800" dirty="0"/>
              <a:t>Incidence				     	</a:t>
            </a:r>
            <a:r>
              <a:rPr lang="en-US" sz="2800" dirty="0" smtClean="0"/>
              <a:t>		650,000/year</a:t>
            </a:r>
            <a:endParaRPr lang="en-US" sz="2800" dirty="0"/>
          </a:p>
          <a:p>
            <a:pPr>
              <a:defRPr/>
            </a:pPr>
            <a:r>
              <a:rPr lang="en-US" sz="2800" dirty="0"/>
              <a:t>Mortality in 2001				</a:t>
            </a:r>
            <a:r>
              <a:rPr lang="en-US" sz="2800" dirty="0" smtClean="0"/>
              <a:t>	52,828</a:t>
            </a:r>
            <a:endParaRPr lang="en-US" sz="2800" dirty="0"/>
          </a:p>
          <a:p>
            <a:pPr>
              <a:defRPr/>
            </a:pPr>
            <a:r>
              <a:rPr lang="en-US" sz="2800" dirty="0"/>
              <a:t>Cost						</a:t>
            </a:r>
            <a:r>
              <a:rPr lang="en-US" sz="2800" dirty="0" smtClean="0"/>
              <a:t>			$</a:t>
            </a:r>
            <a:r>
              <a:rPr lang="en-US" sz="2800" dirty="0"/>
              <a:t>27.9 billion</a:t>
            </a:r>
          </a:p>
        </p:txBody>
      </p:sp>
    </p:spTree>
    <p:extLst>
      <p:ext uri="{BB962C8B-B14F-4D97-AF65-F5344CB8AC3E}">
        <p14:creationId xmlns:p14="http://schemas.microsoft.com/office/powerpoint/2010/main" val="34981786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133" y="1913103"/>
            <a:ext cx="10363200" cy="809625"/>
          </a:xfrm>
        </p:spPr>
        <p:txBody>
          <a:bodyPr/>
          <a:lstStyle/>
          <a:p>
            <a:r>
              <a:rPr lang="en-US" dirty="0" smtClean="0"/>
              <a:t>Beta Blockers</a:t>
            </a:r>
            <a:endParaRPr lang="en-US" dirty="0"/>
          </a:p>
        </p:txBody>
      </p:sp>
      <p:sp>
        <p:nvSpPr>
          <p:cNvPr id="3" name="Chart Placeholder 2"/>
          <p:cNvSpPr>
            <a:spLocks noGrp="1"/>
          </p:cNvSpPr>
          <p:nvPr>
            <p:ph type="chart" idx="1"/>
          </p:nvPr>
        </p:nvSpPr>
        <p:spPr/>
      </p:sp>
    </p:spTree>
    <p:extLst>
      <p:ext uri="{BB962C8B-B14F-4D97-AF65-F5344CB8AC3E}">
        <p14:creationId xmlns:p14="http://schemas.microsoft.com/office/powerpoint/2010/main" val="832863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072" y="1112364"/>
            <a:ext cx="10246936" cy="530280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877" name="Rectangle 45"/>
          <p:cNvSpPr>
            <a:spLocks noGrp="1" noChangeArrowheads="1"/>
          </p:cNvSpPr>
          <p:nvPr>
            <p:ph type="title"/>
          </p:nvPr>
        </p:nvSpPr>
        <p:spPr>
          <a:xfrm>
            <a:off x="377072" y="147455"/>
            <a:ext cx="8596668" cy="1320800"/>
          </a:xfrm>
        </p:spPr>
        <p:txBody>
          <a:bodyPr/>
          <a:lstStyle/>
          <a:p>
            <a:pPr>
              <a:defRPr/>
            </a:pPr>
            <a:r>
              <a:rPr lang="en-US" dirty="0"/>
              <a:t>Beta-Blockade Improves Survival</a:t>
            </a:r>
          </a:p>
        </p:txBody>
      </p:sp>
      <p:grpSp>
        <p:nvGrpSpPr>
          <p:cNvPr id="30723" name="Group 4"/>
          <p:cNvGrpSpPr>
            <a:grpSpLocks/>
          </p:cNvGrpSpPr>
          <p:nvPr/>
        </p:nvGrpSpPr>
        <p:grpSpPr bwMode="auto">
          <a:xfrm>
            <a:off x="952812" y="2124158"/>
            <a:ext cx="4149725" cy="4229100"/>
            <a:chOff x="1150" y="1152"/>
            <a:chExt cx="3107" cy="2857"/>
          </a:xfrm>
        </p:grpSpPr>
        <p:sp>
          <p:nvSpPr>
            <p:cNvPr id="376837" name="Freeform 5"/>
            <p:cNvSpPr>
              <a:spLocks/>
            </p:cNvSpPr>
            <p:nvPr/>
          </p:nvSpPr>
          <p:spPr bwMode="auto">
            <a:xfrm>
              <a:off x="1705" y="1226"/>
              <a:ext cx="2426" cy="976"/>
            </a:xfrm>
            <a:custGeom>
              <a:avLst/>
              <a:gdLst/>
              <a:ahLst/>
              <a:cxnLst>
                <a:cxn ang="0">
                  <a:pos x="21" y="16"/>
                </a:cxn>
                <a:cxn ang="0">
                  <a:pos x="57" y="32"/>
                </a:cxn>
                <a:cxn ang="0">
                  <a:pos x="85" y="56"/>
                </a:cxn>
                <a:cxn ang="0">
                  <a:pos x="128" y="56"/>
                </a:cxn>
                <a:cxn ang="0">
                  <a:pos x="192" y="72"/>
                </a:cxn>
                <a:cxn ang="0">
                  <a:pos x="228" y="88"/>
                </a:cxn>
                <a:cxn ang="0">
                  <a:pos x="256" y="104"/>
                </a:cxn>
                <a:cxn ang="0">
                  <a:pos x="277" y="136"/>
                </a:cxn>
                <a:cxn ang="0">
                  <a:pos x="313" y="152"/>
                </a:cxn>
                <a:cxn ang="0">
                  <a:pos x="356" y="168"/>
                </a:cxn>
                <a:cxn ang="0">
                  <a:pos x="377" y="200"/>
                </a:cxn>
                <a:cxn ang="0">
                  <a:pos x="427" y="200"/>
                </a:cxn>
                <a:cxn ang="0">
                  <a:pos x="462" y="216"/>
                </a:cxn>
                <a:cxn ang="0">
                  <a:pos x="505" y="216"/>
                </a:cxn>
                <a:cxn ang="0">
                  <a:pos x="534" y="232"/>
                </a:cxn>
                <a:cxn ang="0">
                  <a:pos x="590" y="248"/>
                </a:cxn>
                <a:cxn ang="0">
                  <a:pos x="619" y="264"/>
                </a:cxn>
                <a:cxn ang="0">
                  <a:pos x="676" y="264"/>
                </a:cxn>
                <a:cxn ang="0">
                  <a:pos x="704" y="280"/>
                </a:cxn>
                <a:cxn ang="0">
                  <a:pos x="747" y="312"/>
                </a:cxn>
                <a:cxn ang="0">
                  <a:pos x="768" y="344"/>
                </a:cxn>
                <a:cxn ang="0">
                  <a:pos x="832" y="360"/>
                </a:cxn>
                <a:cxn ang="0">
                  <a:pos x="868" y="376"/>
                </a:cxn>
                <a:cxn ang="0">
                  <a:pos x="925" y="376"/>
                </a:cxn>
                <a:cxn ang="0">
                  <a:pos x="946" y="416"/>
                </a:cxn>
                <a:cxn ang="0">
                  <a:pos x="1010" y="416"/>
                </a:cxn>
                <a:cxn ang="0">
                  <a:pos x="1060" y="432"/>
                </a:cxn>
                <a:cxn ang="0">
                  <a:pos x="1102" y="432"/>
                </a:cxn>
                <a:cxn ang="0">
                  <a:pos x="1159" y="448"/>
                </a:cxn>
                <a:cxn ang="0">
                  <a:pos x="1202" y="464"/>
                </a:cxn>
                <a:cxn ang="0">
                  <a:pos x="1252" y="480"/>
                </a:cxn>
                <a:cxn ang="0">
                  <a:pos x="1287" y="496"/>
                </a:cxn>
                <a:cxn ang="0">
                  <a:pos x="1330" y="512"/>
                </a:cxn>
                <a:cxn ang="0">
                  <a:pos x="1358" y="544"/>
                </a:cxn>
                <a:cxn ang="0">
                  <a:pos x="1444" y="544"/>
                </a:cxn>
                <a:cxn ang="0">
                  <a:pos x="1465" y="576"/>
                </a:cxn>
                <a:cxn ang="0">
                  <a:pos x="1522" y="592"/>
                </a:cxn>
                <a:cxn ang="0">
                  <a:pos x="1565" y="608"/>
                </a:cxn>
                <a:cxn ang="0">
                  <a:pos x="1607" y="656"/>
                </a:cxn>
                <a:cxn ang="0">
                  <a:pos x="1657" y="672"/>
                </a:cxn>
                <a:cxn ang="0">
                  <a:pos x="1714" y="672"/>
                </a:cxn>
                <a:cxn ang="0">
                  <a:pos x="1742" y="688"/>
                </a:cxn>
                <a:cxn ang="0">
                  <a:pos x="1821" y="688"/>
                </a:cxn>
                <a:cxn ang="0">
                  <a:pos x="1885" y="704"/>
                </a:cxn>
                <a:cxn ang="0">
                  <a:pos x="1913" y="744"/>
                </a:cxn>
                <a:cxn ang="0">
                  <a:pos x="1927" y="792"/>
                </a:cxn>
                <a:cxn ang="0">
                  <a:pos x="2119" y="824"/>
                </a:cxn>
                <a:cxn ang="0">
                  <a:pos x="2162" y="856"/>
                </a:cxn>
                <a:cxn ang="0">
                  <a:pos x="2262" y="888"/>
                </a:cxn>
                <a:cxn ang="0">
                  <a:pos x="2311" y="904"/>
                </a:cxn>
                <a:cxn ang="0">
                  <a:pos x="2354" y="936"/>
                </a:cxn>
                <a:cxn ang="0">
                  <a:pos x="2375" y="984"/>
                </a:cxn>
                <a:cxn ang="0">
                  <a:pos x="2411" y="1032"/>
                </a:cxn>
                <a:cxn ang="0">
                  <a:pos x="2560" y="1056"/>
                </a:cxn>
              </a:cxnLst>
              <a:rect l="0" t="0" r="r" b="b"/>
              <a:pathLst>
                <a:path w="2624" h="1056">
                  <a:moveTo>
                    <a:pt x="0" y="0"/>
                  </a:moveTo>
                  <a:lnTo>
                    <a:pt x="14" y="0"/>
                  </a:lnTo>
                  <a:lnTo>
                    <a:pt x="14" y="16"/>
                  </a:lnTo>
                  <a:lnTo>
                    <a:pt x="21" y="16"/>
                  </a:lnTo>
                  <a:lnTo>
                    <a:pt x="36" y="16"/>
                  </a:lnTo>
                  <a:lnTo>
                    <a:pt x="36" y="32"/>
                  </a:lnTo>
                  <a:lnTo>
                    <a:pt x="43" y="32"/>
                  </a:lnTo>
                  <a:lnTo>
                    <a:pt x="57" y="32"/>
                  </a:lnTo>
                  <a:lnTo>
                    <a:pt x="64" y="32"/>
                  </a:lnTo>
                  <a:lnTo>
                    <a:pt x="78" y="32"/>
                  </a:lnTo>
                  <a:lnTo>
                    <a:pt x="78" y="56"/>
                  </a:lnTo>
                  <a:lnTo>
                    <a:pt x="85" y="56"/>
                  </a:lnTo>
                  <a:lnTo>
                    <a:pt x="100" y="56"/>
                  </a:lnTo>
                  <a:lnTo>
                    <a:pt x="107" y="56"/>
                  </a:lnTo>
                  <a:lnTo>
                    <a:pt x="121" y="56"/>
                  </a:lnTo>
                  <a:lnTo>
                    <a:pt x="128" y="56"/>
                  </a:lnTo>
                  <a:lnTo>
                    <a:pt x="142" y="56"/>
                  </a:lnTo>
                  <a:lnTo>
                    <a:pt x="171" y="56"/>
                  </a:lnTo>
                  <a:lnTo>
                    <a:pt x="171" y="72"/>
                  </a:lnTo>
                  <a:lnTo>
                    <a:pt x="192" y="72"/>
                  </a:lnTo>
                  <a:lnTo>
                    <a:pt x="206" y="72"/>
                  </a:lnTo>
                  <a:lnTo>
                    <a:pt x="213" y="72"/>
                  </a:lnTo>
                  <a:lnTo>
                    <a:pt x="213" y="88"/>
                  </a:lnTo>
                  <a:lnTo>
                    <a:pt x="228" y="88"/>
                  </a:lnTo>
                  <a:lnTo>
                    <a:pt x="235" y="88"/>
                  </a:lnTo>
                  <a:lnTo>
                    <a:pt x="235" y="104"/>
                  </a:lnTo>
                  <a:lnTo>
                    <a:pt x="249" y="104"/>
                  </a:lnTo>
                  <a:lnTo>
                    <a:pt x="256" y="104"/>
                  </a:lnTo>
                  <a:lnTo>
                    <a:pt x="256" y="120"/>
                  </a:lnTo>
                  <a:lnTo>
                    <a:pt x="270" y="120"/>
                  </a:lnTo>
                  <a:lnTo>
                    <a:pt x="277" y="120"/>
                  </a:lnTo>
                  <a:lnTo>
                    <a:pt x="277" y="136"/>
                  </a:lnTo>
                  <a:lnTo>
                    <a:pt x="292" y="136"/>
                  </a:lnTo>
                  <a:lnTo>
                    <a:pt x="299" y="136"/>
                  </a:lnTo>
                  <a:lnTo>
                    <a:pt x="313" y="136"/>
                  </a:lnTo>
                  <a:lnTo>
                    <a:pt x="313" y="152"/>
                  </a:lnTo>
                  <a:lnTo>
                    <a:pt x="320" y="152"/>
                  </a:lnTo>
                  <a:lnTo>
                    <a:pt x="341" y="152"/>
                  </a:lnTo>
                  <a:lnTo>
                    <a:pt x="356" y="152"/>
                  </a:lnTo>
                  <a:lnTo>
                    <a:pt x="356" y="168"/>
                  </a:lnTo>
                  <a:lnTo>
                    <a:pt x="363" y="168"/>
                  </a:lnTo>
                  <a:lnTo>
                    <a:pt x="377" y="168"/>
                  </a:lnTo>
                  <a:lnTo>
                    <a:pt x="377" y="184"/>
                  </a:lnTo>
                  <a:lnTo>
                    <a:pt x="377" y="200"/>
                  </a:lnTo>
                  <a:lnTo>
                    <a:pt x="384" y="200"/>
                  </a:lnTo>
                  <a:lnTo>
                    <a:pt x="398" y="200"/>
                  </a:lnTo>
                  <a:lnTo>
                    <a:pt x="406" y="200"/>
                  </a:lnTo>
                  <a:lnTo>
                    <a:pt x="427" y="200"/>
                  </a:lnTo>
                  <a:lnTo>
                    <a:pt x="441" y="200"/>
                  </a:lnTo>
                  <a:lnTo>
                    <a:pt x="448" y="200"/>
                  </a:lnTo>
                  <a:lnTo>
                    <a:pt x="448" y="216"/>
                  </a:lnTo>
                  <a:lnTo>
                    <a:pt x="462" y="216"/>
                  </a:lnTo>
                  <a:lnTo>
                    <a:pt x="470" y="216"/>
                  </a:lnTo>
                  <a:lnTo>
                    <a:pt x="484" y="216"/>
                  </a:lnTo>
                  <a:lnTo>
                    <a:pt x="491" y="216"/>
                  </a:lnTo>
                  <a:lnTo>
                    <a:pt x="505" y="216"/>
                  </a:lnTo>
                  <a:lnTo>
                    <a:pt x="505" y="232"/>
                  </a:lnTo>
                  <a:lnTo>
                    <a:pt x="512" y="232"/>
                  </a:lnTo>
                  <a:lnTo>
                    <a:pt x="526" y="232"/>
                  </a:lnTo>
                  <a:lnTo>
                    <a:pt x="534" y="232"/>
                  </a:lnTo>
                  <a:lnTo>
                    <a:pt x="534" y="248"/>
                  </a:lnTo>
                  <a:lnTo>
                    <a:pt x="555" y="248"/>
                  </a:lnTo>
                  <a:lnTo>
                    <a:pt x="576" y="248"/>
                  </a:lnTo>
                  <a:lnTo>
                    <a:pt x="590" y="248"/>
                  </a:lnTo>
                  <a:lnTo>
                    <a:pt x="590" y="264"/>
                  </a:lnTo>
                  <a:lnTo>
                    <a:pt x="598" y="264"/>
                  </a:lnTo>
                  <a:lnTo>
                    <a:pt x="612" y="264"/>
                  </a:lnTo>
                  <a:lnTo>
                    <a:pt x="619" y="264"/>
                  </a:lnTo>
                  <a:lnTo>
                    <a:pt x="633" y="264"/>
                  </a:lnTo>
                  <a:lnTo>
                    <a:pt x="654" y="264"/>
                  </a:lnTo>
                  <a:lnTo>
                    <a:pt x="662" y="264"/>
                  </a:lnTo>
                  <a:lnTo>
                    <a:pt x="676" y="264"/>
                  </a:lnTo>
                  <a:lnTo>
                    <a:pt x="676" y="280"/>
                  </a:lnTo>
                  <a:lnTo>
                    <a:pt x="683" y="280"/>
                  </a:lnTo>
                  <a:lnTo>
                    <a:pt x="697" y="280"/>
                  </a:lnTo>
                  <a:lnTo>
                    <a:pt x="704" y="280"/>
                  </a:lnTo>
                  <a:lnTo>
                    <a:pt x="740" y="280"/>
                  </a:lnTo>
                  <a:lnTo>
                    <a:pt x="740" y="296"/>
                  </a:lnTo>
                  <a:lnTo>
                    <a:pt x="740" y="312"/>
                  </a:lnTo>
                  <a:lnTo>
                    <a:pt x="747" y="312"/>
                  </a:lnTo>
                  <a:lnTo>
                    <a:pt x="761" y="312"/>
                  </a:lnTo>
                  <a:lnTo>
                    <a:pt x="761" y="328"/>
                  </a:lnTo>
                  <a:lnTo>
                    <a:pt x="768" y="328"/>
                  </a:lnTo>
                  <a:lnTo>
                    <a:pt x="768" y="344"/>
                  </a:lnTo>
                  <a:lnTo>
                    <a:pt x="804" y="344"/>
                  </a:lnTo>
                  <a:lnTo>
                    <a:pt x="825" y="344"/>
                  </a:lnTo>
                  <a:lnTo>
                    <a:pt x="825" y="360"/>
                  </a:lnTo>
                  <a:lnTo>
                    <a:pt x="832" y="360"/>
                  </a:lnTo>
                  <a:lnTo>
                    <a:pt x="846" y="360"/>
                  </a:lnTo>
                  <a:lnTo>
                    <a:pt x="854" y="360"/>
                  </a:lnTo>
                  <a:lnTo>
                    <a:pt x="854" y="376"/>
                  </a:lnTo>
                  <a:lnTo>
                    <a:pt x="868" y="376"/>
                  </a:lnTo>
                  <a:lnTo>
                    <a:pt x="889" y="376"/>
                  </a:lnTo>
                  <a:lnTo>
                    <a:pt x="903" y="376"/>
                  </a:lnTo>
                  <a:lnTo>
                    <a:pt x="910" y="376"/>
                  </a:lnTo>
                  <a:lnTo>
                    <a:pt x="925" y="376"/>
                  </a:lnTo>
                  <a:lnTo>
                    <a:pt x="925" y="400"/>
                  </a:lnTo>
                  <a:lnTo>
                    <a:pt x="925" y="416"/>
                  </a:lnTo>
                  <a:lnTo>
                    <a:pt x="932" y="416"/>
                  </a:lnTo>
                  <a:lnTo>
                    <a:pt x="946" y="416"/>
                  </a:lnTo>
                  <a:lnTo>
                    <a:pt x="953" y="416"/>
                  </a:lnTo>
                  <a:lnTo>
                    <a:pt x="974" y="416"/>
                  </a:lnTo>
                  <a:lnTo>
                    <a:pt x="989" y="416"/>
                  </a:lnTo>
                  <a:lnTo>
                    <a:pt x="1010" y="416"/>
                  </a:lnTo>
                  <a:lnTo>
                    <a:pt x="1010" y="432"/>
                  </a:lnTo>
                  <a:lnTo>
                    <a:pt x="1017" y="432"/>
                  </a:lnTo>
                  <a:lnTo>
                    <a:pt x="1031" y="432"/>
                  </a:lnTo>
                  <a:lnTo>
                    <a:pt x="1060" y="432"/>
                  </a:lnTo>
                  <a:lnTo>
                    <a:pt x="1074" y="432"/>
                  </a:lnTo>
                  <a:lnTo>
                    <a:pt x="1081" y="432"/>
                  </a:lnTo>
                  <a:lnTo>
                    <a:pt x="1095" y="432"/>
                  </a:lnTo>
                  <a:lnTo>
                    <a:pt x="1102" y="432"/>
                  </a:lnTo>
                  <a:lnTo>
                    <a:pt x="1117" y="432"/>
                  </a:lnTo>
                  <a:lnTo>
                    <a:pt x="1138" y="432"/>
                  </a:lnTo>
                  <a:lnTo>
                    <a:pt x="1138" y="448"/>
                  </a:lnTo>
                  <a:lnTo>
                    <a:pt x="1159" y="448"/>
                  </a:lnTo>
                  <a:lnTo>
                    <a:pt x="1166" y="448"/>
                  </a:lnTo>
                  <a:lnTo>
                    <a:pt x="1181" y="448"/>
                  </a:lnTo>
                  <a:lnTo>
                    <a:pt x="1181" y="464"/>
                  </a:lnTo>
                  <a:lnTo>
                    <a:pt x="1202" y="464"/>
                  </a:lnTo>
                  <a:lnTo>
                    <a:pt x="1230" y="464"/>
                  </a:lnTo>
                  <a:lnTo>
                    <a:pt x="1245" y="464"/>
                  </a:lnTo>
                  <a:lnTo>
                    <a:pt x="1245" y="480"/>
                  </a:lnTo>
                  <a:lnTo>
                    <a:pt x="1252" y="480"/>
                  </a:lnTo>
                  <a:lnTo>
                    <a:pt x="1266" y="480"/>
                  </a:lnTo>
                  <a:lnTo>
                    <a:pt x="1266" y="496"/>
                  </a:lnTo>
                  <a:lnTo>
                    <a:pt x="1273" y="496"/>
                  </a:lnTo>
                  <a:lnTo>
                    <a:pt x="1287" y="496"/>
                  </a:lnTo>
                  <a:lnTo>
                    <a:pt x="1294" y="496"/>
                  </a:lnTo>
                  <a:lnTo>
                    <a:pt x="1309" y="496"/>
                  </a:lnTo>
                  <a:lnTo>
                    <a:pt x="1309" y="512"/>
                  </a:lnTo>
                  <a:lnTo>
                    <a:pt x="1330" y="512"/>
                  </a:lnTo>
                  <a:lnTo>
                    <a:pt x="1351" y="512"/>
                  </a:lnTo>
                  <a:lnTo>
                    <a:pt x="1351" y="528"/>
                  </a:lnTo>
                  <a:lnTo>
                    <a:pt x="1358" y="528"/>
                  </a:lnTo>
                  <a:lnTo>
                    <a:pt x="1358" y="544"/>
                  </a:lnTo>
                  <a:lnTo>
                    <a:pt x="1373" y="544"/>
                  </a:lnTo>
                  <a:lnTo>
                    <a:pt x="1415" y="544"/>
                  </a:lnTo>
                  <a:lnTo>
                    <a:pt x="1437" y="544"/>
                  </a:lnTo>
                  <a:lnTo>
                    <a:pt x="1444" y="544"/>
                  </a:lnTo>
                  <a:lnTo>
                    <a:pt x="1444" y="560"/>
                  </a:lnTo>
                  <a:lnTo>
                    <a:pt x="1458" y="560"/>
                  </a:lnTo>
                  <a:lnTo>
                    <a:pt x="1458" y="576"/>
                  </a:lnTo>
                  <a:lnTo>
                    <a:pt x="1465" y="576"/>
                  </a:lnTo>
                  <a:lnTo>
                    <a:pt x="1479" y="576"/>
                  </a:lnTo>
                  <a:lnTo>
                    <a:pt x="1486" y="576"/>
                  </a:lnTo>
                  <a:lnTo>
                    <a:pt x="1522" y="576"/>
                  </a:lnTo>
                  <a:lnTo>
                    <a:pt x="1522" y="592"/>
                  </a:lnTo>
                  <a:lnTo>
                    <a:pt x="1529" y="592"/>
                  </a:lnTo>
                  <a:lnTo>
                    <a:pt x="1550" y="592"/>
                  </a:lnTo>
                  <a:lnTo>
                    <a:pt x="1550" y="608"/>
                  </a:lnTo>
                  <a:lnTo>
                    <a:pt x="1565" y="608"/>
                  </a:lnTo>
                  <a:lnTo>
                    <a:pt x="1565" y="640"/>
                  </a:lnTo>
                  <a:lnTo>
                    <a:pt x="1586" y="640"/>
                  </a:lnTo>
                  <a:lnTo>
                    <a:pt x="1607" y="640"/>
                  </a:lnTo>
                  <a:lnTo>
                    <a:pt x="1607" y="656"/>
                  </a:lnTo>
                  <a:lnTo>
                    <a:pt x="1629" y="656"/>
                  </a:lnTo>
                  <a:lnTo>
                    <a:pt x="1629" y="672"/>
                  </a:lnTo>
                  <a:lnTo>
                    <a:pt x="1636" y="672"/>
                  </a:lnTo>
                  <a:lnTo>
                    <a:pt x="1657" y="672"/>
                  </a:lnTo>
                  <a:lnTo>
                    <a:pt x="1671" y="672"/>
                  </a:lnTo>
                  <a:lnTo>
                    <a:pt x="1693" y="672"/>
                  </a:lnTo>
                  <a:lnTo>
                    <a:pt x="1700" y="672"/>
                  </a:lnTo>
                  <a:lnTo>
                    <a:pt x="1714" y="672"/>
                  </a:lnTo>
                  <a:lnTo>
                    <a:pt x="1721" y="672"/>
                  </a:lnTo>
                  <a:lnTo>
                    <a:pt x="1735" y="672"/>
                  </a:lnTo>
                  <a:lnTo>
                    <a:pt x="1742" y="672"/>
                  </a:lnTo>
                  <a:lnTo>
                    <a:pt x="1742" y="688"/>
                  </a:lnTo>
                  <a:lnTo>
                    <a:pt x="1778" y="688"/>
                  </a:lnTo>
                  <a:lnTo>
                    <a:pt x="1799" y="688"/>
                  </a:lnTo>
                  <a:lnTo>
                    <a:pt x="1806" y="688"/>
                  </a:lnTo>
                  <a:lnTo>
                    <a:pt x="1821" y="688"/>
                  </a:lnTo>
                  <a:lnTo>
                    <a:pt x="1828" y="688"/>
                  </a:lnTo>
                  <a:lnTo>
                    <a:pt x="1828" y="704"/>
                  </a:lnTo>
                  <a:lnTo>
                    <a:pt x="1842" y="704"/>
                  </a:lnTo>
                  <a:lnTo>
                    <a:pt x="1885" y="704"/>
                  </a:lnTo>
                  <a:lnTo>
                    <a:pt x="1885" y="728"/>
                  </a:lnTo>
                  <a:lnTo>
                    <a:pt x="1906" y="728"/>
                  </a:lnTo>
                  <a:lnTo>
                    <a:pt x="1913" y="728"/>
                  </a:lnTo>
                  <a:lnTo>
                    <a:pt x="1913" y="744"/>
                  </a:lnTo>
                  <a:lnTo>
                    <a:pt x="1927" y="744"/>
                  </a:lnTo>
                  <a:lnTo>
                    <a:pt x="1927" y="760"/>
                  </a:lnTo>
                  <a:lnTo>
                    <a:pt x="1927" y="776"/>
                  </a:lnTo>
                  <a:lnTo>
                    <a:pt x="1927" y="792"/>
                  </a:lnTo>
                  <a:lnTo>
                    <a:pt x="1998" y="792"/>
                  </a:lnTo>
                  <a:lnTo>
                    <a:pt x="1998" y="824"/>
                  </a:lnTo>
                  <a:lnTo>
                    <a:pt x="2041" y="824"/>
                  </a:lnTo>
                  <a:lnTo>
                    <a:pt x="2119" y="824"/>
                  </a:lnTo>
                  <a:lnTo>
                    <a:pt x="2126" y="824"/>
                  </a:lnTo>
                  <a:lnTo>
                    <a:pt x="2126" y="840"/>
                  </a:lnTo>
                  <a:lnTo>
                    <a:pt x="2162" y="840"/>
                  </a:lnTo>
                  <a:lnTo>
                    <a:pt x="2162" y="856"/>
                  </a:lnTo>
                  <a:lnTo>
                    <a:pt x="2183" y="856"/>
                  </a:lnTo>
                  <a:lnTo>
                    <a:pt x="2247" y="856"/>
                  </a:lnTo>
                  <a:lnTo>
                    <a:pt x="2247" y="888"/>
                  </a:lnTo>
                  <a:lnTo>
                    <a:pt x="2262" y="888"/>
                  </a:lnTo>
                  <a:lnTo>
                    <a:pt x="2262" y="904"/>
                  </a:lnTo>
                  <a:lnTo>
                    <a:pt x="2283" y="904"/>
                  </a:lnTo>
                  <a:lnTo>
                    <a:pt x="2304" y="904"/>
                  </a:lnTo>
                  <a:lnTo>
                    <a:pt x="2311" y="904"/>
                  </a:lnTo>
                  <a:lnTo>
                    <a:pt x="2311" y="920"/>
                  </a:lnTo>
                  <a:lnTo>
                    <a:pt x="2311" y="936"/>
                  </a:lnTo>
                  <a:lnTo>
                    <a:pt x="2347" y="936"/>
                  </a:lnTo>
                  <a:lnTo>
                    <a:pt x="2354" y="936"/>
                  </a:lnTo>
                  <a:lnTo>
                    <a:pt x="2354" y="968"/>
                  </a:lnTo>
                  <a:lnTo>
                    <a:pt x="2368" y="968"/>
                  </a:lnTo>
                  <a:lnTo>
                    <a:pt x="2368" y="984"/>
                  </a:lnTo>
                  <a:lnTo>
                    <a:pt x="2375" y="984"/>
                  </a:lnTo>
                  <a:lnTo>
                    <a:pt x="2375" y="1016"/>
                  </a:lnTo>
                  <a:lnTo>
                    <a:pt x="2397" y="1016"/>
                  </a:lnTo>
                  <a:lnTo>
                    <a:pt x="2411" y="1016"/>
                  </a:lnTo>
                  <a:lnTo>
                    <a:pt x="2411" y="1032"/>
                  </a:lnTo>
                  <a:lnTo>
                    <a:pt x="2432" y="1032"/>
                  </a:lnTo>
                  <a:lnTo>
                    <a:pt x="2454" y="1032"/>
                  </a:lnTo>
                  <a:lnTo>
                    <a:pt x="2454" y="1056"/>
                  </a:lnTo>
                  <a:lnTo>
                    <a:pt x="2560" y="1056"/>
                  </a:lnTo>
                  <a:lnTo>
                    <a:pt x="2582" y="1056"/>
                  </a:lnTo>
                  <a:lnTo>
                    <a:pt x="2589" y="1056"/>
                  </a:lnTo>
                  <a:lnTo>
                    <a:pt x="2624" y="1056"/>
                  </a:lnTo>
                </a:path>
              </a:pathLst>
            </a:custGeom>
            <a:noFill/>
            <a:ln w="22225">
              <a:solidFill>
                <a:srgbClr val="FF0000"/>
              </a:solidFill>
              <a:prstDash val="solid"/>
              <a:round/>
              <a:headEnd/>
              <a:tailEnd/>
            </a:ln>
          </p:spPr>
          <p:txBody>
            <a:bodyPr/>
            <a:lstStyle/>
            <a:p>
              <a:pPr>
                <a:defRPr/>
              </a:pPr>
              <a:endParaRPr lang="en-US">
                <a:latin typeface="Arial" charset="0"/>
              </a:endParaRPr>
            </a:p>
          </p:txBody>
        </p:sp>
        <p:sp>
          <p:nvSpPr>
            <p:cNvPr id="376838" name="Freeform 6"/>
            <p:cNvSpPr>
              <a:spLocks/>
            </p:cNvSpPr>
            <p:nvPr/>
          </p:nvSpPr>
          <p:spPr bwMode="auto">
            <a:xfrm>
              <a:off x="1705" y="1226"/>
              <a:ext cx="2426" cy="1383"/>
            </a:xfrm>
            <a:custGeom>
              <a:avLst/>
              <a:gdLst/>
              <a:ahLst/>
              <a:cxnLst>
                <a:cxn ang="0">
                  <a:pos x="21" y="16"/>
                </a:cxn>
                <a:cxn ang="0">
                  <a:pos x="57" y="32"/>
                </a:cxn>
                <a:cxn ang="0">
                  <a:pos x="85" y="56"/>
                </a:cxn>
                <a:cxn ang="0">
                  <a:pos x="107" y="88"/>
                </a:cxn>
                <a:cxn ang="0">
                  <a:pos x="142" y="104"/>
                </a:cxn>
                <a:cxn ang="0">
                  <a:pos x="213" y="104"/>
                </a:cxn>
                <a:cxn ang="0">
                  <a:pos x="249" y="120"/>
                </a:cxn>
                <a:cxn ang="0">
                  <a:pos x="277" y="136"/>
                </a:cxn>
                <a:cxn ang="0">
                  <a:pos x="313" y="152"/>
                </a:cxn>
                <a:cxn ang="0">
                  <a:pos x="356" y="168"/>
                </a:cxn>
                <a:cxn ang="0">
                  <a:pos x="377" y="200"/>
                </a:cxn>
                <a:cxn ang="0">
                  <a:pos x="406" y="216"/>
                </a:cxn>
                <a:cxn ang="0">
                  <a:pos x="448" y="232"/>
                </a:cxn>
                <a:cxn ang="0">
                  <a:pos x="470" y="264"/>
                </a:cxn>
                <a:cxn ang="0">
                  <a:pos x="491" y="296"/>
                </a:cxn>
                <a:cxn ang="0">
                  <a:pos x="512" y="328"/>
                </a:cxn>
                <a:cxn ang="0">
                  <a:pos x="555" y="344"/>
                </a:cxn>
                <a:cxn ang="0">
                  <a:pos x="598" y="360"/>
                </a:cxn>
                <a:cxn ang="0">
                  <a:pos x="619" y="400"/>
                </a:cxn>
                <a:cxn ang="0">
                  <a:pos x="662" y="416"/>
                </a:cxn>
                <a:cxn ang="0">
                  <a:pos x="676" y="464"/>
                </a:cxn>
                <a:cxn ang="0">
                  <a:pos x="704" y="480"/>
                </a:cxn>
                <a:cxn ang="0">
                  <a:pos x="761" y="496"/>
                </a:cxn>
                <a:cxn ang="0">
                  <a:pos x="825" y="512"/>
                </a:cxn>
                <a:cxn ang="0">
                  <a:pos x="854" y="528"/>
                </a:cxn>
                <a:cxn ang="0">
                  <a:pos x="889" y="560"/>
                </a:cxn>
                <a:cxn ang="0">
                  <a:pos x="910" y="592"/>
                </a:cxn>
                <a:cxn ang="0">
                  <a:pos x="946" y="608"/>
                </a:cxn>
                <a:cxn ang="0">
                  <a:pos x="974" y="640"/>
                </a:cxn>
                <a:cxn ang="0">
                  <a:pos x="1017" y="656"/>
                </a:cxn>
                <a:cxn ang="0">
                  <a:pos x="1074" y="672"/>
                </a:cxn>
                <a:cxn ang="0">
                  <a:pos x="1095" y="704"/>
                </a:cxn>
                <a:cxn ang="0">
                  <a:pos x="1138" y="728"/>
                </a:cxn>
                <a:cxn ang="0">
                  <a:pos x="1181" y="744"/>
                </a:cxn>
                <a:cxn ang="0">
                  <a:pos x="1230" y="776"/>
                </a:cxn>
                <a:cxn ang="0">
                  <a:pos x="1266" y="792"/>
                </a:cxn>
                <a:cxn ang="0">
                  <a:pos x="1294" y="808"/>
                </a:cxn>
                <a:cxn ang="0">
                  <a:pos x="1351" y="824"/>
                </a:cxn>
                <a:cxn ang="0">
                  <a:pos x="1373" y="856"/>
                </a:cxn>
                <a:cxn ang="0">
                  <a:pos x="1437" y="888"/>
                </a:cxn>
                <a:cxn ang="0">
                  <a:pos x="1465" y="904"/>
                </a:cxn>
                <a:cxn ang="0">
                  <a:pos x="1486" y="936"/>
                </a:cxn>
                <a:cxn ang="0">
                  <a:pos x="1550" y="952"/>
                </a:cxn>
                <a:cxn ang="0">
                  <a:pos x="1607" y="968"/>
                </a:cxn>
                <a:cxn ang="0">
                  <a:pos x="1636" y="1000"/>
                </a:cxn>
                <a:cxn ang="0">
                  <a:pos x="1693" y="1016"/>
                </a:cxn>
                <a:cxn ang="0">
                  <a:pos x="1721" y="1032"/>
                </a:cxn>
                <a:cxn ang="0">
                  <a:pos x="1742" y="1072"/>
                </a:cxn>
                <a:cxn ang="0">
                  <a:pos x="1806" y="1088"/>
                </a:cxn>
                <a:cxn ang="0">
                  <a:pos x="1828" y="1120"/>
                </a:cxn>
                <a:cxn ang="0">
                  <a:pos x="1906" y="1136"/>
                </a:cxn>
                <a:cxn ang="0">
                  <a:pos x="1998" y="1152"/>
                </a:cxn>
                <a:cxn ang="0">
                  <a:pos x="2119" y="1184"/>
                </a:cxn>
                <a:cxn ang="0">
                  <a:pos x="2183" y="1200"/>
                </a:cxn>
                <a:cxn ang="0">
                  <a:pos x="2283" y="1216"/>
                </a:cxn>
                <a:cxn ang="0">
                  <a:pos x="2311" y="1264"/>
                </a:cxn>
                <a:cxn ang="0">
                  <a:pos x="2368" y="1280"/>
                </a:cxn>
                <a:cxn ang="0">
                  <a:pos x="2411" y="1312"/>
                </a:cxn>
                <a:cxn ang="0">
                  <a:pos x="2560" y="1360"/>
                </a:cxn>
                <a:cxn ang="0">
                  <a:pos x="2589" y="1432"/>
                </a:cxn>
              </a:cxnLst>
              <a:rect l="0" t="0" r="r" b="b"/>
              <a:pathLst>
                <a:path w="2624" h="1496">
                  <a:moveTo>
                    <a:pt x="0" y="0"/>
                  </a:moveTo>
                  <a:lnTo>
                    <a:pt x="14" y="0"/>
                  </a:lnTo>
                  <a:lnTo>
                    <a:pt x="14" y="16"/>
                  </a:lnTo>
                  <a:lnTo>
                    <a:pt x="21" y="16"/>
                  </a:lnTo>
                  <a:lnTo>
                    <a:pt x="36" y="16"/>
                  </a:lnTo>
                  <a:lnTo>
                    <a:pt x="43" y="16"/>
                  </a:lnTo>
                  <a:lnTo>
                    <a:pt x="43" y="32"/>
                  </a:lnTo>
                  <a:lnTo>
                    <a:pt x="57" y="32"/>
                  </a:lnTo>
                  <a:lnTo>
                    <a:pt x="64" y="32"/>
                  </a:lnTo>
                  <a:lnTo>
                    <a:pt x="64" y="56"/>
                  </a:lnTo>
                  <a:lnTo>
                    <a:pt x="78" y="56"/>
                  </a:lnTo>
                  <a:lnTo>
                    <a:pt x="85" y="56"/>
                  </a:lnTo>
                  <a:lnTo>
                    <a:pt x="85" y="72"/>
                  </a:lnTo>
                  <a:lnTo>
                    <a:pt x="100" y="72"/>
                  </a:lnTo>
                  <a:lnTo>
                    <a:pt x="107" y="72"/>
                  </a:lnTo>
                  <a:lnTo>
                    <a:pt x="107" y="88"/>
                  </a:lnTo>
                  <a:lnTo>
                    <a:pt x="121" y="88"/>
                  </a:lnTo>
                  <a:lnTo>
                    <a:pt x="128" y="88"/>
                  </a:lnTo>
                  <a:lnTo>
                    <a:pt x="128" y="104"/>
                  </a:lnTo>
                  <a:lnTo>
                    <a:pt x="142" y="104"/>
                  </a:lnTo>
                  <a:lnTo>
                    <a:pt x="171" y="104"/>
                  </a:lnTo>
                  <a:lnTo>
                    <a:pt x="192" y="104"/>
                  </a:lnTo>
                  <a:lnTo>
                    <a:pt x="206" y="104"/>
                  </a:lnTo>
                  <a:lnTo>
                    <a:pt x="213" y="104"/>
                  </a:lnTo>
                  <a:lnTo>
                    <a:pt x="213" y="120"/>
                  </a:lnTo>
                  <a:lnTo>
                    <a:pt x="228" y="120"/>
                  </a:lnTo>
                  <a:lnTo>
                    <a:pt x="235" y="120"/>
                  </a:lnTo>
                  <a:lnTo>
                    <a:pt x="249" y="120"/>
                  </a:lnTo>
                  <a:lnTo>
                    <a:pt x="256" y="120"/>
                  </a:lnTo>
                  <a:lnTo>
                    <a:pt x="256" y="136"/>
                  </a:lnTo>
                  <a:lnTo>
                    <a:pt x="270" y="136"/>
                  </a:lnTo>
                  <a:lnTo>
                    <a:pt x="277" y="136"/>
                  </a:lnTo>
                  <a:lnTo>
                    <a:pt x="292" y="136"/>
                  </a:lnTo>
                  <a:lnTo>
                    <a:pt x="292" y="152"/>
                  </a:lnTo>
                  <a:lnTo>
                    <a:pt x="299" y="152"/>
                  </a:lnTo>
                  <a:lnTo>
                    <a:pt x="313" y="152"/>
                  </a:lnTo>
                  <a:lnTo>
                    <a:pt x="313" y="168"/>
                  </a:lnTo>
                  <a:lnTo>
                    <a:pt x="320" y="168"/>
                  </a:lnTo>
                  <a:lnTo>
                    <a:pt x="341" y="168"/>
                  </a:lnTo>
                  <a:lnTo>
                    <a:pt x="356" y="168"/>
                  </a:lnTo>
                  <a:lnTo>
                    <a:pt x="356" y="184"/>
                  </a:lnTo>
                  <a:lnTo>
                    <a:pt x="363" y="184"/>
                  </a:lnTo>
                  <a:lnTo>
                    <a:pt x="377" y="184"/>
                  </a:lnTo>
                  <a:lnTo>
                    <a:pt x="377" y="200"/>
                  </a:lnTo>
                  <a:lnTo>
                    <a:pt x="384" y="200"/>
                  </a:lnTo>
                  <a:lnTo>
                    <a:pt x="398" y="200"/>
                  </a:lnTo>
                  <a:lnTo>
                    <a:pt x="398" y="216"/>
                  </a:lnTo>
                  <a:lnTo>
                    <a:pt x="406" y="216"/>
                  </a:lnTo>
                  <a:lnTo>
                    <a:pt x="427" y="216"/>
                  </a:lnTo>
                  <a:lnTo>
                    <a:pt x="427" y="232"/>
                  </a:lnTo>
                  <a:lnTo>
                    <a:pt x="441" y="232"/>
                  </a:lnTo>
                  <a:lnTo>
                    <a:pt x="448" y="232"/>
                  </a:lnTo>
                  <a:lnTo>
                    <a:pt x="448" y="248"/>
                  </a:lnTo>
                  <a:lnTo>
                    <a:pt x="462" y="248"/>
                  </a:lnTo>
                  <a:lnTo>
                    <a:pt x="462" y="264"/>
                  </a:lnTo>
                  <a:lnTo>
                    <a:pt x="470" y="264"/>
                  </a:lnTo>
                  <a:lnTo>
                    <a:pt x="470" y="280"/>
                  </a:lnTo>
                  <a:lnTo>
                    <a:pt x="484" y="280"/>
                  </a:lnTo>
                  <a:lnTo>
                    <a:pt x="484" y="296"/>
                  </a:lnTo>
                  <a:lnTo>
                    <a:pt x="491" y="296"/>
                  </a:lnTo>
                  <a:lnTo>
                    <a:pt x="491" y="312"/>
                  </a:lnTo>
                  <a:lnTo>
                    <a:pt x="505" y="312"/>
                  </a:lnTo>
                  <a:lnTo>
                    <a:pt x="512" y="312"/>
                  </a:lnTo>
                  <a:lnTo>
                    <a:pt x="512" y="328"/>
                  </a:lnTo>
                  <a:lnTo>
                    <a:pt x="526" y="328"/>
                  </a:lnTo>
                  <a:lnTo>
                    <a:pt x="526" y="344"/>
                  </a:lnTo>
                  <a:lnTo>
                    <a:pt x="534" y="344"/>
                  </a:lnTo>
                  <a:lnTo>
                    <a:pt x="555" y="344"/>
                  </a:lnTo>
                  <a:lnTo>
                    <a:pt x="576" y="344"/>
                  </a:lnTo>
                  <a:lnTo>
                    <a:pt x="590" y="344"/>
                  </a:lnTo>
                  <a:lnTo>
                    <a:pt x="598" y="344"/>
                  </a:lnTo>
                  <a:lnTo>
                    <a:pt x="598" y="360"/>
                  </a:lnTo>
                  <a:lnTo>
                    <a:pt x="612" y="360"/>
                  </a:lnTo>
                  <a:lnTo>
                    <a:pt x="612" y="376"/>
                  </a:lnTo>
                  <a:lnTo>
                    <a:pt x="619" y="376"/>
                  </a:lnTo>
                  <a:lnTo>
                    <a:pt x="619" y="400"/>
                  </a:lnTo>
                  <a:lnTo>
                    <a:pt x="633" y="400"/>
                  </a:lnTo>
                  <a:lnTo>
                    <a:pt x="633" y="416"/>
                  </a:lnTo>
                  <a:lnTo>
                    <a:pt x="654" y="416"/>
                  </a:lnTo>
                  <a:lnTo>
                    <a:pt x="662" y="416"/>
                  </a:lnTo>
                  <a:lnTo>
                    <a:pt x="662" y="432"/>
                  </a:lnTo>
                  <a:lnTo>
                    <a:pt x="662" y="448"/>
                  </a:lnTo>
                  <a:lnTo>
                    <a:pt x="676" y="448"/>
                  </a:lnTo>
                  <a:lnTo>
                    <a:pt x="676" y="464"/>
                  </a:lnTo>
                  <a:lnTo>
                    <a:pt x="683" y="464"/>
                  </a:lnTo>
                  <a:lnTo>
                    <a:pt x="697" y="464"/>
                  </a:lnTo>
                  <a:lnTo>
                    <a:pt x="704" y="464"/>
                  </a:lnTo>
                  <a:lnTo>
                    <a:pt x="704" y="480"/>
                  </a:lnTo>
                  <a:lnTo>
                    <a:pt x="740" y="480"/>
                  </a:lnTo>
                  <a:lnTo>
                    <a:pt x="747" y="480"/>
                  </a:lnTo>
                  <a:lnTo>
                    <a:pt x="747" y="496"/>
                  </a:lnTo>
                  <a:lnTo>
                    <a:pt x="761" y="496"/>
                  </a:lnTo>
                  <a:lnTo>
                    <a:pt x="768" y="496"/>
                  </a:lnTo>
                  <a:lnTo>
                    <a:pt x="804" y="496"/>
                  </a:lnTo>
                  <a:lnTo>
                    <a:pt x="804" y="512"/>
                  </a:lnTo>
                  <a:lnTo>
                    <a:pt x="825" y="512"/>
                  </a:lnTo>
                  <a:lnTo>
                    <a:pt x="832" y="512"/>
                  </a:lnTo>
                  <a:lnTo>
                    <a:pt x="846" y="512"/>
                  </a:lnTo>
                  <a:lnTo>
                    <a:pt x="846" y="528"/>
                  </a:lnTo>
                  <a:lnTo>
                    <a:pt x="854" y="528"/>
                  </a:lnTo>
                  <a:lnTo>
                    <a:pt x="854" y="544"/>
                  </a:lnTo>
                  <a:lnTo>
                    <a:pt x="868" y="544"/>
                  </a:lnTo>
                  <a:lnTo>
                    <a:pt x="889" y="544"/>
                  </a:lnTo>
                  <a:lnTo>
                    <a:pt x="889" y="560"/>
                  </a:lnTo>
                  <a:lnTo>
                    <a:pt x="889" y="576"/>
                  </a:lnTo>
                  <a:lnTo>
                    <a:pt x="903" y="576"/>
                  </a:lnTo>
                  <a:lnTo>
                    <a:pt x="910" y="576"/>
                  </a:lnTo>
                  <a:lnTo>
                    <a:pt x="910" y="592"/>
                  </a:lnTo>
                  <a:lnTo>
                    <a:pt x="925" y="592"/>
                  </a:lnTo>
                  <a:lnTo>
                    <a:pt x="932" y="592"/>
                  </a:lnTo>
                  <a:lnTo>
                    <a:pt x="932" y="608"/>
                  </a:lnTo>
                  <a:lnTo>
                    <a:pt x="946" y="608"/>
                  </a:lnTo>
                  <a:lnTo>
                    <a:pt x="946" y="624"/>
                  </a:lnTo>
                  <a:lnTo>
                    <a:pt x="953" y="624"/>
                  </a:lnTo>
                  <a:lnTo>
                    <a:pt x="974" y="624"/>
                  </a:lnTo>
                  <a:lnTo>
                    <a:pt x="974" y="640"/>
                  </a:lnTo>
                  <a:lnTo>
                    <a:pt x="989" y="640"/>
                  </a:lnTo>
                  <a:lnTo>
                    <a:pt x="989" y="656"/>
                  </a:lnTo>
                  <a:lnTo>
                    <a:pt x="1010" y="656"/>
                  </a:lnTo>
                  <a:lnTo>
                    <a:pt x="1017" y="656"/>
                  </a:lnTo>
                  <a:lnTo>
                    <a:pt x="1017" y="672"/>
                  </a:lnTo>
                  <a:lnTo>
                    <a:pt x="1031" y="672"/>
                  </a:lnTo>
                  <a:lnTo>
                    <a:pt x="1060" y="672"/>
                  </a:lnTo>
                  <a:lnTo>
                    <a:pt x="1074" y="672"/>
                  </a:lnTo>
                  <a:lnTo>
                    <a:pt x="1074" y="688"/>
                  </a:lnTo>
                  <a:lnTo>
                    <a:pt x="1081" y="688"/>
                  </a:lnTo>
                  <a:lnTo>
                    <a:pt x="1095" y="688"/>
                  </a:lnTo>
                  <a:lnTo>
                    <a:pt x="1095" y="704"/>
                  </a:lnTo>
                  <a:lnTo>
                    <a:pt x="1102" y="704"/>
                  </a:lnTo>
                  <a:lnTo>
                    <a:pt x="1102" y="728"/>
                  </a:lnTo>
                  <a:lnTo>
                    <a:pt x="1117" y="728"/>
                  </a:lnTo>
                  <a:lnTo>
                    <a:pt x="1138" y="728"/>
                  </a:lnTo>
                  <a:lnTo>
                    <a:pt x="1159" y="728"/>
                  </a:lnTo>
                  <a:lnTo>
                    <a:pt x="1159" y="744"/>
                  </a:lnTo>
                  <a:lnTo>
                    <a:pt x="1166" y="744"/>
                  </a:lnTo>
                  <a:lnTo>
                    <a:pt x="1181" y="744"/>
                  </a:lnTo>
                  <a:lnTo>
                    <a:pt x="1181" y="760"/>
                  </a:lnTo>
                  <a:lnTo>
                    <a:pt x="1202" y="760"/>
                  </a:lnTo>
                  <a:lnTo>
                    <a:pt x="1230" y="760"/>
                  </a:lnTo>
                  <a:lnTo>
                    <a:pt x="1230" y="776"/>
                  </a:lnTo>
                  <a:lnTo>
                    <a:pt x="1245" y="776"/>
                  </a:lnTo>
                  <a:lnTo>
                    <a:pt x="1252" y="776"/>
                  </a:lnTo>
                  <a:lnTo>
                    <a:pt x="1252" y="792"/>
                  </a:lnTo>
                  <a:lnTo>
                    <a:pt x="1266" y="792"/>
                  </a:lnTo>
                  <a:lnTo>
                    <a:pt x="1273" y="792"/>
                  </a:lnTo>
                  <a:lnTo>
                    <a:pt x="1273" y="808"/>
                  </a:lnTo>
                  <a:lnTo>
                    <a:pt x="1287" y="808"/>
                  </a:lnTo>
                  <a:lnTo>
                    <a:pt x="1294" y="808"/>
                  </a:lnTo>
                  <a:lnTo>
                    <a:pt x="1309" y="808"/>
                  </a:lnTo>
                  <a:lnTo>
                    <a:pt x="1330" y="808"/>
                  </a:lnTo>
                  <a:lnTo>
                    <a:pt x="1330" y="824"/>
                  </a:lnTo>
                  <a:lnTo>
                    <a:pt x="1351" y="824"/>
                  </a:lnTo>
                  <a:lnTo>
                    <a:pt x="1351" y="840"/>
                  </a:lnTo>
                  <a:lnTo>
                    <a:pt x="1358" y="840"/>
                  </a:lnTo>
                  <a:lnTo>
                    <a:pt x="1358" y="856"/>
                  </a:lnTo>
                  <a:lnTo>
                    <a:pt x="1373" y="856"/>
                  </a:lnTo>
                  <a:lnTo>
                    <a:pt x="1415" y="856"/>
                  </a:lnTo>
                  <a:lnTo>
                    <a:pt x="1415" y="872"/>
                  </a:lnTo>
                  <a:lnTo>
                    <a:pt x="1415" y="888"/>
                  </a:lnTo>
                  <a:lnTo>
                    <a:pt x="1437" y="888"/>
                  </a:lnTo>
                  <a:lnTo>
                    <a:pt x="1444" y="888"/>
                  </a:lnTo>
                  <a:lnTo>
                    <a:pt x="1444" y="904"/>
                  </a:lnTo>
                  <a:lnTo>
                    <a:pt x="1458" y="904"/>
                  </a:lnTo>
                  <a:lnTo>
                    <a:pt x="1465" y="904"/>
                  </a:lnTo>
                  <a:lnTo>
                    <a:pt x="1465" y="920"/>
                  </a:lnTo>
                  <a:lnTo>
                    <a:pt x="1479" y="920"/>
                  </a:lnTo>
                  <a:lnTo>
                    <a:pt x="1486" y="920"/>
                  </a:lnTo>
                  <a:lnTo>
                    <a:pt x="1486" y="936"/>
                  </a:lnTo>
                  <a:lnTo>
                    <a:pt x="1522" y="936"/>
                  </a:lnTo>
                  <a:lnTo>
                    <a:pt x="1529" y="936"/>
                  </a:lnTo>
                  <a:lnTo>
                    <a:pt x="1529" y="952"/>
                  </a:lnTo>
                  <a:lnTo>
                    <a:pt x="1550" y="952"/>
                  </a:lnTo>
                  <a:lnTo>
                    <a:pt x="1565" y="952"/>
                  </a:lnTo>
                  <a:lnTo>
                    <a:pt x="1586" y="952"/>
                  </a:lnTo>
                  <a:lnTo>
                    <a:pt x="1607" y="952"/>
                  </a:lnTo>
                  <a:lnTo>
                    <a:pt x="1607" y="968"/>
                  </a:lnTo>
                  <a:lnTo>
                    <a:pt x="1629" y="968"/>
                  </a:lnTo>
                  <a:lnTo>
                    <a:pt x="1629" y="984"/>
                  </a:lnTo>
                  <a:lnTo>
                    <a:pt x="1636" y="984"/>
                  </a:lnTo>
                  <a:lnTo>
                    <a:pt x="1636" y="1000"/>
                  </a:lnTo>
                  <a:lnTo>
                    <a:pt x="1657" y="1000"/>
                  </a:lnTo>
                  <a:lnTo>
                    <a:pt x="1671" y="1000"/>
                  </a:lnTo>
                  <a:lnTo>
                    <a:pt x="1671" y="1016"/>
                  </a:lnTo>
                  <a:lnTo>
                    <a:pt x="1693" y="1016"/>
                  </a:lnTo>
                  <a:lnTo>
                    <a:pt x="1693" y="1032"/>
                  </a:lnTo>
                  <a:lnTo>
                    <a:pt x="1700" y="1032"/>
                  </a:lnTo>
                  <a:lnTo>
                    <a:pt x="1714" y="1032"/>
                  </a:lnTo>
                  <a:lnTo>
                    <a:pt x="1721" y="1032"/>
                  </a:lnTo>
                  <a:lnTo>
                    <a:pt x="1721" y="1056"/>
                  </a:lnTo>
                  <a:lnTo>
                    <a:pt x="1735" y="1056"/>
                  </a:lnTo>
                  <a:lnTo>
                    <a:pt x="1735" y="1072"/>
                  </a:lnTo>
                  <a:lnTo>
                    <a:pt x="1742" y="1072"/>
                  </a:lnTo>
                  <a:lnTo>
                    <a:pt x="1778" y="1072"/>
                  </a:lnTo>
                  <a:lnTo>
                    <a:pt x="1778" y="1088"/>
                  </a:lnTo>
                  <a:lnTo>
                    <a:pt x="1799" y="1088"/>
                  </a:lnTo>
                  <a:lnTo>
                    <a:pt x="1806" y="1088"/>
                  </a:lnTo>
                  <a:lnTo>
                    <a:pt x="1806" y="1104"/>
                  </a:lnTo>
                  <a:lnTo>
                    <a:pt x="1821" y="1104"/>
                  </a:lnTo>
                  <a:lnTo>
                    <a:pt x="1821" y="1120"/>
                  </a:lnTo>
                  <a:lnTo>
                    <a:pt x="1828" y="1120"/>
                  </a:lnTo>
                  <a:lnTo>
                    <a:pt x="1842" y="1120"/>
                  </a:lnTo>
                  <a:lnTo>
                    <a:pt x="1842" y="1136"/>
                  </a:lnTo>
                  <a:lnTo>
                    <a:pt x="1885" y="1136"/>
                  </a:lnTo>
                  <a:lnTo>
                    <a:pt x="1906" y="1136"/>
                  </a:lnTo>
                  <a:lnTo>
                    <a:pt x="1913" y="1136"/>
                  </a:lnTo>
                  <a:lnTo>
                    <a:pt x="1913" y="1152"/>
                  </a:lnTo>
                  <a:lnTo>
                    <a:pt x="1927" y="1152"/>
                  </a:lnTo>
                  <a:lnTo>
                    <a:pt x="1998" y="1152"/>
                  </a:lnTo>
                  <a:lnTo>
                    <a:pt x="2041" y="1152"/>
                  </a:lnTo>
                  <a:lnTo>
                    <a:pt x="2041" y="1168"/>
                  </a:lnTo>
                  <a:lnTo>
                    <a:pt x="2119" y="1168"/>
                  </a:lnTo>
                  <a:lnTo>
                    <a:pt x="2119" y="1184"/>
                  </a:lnTo>
                  <a:lnTo>
                    <a:pt x="2126" y="1184"/>
                  </a:lnTo>
                  <a:lnTo>
                    <a:pt x="2126" y="1200"/>
                  </a:lnTo>
                  <a:lnTo>
                    <a:pt x="2162" y="1200"/>
                  </a:lnTo>
                  <a:lnTo>
                    <a:pt x="2183" y="1200"/>
                  </a:lnTo>
                  <a:lnTo>
                    <a:pt x="2183" y="1216"/>
                  </a:lnTo>
                  <a:lnTo>
                    <a:pt x="2247" y="1216"/>
                  </a:lnTo>
                  <a:lnTo>
                    <a:pt x="2262" y="1216"/>
                  </a:lnTo>
                  <a:lnTo>
                    <a:pt x="2283" y="1216"/>
                  </a:lnTo>
                  <a:lnTo>
                    <a:pt x="2283" y="1248"/>
                  </a:lnTo>
                  <a:lnTo>
                    <a:pt x="2304" y="1248"/>
                  </a:lnTo>
                  <a:lnTo>
                    <a:pt x="2304" y="1264"/>
                  </a:lnTo>
                  <a:lnTo>
                    <a:pt x="2311" y="1264"/>
                  </a:lnTo>
                  <a:lnTo>
                    <a:pt x="2347" y="1264"/>
                  </a:lnTo>
                  <a:lnTo>
                    <a:pt x="2347" y="1280"/>
                  </a:lnTo>
                  <a:lnTo>
                    <a:pt x="2354" y="1280"/>
                  </a:lnTo>
                  <a:lnTo>
                    <a:pt x="2368" y="1280"/>
                  </a:lnTo>
                  <a:lnTo>
                    <a:pt x="2375" y="1280"/>
                  </a:lnTo>
                  <a:lnTo>
                    <a:pt x="2397" y="1280"/>
                  </a:lnTo>
                  <a:lnTo>
                    <a:pt x="2397" y="1312"/>
                  </a:lnTo>
                  <a:lnTo>
                    <a:pt x="2411" y="1312"/>
                  </a:lnTo>
                  <a:lnTo>
                    <a:pt x="2432" y="1312"/>
                  </a:lnTo>
                  <a:lnTo>
                    <a:pt x="2432" y="1360"/>
                  </a:lnTo>
                  <a:lnTo>
                    <a:pt x="2454" y="1360"/>
                  </a:lnTo>
                  <a:lnTo>
                    <a:pt x="2560" y="1360"/>
                  </a:lnTo>
                  <a:lnTo>
                    <a:pt x="2560" y="1400"/>
                  </a:lnTo>
                  <a:lnTo>
                    <a:pt x="2582" y="1400"/>
                  </a:lnTo>
                  <a:lnTo>
                    <a:pt x="2582" y="1432"/>
                  </a:lnTo>
                  <a:lnTo>
                    <a:pt x="2589" y="1432"/>
                  </a:lnTo>
                  <a:lnTo>
                    <a:pt x="2589" y="1464"/>
                  </a:lnTo>
                  <a:lnTo>
                    <a:pt x="2624" y="1464"/>
                  </a:lnTo>
                  <a:lnTo>
                    <a:pt x="2624" y="1496"/>
                  </a:lnTo>
                </a:path>
              </a:pathLst>
            </a:custGeom>
            <a:noFill/>
            <a:ln w="22225">
              <a:solidFill>
                <a:srgbClr val="FFFF00"/>
              </a:solidFill>
              <a:prstDash val="solid"/>
              <a:round/>
              <a:headEnd/>
              <a:tailEnd/>
            </a:ln>
          </p:spPr>
          <p:txBody>
            <a:bodyPr/>
            <a:lstStyle/>
            <a:p>
              <a:pPr>
                <a:defRPr/>
              </a:pPr>
              <a:endParaRPr lang="en-US">
                <a:latin typeface="Arial" charset="0"/>
              </a:endParaRPr>
            </a:p>
          </p:txBody>
        </p:sp>
        <p:sp>
          <p:nvSpPr>
            <p:cNvPr id="30765" name="Rectangle 7"/>
            <p:cNvSpPr>
              <a:spLocks noChangeArrowheads="1"/>
            </p:cNvSpPr>
            <p:nvPr/>
          </p:nvSpPr>
          <p:spPr bwMode="auto">
            <a:xfrm rot="-5400000">
              <a:off x="894" y="2239"/>
              <a:ext cx="69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 Survival</a:t>
              </a:r>
            </a:p>
          </p:txBody>
        </p:sp>
        <p:sp>
          <p:nvSpPr>
            <p:cNvPr id="30766" name="Rectangle 8"/>
            <p:cNvSpPr>
              <a:spLocks noChangeArrowheads="1"/>
            </p:cNvSpPr>
            <p:nvPr/>
          </p:nvSpPr>
          <p:spPr bwMode="auto">
            <a:xfrm>
              <a:off x="3521" y="1708"/>
              <a:ext cx="73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Carvedilol</a:t>
              </a:r>
            </a:p>
          </p:txBody>
        </p:sp>
        <p:sp>
          <p:nvSpPr>
            <p:cNvPr id="30767" name="Rectangle 9"/>
            <p:cNvSpPr>
              <a:spLocks noChangeArrowheads="1"/>
            </p:cNvSpPr>
            <p:nvPr/>
          </p:nvSpPr>
          <p:spPr bwMode="auto">
            <a:xfrm>
              <a:off x="3049" y="2365"/>
              <a:ext cx="58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Placebo</a:t>
              </a:r>
            </a:p>
          </p:txBody>
        </p:sp>
        <p:grpSp>
          <p:nvGrpSpPr>
            <p:cNvPr id="30768" name="Group 10"/>
            <p:cNvGrpSpPr>
              <a:grpSpLocks/>
            </p:cNvGrpSpPr>
            <p:nvPr/>
          </p:nvGrpSpPr>
          <p:grpSpPr bwMode="auto">
            <a:xfrm>
              <a:off x="1679" y="3622"/>
              <a:ext cx="2498" cy="387"/>
              <a:chOff x="1728" y="3776"/>
              <a:chExt cx="2702" cy="419"/>
            </a:xfrm>
          </p:grpSpPr>
          <p:sp>
            <p:nvSpPr>
              <p:cNvPr id="30794" name="Rectangle 11"/>
              <p:cNvSpPr>
                <a:spLocks noChangeArrowheads="1"/>
              </p:cNvSpPr>
              <p:nvPr/>
            </p:nvSpPr>
            <p:spPr bwMode="auto">
              <a:xfrm>
                <a:off x="1728" y="3776"/>
                <a:ext cx="9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0</a:t>
                </a:r>
              </a:p>
            </p:txBody>
          </p:sp>
          <p:sp>
            <p:nvSpPr>
              <p:cNvPr id="30795" name="Rectangle 12"/>
              <p:cNvSpPr>
                <a:spLocks noChangeArrowheads="1"/>
              </p:cNvSpPr>
              <p:nvPr/>
            </p:nvSpPr>
            <p:spPr bwMode="auto">
              <a:xfrm>
                <a:off x="2100" y="3776"/>
                <a:ext cx="9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3</a:t>
                </a:r>
              </a:p>
            </p:txBody>
          </p:sp>
          <p:sp>
            <p:nvSpPr>
              <p:cNvPr id="30796" name="Rectangle 13"/>
              <p:cNvSpPr>
                <a:spLocks noChangeArrowheads="1"/>
              </p:cNvSpPr>
              <p:nvPr/>
            </p:nvSpPr>
            <p:spPr bwMode="auto">
              <a:xfrm>
                <a:off x="2445" y="3776"/>
                <a:ext cx="9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6</a:t>
                </a:r>
              </a:p>
            </p:txBody>
          </p:sp>
          <p:sp>
            <p:nvSpPr>
              <p:cNvPr id="30797" name="Rectangle 14"/>
              <p:cNvSpPr>
                <a:spLocks noChangeArrowheads="1"/>
              </p:cNvSpPr>
              <p:nvPr/>
            </p:nvSpPr>
            <p:spPr bwMode="auto">
              <a:xfrm>
                <a:off x="2812" y="3776"/>
                <a:ext cx="9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9</a:t>
                </a:r>
              </a:p>
            </p:txBody>
          </p:sp>
          <p:sp>
            <p:nvSpPr>
              <p:cNvPr id="30798" name="Rectangle 15"/>
              <p:cNvSpPr>
                <a:spLocks noChangeArrowheads="1"/>
              </p:cNvSpPr>
              <p:nvPr/>
            </p:nvSpPr>
            <p:spPr bwMode="auto">
              <a:xfrm>
                <a:off x="3137" y="3776"/>
                <a:ext cx="18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12</a:t>
                </a:r>
              </a:p>
            </p:txBody>
          </p:sp>
          <p:sp>
            <p:nvSpPr>
              <p:cNvPr id="30799" name="Rectangle 16"/>
              <p:cNvSpPr>
                <a:spLocks noChangeArrowheads="1"/>
              </p:cNvSpPr>
              <p:nvPr/>
            </p:nvSpPr>
            <p:spPr bwMode="auto">
              <a:xfrm>
                <a:off x="3506" y="3776"/>
                <a:ext cx="18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15</a:t>
                </a:r>
              </a:p>
            </p:txBody>
          </p:sp>
          <p:sp>
            <p:nvSpPr>
              <p:cNvPr id="30800" name="Rectangle 17"/>
              <p:cNvSpPr>
                <a:spLocks noChangeArrowheads="1"/>
              </p:cNvSpPr>
              <p:nvPr/>
            </p:nvSpPr>
            <p:spPr bwMode="auto">
              <a:xfrm>
                <a:off x="3874" y="3776"/>
                <a:ext cx="18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18</a:t>
                </a:r>
              </a:p>
            </p:txBody>
          </p:sp>
          <p:sp>
            <p:nvSpPr>
              <p:cNvPr id="30801" name="Rectangle 18"/>
              <p:cNvSpPr>
                <a:spLocks noChangeArrowheads="1"/>
              </p:cNvSpPr>
              <p:nvPr/>
            </p:nvSpPr>
            <p:spPr bwMode="auto">
              <a:xfrm>
                <a:off x="4246" y="3776"/>
                <a:ext cx="18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21</a:t>
                </a:r>
              </a:p>
            </p:txBody>
          </p:sp>
          <p:sp>
            <p:nvSpPr>
              <p:cNvPr id="30802" name="Rectangle 19"/>
              <p:cNvSpPr>
                <a:spLocks noChangeArrowheads="1"/>
              </p:cNvSpPr>
              <p:nvPr/>
            </p:nvSpPr>
            <p:spPr bwMode="auto">
              <a:xfrm>
                <a:off x="2865" y="4016"/>
                <a:ext cx="58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dirty="0">
                    <a:solidFill>
                      <a:srgbClr val="FFFFFF"/>
                    </a:solidFill>
                    <a:effectLst>
                      <a:outerShdw blurRad="38100" dist="38100" dir="2700000" algn="tl">
                        <a:srgbClr val="000000">
                          <a:alpha val="43137"/>
                        </a:srgbClr>
                      </a:outerShdw>
                    </a:effectLst>
                  </a:rPr>
                  <a:t>Months</a:t>
                </a:r>
              </a:p>
            </p:txBody>
          </p:sp>
        </p:grpSp>
        <p:grpSp>
          <p:nvGrpSpPr>
            <p:cNvPr id="30769" name="Group 20"/>
            <p:cNvGrpSpPr>
              <a:grpSpLocks/>
            </p:cNvGrpSpPr>
            <p:nvPr/>
          </p:nvGrpSpPr>
          <p:grpSpPr bwMode="auto">
            <a:xfrm>
              <a:off x="2040" y="3511"/>
              <a:ext cx="2019" cy="44"/>
              <a:chOff x="2119" y="3656"/>
              <a:chExt cx="2184" cy="48"/>
            </a:xfrm>
          </p:grpSpPr>
          <p:sp>
            <p:nvSpPr>
              <p:cNvPr id="376853" name="Line 21"/>
              <p:cNvSpPr>
                <a:spLocks noChangeShapeType="1"/>
              </p:cNvSpPr>
              <p:nvPr/>
            </p:nvSpPr>
            <p:spPr bwMode="auto">
              <a:xfrm flipV="1">
                <a:off x="2119"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4" name="Line 22"/>
              <p:cNvSpPr>
                <a:spLocks noChangeShapeType="1"/>
              </p:cNvSpPr>
              <p:nvPr/>
            </p:nvSpPr>
            <p:spPr bwMode="auto">
              <a:xfrm flipV="1">
                <a:off x="2482"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5" name="Line 23"/>
              <p:cNvSpPr>
                <a:spLocks noChangeShapeType="1"/>
              </p:cNvSpPr>
              <p:nvPr/>
            </p:nvSpPr>
            <p:spPr bwMode="auto">
              <a:xfrm flipV="1">
                <a:off x="2844" y="3656"/>
                <a:ext cx="0"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6" name="Line 24"/>
              <p:cNvSpPr>
                <a:spLocks noChangeShapeType="1"/>
              </p:cNvSpPr>
              <p:nvPr/>
            </p:nvSpPr>
            <p:spPr bwMode="auto">
              <a:xfrm flipV="1">
                <a:off x="3207"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7" name="Line 25"/>
              <p:cNvSpPr>
                <a:spLocks noChangeShapeType="1"/>
              </p:cNvSpPr>
              <p:nvPr/>
            </p:nvSpPr>
            <p:spPr bwMode="auto">
              <a:xfrm flipV="1">
                <a:off x="3577" y="3656"/>
                <a:ext cx="0"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8" name="Line 26"/>
              <p:cNvSpPr>
                <a:spLocks noChangeShapeType="1"/>
              </p:cNvSpPr>
              <p:nvPr/>
            </p:nvSpPr>
            <p:spPr bwMode="auto">
              <a:xfrm flipV="1">
                <a:off x="3939"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9" name="Line 27"/>
              <p:cNvSpPr>
                <a:spLocks noChangeShapeType="1"/>
              </p:cNvSpPr>
              <p:nvPr/>
            </p:nvSpPr>
            <p:spPr bwMode="auto">
              <a:xfrm flipV="1">
                <a:off x="4300"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grpSp>
        <p:grpSp>
          <p:nvGrpSpPr>
            <p:cNvPr id="30770" name="Group 28"/>
            <p:cNvGrpSpPr>
              <a:grpSpLocks/>
            </p:cNvGrpSpPr>
            <p:nvPr/>
          </p:nvGrpSpPr>
          <p:grpSpPr bwMode="auto">
            <a:xfrm>
              <a:off x="1704" y="1684"/>
              <a:ext cx="40" cy="1406"/>
              <a:chOff x="1763" y="1680"/>
              <a:chExt cx="43" cy="1521"/>
            </a:xfrm>
          </p:grpSpPr>
          <p:sp>
            <p:nvSpPr>
              <p:cNvPr id="376861" name="Line 29"/>
              <p:cNvSpPr>
                <a:spLocks noChangeShapeType="1"/>
              </p:cNvSpPr>
              <p:nvPr/>
            </p:nvSpPr>
            <p:spPr bwMode="auto">
              <a:xfrm>
                <a:off x="1763" y="3200"/>
                <a:ext cx="43"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62" name="Line 30"/>
              <p:cNvSpPr>
                <a:spLocks noChangeShapeType="1"/>
              </p:cNvSpPr>
              <p:nvPr/>
            </p:nvSpPr>
            <p:spPr bwMode="auto">
              <a:xfrm>
                <a:off x="1763" y="2696"/>
                <a:ext cx="43"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63" name="Line 31"/>
              <p:cNvSpPr>
                <a:spLocks noChangeShapeType="1"/>
              </p:cNvSpPr>
              <p:nvPr/>
            </p:nvSpPr>
            <p:spPr bwMode="auto">
              <a:xfrm>
                <a:off x="1763" y="2192"/>
                <a:ext cx="43"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64" name="Line 32"/>
              <p:cNvSpPr>
                <a:spLocks noChangeShapeType="1"/>
              </p:cNvSpPr>
              <p:nvPr/>
            </p:nvSpPr>
            <p:spPr bwMode="auto">
              <a:xfrm>
                <a:off x="1763" y="1680"/>
                <a:ext cx="43" cy="1"/>
              </a:xfrm>
              <a:prstGeom prst="line">
                <a:avLst/>
              </a:prstGeom>
              <a:noFill/>
              <a:ln w="12700">
                <a:solidFill>
                  <a:srgbClr val="FFFFFF"/>
                </a:solidFill>
                <a:round/>
                <a:headEnd/>
                <a:tailEnd/>
              </a:ln>
            </p:spPr>
            <p:txBody>
              <a:bodyPr/>
              <a:lstStyle/>
              <a:p>
                <a:pPr>
                  <a:defRPr/>
                </a:pPr>
                <a:endParaRPr lang="en-US">
                  <a:latin typeface="Arial" charset="0"/>
                </a:endParaRPr>
              </a:p>
            </p:txBody>
          </p:sp>
        </p:grpSp>
        <p:sp>
          <p:nvSpPr>
            <p:cNvPr id="30771" name="Rectangle 33"/>
            <p:cNvSpPr>
              <a:spLocks noChangeArrowheads="1"/>
            </p:cNvSpPr>
            <p:nvPr/>
          </p:nvSpPr>
          <p:spPr bwMode="auto">
            <a:xfrm>
              <a:off x="1455" y="1152"/>
              <a:ext cx="25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100</a:t>
              </a:r>
            </a:p>
          </p:txBody>
        </p:sp>
        <p:sp>
          <p:nvSpPr>
            <p:cNvPr id="30772" name="Rectangle 34"/>
            <p:cNvSpPr>
              <a:spLocks noChangeArrowheads="1"/>
            </p:cNvSpPr>
            <p:nvPr/>
          </p:nvSpPr>
          <p:spPr bwMode="auto">
            <a:xfrm>
              <a:off x="1521" y="1618"/>
              <a:ext cx="16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90</a:t>
              </a:r>
            </a:p>
          </p:txBody>
        </p:sp>
        <p:sp>
          <p:nvSpPr>
            <p:cNvPr id="30773" name="Rectangle 35"/>
            <p:cNvSpPr>
              <a:spLocks noChangeArrowheads="1"/>
            </p:cNvSpPr>
            <p:nvPr/>
          </p:nvSpPr>
          <p:spPr bwMode="auto">
            <a:xfrm>
              <a:off x="1521" y="2076"/>
              <a:ext cx="16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80</a:t>
              </a:r>
            </a:p>
          </p:txBody>
        </p:sp>
        <p:sp>
          <p:nvSpPr>
            <p:cNvPr id="30774" name="Rectangle 36"/>
            <p:cNvSpPr>
              <a:spLocks noChangeArrowheads="1"/>
            </p:cNvSpPr>
            <p:nvPr/>
          </p:nvSpPr>
          <p:spPr bwMode="auto">
            <a:xfrm>
              <a:off x="1521" y="3001"/>
              <a:ext cx="1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60</a:t>
              </a:r>
            </a:p>
          </p:txBody>
        </p:sp>
        <p:sp>
          <p:nvSpPr>
            <p:cNvPr id="30775" name="Rectangle 37"/>
            <p:cNvSpPr>
              <a:spLocks noChangeArrowheads="1"/>
            </p:cNvSpPr>
            <p:nvPr/>
          </p:nvSpPr>
          <p:spPr bwMode="auto">
            <a:xfrm>
              <a:off x="1521" y="2542"/>
              <a:ext cx="1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70</a:t>
              </a:r>
            </a:p>
          </p:txBody>
        </p:sp>
        <p:sp>
          <p:nvSpPr>
            <p:cNvPr id="30776" name="Rectangle 38"/>
            <p:cNvSpPr>
              <a:spLocks noChangeArrowheads="1"/>
            </p:cNvSpPr>
            <p:nvPr/>
          </p:nvSpPr>
          <p:spPr bwMode="auto">
            <a:xfrm>
              <a:off x="1554" y="3467"/>
              <a:ext cx="128"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 0</a:t>
              </a:r>
            </a:p>
          </p:txBody>
        </p:sp>
        <p:sp>
          <p:nvSpPr>
            <p:cNvPr id="376871" name="Freeform 39"/>
            <p:cNvSpPr>
              <a:spLocks/>
            </p:cNvSpPr>
            <p:nvPr/>
          </p:nvSpPr>
          <p:spPr bwMode="auto">
            <a:xfrm>
              <a:off x="1702" y="1208"/>
              <a:ext cx="2485" cy="2352"/>
            </a:xfrm>
            <a:custGeom>
              <a:avLst/>
              <a:gdLst/>
              <a:ahLst/>
              <a:cxnLst>
                <a:cxn ang="0">
                  <a:pos x="0" y="0"/>
                </a:cxn>
                <a:cxn ang="0">
                  <a:pos x="0" y="2544"/>
                </a:cxn>
                <a:cxn ang="0">
                  <a:pos x="2688" y="2544"/>
                </a:cxn>
              </a:cxnLst>
              <a:rect l="0" t="0" r="r" b="b"/>
              <a:pathLst>
                <a:path w="2688" h="2544">
                  <a:moveTo>
                    <a:pt x="0" y="0"/>
                  </a:moveTo>
                  <a:lnTo>
                    <a:pt x="0" y="2544"/>
                  </a:lnTo>
                  <a:lnTo>
                    <a:pt x="2688" y="2544"/>
                  </a:lnTo>
                </a:path>
              </a:pathLst>
            </a:custGeom>
            <a:noFill/>
            <a:ln w="12700">
              <a:solidFill>
                <a:srgbClr val="FFFFFF"/>
              </a:solidFill>
              <a:round/>
              <a:headEnd/>
              <a:tailEnd/>
            </a:ln>
            <a:effectLst/>
          </p:spPr>
          <p:txBody>
            <a:bodyPr/>
            <a:lstStyle/>
            <a:p>
              <a:pPr>
                <a:defRPr/>
              </a:pPr>
              <a:endParaRPr lang="en-US">
                <a:latin typeface="Arial" charset="0"/>
              </a:endParaRPr>
            </a:p>
          </p:txBody>
        </p:sp>
        <p:grpSp>
          <p:nvGrpSpPr>
            <p:cNvPr id="30778" name="Group 40"/>
            <p:cNvGrpSpPr>
              <a:grpSpLocks/>
            </p:cNvGrpSpPr>
            <p:nvPr/>
          </p:nvGrpSpPr>
          <p:grpSpPr bwMode="auto">
            <a:xfrm>
              <a:off x="1608" y="3312"/>
              <a:ext cx="192" cy="48"/>
              <a:chOff x="912" y="3312"/>
              <a:chExt cx="192" cy="48"/>
            </a:xfrm>
          </p:grpSpPr>
          <p:sp useBgFill="1">
            <p:nvSpPr>
              <p:cNvPr id="376873" name="Rectangle 41"/>
              <p:cNvSpPr>
                <a:spLocks noChangeArrowheads="1"/>
              </p:cNvSpPr>
              <p:nvPr/>
            </p:nvSpPr>
            <p:spPr bwMode="auto">
              <a:xfrm>
                <a:off x="960" y="3312"/>
                <a:ext cx="96" cy="48"/>
              </a:xfrm>
              <a:prstGeom prst="rect">
                <a:avLst/>
              </a:prstGeom>
              <a:ln w="9525">
                <a:noFill/>
                <a:miter lim="800000"/>
                <a:headEnd/>
                <a:tailEnd/>
              </a:ln>
              <a:effectLst/>
            </p:spPr>
            <p:txBody>
              <a:bodyPr wrap="none" anchor="ctr"/>
              <a:lstStyle/>
              <a:p>
                <a:pPr>
                  <a:defRPr/>
                </a:pPr>
                <a:endParaRPr lang="en-US">
                  <a:latin typeface="Arial" charset="0"/>
                </a:endParaRPr>
              </a:p>
            </p:txBody>
          </p:sp>
          <p:sp>
            <p:nvSpPr>
              <p:cNvPr id="376874" name="Line 42"/>
              <p:cNvSpPr>
                <a:spLocks noChangeShapeType="1"/>
              </p:cNvSpPr>
              <p:nvPr/>
            </p:nvSpPr>
            <p:spPr bwMode="auto">
              <a:xfrm>
                <a:off x="912" y="3312"/>
                <a:ext cx="194" cy="0"/>
              </a:xfrm>
              <a:prstGeom prst="line">
                <a:avLst/>
              </a:prstGeom>
              <a:noFill/>
              <a:ln w="9525">
                <a:solidFill>
                  <a:schemeClr val="tx1"/>
                </a:solidFill>
                <a:round/>
                <a:headEnd/>
                <a:tailEnd/>
              </a:ln>
              <a:effectLst/>
            </p:spPr>
            <p:txBody>
              <a:bodyPr/>
              <a:lstStyle/>
              <a:p>
                <a:pPr>
                  <a:defRPr/>
                </a:pPr>
                <a:endParaRPr lang="en-US">
                  <a:latin typeface="Arial" charset="0"/>
                </a:endParaRPr>
              </a:p>
            </p:txBody>
          </p:sp>
          <p:sp>
            <p:nvSpPr>
              <p:cNvPr id="376875" name="Line 43"/>
              <p:cNvSpPr>
                <a:spLocks noChangeShapeType="1"/>
              </p:cNvSpPr>
              <p:nvPr/>
            </p:nvSpPr>
            <p:spPr bwMode="auto">
              <a:xfrm>
                <a:off x="912" y="3360"/>
                <a:ext cx="194" cy="0"/>
              </a:xfrm>
              <a:prstGeom prst="line">
                <a:avLst/>
              </a:prstGeom>
              <a:noFill/>
              <a:ln w="9525">
                <a:solidFill>
                  <a:schemeClr val="tx1"/>
                </a:solidFill>
                <a:round/>
                <a:headEnd/>
                <a:tailEnd/>
              </a:ln>
              <a:effectLst/>
            </p:spPr>
            <p:txBody>
              <a:bodyPr/>
              <a:lstStyle/>
              <a:p>
                <a:pPr>
                  <a:defRPr/>
                </a:pPr>
                <a:endParaRPr lang="en-US">
                  <a:latin typeface="Arial" charset="0"/>
                </a:endParaRPr>
              </a:p>
            </p:txBody>
          </p:sp>
        </p:grpSp>
        <p:sp>
          <p:nvSpPr>
            <p:cNvPr id="30779" name="Text Box 44"/>
            <p:cNvSpPr txBox="1">
              <a:spLocks noChangeArrowheads="1"/>
            </p:cNvSpPr>
            <p:nvPr/>
          </p:nvSpPr>
          <p:spPr bwMode="auto">
            <a:xfrm>
              <a:off x="1901" y="2890"/>
              <a:ext cx="1748"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dirty="0">
                  <a:solidFill>
                    <a:srgbClr val="FFFFFF"/>
                  </a:solidFill>
                </a:rPr>
                <a:t>35% </a:t>
              </a:r>
              <a:r>
                <a:rPr lang="en-US" sz="1600" dirty="0">
                  <a:solidFill>
                    <a:srgbClr val="FFFFFF"/>
                  </a:solidFill>
                  <a:sym typeface="Symbol" panose="05050102010706020507" pitchFamily="18" charset="2"/>
                </a:rPr>
                <a:t> in risk</a:t>
              </a:r>
              <a:endParaRPr lang="en-US" sz="1600" dirty="0">
                <a:solidFill>
                  <a:srgbClr val="FFFFFF"/>
                </a:solidFill>
              </a:endParaRPr>
            </a:p>
            <a:p>
              <a:r>
                <a:rPr lang="en-US" sz="1600" i="1" dirty="0">
                  <a:solidFill>
                    <a:srgbClr val="FFFFFF"/>
                  </a:solidFill>
                </a:rPr>
                <a:t>P</a:t>
              </a:r>
              <a:r>
                <a:rPr lang="en-US" sz="1600" dirty="0">
                  <a:solidFill>
                    <a:srgbClr val="FFFFFF"/>
                  </a:solidFill>
                </a:rPr>
                <a:t>=.00013 (unadjusted)</a:t>
              </a:r>
              <a:br>
                <a:rPr lang="en-US" sz="1600" dirty="0">
                  <a:solidFill>
                    <a:srgbClr val="FFFFFF"/>
                  </a:solidFill>
                </a:rPr>
              </a:br>
              <a:r>
                <a:rPr lang="en-US" sz="1600" i="1" dirty="0">
                  <a:solidFill>
                    <a:srgbClr val="FFFFFF"/>
                  </a:solidFill>
                </a:rPr>
                <a:t>P</a:t>
              </a:r>
              <a:r>
                <a:rPr lang="en-US" sz="1600" dirty="0">
                  <a:solidFill>
                    <a:srgbClr val="FFFFFF"/>
                  </a:solidFill>
                </a:rPr>
                <a:t>=.0014 (adjusted)</a:t>
              </a:r>
            </a:p>
          </p:txBody>
        </p:sp>
      </p:grpSp>
      <p:grpSp>
        <p:nvGrpSpPr>
          <p:cNvPr id="30724" name="Group 85"/>
          <p:cNvGrpSpPr>
            <a:grpSpLocks/>
          </p:cNvGrpSpPr>
          <p:nvPr/>
        </p:nvGrpSpPr>
        <p:grpSpPr bwMode="auto">
          <a:xfrm>
            <a:off x="5943911" y="2224170"/>
            <a:ext cx="4265612" cy="4191000"/>
            <a:chOff x="3643" y="1462"/>
            <a:chExt cx="2687" cy="2640"/>
          </a:xfrm>
        </p:grpSpPr>
        <p:sp>
          <p:nvSpPr>
            <p:cNvPr id="376878" name="Line 46"/>
            <p:cNvSpPr>
              <a:spLocks noChangeShapeType="1"/>
            </p:cNvSpPr>
            <p:nvPr/>
          </p:nvSpPr>
          <p:spPr bwMode="auto">
            <a:xfrm>
              <a:off x="3953" y="1547"/>
              <a:ext cx="0" cy="2136"/>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79" name="Line 47"/>
            <p:cNvSpPr>
              <a:spLocks noChangeShapeType="1"/>
            </p:cNvSpPr>
            <p:nvPr/>
          </p:nvSpPr>
          <p:spPr bwMode="auto">
            <a:xfrm>
              <a:off x="3938" y="3683"/>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0" name="Line 48"/>
            <p:cNvSpPr>
              <a:spLocks noChangeShapeType="1"/>
            </p:cNvSpPr>
            <p:nvPr/>
          </p:nvSpPr>
          <p:spPr bwMode="auto">
            <a:xfrm>
              <a:off x="3938" y="3325"/>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1" name="Line 49"/>
            <p:cNvSpPr>
              <a:spLocks noChangeShapeType="1"/>
            </p:cNvSpPr>
            <p:nvPr/>
          </p:nvSpPr>
          <p:spPr bwMode="auto">
            <a:xfrm>
              <a:off x="3938" y="2973"/>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2" name="Line 50"/>
            <p:cNvSpPr>
              <a:spLocks noChangeShapeType="1"/>
            </p:cNvSpPr>
            <p:nvPr/>
          </p:nvSpPr>
          <p:spPr bwMode="auto">
            <a:xfrm>
              <a:off x="3938" y="2616"/>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3" name="Line 51"/>
            <p:cNvSpPr>
              <a:spLocks noChangeShapeType="1"/>
            </p:cNvSpPr>
            <p:nvPr/>
          </p:nvSpPr>
          <p:spPr bwMode="auto">
            <a:xfrm>
              <a:off x="3938" y="2257"/>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4" name="Line 52"/>
            <p:cNvSpPr>
              <a:spLocks noChangeShapeType="1"/>
            </p:cNvSpPr>
            <p:nvPr/>
          </p:nvSpPr>
          <p:spPr bwMode="auto">
            <a:xfrm>
              <a:off x="3938" y="1906"/>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5" name="Line 53"/>
            <p:cNvSpPr>
              <a:spLocks noChangeShapeType="1"/>
            </p:cNvSpPr>
            <p:nvPr/>
          </p:nvSpPr>
          <p:spPr bwMode="auto">
            <a:xfrm>
              <a:off x="3938" y="1547"/>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6" name="Line 54"/>
            <p:cNvSpPr>
              <a:spLocks noChangeShapeType="1"/>
            </p:cNvSpPr>
            <p:nvPr/>
          </p:nvSpPr>
          <p:spPr bwMode="auto">
            <a:xfrm>
              <a:off x="3953" y="3683"/>
              <a:ext cx="1995"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7" name="Line 55"/>
            <p:cNvSpPr>
              <a:spLocks noChangeShapeType="1"/>
            </p:cNvSpPr>
            <p:nvPr/>
          </p:nvSpPr>
          <p:spPr bwMode="auto">
            <a:xfrm flipV="1">
              <a:off x="3953"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8" name="Line 56"/>
            <p:cNvSpPr>
              <a:spLocks noChangeShapeType="1"/>
            </p:cNvSpPr>
            <p:nvPr/>
          </p:nvSpPr>
          <p:spPr bwMode="auto">
            <a:xfrm flipV="1">
              <a:off x="4336"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9" name="Line 57"/>
            <p:cNvSpPr>
              <a:spLocks noChangeShapeType="1"/>
            </p:cNvSpPr>
            <p:nvPr/>
          </p:nvSpPr>
          <p:spPr bwMode="auto">
            <a:xfrm flipV="1">
              <a:off x="4724" y="3683"/>
              <a:ext cx="1"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0" name="Line 58"/>
            <p:cNvSpPr>
              <a:spLocks noChangeShapeType="1"/>
            </p:cNvSpPr>
            <p:nvPr/>
          </p:nvSpPr>
          <p:spPr bwMode="auto">
            <a:xfrm flipV="1">
              <a:off x="5109"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1" name="Line 59"/>
            <p:cNvSpPr>
              <a:spLocks noChangeShapeType="1"/>
            </p:cNvSpPr>
            <p:nvPr/>
          </p:nvSpPr>
          <p:spPr bwMode="auto">
            <a:xfrm flipV="1">
              <a:off x="5495" y="3683"/>
              <a:ext cx="1"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2" name="Line 60"/>
            <p:cNvSpPr>
              <a:spLocks noChangeShapeType="1"/>
            </p:cNvSpPr>
            <p:nvPr/>
          </p:nvSpPr>
          <p:spPr bwMode="auto">
            <a:xfrm flipV="1">
              <a:off x="5880"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3" name="Freeform 61"/>
            <p:cNvSpPr>
              <a:spLocks/>
            </p:cNvSpPr>
            <p:nvPr/>
          </p:nvSpPr>
          <p:spPr bwMode="ltGray">
            <a:xfrm>
              <a:off x="3953" y="1547"/>
              <a:ext cx="1731" cy="1538"/>
            </a:xfrm>
            <a:custGeom>
              <a:avLst/>
              <a:gdLst/>
              <a:ahLst/>
              <a:cxnLst>
                <a:cxn ang="0">
                  <a:pos x="16" y="40"/>
                </a:cxn>
                <a:cxn ang="0">
                  <a:pos x="32" y="64"/>
                </a:cxn>
                <a:cxn ang="0">
                  <a:pos x="48" y="128"/>
                </a:cxn>
                <a:cxn ang="0">
                  <a:pos x="80" y="160"/>
                </a:cxn>
                <a:cxn ang="0">
                  <a:pos x="104" y="208"/>
                </a:cxn>
                <a:cxn ang="0">
                  <a:pos x="120" y="232"/>
                </a:cxn>
                <a:cxn ang="0">
                  <a:pos x="144" y="264"/>
                </a:cxn>
                <a:cxn ang="0">
                  <a:pos x="168" y="288"/>
                </a:cxn>
                <a:cxn ang="0">
                  <a:pos x="200" y="320"/>
                </a:cxn>
                <a:cxn ang="0">
                  <a:pos x="240" y="320"/>
                </a:cxn>
                <a:cxn ang="0">
                  <a:pos x="280" y="352"/>
                </a:cxn>
                <a:cxn ang="0">
                  <a:pos x="304" y="352"/>
                </a:cxn>
                <a:cxn ang="0">
                  <a:pos x="328" y="368"/>
                </a:cxn>
                <a:cxn ang="0">
                  <a:pos x="360" y="392"/>
                </a:cxn>
                <a:cxn ang="0">
                  <a:pos x="408" y="392"/>
                </a:cxn>
                <a:cxn ang="0">
                  <a:pos x="464" y="400"/>
                </a:cxn>
                <a:cxn ang="0">
                  <a:pos x="519" y="424"/>
                </a:cxn>
                <a:cxn ang="0">
                  <a:pos x="559" y="432"/>
                </a:cxn>
                <a:cxn ang="0">
                  <a:pos x="591" y="432"/>
                </a:cxn>
                <a:cxn ang="0">
                  <a:pos x="623" y="448"/>
                </a:cxn>
                <a:cxn ang="0">
                  <a:pos x="671" y="472"/>
                </a:cxn>
                <a:cxn ang="0">
                  <a:pos x="711" y="504"/>
                </a:cxn>
                <a:cxn ang="0">
                  <a:pos x="775" y="552"/>
                </a:cxn>
                <a:cxn ang="0">
                  <a:pos x="807" y="584"/>
                </a:cxn>
                <a:cxn ang="0">
                  <a:pos x="855" y="600"/>
                </a:cxn>
                <a:cxn ang="0">
                  <a:pos x="879" y="632"/>
                </a:cxn>
                <a:cxn ang="0">
                  <a:pos x="967" y="648"/>
                </a:cxn>
                <a:cxn ang="0">
                  <a:pos x="1015" y="688"/>
                </a:cxn>
                <a:cxn ang="0">
                  <a:pos x="1063" y="720"/>
                </a:cxn>
                <a:cxn ang="0">
                  <a:pos x="1103" y="744"/>
                </a:cxn>
                <a:cxn ang="0">
                  <a:pos x="1231" y="760"/>
                </a:cxn>
                <a:cxn ang="0">
                  <a:pos x="1311" y="776"/>
                </a:cxn>
                <a:cxn ang="0">
                  <a:pos x="1359" y="792"/>
                </a:cxn>
                <a:cxn ang="0">
                  <a:pos x="1399" y="816"/>
                </a:cxn>
                <a:cxn ang="0">
                  <a:pos x="1455" y="824"/>
                </a:cxn>
                <a:cxn ang="0">
                  <a:pos x="1519" y="872"/>
                </a:cxn>
                <a:cxn ang="0">
                  <a:pos x="1599" y="896"/>
                </a:cxn>
                <a:cxn ang="0">
                  <a:pos x="1663" y="928"/>
                </a:cxn>
                <a:cxn ang="0">
                  <a:pos x="1791" y="968"/>
                </a:cxn>
                <a:cxn ang="0">
                  <a:pos x="1855" y="992"/>
                </a:cxn>
                <a:cxn ang="0">
                  <a:pos x="1895" y="1040"/>
                </a:cxn>
                <a:cxn ang="0">
                  <a:pos x="2047" y="1048"/>
                </a:cxn>
                <a:cxn ang="0">
                  <a:pos x="2079" y="1064"/>
                </a:cxn>
                <a:cxn ang="0">
                  <a:pos x="2183" y="1104"/>
                </a:cxn>
                <a:cxn ang="0">
                  <a:pos x="2223" y="1160"/>
                </a:cxn>
                <a:cxn ang="0">
                  <a:pos x="2287" y="1176"/>
                </a:cxn>
                <a:cxn ang="0">
                  <a:pos x="2343" y="1184"/>
                </a:cxn>
                <a:cxn ang="0">
                  <a:pos x="2447" y="1288"/>
                </a:cxn>
                <a:cxn ang="0">
                  <a:pos x="2551" y="1319"/>
                </a:cxn>
                <a:cxn ang="0">
                  <a:pos x="2767" y="1383"/>
                </a:cxn>
                <a:cxn ang="0">
                  <a:pos x="2847" y="1479"/>
                </a:cxn>
                <a:cxn ang="0">
                  <a:pos x="3039" y="1479"/>
                </a:cxn>
              </a:cxnLst>
              <a:rect l="0" t="0" r="r" b="b"/>
              <a:pathLst>
                <a:path w="3622" h="1647">
                  <a:moveTo>
                    <a:pt x="0" y="0"/>
                  </a:moveTo>
                  <a:lnTo>
                    <a:pt x="8" y="8"/>
                  </a:lnTo>
                  <a:lnTo>
                    <a:pt x="8" y="24"/>
                  </a:lnTo>
                  <a:lnTo>
                    <a:pt x="16" y="40"/>
                  </a:lnTo>
                  <a:lnTo>
                    <a:pt x="16" y="48"/>
                  </a:lnTo>
                  <a:lnTo>
                    <a:pt x="24" y="56"/>
                  </a:lnTo>
                  <a:lnTo>
                    <a:pt x="24" y="56"/>
                  </a:lnTo>
                  <a:lnTo>
                    <a:pt x="32" y="64"/>
                  </a:lnTo>
                  <a:lnTo>
                    <a:pt x="40" y="80"/>
                  </a:lnTo>
                  <a:lnTo>
                    <a:pt x="40" y="96"/>
                  </a:lnTo>
                  <a:lnTo>
                    <a:pt x="48" y="120"/>
                  </a:lnTo>
                  <a:lnTo>
                    <a:pt x="48" y="128"/>
                  </a:lnTo>
                  <a:lnTo>
                    <a:pt x="64" y="128"/>
                  </a:lnTo>
                  <a:lnTo>
                    <a:pt x="72" y="136"/>
                  </a:lnTo>
                  <a:lnTo>
                    <a:pt x="80" y="144"/>
                  </a:lnTo>
                  <a:lnTo>
                    <a:pt x="80" y="160"/>
                  </a:lnTo>
                  <a:lnTo>
                    <a:pt x="88" y="168"/>
                  </a:lnTo>
                  <a:lnTo>
                    <a:pt x="96" y="184"/>
                  </a:lnTo>
                  <a:lnTo>
                    <a:pt x="104" y="192"/>
                  </a:lnTo>
                  <a:lnTo>
                    <a:pt x="104" y="208"/>
                  </a:lnTo>
                  <a:lnTo>
                    <a:pt x="112" y="224"/>
                  </a:lnTo>
                  <a:lnTo>
                    <a:pt x="112" y="232"/>
                  </a:lnTo>
                  <a:lnTo>
                    <a:pt x="120" y="232"/>
                  </a:lnTo>
                  <a:lnTo>
                    <a:pt x="120" y="232"/>
                  </a:lnTo>
                  <a:lnTo>
                    <a:pt x="128" y="240"/>
                  </a:lnTo>
                  <a:lnTo>
                    <a:pt x="136" y="248"/>
                  </a:lnTo>
                  <a:lnTo>
                    <a:pt x="136" y="256"/>
                  </a:lnTo>
                  <a:lnTo>
                    <a:pt x="144" y="264"/>
                  </a:lnTo>
                  <a:lnTo>
                    <a:pt x="144" y="272"/>
                  </a:lnTo>
                  <a:lnTo>
                    <a:pt x="152" y="280"/>
                  </a:lnTo>
                  <a:lnTo>
                    <a:pt x="160" y="288"/>
                  </a:lnTo>
                  <a:lnTo>
                    <a:pt x="168" y="288"/>
                  </a:lnTo>
                  <a:lnTo>
                    <a:pt x="176" y="296"/>
                  </a:lnTo>
                  <a:lnTo>
                    <a:pt x="176" y="304"/>
                  </a:lnTo>
                  <a:lnTo>
                    <a:pt x="184" y="312"/>
                  </a:lnTo>
                  <a:lnTo>
                    <a:pt x="200" y="320"/>
                  </a:lnTo>
                  <a:lnTo>
                    <a:pt x="208" y="320"/>
                  </a:lnTo>
                  <a:lnTo>
                    <a:pt x="216" y="320"/>
                  </a:lnTo>
                  <a:lnTo>
                    <a:pt x="224" y="320"/>
                  </a:lnTo>
                  <a:lnTo>
                    <a:pt x="240" y="320"/>
                  </a:lnTo>
                  <a:lnTo>
                    <a:pt x="248" y="320"/>
                  </a:lnTo>
                  <a:lnTo>
                    <a:pt x="264" y="328"/>
                  </a:lnTo>
                  <a:lnTo>
                    <a:pt x="272" y="336"/>
                  </a:lnTo>
                  <a:lnTo>
                    <a:pt x="280" y="352"/>
                  </a:lnTo>
                  <a:lnTo>
                    <a:pt x="288" y="352"/>
                  </a:lnTo>
                  <a:lnTo>
                    <a:pt x="296" y="352"/>
                  </a:lnTo>
                  <a:lnTo>
                    <a:pt x="304" y="352"/>
                  </a:lnTo>
                  <a:lnTo>
                    <a:pt x="304" y="352"/>
                  </a:lnTo>
                  <a:lnTo>
                    <a:pt x="312" y="360"/>
                  </a:lnTo>
                  <a:lnTo>
                    <a:pt x="320" y="360"/>
                  </a:lnTo>
                  <a:lnTo>
                    <a:pt x="328" y="360"/>
                  </a:lnTo>
                  <a:lnTo>
                    <a:pt x="328" y="368"/>
                  </a:lnTo>
                  <a:lnTo>
                    <a:pt x="336" y="376"/>
                  </a:lnTo>
                  <a:lnTo>
                    <a:pt x="344" y="384"/>
                  </a:lnTo>
                  <a:lnTo>
                    <a:pt x="352" y="392"/>
                  </a:lnTo>
                  <a:lnTo>
                    <a:pt x="360" y="392"/>
                  </a:lnTo>
                  <a:lnTo>
                    <a:pt x="376" y="392"/>
                  </a:lnTo>
                  <a:lnTo>
                    <a:pt x="392" y="392"/>
                  </a:lnTo>
                  <a:lnTo>
                    <a:pt x="400" y="392"/>
                  </a:lnTo>
                  <a:lnTo>
                    <a:pt x="408" y="392"/>
                  </a:lnTo>
                  <a:lnTo>
                    <a:pt x="416" y="400"/>
                  </a:lnTo>
                  <a:lnTo>
                    <a:pt x="424" y="400"/>
                  </a:lnTo>
                  <a:lnTo>
                    <a:pt x="440" y="400"/>
                  </a:lnTo>
                  <a:lnTo>
                    <a:pt x="464" y="400"/>
                  </a:lnTo>
                  <a:lnTo>
                    <a:pt x="487" y="408"/>
                  </a:lnTo>
                  <a:lnTo>
                    <a:pt x="487" y="408"/>
                  </a:lnTo>
                  <a:lnTo>
                    <a:pt x="519" y="416"/>
                  </a:lnTo>
                  <a:lnTo>
                    <a:pt x="519" y="424"/>
                  </a:lnTo>
                  <a:lnTo>
                    <a:pt x="527" y="424"/>
                  </a:lnTo>
                  <a:lnTo>
                    <a:pt x="535" y="424"/>
                  </a:lnTo>
                  <a:lnTo>
                    <a:pt x="551" y="432"/>
                  </a:lnTo>
                  <a:lnTo>
                    <a:pt x="559" y="432"/>
                  </a:lnTo>
                  <a:lnTo>
                    <a:pt x="575" y="432"/>
                  </a:lnTo>
                  <a:lnTo>
                    <a:pt x="583" y="432"/>
                  </a:lnTo>
                  <a:lnTo>
                    <a:pt x="583" y="432"/>
                  </a:lnTo>
                  <a:lnTo>
                    <a:pt x="591" y="432"/>
                  </a:lnTo>
                  <a:lnTo>
                    <a:pt x="599" y="440"/>
                  </a:lnTo>
                  <a:lnTo>
                    <a:pt x="599" y="448"/>
                  </a:lnTo>
                  <a:lnTo>
                    <a:pt x="607" y="448"/>
                  </a:lnTo>
                  <a:lnTo>
                    <a:pt x="623" y="448"/>
                  </a:lnTo>
                  <a:lnTo>
                    <a:pt x="631" y="456"/>
                  </a:lnTo>
                  <a:lnTo>
                    <a:pt x="639" y="464"/>
                  </a:lnTo>
                  <a:lnTo>
                    <a:pt x="647" y="464"/>
                  </a:lnTo>
                  <a:lnTo>
                    <a:pt x="671" y="472"/>
                  </a:lnTo>
                  <a:lnTo>
                    <a:pt x="687" y="480"/>
                  </a:lnTo>
                  <a:lnTo>
                    <a:pt x="687" y="488"/>
                  </a:lnTo>
                  <a:lnTo>
                    <a:pt x="703" y="496"/>
                  </a:lnTo>
                  <a:lnTo>
                    <a:pt x="711" y="504"/>
                  </a:lnTo>
                  <a:lnTo>
                    <a:pt x="719" y="512"/>
                  </a:lnTo>
                  <a:lnTo>
                    <a:pt x="727" y="520"/>
                  </a:lnTo>
                  <a:lnTo>
                    <a:pt x="743" y="536"/>
                  </a:lnTo>
                  <a:lnTo>
                    <a:pt x="775" y="552"/>
                  </a:lnTo>
                  <a:lnTo>
                    <a:pt x="775" y="552"/>
                  </a:lnTo>
                  <a:lnTo>
                    <a:pt x="791" y="560"/>
                  </a:lnTo>
                  <a:lnTo>
                    <a:pt x="799" y="568"/>
                  </a:lnTo>
                  <a:lnTo>
                    <a:pt x="807" y="584"/>
                  </a:lnTo>
                  <a:lnTo>
                    <a:pt x="815" y="592"/>
                  </a:lnTo>
                  <a:lnTo>
                    <a:pt x="831" y="592"/>
                  </a:lnTo>
                  <a:lnTo>
                    <a:pt x="847" y="592"/>
                  </a:lnTo>
                  <a:lnTo>
                    <a:pt x="855" y="600"/>
                  </a:lnTo>
                  <a:lnTo>
                    <a:pt x="863" y="608"/>
                  </a:lnTo>
                  <a:lnTo>
                    <a:pt x="871" y="608"/>
                  </a:lnTo>
                  <a:lnTo>
                    <a:pt x="879" y="624"/>
                  </a:lnTo>
                  <a:lnTo>
                    <a:pt x="879" y="632"/>
                  </a:lnTo>
                  <a:lnTo>
                    <a:pt x="911" y="640"/>
                  </a:lnTo>
                  <a:lnTo>
                    <a:pt x="935" y="648"/>
                  </a:lnTo>
                  <a:lnTo>
                    <a:pt x="951" y="648"/>
                  </a:lnTo>
                  <a:lnTo>
                    <a:pt x="967" y="648"/>
                  </a:lnTo>
                  <a:lnTo>
                    <a:pt x="983" y="656"/>
                  </a:lnTo>
                  <a:lnTo>
                    <a:pt x="983" y="664"/>
                  </a:lnTo>
                  <a:lnTo>
                    <a:pt x="999" y="672"/>
                  </a:lnTo>
                  <a:lnTo>
                    <a:pt x="1015" y="688"/>
                  </a:lnTo>
                  <a:lnTo>
                    <a:pt x="1023" y="688"/>
                  </a:lnTo>
                  <a:lnTo>
                    <a:pt x="1031" y="704"/>
                  </a:lnTo>
                  <a:lnTo>
                    <a:pt x="1039" y="712"/>
                  </a:lnTo>
                  <a:lnTo>
                    <a:pt x="1063" y="720"/>
                  </a:lnTo>
                  <a:lnTo>
                    <a:pt x="1071" y="728"/>
                  </a:lnTo>
                  <a:lnTo>
                    <a:pt x="1079" y="728"/>
                  </a:lnTo>
                  <a:lnTo>
                    <a:pt x="1087" y="728"/>
                  </a:lnTo>
                  <a:lnTo>
                    <a:pt x="1103" y="744"/>
                  </a:lnTo>
                  <a:lnTo>
                    <a:pt x="1143" y="752"/>
                  </a:lnTo>
                  <a:lnTo>
                    <a:pt x="1167" y="752"/>
                  </a:lnTo>
                  <a:lnTo>
                    <a:pt x="1191" y="760"/>
                  </a:lnTo>
                  <a:lnTo>
                    <a:pt x="1231" y="760"/>
                  </a:lnTo>
                  <a:lnTo>
                    <a:pt x="1247" y="768"/>
                  </a:lnTo>
                  <a:lnTo>
                    <a:pt x="1255" y="768"/>
                  </a:lnTo>
                  <a:lnTo>
                    <a:pt x="1271" y="776"/>
                  </a:lnTo>
                  <a:lnTo>
                    <a:pt x="1311" y="776"/>
                  </a:lnTo>
                  <a:lnTo>
                    <a:pt x="1319" y="776"/>
                  </a:lnTo>
                  <a:lnTo>
                    <a:pt x="1335" y="784"/>
                  </a:lnTo>
                  <a:lnTo>
                    <a:pt x="1351" y="784"/>
                  </a:lnTo>
                  <a:lnTo>
                    <a:pt x="1359" y="792"/>
                  </a:lnTo>
                  <a:lnTo>
                    <a:pt x="1359" y="792"/>
                  </a:lnTo>
                  <a:lnTo>
                    <a:pt x="1367" y="808"/>
                  </a:lnTo>
                  <a:lnTo>
                    <a:pt x="1383" y="808"/>
                  </a:lnTo>
                  <a:lnTo>
                    <a:pt x="1399" y="816"/>
                  </a:lnTo>
                  <a:lnTo>
                    <a:pt x="1407" y="816"/>
                  </a:lnTo>
                  <a:lnTo>
                    <a:pt x="1415" y="816"/>
                  </a:lnTo>
                  <a:lnTo>
                    <a:pt x="1423" y="816"/>
                  </a:lnTo>
                  <a:lnTo>
                    <a:pt x="1455" y="824"/>
                  </a:lnTo>
                  <a:lnTo>
                    <a:pt x="1463" y="848"/>
                  </a:lnTo>
                  <a:lnTo>
                    <a:pt x="1479" y="848"/>
                  </a:lnTo>
                  <a:lnTo>
                    <a:pt x="1519" y="864"/>
                  </a:lnTo>
                  <a:lnTo>
                    <a:pt x="1519" y="872"/>
                  </a:lnTo>
                  <a:lnTo>
                    <a:pt x="1535" y="880"/>
                  </a:lnTo>
                  <a:lnTo>
                    <a:pt x="1575" y="880"/>
                  </a:lnTo>
                  <a:lnTo>
                    <a:pt x="1575" y="896"/>
                  </a:lnTo>
                  <a:lnTo>
                    <a:pt x="1599" y="896"/>
                  </a:lnTo>
                  <a:lnTo>
                    <a:pt x="1607" y="904"/>
                  </a:lnTo>
                  <a:lnTo>
                    <a:pt x="1631" y="912"/>
                  </a:lnTo>
                  <a:lnTo>
                    <a:pt x="1647" y="928"/>
                  </a:lnTo>
                  <a:lnTo>
                    <a:pt x="1663" y="928"/>
                  </a:lnTo>
                  <a:lnTo>
                    <a:pt x="1727" y="936"/>
                  </a:lnTo>
                  <a:lnTo>
                    <a:pt x="1735" y="936"/>
                  </a:lnTo>
                  <a:lnTo>
                    <a:pt x="1775" y="960"/>
                  </a:lnTo>
                  <a:lnTo>
                    <a:pt x="1791" y="968"/>
                  </a:lnTo>
                  <a:lnTo>
                    <a:pt x="1807" y="984"/>
                  </a:lnTo>
                  <a:lnTo>
                    <a:pt x="1815" y="992"/>
                  </a:lnTo>
                  <a:lnTo>
                    <a:pt x="1839" y="992"/>
                  </a:lnTo>
                  <a:lnTo>
                    <a:pt x="1855" y="992"/>
                  </a:lnTo>
                  <a:lnTo>
                    <a:pt x="1855" y="1000"/>
                  </a:lnTo>
                  <a:lnTo>
                    <a:pt x="1863" y="1024"/>
                  </a:lnTo>
                  <a:lnTo>
                    <a:pt x="1895" y="1024"/>
                  </a:lnTo>
                  <a:lnTo>
                    <a:pt x="1895" y="1040"/>
                  </a:lnTo>
                  <a:lnTo>
                    <a:pt x="1919" y="1040"/>
                  </a:lnTo>
                  <a:lnTo>
                    <a:pt x="1967" y="1040"/>
                  </a:lnTo>
                  <a:lnTo>
                    <a:pt x="1983" y="1048"/>
                  </a:lnTo>
                  <a:lnTo>
                    <a:pt x="2047" y="1048"/>
                  </a:lnTo>
                  <a:lnTo>
                    <a:pt x="2055" y="1048"/>
                  </a:lnTo>
                  <a:lnTo>
                    <a:pt x="2071" y="1048"/>
                  </a:lnTo>
                  <a:lnTo>
                    <a:pt x="2079" y="1064"/>
                  </a:lnTo>
                  <a:lnTo>
                    <a:pt x="2079" y="1064"/>
                  </a:lnTo>
                  <a:lnTo>
                    <a:pt x="2095" y="1072"/>
                  </a:lnTo>
                  <a:lnTo>
                    <a:pt x="2111" y="1072"/>
                  </a:lnTo>
                  <a:lnTo>
                    <a:pt x="2151" y="1088"/>
                  </a:lnTo>
                  <a:lnTo>
                    <a:pt x="2183" y="1104"/>
                  </a:lnTo>
                  <a:lnTo>
                    <a:pt x="2199" y="1112"/>
                  </a:lnTo>
                  <a:lnTo>
                    <a:pt x="2207" y="1128"/>
                  </a:lnTo>
                  <a:lnTo>
                    <a:pt x="2215" y="1144"/>
                  </a:lnTo>
                  <a:lnTo>
                    <a:pt x="2223" y="1160"/>
                  </a:lnTo>
                  <a:lnTo>
                    <a:pt x="2255" y="1176"/>
                  </a:lnTo>
                  <a:lnTo>
                    <a:pt x="2271" y="1176"/>
                  </a:lnTo>
                  <a:lnTo>
                    <a:pt x="2279" y="1176"/>
                  </a:lnTo>
                  <a:lnTo>
                    <a:pt x="2287" y="1176"/>
                  </a:lnTo>
                  <a:lnTo>
                    <a:pt x="2287" y="1176"/>
                  </a:lnTo>
                  <a:lnTo>
                    <a:pt x="2303" y="1176"/>
                  </a:lnTo>
                  <a:lnTo>
                    <a:pt x="2319" y="1184"/>
                  </a:lnTo>
                  <a:lnTo>
                    <a:pt x="2343" y="1184"/>
                  </a:lnTo>
                  <a:lnTo>
                    <a:pt x="2375" y="1224"/>
                  </a:lnTo>
                  <a:lnTo>
                    <a:pt x="2399" y="1256"/>
                  </a:lnTo>
                  <a:lnTo>
                    <a:pt x="2407" y="1272"/>
                  </a:lnTo>
                  <a:lnTo>
                    <a:pt x="2447" y="1288"/>
                  </a:lnTo>
                  <a:lnTo>
                    <a:pt x="2447" y="1288"/>
                  </a:lnTo>
                  <a:lnTo>
                    <a:pt x="2511" y="1304"/>
                  </a:lnTo>
                  <a:lnTo>
                    <a:pt x="2527" y="1319"/>
                  </a:lnTo>
                  <a:lnTo>
                    <a:pt x="2551" y="1319"/>
                  </a:lnTo>
                  <a:lnTo>
                    <a:pt x="2703" y="1343"/>
                  </a:lnTo>
                  <a:lnTo>
                    <a:pt x="2719" y="1359"/>
                  </a:lnTo>
                  <a:lnTo>
                    <a:pt x="2727" y="1359"/>
                  </a:lnTo>
                  <a:lnTo>
                    <a:pt x="2767" y="1383"/>
                  </a:lnTo>
                  <a:lnTo>
                    <a:pt x="2783" y="1407"/>
                  </a:lnTo>
                  <a:lnTo>
                    <a:pt x="2799" y="1431"/>
                  </a:lnTo>
                  <a:lnTo>
                    <a:pt x="2823" y="1455"/>
                  </a:lnTo>
                  <a:lnTo>
                    <a:pt x="2847" y="1479"/>
                  </a:lnTo>
                  <a:lnTo>
                    <a:pt x="2887" y="1479"/>
                  </a:lnTo>
                  <a:lnTo>
                    <a:pt x="2911" y="1479"/>
                  </a:lnTo>
                  <a:lnTo>
                    <a:pt x="3031" y="1479"/>
                  </a:lnTo>
                  <a:lnTo>
                    <a:pt x="3039" y="1479"/>
                  </a:lnTo>
                  <a:lnTo>
                    <a:pt x="3079" y="1511"/>
                  </a:lnTo>
                  <a:lnTo>
                    <a:pt x="3390" y="1567"/>
                  </a:lnTo>
                  <a:lnTo>
                    <a:pt x="3622" y="1647"/>
                  </a:lnTo>
                </a:path>
              </a:pathLst>
            </a:custGeom>
            <a:noFill/>
            <a:ln w="28575" cmpd="sng">
              <a:solidFill>
                <a:srgbClr val="FF0000"/>
              </a:solidFill>
              <a:prstDash val="solid"/>
              <a:round/>
              <a:headEnd/>
              <a:tailEnd/>
            </a:ln>
          </p:spPr>
          <p:txBody>
            <a:bodyPr/>
            <a:lstStyle/>
            <a:p>
              <a:pPr>
                <a:defRPr/>
              </a:pPr>
              <a:endParaRPr lang="en-US">
                <a:latin typeface="Arial" charset="0"/>
              </a:endParaRPr>
            </a:p>
          </p:txBody>
        </p:sp>
        <p:sp>
          <p:nvSpPr>
            <p:cNvPr id="376894" name="Freeform 62"/>
            <p:cNvSpPr>
              <a:spLocks/>
            </p:cNvSpPr>
            <p:nvPr/>
          </p:nvSpPr>
          <p:spPr bwMode="auto">
            <a:xfrm>
              <a:off x="3953" y="1547"/>
              <a:ext cx="1731" cy="1098"/>
            </a:xfrm>
            <a:custGeom>
              <a:avLst/>
              <a:gdLst/>
              <a:ahLst/>
              <a:cxnLst>
                <a:cxn ang="0">
                  <a:pos x="16" y="40"/>
                </a:cxn>
                <a:cxn ang="0">
                  <a:pos x="32" y="56"/>
                </a:cxn>
                <a:cxn ang="0">
                  <a:pos x="48" y="88"/>
                </a:cxn>
                <a:cxn ang="0">
                  <a:pos x="80" y="104"/>
                </a:cxn>
                <a:cxn ang="0">
                  <a:pos x="104" y="120"/>
                </a:cxn>
                <a:cxn ang="0">
                  <a:pos x="120" y="136"/>
                </a:cxn>
                <a:cxn ang="0">
                  <a:pos x="144" y="160"/>
                </a:cxn>
                <a:cxn ang="0">
                  <a:pos x="168" y="200"/>
                </a:cxn>
                <a:cxn ang="0">
                  <a:pos x="200" y="200"/>
                </a:cxn>
                <a:cxn ang="0">
                  <a:pos x="240" y="240"/>
                </a:cxn>
                <a:cxn ang="0">
                  <a:pos x="280" y="256"/>
                </a:cxn>
                <a:cxn ang="0">
                  <a:pos x="304" y="296"/>
                </a:cxn>
                <a:cxn ang="0">
                  <a:pos x="328" y="320"/>
                </a:cxn>
                <a:cxn ang="0">
                  <a:pos x="360" y="344"/>
                </a:cxn>
                <a:cxn ang="0">
                  <a:pos x="408" y="368"/>
                </a:cxn>
                <a:cxn ang="0">
                  <a:pos x="464" y="400"/>
                </a:cxn>
                <a:cxn ang="0">
                  <a:pos x="519" y="408"/>
                </a:cxn>
                <a:cxn ang="0">
                  <a:pos x="559" y="432"/>
                </a:cxn>
                <a:cxn ang="0">
                  <a:pos x="591" y="464"/>
                </a:cxn>
                <a:cxn ang="0">
                  <a:pos x="623" y="480"/>
                </a:cxn>
                <a:cxn ang="0">
                  <a:pos x="671" y="496"/>
                </a:cxn>
                <a:cxn ang="0">
                  <a:pos x="711" y="496"/>
                </a:cxn>
                <a:cxn ang="0">
                  <a:pos x="775" y="496"/>
                </a:cxn>
                <a:cxn ang="0">
                  <a:pos x="807" y="504"/>
                </a:cxn>
                <a:cxn ang="0">
                  <a:pos x="855" y="528"/>
                </a:cxn>
                <a:cxn ang="0">
                  <a:pos x="879" y="536"/>
                </a:cxn>
                <a:cxn ang="0">
                  <a:pos x="967" y="552"/>
                </a:cxn>
                <a:cxn ang="0">
                  <a:pos x="1015" y="552"/>
                </a:cxn>
                <a:cxn ang="0">
                  <a:pos x="1063" y="560"/>
                </a:cxn>
                <a:cxn ang="0">
                  <a:pos x="1103" y="584"/>
                </a:cxn>
                <a:cxn ang="0">
                  <a:pos x="1231" y="600"/>
                </a:cxn>
                <a:cxn ang="0">
                  <a:pos x="1311" y="616"/>
                </a:cxn>
                <a:cxn ang="0">
                  <a:pos x="1359" y="640"/>
                </a:cxn>
                <a:cxn ang="0">
                  <a:pos x="1399" y="656"/>
                </a:cxn>
                <a:cxn ang="0">
                  <a:pos x="1455" y="688"/>
                </a:cxn>
                <a:cxn ang="0">
                  <a:pos x="1519" y="704"/>
                </a:cxn>
                <a:cxn ang="0">
                  <a:pos x="1599" y="736"/>
                </a:cxn>
                <a:cxn ang="0">
                  <a:pos x="1663" y="744"/>
                </a:cxn>
                <a:cxn ang="0">
                  <a:pos x="1791" y="760"/>
                </a:cxn>
                <a:cxn ang="0">
                  <a:pos x="1855" y="784"/>
                </a:cxn>
                <a:cxn ang="0">
                  <a:pos x="1895" y="792"/>
                </a:cxn>
                <a:cxn ang="0">
                  <a:pos x="2047" y="832"/>
                </a:cxn>
                <a:cxn ang="0">
                  <a:pos x="2079" y="880"/>
                </a:cxn>
                <a:cxn ang="0">
                  <a:pos x="2183" y="896"/>
                </a:cxn>
                <a:cxn ang="0">
                  <a:pos x="2223" y="896"/>
                </a:cxn>
                <a:cxn ang="0">
                  <a:pos x="2287" y="944"/>
                </a:cxn>
                <a:cxn ang="0">
                  <a:pos x="2343" y="992"/>
                </a:cxn>
                <a:cxn ang="0">
                  <a:pos x="2447" y="992"/>
                </a:cxn>
                <a:cxn ang="0">
                  <a:pos x="2551" y="1040"/>
                </a:cxn>
                <a:cxn ang="0">
                  <a:pos x="2767" y="1064"/>
                </a:cxn>
                <a:cxn ang="0">
                  <a:pos x="2847" y="1064"/>
                </a:cxn>
                <a:cxn ang="0">
                  <a:pos x="3039" y="1176"/>
                </a:cxn>
              </a:cxnLst>
              <a:rect l="0" t="0" r="r" b="b"/>
              <a:pathLst>
                <a:path w="3622" h="1176">
                  <a:moveTo>
                    <a:pt x="0" y="0"/>
                  </a:moveTo>
                  <a:lnTo>
                    <a:pt x="8" y="0"/>
                  </a:lnTo>
                  <a:lnTo>
                    <a:pt x="8" y="32"/>
                  </a:lnTo>
                  <a:lnTo>
                    <a:pt x="16" y="40"/>
                  </a:lnTo>
                  <a:lnTo>
                    <a:pt x="16" y="40"/>
                  </a:lnTo>
                  <a:lnTo>
                    <a:pt x="24" y="48"/>
                  </a:lnTo>
                  <a:lnTo>
                    <a:pt x="24" y="56"/>
                  </a:lnTo>
                  <a:lnTo>
                    <a:pt x="32" y="56"/>
                  </a:lnTo>
                  <a:lnTo>
                    <a:pt x="40" y="64"/>
                  </a:lnTo>
                  <a:lnTo>
                    <a:pt x="40" y="64"/>
                  </a:lnTo>
                  <a:lnTo>
                    <a:pt x="48" y="80"/>
                  </a:lnTo>
                  <a:lnTo>
                    <a:pt x="48" y="88"/>
                  </a:lnTo>
                  <a:lnTo>
                    <a:pt x="64" y="88"/>
                  </a:lnTo>
                  <a:lnTo>
                    <a:pt x="72" y="104"/>
                  </a:lnTo>
                  <a:lnTo>
                    <a:pt x="80" y="104"/>
                  </a:lnTo>
                  <a:lnTo>
                    <a:pt x="80" y="104"/>
                  </a:lnTo>
                  <a:lnTo>
                    <a:pt x="88" y="104"/>
                  </a:lnTo>
                  <a:lnTo>
                    <a:pt x="96" y="112"/>
                  </a:lnTo>
                  <a:lnTo>
                    <a:pt x="104" y="112"/>
                  </a:lnTo>
                  <a:lnTo>
                    <a:pt x="104" y="120"/>
                  </a:lnTo>
                  <a:lnTo>
                    <a:pt x="112" y="120"/>
                  </a:lnTo>
                  <a:lnTo>
                    <a:pt x="112" y="120"/>
                  </a:lnTo>
                  <a:lnTo>
                    <a:pt x="120" y="128"/>
                  </a:lnTo>
                  <a:lnTo>
                    <a:pt x="120" y="136"/>
                  </a:lnTo>
                  <a:lnTo>
                    <a:pt x="128" y="152"/>
                  </a:lnTo>
                  <a:lnTo>
                    <a:pt x="136" y="152"/>
                  </a:lnTo>
                  <a:lnTo>
                    <a:pt x="136" y="152"/>
                  </a:lnTo>
                  <a:lnTo>
                    <a:pt x="144" y="160"/>
                  </a:lnTo>
                  <a:lnTo>
                    <a:pt x="144" y="160"/>
                  </a:lnTo>
                  <a:lnTo>
                    <a:pt x="152" y="176"/>
                  </a:lnTo>
                  <a:lnTo>
                    <a:pt x="160" y="184"/>
                  </a:lnTo>
                  <a:lnTo>
                    <a:pt x="168" y="200"/>
                  </a:lnTo>
                  <a:lnTo>
                    <a:pt x="176" y="200"/>
                  </a:lnTo>
                  <a:lnTo>
                    <a:pt x="176" y="200"/>
                  </a:lnTo>
                  <a:lnTo>
                    <a:pt x="184" y="200"/>
                  </a:lnTo>
                  <a:lnTo>
                    <a:pt x="200" y="200"/>
                  </a:lnTo>
                  <a:lnTo>
                    <a:pt x="208" y="208"/>
                  </a:lnTo>
                  <a:lnTo>
                    <a:pt x="216" y="216"/>
                  </a:lnTo>
                  <a:lnTo>
                    <a:pt x="224" y="224"/>
                  </a:lnTo>
                  <a:lnTo>
                    <a:pt x="240" y="240"/>
                  </a:lnTo>
                  <a:lnTo>
                    <a:pt x="248" y="248"/>
                  </a:lnTo>
                  <a:lnTo>
                    <a:pt x="264" y="256"/>
                  </a:lnTo>
                  <a:lnTo>
                    <a:pt x="272" y="256"/>
                  </a:lnTo>
                  <a:lnTo>
                    <a:pt x="280" y="256"/>
                  </a:lnTo>
                  <a:lnTo>
                    <a:pt x="288" y="264"/>
                  </a:lnTo>
                  <a:lnTo>
                    <a:pt x="296" y="280"/>
                  </a:lnTo>
                  <a:lnTo>
                    <a:pt x="304" y="288"/>
                  </a:lnTo>
                  <a:lnTo>
                    <a:pt x="304" y="296"/>
                  </a:lnTo>
                  <a:lnTo>
                    <a:pt x="312" y="304"/>
                  </a:lnTo>
                  <a:lnTo>
                    <a:pt x="320" y="312"/>
                  </a:lnTo>
                  <a:lnTo>
                    <a:pt x="328" y="320"/>
                  </a:lnTo>
                  <a:lnTo>
                    <a:pt x="328" y="320"/>
                  </a:lnTo>
                  <a:lnTo>
                    <a:pt x="336" y="320"/>
                  </a:lnTo>
                  <a:lnTo>
                    <a:pt x="344" y="320"/>
                  </a:lnTo>
                  <a:lnTo>
                    <a:pt x="352" y="336"/>
                  </a:lnTo>
                  <a:lnTo>
                    <a:pt x="360" y="344"/>
                  </a:lnTo>
                  <a:lnTo>
                    <a:pt x="376" y="352"/>
                  </a:lnTo>
                  <a:lnTo>
                    <a:pt x="392" y="360"/>
                  </a:lnTo>
                  <a:lnTo>
                    <a:pt x="400" y="360"/>
                  </a:lnTo>
                  <a:lnTo>
                    <a:pt x="408" y="368"/>
                  </a:lnTo>
                  <a:lnTo>
                    <a:pt x="416" y="368"/>
                  </a:lnTo>
                  <a:lnTo>
                    <a:pt x="424" y="376"/>
                  </a:lnTo>
                  <a:lnTo>
                    <a:pt x="440" y="392"/>
                  </a:lnTo>
                  <a:lnTo>
                    <a:pt x="464" y="400"/>
                  </a:lnTo>
                  <a:lnTo>
                    <a:pt x="487" y="400"/>
                  </a:lnTo>
                  <a:lnTo>
                    <a:pt x="487" y="408"/>
                  </a:lnTo>
                  <a:lnTo>
                    <a:pt x="519" y="408"/>
                  </a:lnTo>
                  <a:lnTo>
                    <a:pt x="519" y="408"/>
                  </a:lnTo>
                  <a:lnTo>
                    <a:pt x="527" y="416"/>
                  </a:lnTo>
                  <a:lnTo>
                    <a:pt x="535" y="424"/>
                  </a:lnTo>
                  <a:lnTo>
                    <a:pt x="551" y="424"/>
                  </a:lnTo>
                  <a:lnTo>
                    <a:pt x="559" y="432"/>
                  </a:lnTo>
                  <a:lnTo>
                    <a:pt x="575" y="440"/>
                  </a:lnTo>
                  <a:lnTo>
                    <a:pt x="583" y="448"/>
                  </a:lnTo>
                  <a:lnTo>
                    <a:pt x="583" y="456"/>
                  </a:lnTo>
                  <a:lnTo>
                    <a:pt x="591" y="464"/>
                  </a:lnTo>
                  <a:lnTo>
                    <a:pt x="599" y="464"/>
                  </a:lnTo>
                  <a:lnTo>
                    <a:pt x="599" y="464"/>
                  </a:lnTo>
                  <a:lnTo>
                    <a:pt x="607" y="472"/>
                  </a:lnTo>
                  <a:lnTo>
                    <a:pt x="623" y="480"/>
                  </a:lnTo>
                  <a:lnTo>
                    <a:pt x="631" y="488"/>
                  </a:lnTo>
                  <a:lnTo>
                    <a:pt x="639" y="488"/>
                  </a:lnTo>
                  <a:lnTo>
                    <a:pt x="647" y="496"/>
                  </a:lnTo>
                  <a:lnTo>
                    <a:pt x="671" y="496"/>
                  </a:lnTo>
                  <a:lnTo>
                    <a:pt x="687" y="496"/>
                  </a:lnTo>
                  <a:lnTo>
                    <a:pt x="687" y="496"/>
                  </a:lnTo>
                  <a:lnTo>
                    <a:pt x="703" y="496"/>
                  </a:lnTo>
                  <a:lnTo>
                    <a:pt x="711" y="496"/>
                  </a:lnTo>
                  <a:lnTo>
                    <a:pt x="719" y="496"/>
                  </a:lnTo>
                  <a:lnTo>
                    <a:pt x="727" y="496"/>
                  </a:lnTo>
                  <a:lnTo>
                    <a:pt x="743" y="496"/>
                  </a:lnTo>
                  <a:lnTo>
                    <a:pt x="775" y="496"/>
                  </a:lnTo>
                  <a:lnTo>
                    <a:pt x="775" y="504"/>
                  </a:lnTo>
                  <a:lnTo>
                    <a:pt x="791" y="504"/>
                  </a:lnTo>
                  <a:lnTo>
                    <a:pt x="799" y="504"/>
                  </a:lnTo>
                  <a:lnTo>
                    <a:pt x="807" y="504"/>
                  </a:lnTo>
                  <a:lnTo>
                    <a:pt x="815" y="504"/>
                  </a:lnTo>
                  <a:lnTo>
                    <a:pt x="831" y="512"/>
                  </a:lnTo>
                  <a:lnTo>
                    <a:pt x="847" y="528"/>
                  </a:lnTo>
                  <a:lnTo>
                    <a:pt x="855" y="528"/>
                  </a:lnTo>
                  <a:lnTo>
                    <a:pt x="863" y="528"/>
                  </a:lnTo>
                  <a:lnTo>
                    <a:pt x="871" y="536"/>
                  </a:lnTo>
                  <a:lnTo>
                    <a:pt x="879" y="536"/>
                  </a:lnTo>
                  <a:lnTo>
                    <a:pt x="879" y="536"/>
                  </a:lnTo>
                  <a:lnTo>
                    <a:pt x="911" y="536"/>
                  </a:lnTo>
                  <a:lnTo>
                    <a:pt x="935" y="536"/>
                  </a:lnTo>
                  <a:lnTo>
                    <a:pt x="951" y="544"/>
                  </a:lnTo>
                  <a:lnTo>
                    <a:pt x="967" y="552"/>
                  </a:lnTo>
                  <a:lnTo>
                    <a:pt x="983" y="552"/>
                  </a:lnTo>
                  <a:lnTo>
                    <a:pt x="983" y="552"/>
                  </a:lnTo>
                  <a:lnTo>
                    <a:pt x="999" y="552"/>
                  </a:lnTo>
                  <a:lnTo>
                    <a:pt x="1015" y="552"/>
                  </a:lnTo>
                  <a:lnTo>
                    <a:pt x="1023" y="560"/>
                  </a:lnTo>
                  <a:lnTo>
                    <a:pt x="1031" y="560"/>
                  </a:lnTo>
                  <a:lnTo>
                    <a:pt x="1039" y="560"/>
                  </a:lnTo>
                  <a:lnTo>
                    <a:pt x="1063" y="560"/>
                  </a:lnTo>
                  <a:lnTo>
                    <a:pt x="1071" y="560"/>
                  </a:lnTo>
                  <a:lnTo>
                    <a:pt x="1079" y="576"/>
                  </a:lnTo>
                  <a:lnTo>
                    <a:pt x="1087" y="584"/>
                  </a:lnTo>
                  <a:lnTo>
                    <a:pt x="1103" y="584"/>
                  </a:lnTo>
                  <a:lnTo>
                    <a:pt x="1143" y="584"/>
                  </a:lnTo>
                  <a:lnTo>
                    <a:pt x="1167" y="592"/>
                  </a:lnTo>
                  <a:lnTo>
                    <a:pt x="1191" y="592"/>
                  </a:lnTo>
                  <a:lnTo>
                    <a:pt x="1231" y="600"/>
                  </a:lnTo>
                  <a:lnTo>
                    <a:pt x="1247" y="600"/>
                  </a:lnTo>
                  <a:lnTo>
                    <a:pt x="1255" y="608"/>
                  </a:lnTo>
                  <a:lnTo>
                    <a:pt x="1271" y="608"/>
                  </a:lnTo>
                  <a:lnTo>
                    <a:pt x="1311" y="616"/>
                  </a:lnTo>
                  <a:lnTo>
                    <a:pt x="1319" y="624"/>
                  </a:lnTo>
                  <a:lnTo>
                    <a:pt x="1335" y="624"/>
                  </a:lnTo>
                  <a:lnTo>
                    <a:pt x="1351" y="640"/>
                  </a:lnTo>
                  <a:lnTo>
                    <a:pt x="1359" y="640"/>
                  </a:lnTo>
                  <a:lnTo>
                    <a:pt x="1359" y="648"/>
                  </a:lnTo>
                  <a:lnTo>
                    <a:pt x="1367" y="648"/>
                  </a:lnTo>
                  <a:lnTo>
                    <a:pt x="1383" y="656"/>
                  </a:lnTo>
                  <a:lnTo>
                    <a:pt x="1399" y="656"/>
                  </a:lnTo>
                  <a:lnTo>
                    <a:pt x="1407" y="664"/>
                  </a:lnTo>
                  <a:lnTo>
                    <a:pt x="1415" y="680"/>
                  </a:lnTo>
                  <a:lnTo>
                    <a:pt x="1423" y="688"/>
                  </a:lnTo>
                  <a:lnTo>
                    <a:pt x="1455" y="688"/>
                  </a:lnTo>
                  <a:lnTo>
                    <a:pt x="1463" y="688"/>
                  </a:lnTo>
                  <a:lnTo>
                    <a:pt x="1479" y="696"/>
                  </a:lnTo>
                  <a:lnTo>
                    <a:pt x="1519" y="704"/>
                  </a:lnTo>
                  <a:lnTo>
                    <a:pt x="1519" y="704"/>
                  </a:lnTo>
                  <a:lnTo>
                    <a:pt x="1535" y="720"/>
                  </a:lnTo>
                  <a:lnTo>
                    <a:pt x="1575" y="728"/>
                  </a:lnTo>
                  <a:lnTo>
                    <a:pt x="1575" y="728"/>
                  </a:lnTo>
                  <a:lnTo>
                    <a:pt x="1599" y="736"/>
                  </a:lnTo>
                  <a:lnTo>
                    <a:pt x="1607" y="736"/>
                  </a:lnTo>
                  <a:lnTo>
                    <a:pt x="1631" y="736"/>
                  </a:lnTo>
                  <a:lnTo>
                    <a:pt x="1647" y="736"/>
                  </a:lnTo>
                  <a:lnTo>
                    <a:pt x="1663" y="744"/>
                  </a:lnTo>
                  <a:lnTo>
                    <a:pt x="1727" y="744"/>
                  </a:lnTo>
                  <a:lnTo>
                    <a:pt x="1735" y="760"/>
                  </a:lnTo>
                  <a:lnTo>
                    <a:pt x="1775" y="760"/>
                  </a:lnTo>
                  <a:lnTo>
                    <a:pt x="1791" y="760"/>
                  </a:lnTo>
                  <a:lnTo>
                    <a:pt x="1807" y="760"/>
                  </a:lnTo>
                  <a:lnTo>
                    <a:pt x="1815" y="760"/>
                  </a:lnTo>
                  <a:lnTo>
                    <a:pt x="1839" y="768"/>
                  </a:lnTo>
                  <a:lnTo>
                    <a:pt x="1855" y="784"/>
                  </a:lnTo>
                  <a:lnTo>
                    <a:pt x="1855" y="784"/>
                  </a:lnTo>
                  <a:lnTo>
                    <a:pt x="1863" y="784"/>
                  </a:lnTo>
                  <a:lnTo>
                    <a:pt x="1895" y="792"/>
                  </a:lnTo>
                  <a:lnTo>
                    <a:pt x="1895" y="792"/>
                  </a:lnTo>
                  <a:lnTo>
                    <a:pt x="1919" y="808"/>
                  </a:lnTo>
                  <a:lnTo>
                    <a:pt x="1967" y="816"/>
                  </a:lnTo>
                  <a:lnTo>
                    <a:pt x="1983" y="816"/>
                  </a:lnTo>
                  <a:lnTo>
                    <a:pt x="2047" y="832"/>
                  </a:lnTo>
                  <a:lnTo>
                    <a:pt x="2055" y="840"/>
                  </a:lnTo>
                  <a:lnTo>
                    <a:pt x="2071" y="856"/>
                  </a:lnTo>
                  <a:lnTo>
                    <a:pt x="2079" y="856"/>
                  </a:lnTo>
                  <a:lnTo>
                    <a:pt x="2079" y="880"/>
                  </a:lnTo>
                  <a:lnTo>
                    <a:pt x="2095" y="880"/>
                  </a:lnTo>
                  <a:lnTo>
                    <a:pt x="2111" y="896"/>
                  </a:lnTo>
                  <a:lnTo>
                    <a:pt x="2151" y="896"/>
                  </a:lnTo>
                  <a:lnTo>
                    <a:pt x="2183" y="896"/>
                  </a:lnTo>
                  <a:lnTo>
                    <a:pt x="2199" y="896"/>
                  </a:lnTo>
                  <a:lnTo>
                    <a:pt x="2207" y="896"/>
                  </a:lnTo>
                  <a:lnTo>
                    <a:pt x="2215" y="896"/>
                  </a:lnTo>
                  <a:lnTo>
                    <a:pt x="2223" y="896"/>
                  </a:lnTo>
                  <a:lnTo>
                    <a:pt x="2255" y="896"/>
                  </a:lnTo>
                  <a:lnTo>
                    <a:pt x="2271" y="912"/>
                  </a:lnTo>
                  <a:lnTo>
                    <a:pt x="2279" y="928"/>
                  </a:lnTo>
                  <a:lnTo>
                    <a:pt x="2287" y="944"/>
                  </a:lnTo>
                  <a:lnTo>
                    <a:pt x="2287" y="960"/>
                  </a:lnTo>
                  <a:lnTo>
                    <a:pt x="2303" y="976"/>
                  </a:lnTo>
                  <a:lnTo>
                    <a:pt x="2319" y="976"/>
                  </a:lnTo>
                  <a:lnTo>
                    <a:pt x="2343" y="992"/>
                  </a:lnTo>
                  <a:lnTo>
                    <a:pt x="2375" y="992"/>
                  </a:lnTo>
                  <a:lnTo>
                    <a:pt x="2399" y="992"/>
                  </a:lnTo>
                  <a:lnTo>
                    <a:pt x="2407" y="992"/>
                  </a:lnTo>
                  <a:lnTo>
                    <a:pt x="2447" y="992"/>
                  </a:lnTo>
                  <a:lnTo>
                    <a:pt x="2447" y="1008"/>
                  </a:lnTo>
                  <a:lnTo>
                    <a:pt x="2511" y="1008"/>
                  </a:lnTo>
                  <a:lnTo>
                    <a:pt x="2527" y="1008"/>
                  </a:lnTo>
                  <a:lnTo>
                    <a:pt x="2551" y="1040"/>
                  </a:lnTo>
                  <a:lnTo>
                    <a:pt x="2703" y="1040"/>
                  </a:lnTo>
                  <a:lnTo>
                    <a:pt x="2719" y="1040"/>
                  </a:lnTo>
                  <a:lnTo>
                    <a:pt x="2727" y="1064"/>
                  </a:lnTo>
                  <a:lnTo>
                    <a:pt x="2767" y="1064"/>
                  </a:lnTo>
                  <a:lnTo>
                    <a:pt x="2783" y="1064"/>
                  </a:lnTo>
                  <a:lnTo>
                    <a:pt x="2799" y="1064"/>
                  </a:lnTo>
                  <a:lnTo>
                    <a:pt x="2823" y="1064"/>
                  </a:lnTo>
                  <a:lnTo>
                    <a:pt x="2847" y="1064"/>
                  </a:lnTo>
                  <a:lnTo>
                    <a:pt x="2887" y="1088"/>
                  </a:lnTo>
                  <a:lnTo>
                    <a:pt x="2911" y="1120"/>
                  </a:lnTo>
                  <a:lnTo>
                    <a:pt x="3031" y="1144"/>
                  </a:lnTo>
                  <a:lnTo>
                    <a:pt x="3039" y="1176"/>
                  </a:lnTo>
                  <a:lnTo>
                    <a:pt x="3079" y="1176"/>
                  </a:lnTo>
                  <a:lnTo>
                    <a:pt x="3390" y="1176"/>
                  </a:lnTo>
                  <a:lnTo>
                    <a:pt x="3622" y="1176"/>
                  </a:lnTo>
                </a:path>
              </a:pathLst>
            </a:custGeom>
            <a:noFill/>
            <a:ln w="28575" cmpd="sng">
              <a:solidFill>
                <a:srgbClr val="FFFF00"/>
              </a:solidFill>
              <a:prstDash val="solid"/>
              <a:round/>
              <a:headEnd/>
              <a:tailEnd/>
            </a:ln>
          </p:spPr>
          <p:txBody>
            <a:bodyPr/>
            <a:lstStyle/>
            <a:p>
              <a:pPr>
                <a:defRPr/>
              </a:pPr>
              <a:endParaRPr lang="en-US">
                <a:latin typeface="Arial" charset="0"/>
              </a:endParaRPr>
            </a:p>
          </p:txBody>
        </p:sp>
        <p:sp>
          <p:nvSpPr>
            <p:cNvPr id="30746" name="Rectangle 63"/>
            <p:cNvSpPr>
              <a:spLocks noChangeArrowheads="1"/>
            </p:cNvSpPr>
            <p:nvPr/>
          </p:nvSpPr>
          <p:spPr bwMode="auto">
            <a:xfrm>
              <a:off x="3720" y="3595"/>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0.7</a:t>
              </a:r>
              <a:endParaRPr lang="en-US" sz="1800"/>
            </a:p>
          </p:txBody>
        </p:sp>
        <p:sp>
          <p:nvSpPr>
            <p:cNvPr id="30747" name="Rectangle 64"/>
            <p:cNvSpPr>
              <a:spLocks noChangeArrowheads="1"/>
            </p:cNvSpPr>
            <p:nvPr/>
          </p:nvSpPr>
          <p:spPr bwMode="auto">
            <a:xfrm>
              <a:off x="3643" y="3240"/>
              <a:ext cx="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0.75</a:t>
              </a:r>
              <a:endParaRPr lang="en-US" sz="1800"/>
            </a:p>
          </p:txBody>
        </p:sp>
        <p:sp>
          <p:nvSpPr>
            <p:cNvPr id="30748" name="Rectangle 65"/>
            <p:cNvSpPr>
              <a:spLocks noChangeArrowheads="1"/>
            </p:cNvSpPr>
            <p:nvPr/>
          </p:nvSpPr>
          <p:spPr bwMode="auto">
            <a:xfrm>
              <a:off x="3720" y="2885"/>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0.8</a:t>
              </a:r>
              <a:endParaRPr lang="en-US" sz="1800"/>
            </a:p>
          </p:txBody>
        </p:sp>
        <p:sp>
          <p:nvSpPr>
            <p:cNvPr id="30749" name="Rectangle 66"/>
            <p:cNvSpPr>
              <a:spLocks noChangeArrowheads="1"/>
            </p:cNvSpPr>
            <p:nvPr/>
          </p:nvSpPr>
          <p:spPr bwMode="auto">
            <a:xfrm>
              <a:off x="3643" y="2531"/>
              <a:ext cx="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0.85</a:t>
              </a:r>
              <a:endParaRPr lang="en-US" sz="1800"/>
            </a:p>
          </p:txBody>
        </p:sp>
        <p:sp>
          <p:nvSpPr>
            <p:cNvPr id="30750" name="Rectangle 67"/>
            <p:cNvSpPr>
              <a:spLocks noChangeArrowheads="1"/>
            </p:cNvSpPr>
            <p:nvPr/>
          </p:nvSpPr>
          <p:spPr bwMode="auto">
            <a:xfrm>
              <a:off x="3720" y="2167"/>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0.9</a:t>
              </a:r>
              <a:endParaRPr lang="en-US" sz="1800"/>
            </a:p>
          </p:txBody>
        </p:sp>
        <p:sp>
          <p:nvSpPr>
            <p:cNvPr id="30751" name="Rectangle 68"/>
            <p:cNvSpPr>
              <a:spLocks noChangeArrowheads="1"/>
            </p:cNvSpPr>
            <p:nvPr/>
          </p:nvSpPr>
          <p:spPr bwMode="auto">
            <a:xfrm>
              <a:off x="3643" y="1820"/>
              <a:ext cx="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0.95</a:t>
              </a:r>
              <a:endParaRPr lang="en-US" sz="1800"/>
            </a:p>
          </p:txBody>
        </p:sp>
        <p:sp>
          <p:nvSpPr>
            <p:cNvPr id="30752" name="Rectangle 69"/>
            <p:cNvSpPr>
              <a:spLocks noChangeArrowheads="1"/>
            </p:cNvSpPr>
            <p:nvPr/>
          </p:nvSpPr>
          <p:spPr bwMode="auto">
            <a:xfrm>
              <a:off x="3836" y="1462"/>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1</a:t>
              </a:r>
              <a:endParaRPr lang="en-US" sz="1800"/>
            </a:p>
          </p:txBody>
        </p:sp>
        <p:sp>
          <p:nvSpPr>
            <p:cNvPr id="30753" name="Rectangle 70"/>
            <p:cNvSpPr>
              <a:spLocks noChangeArrowheads="1"/>
            </p:cNvSpPr>
            <p:nvPr/>
          </p:nvSpPr>
          <p:spPr bwMode="auto">
            <a:xfrm>
              <a:off x="3917" y="3746"/>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0</a:t>
              </a:r>
              <a:endParaRPr lang="en-US" sz="1800"/>
            </a:p>
          </p:txBody>
        </p:sp>
        <p:sp>
          <p:nvSpPr>
            <p:cNvPr id="30754" name="Rectangle 71"/>
            <p:cNvSpPr>
              <a:spLocks noChangeArrowheads="1"/>
            </p:cNvSpPr>
            <p:nvPr/>
          </p:nvSpPr>
          <p:spPr bwMode="auto">
            <a:xfrm>
              <a:off x="4242" y="3746"/>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0.5</a:t>
              </a:r>
              <a:endParaRPr lang="en-US" sz="1800"/>
            </a:p>
          </p:txBody>
        </p:sp>
        <p:sp>
          <p:nvSpPr>
            <p:cNvPr id="30755" name="Rectangle 72"/>
            <p:cNvSpPr>
              <a:spLocks noChangeArrowheads="1"/>
            </p:cNvSpPr>
            <p:nvPr/>
          </p:nvSpPr>
          <p:spPr bwMode="auto">
            <a:xfrm>
              <a:off x="4690" y="3746"/>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1</a:t>
              </a:r>
              <a:endParaRPr lang="en-US" sz="1800"/>
            </a:p>
          </p:txBody>
        </p:sp>
        <p:sp>
          <p:nvSpPr>
            <p:cNvPr id="30756" name="Rectangle 73"/>
            <p:cNvSpPr>
              <a:spLocks noChangeArrowheads="1"/>
            </p:cNvSpPr>
            <p:nvPr/>
          </p:nvSpPr>
          <p:spPr bwMode="auto">
            <a:xfrm>
              <a:off x="5012" y="3746"/>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1.5</a:t>
              </a:r>
              <a:endParaRPr lang="en-US" sz="1800"/>
            </a:p>
          </p:txBody>
        </p:sp>
        <p:sp>
          <p:nvSpPr>
            <p:cNvPr id="30757" name="Rectangle 74"/>
            <p:cNvSpPr>
              <a:spLocks noChangeArrowheads="1"/>
            </p:cNvSpPr>
            <p:nvPr/>
          </p:nvSpPr>
          <p:spPr bwMode="auto">
            <a:xfrm>
              <a:off x="5466" y="3746"/>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2</a:t>
              </a:r>
              <a:endParaRPr lang="en-US" sz="1800"/>
            </a:p>
          </p:txBody>
        </p:sp>
        <p:sp>
          <p:nvSpPr>
            <p:cNvPr id="30758" name="Rectangle 75"/>
            <p:cNvSpPr>
              <a:spLocks noChangeArrowheads="1"/>
            </p:cNvSpPr>
            <p:nvPr/>
          </p:nvSpPr>
          <p:spPr bwMode="auto">
            <a:xfrm>
              <a:off x="5785" y="3746"/>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2.5</a:t>
              </a:r>
              <a:endParaRPr lang="en-US" sz="1800"/>
            </a:p>
          </p:txBody>
        </p:sp>
        <p:sp>
          <p:nvSpPr>
            <p:cNvPr id="30759" name="Text Box 76"/>
            <p:cNvSpPr txBox="1">
              <a:spLocks noChangeArrowheads="1"/>
            </p:cNvSpPr>
            <p:nvPr/>
          </p:nvSpPr>
          <p:spPr bwMode="auto">
            <a:xfrm>
              <a:off x="5624" y="2532"/>
              <a:ext cx="7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spcBef>
                  <a:spcPct val="50000"/>
                </a:spcBef>
              </a:pPr>
              <a:r>
                <a:rPr lang="en-US" sz="1600">
                  <a:solidFill>
                    <a:srgbClr val="FFFFFF"/>
                  </a:solidFill>
                </a:rPr>
                <a:t>Carvedilol</a:t>
              </a:r>
            </a:p>
          </p:txBody>
        </p:sp>
        <p:sp>
          <p:nvSpPr>
            <p:cNvPr id="30760" name="Text Box 77"/>
            <p:cNvSpPr txBox="1">
              <a:spLocks noChangeArrowheads="1"/>
            </p:cNvSpPr>
            <p:nvPr/>
          </p:nvSpPr>
          <p:spPr bwMode="auto">
            <a:xfrm>
              <a:off x="5624" y="2967"/>
              <a:ext cx="59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spcBef>
                  <a:spcPct val="50000"/>
                </a:spcBef>
              </a:pPr>
              <a:r>
                <a:rPr lang="en-US" sz="1600">
                  <a:solidFill>
                    <a:srgbClr val="FFFFFF"/>
                  </a:solidFill>
                </a:rPr>
                <a:t>Placebo</a:t>
              </a:r>
            </a:p>
          </p:txBody>
        </p:sp>
        <p:sp>
          <p:nvSpPr>
            <p:cNvPr id="30761" name="Rectangle 78"/>
            <p:cNvSpPr>
              <a:spLocks noChangeArrowheads="1"/>
            </p:cNvSpPr>
            <p:nvPr/>
          </p:nvSpPr>
          <p:spPr bwMode="auto">
            <a:xfrm>
              <a:off x="4735" y="3929"/>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dirty="0">
                  <a:solidFill>
                    <a:srgbClr val="FFFFFF"/>
                  </a:solidFill>
                </a:rPr>
                <a:t>Years</a:t>
              </a:r>
              <a:endParaRPr lang="en-US" sz="1800" dirty="0"/>
            </a:p>
          </p:txBody>
        </p:sp>
        <p:sp>
          <p:nvSpPr>
            <p:cNvPr id="376912" name="Text Box 80"/>
            <p:cNvSpPr txBox="1">
              <a:spLocks noChangeArrowheads="1"/>
            </p:cNvSpPr>
            <p:nvPr/>
          </p:nvSpPr>
          <p:spPr bwMode="auto">
            <a:xfrm>
              <a:off x="5123" y="1756"/>
              <a:ext cx="696" cy="404"/>
            </a:xfrm>
            <a:prstGeom prst="rect">
              <a:avLst/>
            </a:prstGeom>
            <a:noFill/>
            <a:ln w="9525">
              <a:noFill/>
              <a:miter lim="800000"/>
              <a:headEnd/>
              <a:tailEnd/>
            </a:ln>
            <a:effectLst/>
          </p:spPr>
          <p:txBody>
            <a:bodyPr wrap="none">
              <a:spAutoFit/>
            </a:bodyPr>
            <a:lstStyle/>
            <a:p>
              <a:pPr>
                <a:defRPr/>
              </a:pPr>
              <a:r>
                <a:rPr lang="en-US" dirty="0">
                  <a:solidFill>
                    <a:schemeClr val="bg1"/>
                  </a:solidFill>
                  <a:effectLst>
                    <a:outerShdw blurRad="38100" dist="38100" dir="2700000" algn="tl">
                      <a:srgbClr val="000000"/>
                    </a:outerShdw>
                  </a:effectLst>
                  <a:latin typeface="Arial" charset="0"/>
                </a:rPr>
                <a:t>RR=23%</a:t>
              </a:r>
            </a:p>
            <a:p>
              <a:pPr>
                <a:defRPr/>
              </a:pPr>
              <a:r>
                <a:rPr lang="en-US" dirty="0">
                  <a:solidFill>
                    <a:schemeClr val="bg1"/>
                  </a:solidFill>
                  <a:effectLst>
                    <a:outerShdw blurRad="38100" dist="38100" dir="2700000" algn="tl">
                      <a:srgbClr val="000000"/>
                    </a:outerShdw>
                  </a:effectLst>
                  <a:latin typeface="Arial" charset="0"/>
                </a:rPr>
                <a:t>P=.031</a:t>
              </a:r>
              <a:endParaRPr lang="en-US" sz="2400" dirty="0">
                <a:solidFill>
                  <a:schemeClr val="bg1"/>
                </a:solidFill>
                <a:effectLst>
                  <a:outerShdw blurRad="38100" dist="38100" dir="2700000" algn="tl">
                    <a:srgbClr val="000000"/>
                  </a:outerShdw>
                </a:effectLst>
                <a:latin typeface="Times New Roman" pitchFamily="18" charset="0"/>
              </a:endParaRPr>
            </a:p>
          </p:txBody>
        </p:sp>
      </p:grpSp>
      <p:sp>
        <p:nvSpPr>
          <p:cNvPr id="30725" name="Text Box 83"/>
          <p:cNvSpPr txBox="1">
            <a:spLocks noChangeArrowheads="1"/>
          </p:cNvSpPr>
          <p:nvPr/>
        </p:nvSpPr>
        <p:spPr bwMode="auto">
          <a:xfrm>
            <a:off x="1722716" y="1289134"/>
            <a:ext cx="34211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400" dirty="0">
                <a:solidFill>
                  <a:schemeClr val="bg1"/>
                </a:solidFill>
              </a:rPr>
              <a:t>Advanced Heart Failure</a:t>
            </a:r>
          </a:p>
          <a:p>
            <a:pPr algn="ctr"/>
            <a:r>
              <a:rPr lang="en-US" sz="2400" dirty="0">
                <a:solidFill>
                  <a:schemeClr val="bg1"/>
                </a:solidFill>
              </a:rPr>
              <a:t>Copernicus (n = 2289)</a:t>
            </a:r>
          </a:p>
        </p:txBody>
      </p:sp>
      <p:sp>
        <p:nvSpPr>
          <p:cNvPr id="30726" name="Text Box 84"/>
          <p:cNvSpPr txBox="1">
            <a:spLocks noChangeArrowheads="1"/>
          </p:cNvSpPr>
          <p:nvPr/>
        </p:nvSpPr>
        <p:spPr bwMode="auto">
          <a:xfrm>
            <a:off x="6429760" y="1289134"/>
            <a:ext cx="37273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400" dirty="0">
                <a:solidFill>
                  <a:schemeClr val="bg1"/>
                </a:solidFill>
              </a:rPr>
              <a:t>Post Myocardial Infarction</a:t>
            </a:r>
          </a:p>
          <a:p>
            <a:pPr algn="ctr"/>
            <a:r>
              <a:rPr lang="en-US" sz="2400" dirty="0">
                <a:solidFill>
                  <a:schemeClr val="bg1"/>
                </a:solidFill>
              </a:rPr>
              <a:t>Capricorn (n= 1959)</a:t>
            </a:r>
          </a:p>
        </p:txBody>
      </p:sp>
      <p:sp>
        <p:nvSpPr>
          <p:cNvPr id="376920" name="Text Box 88"/>
          <p:cNvSpPr txBox="1">
            <a:spLocks noChangeArrowheads="1"/>
          </p:cNvSpPr>
          <p:nvPr/>
        </p:nvSpPr>
        <p:spPr bwMode="auto">
          <a:xfrm>
            <a:off x="1289361" y="6361195"/>
            <a:ext cx="4106862"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Packer M et al. N </a:t>
            </a:r>
            <a:r>
              <a:rPr lang="en-US" sz="1600" dirty="0" err="1">
                <a:latin typeface="Times New Roman" pitchFamily="18" charset="0"/>
              </a:rPr>
              <a:t>Engl</a:t>
            </a:r>
            <a:r>
              <a:rPr lang="en-US" sz="1600" dirty="0">
                <a:latin typeface="Times New Roman" pitchFamily="18" charset="0"/>
              </a:rPr>
              <a:t> J Med 2001;344:1651-8.</a:t>
            </a:r>
          </a:p>
        </p:txBody>
      </p:sp>
      <p:sp>
        <p:nvSpPr>
          <p:cNvPr id="376921" name="Text Box 89"/>
          <p:cNvSpPr txBox="1">
            <a:spLocks noChangeArrowheads="1"/>
          </p:cNvSpPr>
          <p:nvPr/>
        </p:nvSpPr>
        <p:spPr bwMode="auto">
          <a:xfrm>
            <a:off x="5688324" y="6361195"/>
            <a:ext cx="4733925" cy="336550"/>
          </a:xfrm>
          <a:prstGeom prst="rect">
            <a:avLst/>
          </a:prstGeom>
          <a:noFill/>
          <a:ln w="12700">
            <a:noFill/>
            <a:miter lim="800000"/>
            <a:headEnd/>
            <a:tailEnd/>
          </a:ln>
          <a:effectLst/>
        </p:spPr>
        <p:txBody>
          <a:bodyPr wrap="none" anchor="b">
            <a:spAutoFit/>
          </a:bodyPr>
          <a:lstStyle/>
          <a:p>
            <a:pPr algn="ctr">
              <a:spcBef>
                <a:spcPct val="50000"/>
              </a:spcBef>
              <a:defRPr/>
            </a:pPr>
            <a:r>
              <a:rPr lang="en-US" sz="1600" dirty="0">
                <a:latin typeface="Times New Roman" pitchFamily="18" charset="0"/>
              </a:rPr>
              <a:t>CAPRICORN Investigators.</a:t>
            </a:r>
            <a:r>
              <a:rPr lang="en-US" sz="1600" i="1" dirty="0">
                <a:latin typeface="Times New Roman" pitchFamily="18" charset="0"/>
              </a:rPr>
              <a:t> </a:t>
            </a:r>
            <a:r>
              <a:rPr lang="en-US" sz="1600" dirty="0">
                <a:latin typeface="Times New Roman" pitchFamily="18" charset="0"/>
              </a:rPr>
              <a:t>Lancet</a:t>
            </a:r>
            <a:r>
              <a:rPr lang="en-US" sz="1600" i="1" dirty="0">
                <a:latin typeface="Times New Roman" pitchFamily="18" charset="0"/>
              </a:rPr>
              <a:t> </a:t>
            </a:r>
            <a:r>
              <a:rPr lang="en-US" sz="1600" dirty="0">
                <a:latin typeface="Times New Roman" pitchFamily="18" charset="0"/>
              </a:rPr>
              <a:t>2001;357:1385–90</a:t>
            </a:r>
            <a:r>
              <a:rPr lang="en-US" sz="1200" dirty="0">
                <a:latin typeface="Arial" charset="0"/>
              </a:rPr>
              <a:t>.</a:t>
            </a:r>
            <a:endParaRPr lang="en-US" sz="1200" i="1" dirty="0">
              <a:latin typeface="Arial" charset="0"/>
            </a:endParaRPr>
          </a:p>
        </p:txBody>
      </p:sp>
    </p:spTree>
    <p:extLst>
      <p:ext uri="{BB962C8B-B14F-4D97-AF65-F5344CB8AC3E}">
        <p14:creationId xmlns:p14="http://schemas.microsoft.com/office/powerpoint/2010/main" val="16186168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926" y="1047456"/>
            <a:ext cx="9238268" cy="522158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498" name="Rectangle 1026"/>
          <p:cNvSpPr>
            <a:spLocks noChangeArrowheads="1"/>
          </p:cNvSpPr>
          <p:nvPr/>
        </p:nvSpPr>
        <p:spPr bwMode="auto">
          <a:xfrm>
            <a:off x="-652806" y="-95544"/>
            <a:ext cx="10287000" cy="1143000"/>
          </a:xfrm>
          <a:prstGeom prst="rect">
            <a:avLst/>
          </a:prstGeom>
          <a:noFill/>
          <a:ln w="9525">
            <a:noFill/>
            <a:miter lim="800000"/>
            <a:headEnd/>
            <a:tailEnd/>
          </a:ln>
          <a:effectLst/>
        </p:spPr>
        <p:txBody>
          <a:bodyPr anchor="ctr"/>
          <a:lstStyle/>
          <a:p>
            <a:pPr algn="ctr">
              <a:lnSpc>
                <a:spcPct val="90000"/>
              </a:lnSpc>
              <a:defRPr/>
            </a:pPr>
            <a:r>
              <a:rPr lang="en-US" sz="3600" dirty="0">
                <a:solidFill>
                  <a:schemeClr val="accent2">
                    <a:lumMod val="60000"/>
                    <a:lumOff val="40000"/>
                  </a:schemeClr>
                </a:solidFill>
                <a:latin typeface="Arial" charset="0"/>
              </a:rPr>
              <a:t>Major Trials of </a:t>
            </a:r>
            <a:r>
              <a:rPr lang="en-US" sz="3600" dirty="0">
                <a:solidFill>
                  <a:schemeClr val="accent2">
                    <a:lumMod val="60000"/>
                    <a:lumOff val="40000"/>
                  </a:schemeClr>
                </a:solidFill>
                <a:latin typeface="Arial" charset="0"/>
                <a:sym typeface="Symbol" pitchFamily="18" charset="2"/>
              </a:rPr>
              <a:t></a:t>
            </a:r>
            <a:r>
              <a:rPr lang="en-US" sz="3600" dirty="0">
                <a:solidFill>
                  <a:schemeClr val="accent2">
                    <a:lumMod val="60000"/>
                    <a:lumOff val="40000"/>
                  </a:schemeClr>
                </a:solidFill>
                <a:latin typeface="Arial" charset="0"/>
              </a:rPr>
              <a:t>-Blockade in Heart Failure</a:t>
            </a:r>
          </a:p>
        </p:txBody>
      </p:sp>
      <p:sp>
        <p:nvSpPr>
          <p:cNvPr id="234499" name="Rectangle 1027"/>
          <p:cNvSpPr>
            <a:spLocks noChangeArrowheads="1"/>
          </p:cNvSpPr>
          <p:nvPr/>
        </p:nvSpPr>
        <p:spPr bwMode="auto">
          <a:xfrm>
            <a:off x="990207" y="1190725"/>
            <a:ext cx="8458200" cy="5078313"/>
          </a:xfrm>
          <a:prstGeom prst="rect">
            <a:avLst/>
          </a:prstGeom>
          <a:noFill/>
          <a:ln w="12700">
            <a:noFill/>
            <a:miter lim="800000"/>
            <a:headEnd/>
            <a:tailEnd/>
          </a:ln>
          <a:effectLst/>
        </p:spPr>
        <p:txBody>
          <a:bodyPr>
            <a:spAutoFit/>
          </a:bodyPr>
          <a:lstStyle/>
          <a:p>
            <a:pPr>
              <a:defRPr/>
            </a:pPr>
            <a:r>
              <a:rPr lang="en-US" u="sng" dirty="0">
                <a:latin typeface="Arial" charset="0"/>
              </a:rPr>
              <a:t>Trial				</a:t>
            </a:r>
            <a:r>
              <a:rPr lang="en-US" u="sng" dirty="0" smtClean="0">
                <a:latin typeface="Arial" charset="0"/>
              </a:rPr>
              <a:t>			Drug</a:t>
            </a:r>
            <a:r>
              <a:rPr lang="en-US" u="sng" dirty="0">
                <a:latin typeface="Arial" charset="0"/>
              </a:rPr>
              <a:t>		Mortality Reduction</a:t>
            </a:r>
          </a:p>
          <a:p>
            <a:pPr>
              <a:defRPr/>
            </a:pPr>
            <a:r>
              <a:rPr lang="en-US" b="1" dirty="0">
                <a:latin typeface="Arial" charset="0"/>
              </a:rPr>
              <a:t>US </a:t>
            </a:r>
            <a:r>
              <a:rPr lang="en-US" b="1" dirty="0" err="1">
                <a:latin typeface="Arial" charset="0"/>
              </a:rPr>
              <a:t>Carvedilol</a:t>
            </a:r>
            <a:r>
              <a:rPr lang="en-US" b="1" dirty="0">
                <a:latin typeface="Arial" charset="0"/>
              </a:rPr>
              <a:t> Program</a:t>
            </a:r>
            <a:r>
              <a:rPr lang="en-US" b="1" dirty="0">
                <a:solidFill>
                  <a:srgbClr val="FF9900"/>
                </a:solidFill>
                <a:latin typeface="Arial" charset="0"/>
              </a:rPr>
              <a:t>*</a:t>
            </a:r>
            <a:r>
              <a:rPr lang="en-US" b="1" dirty="0">
                <a:latin typeface="Arial" charset="0"/>
              </a:rPr>
              <a:t>		</a:t>
            </a:r>
            <a:r>
              <a:rPr lang="en-US" dirty="0" err="1">
                <a:latin typeface="Arial" charset="0"/>
              </a:rPr>
              <a:t>carvedilol</a:t>
            </a:r>
            <a:r>
              <a:rPr lang="en-US" dirty="0">
                <a:latin typeface="Arial" charset="0"/>
              </a:rPr>
              <a:t> </a:t>
            </a:r>
            <a:r>
              <a:rPr lang="en-US" b="1" dirty="0">
                <a:latin typeface="Arial" charset="0"/>
              </a:rPr>
              <a:t>	</a:t>
            </a:r>
            <a:r>
              <a:rPr lang="en-US" dirty="0">
                <a:latin typeface="Arial" charset="0"/>
                <a:sym typeface="Symbol" pitchFamily="18" charset="2"/>
              </a:rPr>
              <a:t> 65% (</a:t>
            </a:r>
            <a:r>
              <a:rPr lang="en-US" i="1" dirty="0">
                <a:latin typeface="Arial" charset="0"/>
                <a:sym typeface="Symbol" pitchFamily="18" charset="2"/>
              </a:rPr>
              <a:t>P</a:t>
            </a:r>
            <a:r>
              <a:rPr lang="en-US" dirty="0">
                <a:latin typeface="Arial" charset="0"/>
                <a:sym typeface="Symbol" pitchFamily="18" charset="2"/>
              </a:rPr>
              <a:t>&lt;0.001)</a:t>
            </a:r>
          </a:p>
          <a:p>
            <a:pPr>
              <a:defRPr/>
            </a:pPr>
            <a:r>
              <a:rPr lang="en-US" dirty="0">
                <a:latin typeface="Arial" charset="0"/>
              </a:rPr>
              <a:t>1094 patients (Class II–IV)			</a:t>
            </a:r>
            <a:endParaRPr lang="en-US" dirty="0">
              <a:latin typeface="Arial" charset="0"/>
              <a:sym typeface="Symbol" pitchFamily="18" charset="2"/>
            </a:endParaRPr>
          </a:p>
          <a:p>
            <a:pPr>
              <a:defRPr/>
            </a:pPr>
            <a:endParaRPr lang="en-US" b="1" dirty="0">
              <a:effectLst>
                <a:outerShdw blurRad="38100" dist="38100" dir="2700000" algn="tl">
                  <a:srgbClr val="000000"/>
                </a:outerShdw>
              </a:effectLst>
              <a:latin typeface="Arial" charset="0"/>
            </a:endParaRPr>
          </a:p>
          <a:p>
            <a:pPr>
              <a:defRPr/>
            </a:pPr>
            <a:r>
              <a:rPr lang="en-US" b="1" dirty="0">
                <a:latin typeface="Arial" charset="0"/>
              </a:rPr>
              <a:t>CIBIS-II Trial HF</a:t>
            </a:r>
            <a:r>
              <a:rPr lang="en-US" baseline="30000" dirty="0">
                <a:latin typeface="Arial" charset="0"/>
              </a:rPr>
              <a:t>2			</a:t>
            </a:r>
            <a:r>
              <a:rPr lang="en-US" baseline="30000" dirty="0" smtClean="0">
                <a:latin typeface="Arial" charset="0"/>
              </a:rPr>
              <a:t>	</a:t>
            </a:r>
            <a:r>
              <a:rPr lang="en-US" dirty="0" err="1" smtClean="0">
                <a:latin typeface="Arial" charset="0"/>
              </a:rPr>
              <a:t>bisoprolol</a:t>
            </a:r>
            <a:r>
              <a:rPr lang="en-US" baseline="30000" dirty="0">
                <a:latin typeface="Arial" charset="0"/>
              </a:rPr>
              <a:t>	</a:t>
            </a:r>
            <a:r>
              <a:rPr lang="en-US" dirty="0">
                <a:latin typeface="Arial" charset="0"/>
                <a:sym typeface="Symbol" pitchFamily="18" charset="2"/>
              </a:rPr>
              <a:t></a:t>
            </a:r>
            <a:r>
              <a:rPr lang="en-US" dirty="0">
                <a:latin typeface="Arial" charset="0"/>
              </a:rPr>
              <a:t> 34% (</a:t>
            </a:r>
            <a:r>
              <a:rPr lang="en-US" i="1" dirty="0">
                <a:latin typeface="Arial" charset="0"/>
              </a:rPr>
              <a:t>P</a:t>
            </a:r>
            <a:r>
              <a:rPr lang="en-US" dirty="0">
                <a:latin typeface="Arial" charset="0"/>
              </a:rPr>
              <a:t>&lt;0.0001)</a:t>
            </a:r>
            <a:endParaRPr lang="en-US" b="1" dirty="0">
              <a:latin typeface="Arial" charset="0"/>
            </a:endParaRPr>
          </a:p>
          <a:p>
            <a:pPr>
              <a:defRPr/>
            </a:pPr>
            <a:r>
              <a:rPr lang="en-US" dirty="0">
                <a:latin typeface="Arial" charset="0"/>
              </a:rPr>
              <a:t>2647 patients (Class </a:t>
            </a:r>
            <a:r>
              <a:rPr lang="en-US" dirty="0">
                <a:latin typeface="Arial" charset="0"/>
                <a:sym typeface="Symbol" pitchFamily="18" charset="2"/>
              </a:rPr>
              <a:t>III</a:t>
            </a:r>
            <a:r>
              <a:rPr lang="en-US" dirty="0">
                <a:latin typeface="Arial" charset="0"/>
              </a:rPr>
              <a:t>–</a:t>
            </a:r>
            <a:r>
              <a:rPr lang="en-US" dirty="0">
                <a:latin typeface="Arial" charset="0"/>
                <a:sym typeface="Symbol" pitchFamily="18" charset="2"/>
              </a:rPr>
              <a:t>IV</a:t>
            </a:r>
            <a:r>
              <a:rPr lang="en-US" dirty="0">
                <a:latin typeface="Arial" charset="0"/>
              </a:rPr>
              <a:t>)		</a:t>
            </a:r>
            <a:endParaRPr lang="en-US" b="1" dirty="0">
              <a:latin typeface="Arial" charset="0"/>
            </a:endParaRPr>
          </a:p>
          <a:p>
            <a:pPr>
              <a:defRPr/>
            </a:pPr>
            <a:endParaRPr lang="en-US" b="1" dirty="0">
              <a:effectLst>
                <a:outerShdw blurRad="38100" dist="38100" dir="2700000" algn="tl">
                  <a:srgbClr val="000000"/>
                </a:outerShdw>
              </a:effectLst>
              <a:latin typeface="Arial" charset="0"/>
            </a:endParaRPr>
          </a:p>
          <a:p>
            <a:pPr>
              <a:defRPr/>
            </a:pPr>
            <a:r>
              <a:rPr lang="en-US" b="1" dirty="0">
                <a:latin typeface="Arial" charset="0"/>
              </a:rPr>
              <a:t>MERIT-HF</a:t>
            </a:r>
            <a:r>
              <a:rPr lang="en-US" baseline="30000" dirty="0">
                <a:latin typeface="Arial" charset="0"/>
              </a:rPr>
              <a:t>			</a:t>
            </a:r>
            <a:r>
              <a:rPr lang="en-US" baseline="30000" dirty="0" smtClean="0">
                <a:latin typeface="Arial" charset="0"/>
              </a:rPr>
              <a:t>		</a:t>
            </a:r>
            <a:r>
              <a:rPr lang="en-US" dirty="0" err="1" smtClean="0">
                <a:latin typeface="Arial" charset="0"/>
              </a:rPr>
              <a:t>metoprolol</a:t>
            </a:r>
            <a:r>
              <a:rPr lang="en-US" dirty="0">
                <a:latin typeface="Arial" charset="0"/>
              </a:rPr>
              <a:t>	</a:t>
            </a:r>
            <a:r>
              <a:rPr lang="en-US" dirty="0">
                <a:latin typeface="Arial" charset="0"/>
                <a:sym typeface="Symbol" pitchFamily="18" charset="2"/>
              </a:rPr>
              <a:t></a:t>
            </a:r>
            <a:r>
              <a:rPr lang="en-US" dirty="0">
                <a:latin typeface="Arial" charset="0"/>
              </a:rPr>
              <a:t> 34% (</a:t>
            </a:r>
            <a:r>
              <a:rPr lang="en-US" i="1" dirty="0">
                <a:latin typeface="Arial" charset="0"/>
              </a:rPr>
              <a:t>P</a:t>
            </a:r>
            <a:r>
              <a:rPr lang="en-US" dirty="0">
                <a:latin typeface="Arial" charset="0"/>
              </a:rPr>
              <a:t>=0.0062)</a:t>
            </a:r>
            <a:endParaRPr lang="en-US" b="1" dirty="0">
              <a:latin typeface="Arial" charset="0"/>
            </a:endParaRPr>
          </a:p>
          <a:p>
            <a:pPr>
              <a:defRPr/>
            </a:pPr>
            <a:r>
              <a:rPr lang="en-US" dirty="0">
                <a:latin typeface="Arial" charset="0"/>
              </a:rPr>
              <a:t>3991 patients (Class </a:t>
            </a:r>
            <a:r>
              <a:rPr lang="en-US" dirty="0">
                <a:latin typeface="Arial" charset="0"/>
                <a:sym typeface="Symbol" pitchFamily="18" charset="2"/>
              </a:rPr>
              <a:t>II</a:t>
            </a:r>
            <a:r>
              <a:rPr lang="en-US" dirty="0">
                <a:latin typeface="Arial" charset="0"/>
              </a:rPr>
              <a:t>–</a:t>
            </a:r>
            <a:r>
              <a:rPr lang="en-US" dirty="0">
                <a:latin typeface="Arial" charset="0"/>
                <a:sym typeface="Symbol" pitchFamily="18" charset="2"/>
              </a:rPr>
              <a:t>IV</a:t>
            </a:r>
            <a:r>
              <a:rPr lang="en-US" dirty="0">
                <a:latin typeface="Arial" charset="0"/>
              </a:rPr>
              <a:t>)		succinate	</a:t>
            </a:r>
            <a:endParaRPr lang="en-US" b="1" dirty="0">
              <a:latin typeface="Arial" charset="0"/>
              <a:sym typeface="Symbol" pitchFamily="18" charset="2"/>
            </a:endParaRPr>
          </a:p>
          <a:p>
            <a:pPr>
              <a:defRPr/>
            </a:pPr>
            <a:endParaRPr lang="en-US" b="1" dirty="0">
              <a:effectLst>
                <a:outerShdw blurRad="38100" dist="38100" dir="2700000" algn="tl">
                  <a:srgbClr val="000000"/>
                </a:outerShdw>
              </a:effectLst>
              <a:latin typeface="Arial" charset="0"/>
              <a:sym typeface="Symbol" pitchFamily="18" charset="2"/>
            </a:endParaRPr>
          </a:p>
          <a:p>
            <a:pPr>
              <a:defRPr/>
            </a:pPr>
            <a:r>
              <a:rPr lang="en-US" b="1" dirty="0">
                <a:latin typeface="Arial" charset="0"/>
                <a:sym typeface="Symbol" pitchFamily="18" charset="2"/>
              </a:rPr>
              <a:t>BEST				</a:t>
            </a:r>
            <a:r>
              <a:rPr lang="en-US" b="1" dirty="0" smtClean="0">
                <a:latin typeface="Arial" charset="0"/>
                <a:sym typeface="Symbol" pitchFamily="18" charset="2"/>
              </a:rPr>
              <a:t>		</a:t>
            </a:r>
            <a:r>
              <a:rPr lang="en-US" dirty="0" err="1" smtClean="0">
                <a:latin typeface="Arial" charset="0"/>
                <a:sym typeface="Symbol" pitchFamily="18" charset="2"/>
              </a:rPr>
              <a:t>bucindolol</a:t>
            </a:r>
            <a:r>
              <a:rPr lang="en-US" b="1" dirty="0">
                <a:latin typeface="Arial" charset="0"/>
                <a:sym typeface="Symbol" pitchFamily="18" charset="2"/>
              </a:rPr>
              <a:t>	</a:t>
            </a:r>
            <a:r>
              <a:rPr lang="en-US" dirty="0">
                <a:latin typeface="Arial" charset="0"/>
                <a:sym typeface="Symbol" pitchFamily="18" charset="2"/>
              </a:rPr>
              <a:t> 10% (</a:t>
            </a:r>
            <a:r>
              <a:rPr lang="en-US" i="1" dirty="0">
                <a:latin typeface="Arial" charset="0"/>
                <a:sym typeface="Symbol" pitchFamily="18" charset="2"/>
              </a:rPr>
              <a:t>P</a:t>
            </a:r>
            <a:r>
              <a:rPr lang="en-US" dirty="0">
                <a:latin typeface="Arial" charset="0"/>
                <a:sym typeface="Symbol" pitchFamily="18" charset="2"/>
              </a:rPr>
              <a:t>=0.109)</a:t>
            </a:r>
            <a:endParaRPr lang="en-US" b="1" dirty="0">
              <a:latin typeface="Arial" charset="0"/>
              <a:sym typeface="Symbol" pitchFamily="18" charset="2"/>
            </a:endParaRPr>
          </a:p>
          <a:p>
            <a:pPr>
              <a:defRPr/>
            </a:pPr>
            <a:r>
              <a:rPr lang="en-US" dirty="0">
                <a:latin typeface="Arial" charset="0"/>
                <a:sym typeface="Symbol" pitchFamily="18" charset="2"/>
              </a:rPr>
              <a:t>2708 patients (Class III</a:t>
            </a:r>
            <a:r>
              <a:rPr lang="en-US" dirty="0">
                <a:latin typeface="Arial" charset="0"/>
              </a:rPr>
              <a:t>–</a:t>
            </a:r>
            <a:r>
              <a:rPr lang="en-US" dirty="0">
                <a:latin typeface="Arial" charset="0"/>
                <a:sym typeface="Symbol" pitchFamily="18" charset="2"/>
              </a:rPr>
              <a:t>IV)			</a:t>
            </a:r>
          </a:p>
          <a:p>
            <a:pPr>
              <a:defRPr/>
            </a:pPr>
            <a:endParaRPr lang="en-US" b="1" dirty="0">
              <a:effectLst>
                <a:outerShdw blurRad="38100" dist="38100" dir="2700000" algn="tl">
                  <a:srgbClr val="000000"/>
                </a:outerShdw>
              </a:effectLst>
              <a:latin typeface="Arial" charset="0"/>
            </a:endParaRPr>
          </a:p>
          <a:p>
            <a:pPr>
              <a:defRPr/>
            </a:pPr>
            <a:r>
              <a:rPr lang="en-US" b="1" dirty="0">
                <a:latin typeface="Arial" charset="0"/>
              </a:rPr>
              <a:t>COPERNICUS			</a:t>
            </a:r>
            <a:r>
              <a:rPr lang="en-US" b="1" dirty="0" smtClean="0">
                <a:latin typeface="Arial" charset="0"/>
              </a:rPr>
              <a:t>	</a:t>
            </a:r>
            <a:r>
              <a:rPr lang="en-US" dirty="0" err="1" smtClean="0">
                <a:latin typeface="Arial" charset="0"/>
              </a:rPr>
              <a:t>carvediolol</a:t>
            </a:r>
            <a:r>
              <a:rPr lang="en-US" b="1" dirty="0">
                <a:latin typeface="Arial" charset="0"/>
              </a:rPr>
              <a:t>	</a:t>
            </a:r>
            <a:r>
              <a:rPr lang="en-US" dirty="0">
                <a:latin typeface="Arial" charset="0"/>
                <a:sym typeface="Symbol" pitchFamily="18" charset="2"/>
              </a:rPr>
              <a:t></a:t>
            </a:r>
            <a:r>
              <a:rPr lang="en-US" dirty="0">
                <a:latin typeface="Arial" charset="0"/>
              </a:rPr>
              <a:t> 35% (</a:t>
            </a:r>
            <a:r>
              <a:rPr lang="en-US" i="1" dirty="0">
                <a:latin typeface="Arial" charset="0"/>
              </a:rPr>
              <a:t>P</a:t>
            </a:r>
            <a:r>
              <a:rPr lang="en-US" dirty="0">
                <a:latin typeface="Arial" charset="0"/>
              </a:rPr>
              <a:t>=0.00014)</a:t>
            </a:r>
          </a:p>
          <a:p>
            <a:pPr>
              <a:defRPr/>
            </a:pPr>
            <a:r>
              <a:rPr lang="en-US" dirty="0">
                <a:latin typeface="Arial" charset="0"/>
              </a:rPr>
              <a:t>2289 patients (Class III-IV)	</a:t>
            </a:r>
          </a:p>
          <a:p>
            <a:pPr>
              <a:defRPr/>
            </a:pPr>
            <a:r>
              <a:rPr lang="en-US" dirty="0">
                <a:effectLst>
                  <a:outerShdw blurRad="38100" dist="38100" dir="2700000" algn="tl">
                    <a:srgbClr val="000000"/>
                  </a:outerShdw>
                </a:effectLst>
                <a:latin typeface="Arial" charset="0"/>
              </a:rPr>
              <a:t>			</a:t>
            </a:r>
            <a:endParaRPr lang="en-US" b="1" dirty="0">
              <a:effectLst>
                <a:outerShdw blurRad="38100" dist="38100" dir="2700000" algn="tl">
                  <a:srgbClr val="000000"/>
                </a:outerShdw>
              </a:effectLst>
              <a:latin typeface="Arial" charset="0"/>
            </a:endParaRPr>
          </a:p>
          <a:p>
            <a:pPr>
              <a:defRPr/>
            </a:pPr>
            <a:r>
              <a:rPr lang="en-US" b="1" dirty="0">
                <a:latin typeface="Arial" charset="0"/>
              </a:rPr>
              <a:t>SENIORS</a:t>
            </a:r>
            <a:r>
              <a:rPr lang="en-US" b="1" dirty="0">
                <a:solidFill>
                  <a:srgbClr val="FF9900"/>
                </a:solidFill>
                <a:latin typeface="Arial" charset="0"/>
              </a:rPr>
              <a:t>*</a:t>
            </a:r>
            <a:r>
              <a:rPr lang="en-US" b="1" dirty="0">
                <a:latin typeface="Arial" charset="0"/>
              </a:rPr>
              <a:t>			</a:t>
            </a:r>
            <a:r>
              <a:rPr lang="en-US" b="1" dirty="0" smtClean="0">
                <a:latin typeface="Arial" charset="0"/>
              </a:rPr>
              <a:t>		</a:t>
            </a:r>
            <a:r>
              <a:rPr lang="en-US" dirty="0" err="1" smtClean="0">
                <a:latin typeface="Arial" charset="0"/>
              </a:rPr>
              <a:t>nebivolol</a:t>
            </a:r>
            <a:r>
              <a:rPr lang="en-US" dirty="0">
                <a:latin typeface="Arial" charset="0"/>
              </a:rPr>
              <a:t>	</a:t>
            </a:r>
            <a:r>
              <a:rPr lang="en-US" b="1" dirty="0">
                <a:latin typeface="Arial" charset="0"/>
              </a:rPr>
              <a:t>	 </a:t>
            </a:r>
            <a:r>
              <a:rPr lang="en-US" dirty="0">
                <a:latin typeface="Arial" charset="0"/>
                <a:sym typeface="Symbol" pitchFamily="18" charset="2"/>
              </a:rPr>
              <a:t> 12% (</a:t>
            </a:r>
            <a:r>
              <a:rPr lang="en-US" i="1" dirty="0">
                <a:latin typeface="Arial" charset="0"/>
                <a:sym typeface="Symbol" pitchFamily="18" charset="2"/>
              </a:rPr>
              <a:t>P</a:t>
            </a:r>
            <a:r>
              <a:rPr lang="en-US" dirty="0">
                <a:latin typeface="Arial" charset="0"/>
                <a:sym typeface="Symbol" pitchFamily="18" charset="2"/>
              </a:rPr>
              <a:t>=0.21)</a:t>
            </a:r>
            <a:endParaRPr lang="en-US" b="1" dirty="0">
              <a:latin typeface="Arial" charset="0"/>
            </a:endParaRPr>
          </a:p>
          <a:p>
            <a:pPr>
              <a:defRPr/>
            </a:pPr>
            <a:r>
              <a:rPr lang="en-US" dirty="0">
                <a:latin typeface="Arial" charset="0"/>
              </a:rPr>
              <a:t>2128 patients (Class II-IV)					</a:t>
            </a:r>
            <a:r>
              <a:rPr lang="en-US" b="1" dirty="0">
                <a:latin typeface="Arial" charset="0"/>
              </a:rPr>
              <a:t>			</a:t>
            </a:r>
          </a:p>
        </p:txBody>
      </p:sp>
      <p:sp>
        <p:nvSpPr>
          <p:cNvPr id="234501" name="Text Box 1029"/>
          <p:cNvSpPr txBox="1">
            <a:spLocks noChangeArrowheads="1"/>
          </p:cNvSpPr>
          <p:nvPr/>
        </p:nvSpPr>
        <p:spPr bwMode="auto">
          <a:xfrm>
            <a:off x="2161603" y="6344452"/>
            <a:ext cx="5964133" cy="369332"/>
          </a:xfrm>
          <a:prstGeom prst="rect">
            <a:avLst/>
          </a:prstGeom>
          <a:noFill/>
          <a:ln w="9525">
            <a:noFill/>
            <a:miter lim="800000"/>
            <a:headEnd/>
            <a:tailEnd/>
          </a:ln>
          <a:effectLst/>
        </p:spPr>
        <p:txBody>
          <a:bodyPr wrap="none">
            <a:spAutoFit/>
          </a:bodyPr>
          <a:lstStyle/>
          <a:p>
            <a:pPr>
              <a:defRPr/>
            </a:pPr>
            <a:r>
              <a:rPr lang="en-US" dirty="0">
                <a:latin typeface="Arial" charset="0"/>
              </a:rPr>
              <a:t>*Mortality not the primary efficacy endpoint in these trials</a:t>
            </a:r>
          </a:p>
        </p:txBody>
      </p:sp>
    </p:spTree>
    <p:extLst>
      <p:ext uri="{BB962C8B-B14F-4D97-AF65-F5344CB8AC3E}">
        <p14:creationId xmlns:p14="http://schemas.microsoft.com/office/powerpoint/2010/main" val="34621082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172" y="1391527"/>
            <a:ext cx="10525079" cy="487710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356" name="Rectangle 4"/>
          <p:cNvSpPr>
            <a:spLocks noGrp="1" noChangeArrowheads="1"/>
          </p:cNvSpPr>
          <p:nvPr>
            <p:ph type="title"/>
          </p:nvPr>
        </p:nvSpPr>
        <p:spPr>
          <a:xfrm>
            <a:off x="953898" y="212887"/>
            <a:ext cx="8743950" cy="809625"/>
          </a:xfrm>
        </p:spPr>
        <p:txBody>
          <a:bodyPr>
            <a:normAutofit fontScale="90000"/>
          </a:bodyPr>
          <a:lstStyle/>
          <a:p>
            <a:pPr>
              <a:defRPr/>
            </a:pPr>
            <a:r>
              <a:rPr lang="en-US" dirty="0"/>
              <a:t>Effects of </a:t>
            </a:r>
            <a:r>
              <a:rPr lang="en-US" dirty="0" err="1"/>
              <a:t>Metoprolol</a:t>
            </a:r>
            <a:r>
              <a:rPr lang="en-US" dirty="0"/>
              <a:t> Tartrate and </a:t>
            </a:r>
            <a:br>
              <a:rPr lang="en-US" dirty="0"/>
            </a:br>
            <a:r>
              <a:rPr lang="en-US" dirty="0" err="1"/>
              <a:t>Carvedilol</a:t>
            </a:r>
            <a:r>
              <a:rPr lang="en-US" dirty="0"/>
              <a:t> on Mortality in Heart Failure</a:t>
            </a:r>
          </a:p>
        </p:txBody>
      </p:sp>
      <p:sp>
        <p:nvSpPr>
          <p:cNvPr id="612357" name="Rectangle 5"/>
          <p:cNvSpPr>
            <a:spLocks noChangeArrowheads="1"/>
          </p:cNvSpPr>
          <p:nvPr/>
        </p:nvSpPr>
        <p:spPr bwMode="auto">
          <a:xfrm>
            <a:off x="5753100" y="5457825"/>
            <a:ext cx="1716624" cy="369332"/>
          </a:xfrm>
          <a:prstGeom prst="rect">
            <a:avLst/>
          </a:prstGeom>
          <a:noFill/>
          <a:ln w="9525">
            <a:noFill/>
            <a:miter lim="800000"/>
            <a:headEnd/>
            <a:tailEnd/>
          </a:ln>
        </p:spPr>
        <p:txBody>
          <a:bodyPr wrap="none" lIns="0" tIns="0" rIns="0" bIns="0">
            <a:spAutoFit/>
          </a:bodyPr>
          <a:lstStyle/>
          <a:p>
            <a:pPr>
              <a:defRPr/>
            </a:pPr>
            <a:r>
              <a:rPr lang="en-GB" sz="2400">
                <a:solidFill>
                  <a:schemeClr val="bg1"/>
                </a:solidFill>
                <a:effectLst>
                  <a:outerShdw blurRad="38100" dist="38100" dir="2700000" algn="tl">
                    <a:srgbClr val="000000"/>
                  </a:outerShdw>
                </a:effectLst>
                <a:latin typeface="Arial" charset="0"/>
              </a:rPr>
              <a:t>Time (years)</a:t>
            </a:r>
          </a:p>
        </p:txBody>
      </p:sp>
      <p:sp>
        <p:nvSpPr>
          <p:cNvPr id="612358" name="Rectangle 6"/>
          <p:cNvSpPr>
            <a:spLocks noChangeArrowheads="1"/>
          </p:cNvSpPr>
          <p:nvPr/>
        </p:nvSpPr>
        <p:spPr bwMode="auto">
          <a:xfrm rot="16176910">
            <a:off x="499270" y="3112295"/>
            <a:ext cx="3324225" cy="427037"/>
          </a:xfrm>
          <a:prstGeom prst="rect">
            <a:avLst/>
          </a:prstGeom>
          <a:noFill/>
          <a:ln w="9525">
            <a:noFill/>
            <a:miter lim="800000"/>
            <a:headEnd/>
            <a:tailEnd/>
          </a:ln>
        </p:spPr>
        <p:txBody>
          <a:bodyPr wrap="none" lIns="0" tIns="0" rIns="0" bIns="0">
            <a:spAutoFit/>
          </a:bodyPr>
          <a:lstStyle/>
          <a:p>
            <a:pPr>
              <a:defRPr/>
            </a:pPr>
            <a:r>
              <a:rPr lang="en-GB" sz="2800">
                <a:solidFill>
                  <a:schemeClr val="bg1"/>
                </a:solidFill>
                <a:effectLst>
                  <a:outerShdw blurRad="38100" dist="38100" dir="2700000" algn="tl">
                    <a:srgbClr val="000000"/>
                  </a:outerShdw>
                </a:effectLst>
                <a:latin typeface="Arial" charset="0"/>
              </a:rPr>
              <a:t>Percent Mortality (%)</a:t>
            </a:r>
          </a:p>
        </p:txBody>
      </p:sp>
      <p:sp>
        <p:nvSpPr>
          <p:cNvPr id="612359" name="Line 7"/>
          <p:cNvSpPr>
            <a:spLocks noChangeShapeType="1"/>
          </p:cNvSpPr>
          <p:nvPr/>
        </p:nvSpPr>
        <p:spPr bwMode="auto">
          <a:xfrm flipH="1">
            <a:off x="3086100" y="4956175"/>
            <a:ext cx="889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0" name="Line 8"/>
          <p:cNvSpPr>
            <a:spLocks noChangeShapeType="1"/>
          </p:cNvSpPr>
          <p:nvPr/>
        </p:nvSpPr>
        <p:spPr bwMode="auto">
          <a:xfrm flipH="1">
            <a:off x="3086100" y="4159250"/>
            <a:ext cx="889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1" name="Line 9"/>
          <p:cNvSpPr>
            <a:spLocks noChangeShapeType="1"/>
          </p:cNvSpPr>
          <p:nvPr/>
        </p:nvSpPr>
        <p:spPr bwMode="auto">
          <a:xfrm flipH="1">
            <a:off x="3086100" y="3362325"/>
            <a:ext cx="88900" cy="0"/>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2" name="Line 10"/>
          <p:cNvSpPr>
            <a:spLocks noChangeShapeType="1"/>
          </p:cNvSpPr>
          <p:nvPr/>
        </p:nvSpPr>
        <p:spPr bwMode="auto">
          <a:xfrm flipH="1">
            <a:off x="3086100" y="2563814"/>
            <a:ext cx="88900" cy="15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3" name="Line 11"/>
          <p:cNvSpPr>
            <a:spLocks noChangeShapeType="1"/>
          </p:cNvSpPr>
          <p:nvPr/>
        </p:nvSpPr>
        <p:spPr bwMode="auto">
          <a:xfrm flipH="1">
            <a:off x="3086100" y="1766889"/>
            <a:ext cx="88900" cy="15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4" name="Line 12"/>
          <p:cNvSpPr>
            <a:spLocks noChangeShapeType="1"/>
          </p:cNvSpPr>
          <p:nvPr/>
        </p:nvSpPr>
        <p:spPr bwMode="auto">
          <a:xfrm flipV="1">
            <a:off x="3175000" y="1766889"/>
            <a:ext cx="0" cy="31892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5" name="Rectangle 13"/>
          <p:cNvSpPr>
            <a:spLocks noChangeArrowheads="1"/>
          </p:cNvSpPr>
          <p:nvPr/>
        </p:nvSpPr>
        <p:spPr bwMode="auto">
          <a:xfrm rot="21600000">
            <a:off x="2693298" y="4794351"/>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0</a:t>
            </a:r>
          </a:p>
        </p:txBody>
      </p:sp>
      <p:sp>
        <p:nvSpPr>
          <p:cNvPr id="612366" name="Rectangle 14"/>
          <p:cNvSpPr>
            <a:spLocks noChangeArrowheads="1"/>
          </p:cNvSpPr>
          <p:nvPr/>
        </p:nvSpPr>
        <p:spPr bwMode="auto">
          <a:xfrm rot="21600000">
            <a:off x="2643189" y="4024313"/>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10</a:t>
            </a:r>
          </a:p>
        </p:txBody>
      </p:sp>
      <p:sp>
        <p:nvSpPr>
          <p:cNvPr id="612367" name="Rectangle 15"/>
          <p:cNvSpPr>
            <a:spLocks noChangeArrowheads="1"/>
          </p:cNvSpPr>
          <p:nvPr/>
        </p:nvSpPr>
        <p:spPr bwMode="auto">
          <a:xfrm rot="21600000">
            <a:off x="2643189" y="3227388"/>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20</a:t>
            </a:r>
          </a:p>
        </p:txBody>
      </p:sp>
      <p:sp>
        <p:nvSpPr>
          <p:cNvPr id="612368" name="Rectangle 16"/>
          <p:cNvSpPr>
            <a:spLocks noChangeArrowheads="1"/>
          </p:cNvSpPr>
          <p:nvPr/>
        </p:nvSpPr>
        <p:spPr bwMode="auto">
          <a:xfrm rot="21600000">
            <a:off x="2643189" y="2430463"/>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30</a:t>
            </a:r>
          </a:p>
        </p:txBody>
      </p:sp>
      <p:sp>
        <p:nvSpPr>
          <p:cNvPr id="612369" name="Rectangle 17"/>
          <p:cNvSpPr>
            <a:spLocks noChangeArrowheads="1"/>
          </p:cNvSpPr>
          <p:nvPr/>
        </p:nvSpPr>
        <p:spPr bwMode="auto">
          <a:xfrm rot="21600000">
            <a:off x="2646364" y="1631950"/>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40</a:t>
            </a:r>
          </a:p>
        </p:txBody>
      </p:sp>
      <p:sp>
        <p:nvSpPr>
          <p:cNvPr id="612370" name="Line 18"/>
          <p:cNvSpPr>
            <a:spLocks noChangeShapeType="1"/>
          </p:cNvSpPr>
          <p:nvPr/>
        </p:nvSpPr>
        <p:spPr bwMode="auto">
          <a:xfrm>
            <a:off x="3427414" y="5092701"/>
            <a:ext cx="1587"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1" name="Line 19"/>
          <p:cNvSpPr>
            <a:spLocks noChangeShapeType="1"/>
          </p:cNvSpPr>
          <p:nvPr/>
        </p:nvSpPr>
        <p:spPr bwMode="auto">
          <a:xfrm>
            <a:off x="4689475" y="5092701"/>
            <a:ext cx="0"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2" name="Line 20"/>
          <p:cNvSpPr>
            <a:spLocks noChangeShapeType="1"/>
          </p:cNvSpPr>
          <p:nvPr/>
        </p:nvSpPr>
        <p:spPr bwMode="auto">
          <a:xfrm>
            <a:off x="5948364" y="5092701"/>
            <a:ext cx="1587"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3" name="Line 21"/>
          <p:cNvSpPr>
            <a:spLocks noChangeShapeType="1"/>
          </p:cNvSpPr>
          <p:nvPr/>
        </p:nvSpPr>
        <p:spPr bwMode="auto">
          <a:xfrm>
            <a:off x="7205664" y="5092701"/>
            <a:ext cx="1587"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4" name="Line 22"/>
          <p:cNvSpPr>
            <a:spLocks noChangeShapeType="1"/>
          </p:cNvSpPr>
          <p:nvPr/>
        </p:nvSpPr>
        <p:spPr bwMode="auto">
          <a:xfrm>
            <a:off x="8467725" y="5092701"/>
            <a:ext cx="1588"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5" name="Line 23"/>
          <p:cNvSpPr>
            <a:spLocks noChangeShapeType="1"/>
          </p:cNvSpPr>
          <p:nvPr/>
        </p:nvSpPr>
        <p:spPr bwMode="auto">
          <a:xfrm>
            <a:off x="9725025" y="5092701"/>
            <a:ext cx="1588"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6" name="Line 24"/>
          <p:cNvSpPr>
            <a:spLocks noChangeShapeType="1"/>
          </p:cNvSpPr>
          <p:nvPr/>
        </p:nvSpPr>
        <p:spPr bwMode="auto">
          <a:xfrm flipV="1">
            <a:off x="3427414" y="5086350"/>
            <a:ext cx="6319837" cy="6350"/>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7" name="Rectangle 25"/>
          <p:cNvSpPr>
            <a:spLocks noChangeArrowheads="1"/>
          </p:cNvSpPr>
          <p:nvPr/>
        </p:nvSpPr>
        <p:spPr bwMode="auto">
          <a:xfrm>
            <a:off x="3382963"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0</a:t>
            </a:r>
          </a:p>
        </p:txBody>
      </p:sp>
      <p:sp>
        <p:nvSpPr>
          <p:cNvPr id="612378" name="Rectangle 26"/>
          <p:cNvSpPr>
            <a:spLocks noChangeArrowheads="1"/>
          </p:cNvSpPr>
          <p:nvPr/>
        </p:nvSpPr>
        <p:spPr bwMode="auto">
          <a:xfrm>
            <a:off x="4641850" y="5164138"/>
            <a:ext cx="141288"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1</a:t>
            </a:r>
          </a:p>
        </p:txBody>
      </p:sp>
      <p:sp>
        <p:nvSpPr>
          <p:cNvPr id="612379" name="Rectangle 27"/>
          <p:cNvSpPr>
            <a:spLocks noChangeArrowheads="1"/>
          </p:cNvSpPr>
          <p:nvPr/>
        </p:nvSpPr>
        <p:spPr bwMode="auto">
          <a:xfrm>
            <a:off x="5900738"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2</a:t>
            </a:r>
          </a:p>
        </p:txBody>
      </p:sp>
      <p:sp>
        <p:nvSpPr>
          <p:cNvPr id="612380" name="Rectangle 28"/>
          <p:cNvSpPr>
            <a:spLocks noChangeArrowheads="1"/>
          </p:cNvSpPr>
          <p:nvPr/>
        </p:nvSpPr>
        <p:spPr bwMode="auto">
          <a:xfrm>
            <a:off x="7161213"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3</a:t>
            </a:r>
          </a:p>
        </p:txBody>
      </p:sp>
      <p:sp>
        <p:nvSpPr>
          <p:cNvPr id="612381" name="Rectangle 29"/>
          <p:cNvSpPr>
            <a:spLocks noChangeArrowheads="1"/>
          </p:cNvSpPr>
          <p:nvPr/>
        </p:nvSpPr>
        <p:spPr bwMode="auto">
          <a:xfrm>
            <a:off x="8421688"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4</a:t>
            </a:r>
          </a:p>
        </p:txBody>
      </p:sp>
      <p:sp>
        <p:nvSpPr>
          <p:cNvPr id="612382" name="Rectangle 30"/>
          <p:cNvSpPr>
            <a:spLocks noChangeArrowheads="1"/>
          </p:cNvSpPr>
          <p:nvPr/>
        </p:nvSpPr>
        <p:spPr bwMode="auto">
          <a:xfrm>
            <a:off x="9678988"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5</a:t>
            </a:r>
          </a:p>
        </p:txBody>
      </p:sp>
      <p:sp>
        <p:nvSpPr>
          <p:cNvPr id="612383" name="Freeform 31"/>
          <p:cNvSpPr>
            <a:spLocks/>
          </p:cNvSpPr>
          <p:nvPr/>
        </p:nvSpPr>
        <p:spPr bwMode="auto">
          <a:xfrm>
            <a:off x="3441701" y="2139951"/>
            <a:ext cx="6276975" cy="2816225"/>
          </a:xfrm>
          <a:custGeom>
            <a:avLst/>
            <a:gdLst/>
            <a:ahLst/>
            <a:cxnLst>
              <a:cxn ang="0">
                <a:pos x="53" y="2208"/>
              </a:cxn>
              <a:cxn ang="0">
                <a:pos x="114" y="2161"/>
              </a:cxn>
              <a:cxn ang="0">
                <a:pos x="159" y="2110"/>
              </a:cxn>
              <a:cxn ang="0">
                <a:pos x="232" y="2055"/>
              </a:cxn>
              <a:cxn ang="0">
                <a:pos x="296" y="2004"/>
              </a:cxn>
              <a:cxn ang="0">
                <a:pos x="377" y="1936"/>
              </a:cxn>
              <a:cxn ang="0">
                <a:pos x="479" y="1868"/>
              </a:cxn>
              <a:cxn ang="0">
                <a:pos x="604" y="1817"/>
              </a:cxn>
              <a:cxn ang="0">
                <a:pos x="693" y="1770"/>
              </a:cxn>
              <a:cxn ang="0">
                <a:pos x="784" y="1706"/>
              </a:cxn>
              <a:cxn ang="0">
                <a:pos x="887" y="1643"/>
              </a:cxn>
              <a:cxn ang="0">
                <a:pos x="970" y="1592"/>
              </a:cxn>
              <a:cxn ang="0">
                <a:pos x="1072" y="1546"/>
              </a:cxn>
              <a:cxn ang="0">
                <a:pos x="1188" y="1499"/>
              </a:cxn>
              <a:cxn ang="0">
                <a:pos x="1281" y="1434"/>
              </a:cxn>
              <a:cxn ang="0">
                <a:pos x="1398" y="1376"/>
              </a:cxn>
              <a:cxn ang="0">
                <a:pos x="1503" y="1324"/>
              </a:cxn>
              <a:cxn ang="0">
                <a:pos x="1645" y="1270"/>
              </a:cxn>
              <a:cxn ang="0">
                <a:pos x="1722" y="1227"/>
              </a:cxn>
              <a:cxn ang="0">
                <a:pos x="1784" y="1176"/>
              </a:cxn>
              <a:cxn ang="0">
                <a:pos x="1869" y="1125"/>
              </a:cxn>
              <a:cxn ang="0">
                <a:pos x="1928" y="1078"/>
              </a:cxn>
              <a:cxn ang="0">
                <a:pos x="2043" y="1039"/>
              </a:cxn>
              <a:cxn ang="0">
                <a:pos x="2181" y="992"/>
              </a:cxn>
              <a:cxn ang="0">
                <a:pos x="2265" y="963"/>
              </a:cxn>
              <a:cxn ang="0">
                <a:pos x="2316" y="907"/>
              </a:cxn>
              <a:cxn ang="0">
                <a:pos x="2452" y="864"/>
              </a:cxn>
              <a:cxn ang="0">
                <a:pos x="2544" y="814"/>
              </a:cxn>
              <a:cxn ang="0">
                <a:pos x="2712" y="758"/>
              </a:cxn>
              <a:cxn ang="0">
                <a:pos x="2897" y="707"/>
              </a:cxn>
              <a:cxn ang="0">
                <a:pos x="2984" y="656"/>
              </a:cxn>
              <a:cxn ang="0">
                <a:pos x="3060" y="596"/>
              </a:cxn>
              <a:cxn ang="0">
                <a:pos x="3210" y="553"/>
              </a:cxn>
              <a:cxn ang="0">
                <a:pos x="3268" y="517"/>
              </a:cxn>
              <a:cxn ang="0">
                <a:pos x="3381" y="480"/>
              </a:cxn>
              <a:cxn ang="0">
                <a:pos x="3453" y="435"/>
              </a:cxn>
              <a:cxn ang="0">
                <a:pos x="3484" y="426"/>
              </a:cxn>
              <a:cxn ang="0">
                <a:pos x="3512" y="404"/>
              </a:cxn>
              <a:cxn ang="0">
                <a:pos x="3551" y="395"/>
              </a:cxn>
              <a:cxn ang="0">
                <a:pos x="3594" y="385"/>
              </a:cxn>
              <a:cxn ang="0">
                <a:pos x="3643" y="371"/>
              </a:cxn>
              <a:cxn ang="0">
                <a:pos x="3677" y="345"/>
              </a:cxn>
              <a:cxn ang="0">
                <a:pos x="3710" y="325"/>
              </a:cxn>
              <a:cxn ang="0">
                <a:pos x="3746" y="310"/>
              </a:cxn>
              <a:cxn ang="0">
                <a:pos x="3787" y="298"/>
              </a:cxn>
              <a:cxn ang="0">
                <a:pos x="3820" y="288"/>
              </a:cxn>
              <a:cxn ang="0">
                <a:pos x="3864" y="277"/>
              </a:cxn>
              <a:cxn ang="0">
                <a:pos x="3902" y="248"/>
              </a:cxn>
              <a:cxn ang="0">
                <a:pos x="3938" y="230"/>
              </a:cxn>
              <a:cxn ang="0">
                <a:pos x="3967" y="217"/>
              </a:cxn>
              <a:cxn ang="0">
                <a:pos x="4003" y="198"/>
              </a:cxn>
              <a:cxn ang="0">
                <a:pos x="4039" y="167"/>
              </a:cxn>
              <a:cxn ang="0">
                <a:pos x="4081" y="133"/>
              </a:cxn>
              <a:cxn ang="0">
                <a:pos x="4111" y="117"/>
              </a:cxn>
              <a:cxn ang="0">
                <a:pos x="4152" y="110"/>
              </a:cxn>
              <a:cxn ang="0">
                <a:pos x="4183" y="102"/>
              </a:cxn>
              <a:cxn ang="0">
                <a:pos x="4217" y="77"/>
              </a:cxn>
              <a:cxn ang="0">
                <a:pos x="4250" y="59"/>
              </a:cxn>
              <a:cxn ang="0">
                <a:pos x="4304" y="50"/>
              </a:cxn>
              <a:cxn ang="0">
                <a:pos x="4335" y="31"/>
              </a:cxn>
              <a:cxn ang="0">
                <a:pos x="4371" y="10"/>
              </a:cxn>
            </a:cxnLst>
            <a:rect l="0" t="0" r="r" b="b"/>
            <a:pathLst>
              <a:path w="4373" h="2262">
                <a:moveTo>
                  <a:pt x="0" y="2262"/>
                </a:moveTo>
                <a:lnTo>
                  <a:pt x="0" y="2250"/>
                </a:lnTo>
                <a:lnTo>
                  <a:pt x="5" y="2250"/>
                </a:lnTo>
                <a:lnTo>
                  <a:pt x="5" y="2246"/>
                </a:lnTo>
                <a:lnTo>
                  <a:pt x="13" y="2246"/>
                </a:lnTo>
                <a:lnTo>
                  <a:pt x="13" y="2242"/>
                </a:lnTo>
                <a:lnTo>
                  <a:pt x="15" y="2242"/>
                </a:lnTo>
                <a:lnTo>
                  <a:pt x="15" y="2237"/>
                </a:lnTo>
                <a:lnTo>
                  <a:pt x="21" y="2237"/>
                </a:lnTo>
                <a:lnTo>
                  <a:pt x="21" y="2229"/>
                </a:lnTo>
                <a:lnTo>
                  <a:pt x="24" y="2229"/>
                </a:lnTo>
                <a:lnTo>
                  <a:pt x="24" y="2224"/>
                </a:lnTo>
                <a:lnTo>
                  <a:pt x="27" y="2224"/>
                </a:lnTo>
                <a:lnTo>
                  <a:pt x="27" y="2220"/>
                </a:lnTo>
                <a:lnTo>
                  <a:pt x="32" y="2220"/>
                </a:lnTo>
                <a:lnTo>
                  <a:pt x="32" y="2217"/>
                </a:lnTo>
                <a:lnTo>
                  <a:pt x="34" y="2217"/>
                </a:lnTo>
                <a:lnTo>
                  <a:pt x="34" y="2212"/>
                </a:lnTo>
                <a:lnTo>
                  <a:pt x="44" y="2212"/>
                </a:lnTo>
                <a:lnTo>
                  <a:pt x="44" y="2208"/>
                </a:lnTo>
                <a:lnTo>
                  <a:pt x="53" y="2208"/>
                </a:lnTo>
                <a:lnTo>
                  <a:pt x="53" y="2204"/>
                </a:lnTo>
                <a:lnTo>
                  <a:pt x="61" y="2204"/>
                </a:lnTo>
                <a:lnTo>
                  <a:pt x="61" y="2204"/>
                </a:lnTo>
                <a:lnTo>
                  <a:pt x="63" y="2204"/>
                </a:lnTo>
                <a:lnTo>
                  <a:pt x="63" y="2199"/>
                </a:lnTo>
                <a:lnTo>
                  <a:pt x="68" y="2199"/>
                </a:lnTo>
                <a:lnTo>
                  <a:pt x="68" y="2195"/>
                </a:lnTo>
                <a:lnTo>
                  <a:pt x="70" y="2195"/>
                </a:lnTo>
                <a:lnTo>
                  <a:pt x="70" y="2190"/>
                </a:lnTo>
                <a:lnTo>
                  <a:pt x="85" y="2190"/>
                </a:lnTo>
                <a:lnTo>
                  <a:pt x="85" y="2186"/>
                </a:lnTo>
                <a:lnTo>
                  <a:pt x="87" y="2186"/>
                </a:lnTo>
                <a:lnTo>
                  <a:pt x="87" y="2177"/>
                </a:lnTo>
                <a:lnTo>
                  <a:pt x="92" y="2177"/>
                </a:lnTo>
                <a:lnTo>
                  <a:pt x="92" y="2174"/>
                </a:lnTo>
                <a:lnTo>
                  <a:pt x="94" y="2174"/>
                </a:lnTo>
                <a:lnTo>
                  <a:pt x="94" y="2170"/>
                </a:lnTo>
                <a:lnTo>
                  <a:pt x="104" y="2170"/>
                </a:lnTo>
                <a:lnTo>
                  <a:pt x="104" y="2165"/>
                </a:lnTo>
                <a:lnTo>
                  <a:pt x="114" y="2165"/>
                </a:lnTo>
                <a:lnTo>
                  <a:pt x="114" y="2161"/>
                </a:lnTo>
                <a:lnTo>
                  <a:pt x="116" y="2161"/>
                </a:lnTo>
                <a:lnTo>
                  <a:pt x="116" y="2157"/>
                </a:lnTo>
                <a:lnTo>
                  <a:pt x="120" y="2157"/>
                </a:lnTo>
                <a:lnTo>
                  <a:pt x="120" y="2152"/>
                </a:lnTo>
                <a:lnTo>
                  <a:pt x="128" y="2152"/>
                </a:lnTo>
                <a:lnTo>
                  <a:pt x="128" y="2148"/>
                </a:lnTo>
                <a:lnTo>
                  <a:pt x="133" y="2148"/>
                </a:lnTo>
                <a:lnTo>
                  <a:pt x="133" y="2144"/>
                </a:lnTo>
                <a:lnTo>
                  <a:pt x="135" y="2144"/>
                </a:lnTo>
                <a:lnTo>
                  <a:pt x="135" y="2139"/>
                </a:lnTo>
                <a:lnTo>
                  <a:pt x="138" y="2139"/>
                </a:lnTo>
                <a:lnTo>
                  <a:pt x="138" y="2136"/>
                </a:lnTo>
                <a:lnTo>
                  <a:pt x="140" y="2136"/>
                </a:lnTo>
                <a:lnTo>
                  <a:pt x="140" y="2132"/>
                </a:lnTo>
                <a:lnTo>
                  <a:pt x="149" y="2132"/>
                </a:lnTo>
                <a:lnTo>
                  <a:pt x="149" y="2127"/>
                </a:lnTo>
                <a:lnTo>
                  <a:pt x="152" y="2127"/>
                </a:lnTo>
                <a:lnTo>
                  <a:pt x="152" y="2119"/>
                </a:lnTo>
                <a:lnTo>
                  <a:pt x="157" y="2119"/>
                </a:lnTo>
                <a:lnTo>
                  <a:pt x="157" y="2110"/>
                </a:lnTo>
                <a:lnTo>
                  <a:pt x="159" y="2110"/>
                </a:lnTo>
                <a:lnTo>
                  <a:pt x="159" y="2105"/>
                </a:lnTo>
                <a:lnTo>
                  <a:pt x="168" y="2105"/>
                </a:lnTo>
                <a:lnTo>
                  <a:pt x="168" y="2098"/>
                </a:lnTo>
                <a:lnTo>
                  <a:pt x="173" y="2098"/>
                </a:lnTo>
                <a:lnTo>
                  <a:pt x="173" y="2093"/>
                </a:lnTo>
                <a:lnTo>
                  <a:pt x="181" y="2093"/>
                </a:lnTo>
                <a:lnTo>
                  <a:pt x="181" y="2089"/>
                </a:lnTo>
                <a:lnTo>
                  <a:pt x="184" y="2089"/>
                </a:lnTo>
                <a:lnTo>
                  <a:pt x="184" y="2080"/>
                </a:lnTo>
                <a:lnTo>
                  <a:pt x="197" y="2080"/>
                </a:lnTo>
                <a:lnTo>
                  <a:pt x="197" y="2076"/>
                </a:lnTo>
                <a:lnTo>
                  <a:pt x="216" y="2076"/>
                </a:lnTo>
                <a:lnTo>
                  <a:pt x="216" y="2072"/>
                </a:lnTo>
                <a:lnTo>
                  <a:pt x="219" y="2072"/>
                </a:lnTo>
                <a:lnTo>
                  <a:pt x="219" y="2067"/>
                </a:lnTo>
                <a:lnTo>
                  <a:pt x="222" y="2067"/>
                </a:lnTo>
                <a:lnTo>
                  <a:pt x="222" y="2063"/>
                </a:lnTo>
                <a:lnTo>
                  <a:pt x="229" y="2063"/>
                </a:lnTo>
                <a:lnTo>
                  <a:pt x="229" y="2063"/>
                </a:lnTo>
                <a:lnTo>
                  <a:pt x="232" y="2063"/>
                </a:lnTo>
                <a:lnTo>
                  <a:pt x="232" y="2055"/>
                </a:lnTo>
                <a:lnTo>
                  <a:pt x="234" y="2055"/>
                </a:lnTo>
                <a:lnTo>
                  <a:pt x="234" y="2047"/>
                </a:lnTo>
                <a:lnTo>
                  <a:pt x="235" y="2047"/>
                </a:lnTo>
                <a:lnTo>
                  <a:pt x="235" y="2042"/>
                </a:lnTo>
                <a:lnTo>
                  <a:pt x="241" y="2042"/>
                </a:lnTo>
                <a:lnTo>
                  <a:pt x="241" y="2038"/>
                </a:lnTo>
                <a:lnTo>
                  <a:pt x="243" y="2038"/>
                </a:lnTo>
                <a:lnTo>
                  <a:pt x="243" y="2033"/>
                </a:lnTo>
                <a:lnTo>
                  <a:pt x="258" y="2033"/>
                </a:lnTo>
                <a:lnTo>
                  <a:pt x="258" y="2029"/>
                </a:lnTo>
                <a:lnTo>
                  <a:pt x="262" y="2029"/>
                </a:lnTo>
                <a:lnTo>
                  <a:pt x="262" y="2025"/>
                </a:lnTo>
                <a:lnTo>
                  <a:pt x="270" y="2025"/>
                </a:lnTo>
                <a:lnTo>
                  <a:pt x="270" y="2017"/>
                </a:lnTo>
                <a:lnTo>
                  <a:pt x="282" y="2017"/>
                </a:lnTo>
                <a:lnTo>
                  <a:pt x="282" y="2013"/>
                </a:lnTo>
                <a:lnTo>
                  <a:pt x="284" y="2013"/>
                </a:lnTo>
                <a:lnTo>
                  <a:pt x="284" y="2008"/>
                </a:lnTo>
                <a:lnTo>
                  <a:pt x="294" y="2008"/>
                </a:lnTo>
                <a:lnTo>
                  <a:pt x="294" y="2004"/>
                </a:lnTo>
                <a:lnTo>
                  <a:pt x="296" y="2004"/>
                </a:lnTo>
                <a:lnTo>
                  <a:pt x="296" y="1995"/>
                </a:lnTo>
                <a:lnTo>
                  <a:pt x="301" y="1995"/>
                </a:lnTo>
                <a:lnTo>
                  <a:pt x="301" y="1991"/>
                </a:lnTo>
                <a:lnTo>
                  <a:pt x="315" y="1991"/>
                </a:lnTo>
                <a:lnTo>
                  <a:pt x="315" y="1987"/>
                </a:lnTo>
                <a:lnTo>
                  <a:pt x="323" y="1987"/>
                </a:lnTo>
                <a:lnTo>
                  <a:pt x="323" y="1982"/>
                </a:lnTo>
                <a:lnTo>
                  <a:pt x="325" y="1982"/>
                </a:lnTo>
                <a:lnTo>
                  <a:pt x="325" y="1974"/>
                </a:lnTo>
                <a:lnTo>
                  <a:pt x="330" y="1974"/>
                </a:lnTo>
                <a:lnTo>
                  <a:pt x="330" y="1970"/>
                </a:lnTo>
                <a:lnTo>
                  <a:pt x="332" y="1970"/>
                </a:lnTo>
                <a:lnTo>
                  <a:pt x="332" y="1961"/>
                </a:lnTo>
                <a:lnTo>
                  <a:pt x="339" y="1961"/>
                </a:lnTo>
                <a:lnTo>
                  <a:pt x="339" y="1953"/>
                </a:lnTo>
                <a:lnTo>
                  <a:pt x="349" y="1953"/>
                </a:lnTo>
                <a:lnTo>
                  <a:pt x="349" y="1948"/>
                </a:lnTo>
                <a:lnTo>
                  <a:pt x="354" y="1948"/>
                </a:lnTo>
                <a:lnTo>
                  <a:pt x="354" y="1944"/>
                </a:lnTo>
                <a:lnTo>
                  <a:pt x="377" y="1944"/>
                </a:lnTo>
                <a:lnTo>
                  <a:pt x="377" y="1936"/>
                </a:lnTo>
                <a:lnTo>
                  <a:pt x="390" y="1936"/>
                </a:lnTo>
                <a:lnTo>
                  <a:pt x="390" y="1932"/>
                </a:lnTo>
                <a:lnTo>
                  <a:pt x="392" y="1932"/>
                </a:lnTo>
                <a:lnTo>
                  <a:pt x="392" y="1928"/>
                </a:lnTo>
                <a:lnTo>
                  <a:pt x="398" y="1928"/>
                </a:lnTo>
                <a:lnTo>
                  <a:pt x="398" y="1923"/>
                </a:lnTo>
                <a:lnTo>
                  <a:pt x="416" y="1923"/>
                </a:lnTo>
                <a:lnTo>
                  <a:pt x="416" y="1919"/>
                </a:lnTo>
                <a:lnTo>
                  <a:pt x="424" y="1919"/>
                </a:lnTo>
                <a:lnTo>
                  <a:pt x="424" y="1910"/>
                </a:lnTo>
                <a:lnTo>
                  <a:pt x="428" y="1910"/>
                </a:lnTo>
                <a:lnTo>
                  <a:pt x="428" y="1901"/>
                </a:lnTo>
                <a:lnTo>
                  <a:pt x="441" y="1901"/>
                </a:lnTo>
                <a:lnTo>
                  <a:pt x="441" y="1889"/>
                </a:lnTo>
                <a:lnTo>
                  <a:pt x="449" y="1889"/>
                </a:lnTo>
                <a:lnTo>
                  <a:pt x="449" y="1885"/>
                </a:lnTo>
                <a:lnTo>
                  <a:pt x="460" y="1885"/>
                </a:lnTo>
                <a:lnTo>
                  <a:pt x="460" y="1876"/>
                </a:lnTo>
                <a:lnTo>
                  <a:pt x="465" y="1876"/>
                </a:lnTo>
                <a:lnTo>
                  <a:pt x="465" y="1868"/>
                </a:lnTo>
                <a:lnTo>
                  <a:pt x="479" y="1868"/>
                </a:lnTo>
                <a:lnTo>
                  <a:pt x="479" y="1863"/>
                </a:lnTo>
                <a:lnTo>
                  <a:pt x="496" y="1863"/>
                </a:lnTo>
                <a:lnTo>
                  <a:pt x="496" y="1860"/>
                </a:lnTo>
                <a:lnTo>
                  <a:pt x="518" y="1860"/>
                </a:lnTo>
                <a:lnTo>
                  <a:pt x="518" y="1856"/>
                </a:lnTo>
                <a:lnTo>
                  <a:pt x="548" y="1856"/>
                </a:lnTo>
                <a:lnTo>
                  <a:pt x="548" y="1851"/>
                </a:lnTo>
                <a:lnTo>
                  <a:pt x="551" y="1851"/>
                </a:lnTo>
                <a:lnTo>
                  <a:pt x="551" y="1847"/>
                </a:lnTo>
                <a:lnTo>
                  <a:pt x="558" y="1847"/>
                </a:lnTo>
                <a:lnTo>
                  <a:pt x="558" y="1843"/>
                </a:lnTo>
                <a:lnTo>
                  <a:pt x="572" y="1843"/>
                </a:lnTo>
                <a:lnTo>
                  <a:pt x="572" y="1838"/>
                </a:lnTo>
                <a:lnTo>
                  <a:pt x="585" y="1838"/>
                </a:lnTo>
                <a:lnTo>
                  <a:pt x="585" y="1829"/>
                </a:lnTo>
                <a:lnTo>
                  <a:pt x="587" y="1829"/>
                </a:lnTo>
                <a:lnTo>
                  <a:pt x="587" y="1825"/>
                </a:lnTo>
                <a:lnTo>
                  <a:pt x="591" y="1825"/>
                </a:lnTo>
                <a:lnTo>
                  <a:pt x="591" y="1822"/>
                </a:lnTo>
                <a:lnTo>
                  <a:pt x="604" y="1822"/>
                </a:lnTo>
                <a:lnTo>
                  <a:pt x="604" y="1817"/>
                </a:lnTo>
                <a:lnTo>
                  <a:pt x="614" y="1817"/>
                </a:lnTo>
                <a:lnTo>
                  <a:pt x="614" y="1813"/>
                </a:lnTo>
                <a:lnTo>
                  <a:pt x="615" y="1813"/>
                </a:lnTo>
                <a:lnTo>
                  <a:pt x="615" y="1809"/>
                </a:lnTo>
                <a:lnTo>
                  <a:pt x="633" y="1809"/>
                </a:lnTo>
                <a:lnTo>
                  <a:pt x="633" y="1804"/>
                </a:lnTo>
                <a:lnTo>
                  <a:pt x="639" y="1804"/>
                </a:lnTo>
                <a:lnTo>
                  <a:pt x="639" y="1800"/>
                </a:lnTo>
                <a:lnTo>
                  <a:pt x="644" y="1800"/>
                </a:lnTo>
                <a:lnTo>
                  <a:pt x="644" y="1796"/>
                </a:lnTo>
                <a:lnTo>
                  <a:pt x="649" y="1796"/>
                </a:lnTo>
                <a:lnTo>
                  <a:pt x="649" y="1791"/>
                </a:lnTo>
                <a:lnTo>
                  <a:pt x="663" y="1791"/>
                </a:lnTo>
                <a:lnTo>
                  <a:pt x="663" y="1784"/>
                </a:lnTo>
                <a:lnTo>
                  <a:pt x="676" y="1784"/>
                </a:lnTo>
                <a:lnTo>
                  <a:pt x="676" y="1779"/>
                </a:lnTo>
                <a:lnTo>
                  <a:pt x="684" y="1779"/>
                </a:lnTo>
                <a:lnTo>
                  <a:pt x="684" y="1775"/>
                </a:lnTo>
                <a:lnTo>
                  <a:pt x="690" y="1775"/>
                </a:lnTo>
                <a:lnTo>
                  <a:pt x="690" y="1770"/>
                </a:lnTo>
                <a:lnTo>
                  <a:pt x="693" y="1770"/>
                </a:lnTo>
                <a:lnTo>
                  <a:pt x="693" y="1762"/>
                </a:lnTo>
                <a:lnTo>
                  <a:pt x="714" y="1762"/>
                </a:lnTo>
                <a:lnTo>
                  <a:pt x="714" y="1744"/>
                </a:lnTo>
                <a:lnTo>
                  <a:pt x="722" y="1744"/>
                </a:lnTo>
                <a:lnTo>
                  <a:pt x="722" y="1741"/>
                </a:lnTo>
                <a:lnTo>
                  <a:pt x="732" y="1741"/>
                </a:lnTo>
                <a:lnTo>
                  <a:pt x="732" y="1737"/>
                </a:lnTo>
                <a:lnTo>
                  <a:pt x="736" y="1737"/>
                </a:lnTo>
                <a:lnTo>
                  <a:pt x="736" y="1732"/>
                </a:lnTo>
                <a:lnTo>
                  <a:pt x="746" y="1732"/>
                </a:lnTo>
                <a:lnTo>
                  <a:pt x="746" y="1728"/>
                </a:lnTo>
                <a:lnTo>
                  <a:pt x="753" y="1728"/>
                </a:lnTo>
                <a:lnTo>
                  <a:pt x="753" y="1724"/>
                </a:lnTo>
                <a:lnTo>
                  <a:pt x="756" y="1724"/>
                </a:lnTo>
                <a:lnTo>
                  <a:pt x="756" y="1719"/>
                </a:lnTo>
                <a:lnTo>
                  <a:pt x="767" y="1719"/>
                </a:lnTo>
                <a:lnTo>
                  <a:pt x="767" y="1715"/>
                </a:lnTo>
                <a:lnTo>
                  <a:pt x="781" y="1715"/>
                </a:lnTo>
                <a:lnTo>
                  <a:pt x="781" y="1711"/>
                </a:lnTo>
                <a:lnTo>
                  <a:pt x="784" y="1711"/>
                </a:lnTo>
                <a:lnTo>
                  <a:pt x="784" y="1706"/>
                </a:lnTo>
                <a:lnTo>
                  <a:pt x="810" y="1706"/>
                </a:lnTo>
                <a:lnTo>
                  <a:pt x="810" y="1703"/>
                </a:lnTo>
                <a:lnTo>
                  <a:pt x="818" y="1703"/>
                </a:lnTo>
                <a:lnTo>
                  <a:pt x="818" y="1698"/>
                </a:lnTo>
                <a:lnTo>
                  <a:pt x="828" y="1698"/>
                </a:lnTo>
                <a:lnTo>
                  <a:pt x="828" y="1690"/>
                </a:lnTo>
                <a:lnTo>
                  <a:pt x="834" y="1690"/>
                </a:lnTo>
                <a:lnTo>
                  <a:pt x="834" y="1685"/>
                </a:lnTo>
                <a:lnTo>
                  <a:pt x="839" y="1685"/>
                </a:lnTo>
                <a:lnTo>
                  <a:pt x="839" y="1677"/>
                </a:lnTo>
                <a:lnTo>
                  <a:pt x="844" y="1677"/>
                </a:lnTo>
                <a:lnTo>
                  <a:pt x="844" y="1665"/>
                </a:lnTo>
                <a:lnTo>
                  <a:pt x="850" y="1665"/>
                </a:lnTo>
                <a:lnTo>
                  <a:pt x="850" y="1660"/>
                </a:lnTo>
                <a:lnTo>
                  <a:pt x="874" y="1660"/>
                </a:lnTo>
                <a:lnTo>
                  <a:pt x="874" y="1656"/>
                </a:lnTo>
                <a:lnTo>
                  <a:pt x="876" y="1656"/>
                </a:lnTo>
                <a:lnTo>
                  <a:pt x="876" y="1652"/>
                </a:lnTo>
                <a:lnTo>
                  <a:pt x="877" y="1652"/>
                </a:lnTo>
                <a:lnTo>
                  <a:pt x="877" y="1643"/>
                </a:lnTo>
                <a:lnTo>
                  <a:pt x="887" y="1643"/>
                </a:lnTo>
                <a:lnTo>
                  <a:pt x="887" y="1638"/>
                </a:lnTo>
                <a:lnTo>
                  <a:pt x="893" y="1638"/>
                </a:lnTo>
                <a:lnTo>
                  <a:pt x="893" y="1634"/>
                </a:lnTo>
                <a:lnTo>
                  <a:pt x="895" y="1634"/>
                </a:lnTo>
                <a:lnTo>
                  <a:pt x="895" y="1625"/>
                </a:lnTo>
                <a:lnTo>
                  <a:pt x="900" y="1625"/>
                </a:lnTo>
                <a:lnTo>
                  <a:pt x="900" y="1622"/>
                </a:lnTo>
                <a:lnTo>
                  <a:pt x="917" y="1622"/>
                </a:lnTo>
                <a:lnTo>
                  <a:pt x="917" y="1618"/>
                </a:lnTo>
                <a:lnTo>
                  <a:pt x="919" y="1618"/>
                </a:lnTo>
                <a:lnTo>
                  <a:pt x="919" y="1613"/>
                </a:lnTo>
                <a:lnTo>
                  <a:pt x="922" y="1613"/>
                </a:lnTo>
                <a:lnTo>
                  <a:pt x="922" y="1609"/>
                </a:lnTo>
                <a:lnTo>
                  <a:pt x="923" y="1609"/>
                </a:lnTo>
                <a:lnTo>
                  <a:pt x="923" y="1605"/>
                </a:lnTo>
                <a:lnTo>
                  <a:pt x="931" y="1605"/>
                </a:lnTo>
                <a:lnTo>
                  <a:pt x="931" y="1600"/>
                </a:lnTo>
                <a:lnTo>
                  <a:pt x="960" y="1600"/>
                </a:lnTo>
                <a:lnTo>
                  <a:pt x="960" y="1596"/>
                </a:lnTo>
                <a:lnTo>
                  <a:pt x="970" y="1596"/>
                </a:lnTo>
                <a:lnTo>
                  <a:pt x="970" y="1592"/>
                </a:lnTo>
                <a:lnTo>
                  <a:pt x="976" y="1592"/>
                </a:lnTo>
                <a:lnTo>
                  <a:pt x="976" y="1587"/>
                </a:lnTo>
                <a:lnTo>
                  <a:pt x="989" y="1587"/>
                </a:lnTo>
                <a:lnTo>
                  <a:pt x="989" y="1584"/>
                </a:lnTo>
                <a:lnTo>
                  <a:pt x="991" y="1584"/>
                </a:lnTo>
                <a:lnTo>
                  <a:pt x="991" y="1580"/>
                </a:lnTo>
                <a:lnTo>
                  <a:pt x="1018" y="1580"/>
                </a:lnTo>
                <a:lnTo>
                  <a:pt x="1018" y="1575"/>
                </a:lnTo>
                <a:lnTo>
                  <a:pt x="1022" y="1575"/>
                </a:lnTo>
                <a:lnTo>
                  <a:pt x="1022" y="1571"/>
                </a:lnTo>
                <a:lnTo>
                  <a:pt x="1043" y="1571"/>
                </a:lnTo>
                <a:lnTo>
                  <a:pt x="1043" y="1566"/>
                </a:lnTo>
                <a:lnTo>
                  <a:pt x="1048" y="1566"/>
                </a:lnTo>
                <a:lnTo>
                  <a:pt x="1048" y="1562"/>
                </a:lnTo>
                <a:lnTo>
                  <a:pt x="1051" y="1562"/>
                </a:lnTo>
                <a:lnTo>
                  <a:pt x="1051" y="1558"/>
                </a:lnTo>
                <a:lnTo>
                  <a:pt x="1058" y="1558"/>
                </a:lnTo>
                <a:lnTo>
                  <a:pt x="1058" y="1549"/>
                </a:lnTo>
                <a:lnTo>
                  <a:pt x="1070" y="1549"/>
                </a:lnTo>
                <a:lnTo>
                  <a:pt x="1070" y="1546"/>
                </a:lnTo>
                <a:lnTo>
                  <a:pt x="1072" y="1546"/>
                </a:lnTo>
                <a:lnTo>
                  <a:pt x="1072" y="1541"/>
                </a:lnTo>
                <a:lnTo>
                  <a:pt x="1082" y="1541"/>
                </a:lnTo>
                <a:lnTo>
                  <a:pt x="1082" y="1537"/>
                </a:lnTo>
                <a:lnTo>
                  <a:pt x="1090" y="1537"/>
                </a:lnTo>
                <a:lnTo>
                  <a:pt x="1090" y="1533"/>
                </a:lnTo>
                <a:lnTo>
                  <a:pt x="1096" y="1533"/>
                </a:lnTo>
                <a:lnTo>
                  <a:pt x="1096" y="1528"/>
                </a:lnTo>
                <a:lnTo>
                  <a:pt x="1112" y="1528"/>
                </a:lnTo>
                <a:lnTo>
                  <a:pt x="1112" y="1524"/>
                </a:lnTo>
                <a:lnTo>
                  <a:pt x="1123" y="1524"/>
                </a:lnTo>
                <a:lnTo>
                  <a:pt x="1123" y="1520"/>
                </a:lnTo>
                <a:lnTo>
                  <a:pt x="1133" y="1520"/>
                </a:lnTo>
                <a:lnTo>
                  <a:pt x="1133" y="1515"/>
                </a:lnTo>
                <a:lnTo>
                  <a:pt x="1139" y="1515"/>
                </a:lnTo>
                <a:lnTo>
                  <a:pt x="1139" y="1511"/>
                </a:lnTo>
                <a:lnTo>
                  <a:pt x="1161" y="1511"/>
                </a:lnTo>
                <a:lnTo>
                  <a:pt x="1161" y="1508"/>
                </a:lnTo>
                <a:lnTo>
                  <a:pt x="1179" y="1508"/>
                </a:lnTo>
                <a:lnTo>
                  <a:pt x="1179" y="1503"/>
                </a:lnTo>
                <a:lnTo>
                  <a:pt x="1188" y="1503"/>
                </a:lnTo>
                <a:lnTo>
                  <a:pt x="1188" y="1499"/>
                </a:lnTo>
                <a:lnTo>
                  <a:pt x="1193" y="1499"/>
                </a:lnTo>
                <a:lnTo>
                  <a:pt x="1193" y="1486"/>
                </a:lnTo>
                <a:lnTo>
                  <a:pt x="1200" y="1486"/>
                </a:lnTo>
                <a:lnTo>
                  <a:pt x="1200" y="1477"/>
                </a:lnTo>
                <a:lnTo>
                  <a:pt x="1214" y="1477"/>
                </a:lnTo>
                <a:lnTo>
                  <a:pt x="1214" y="1473"/>
                </a:lnTo>
                <a:lnTo>
                  <a:pt x="1227" y="1473"/>
                </a:lnTo>
                <a:lnTo>
                  <a:pt x="1227" y="1465"/>
                </a:lnTo>
                <a:lnTo>
                  <a:pt x="1229" y="1465"/>
                </a:lnTo>
                <a:lnTo>
                  <a:pt x="1229" y="1461"/>
                </a:lnTo>
                <a:lnTo>
                  <a:pt x="1233" y="1461"/>
                </a:lnTo>
                <a:lnTo>
                  <a:pt x="1233" y="1456"/>
                </a:lnTo>
                <a:lnTo>
                  <a:pt x="1236" y="1456"/>
                </a:lnTo>
                <a:lnTo>
                  <a:pt x="1236" y="1452"/>
                </a:lnTo>
                <a:lnTo>
                  <a:pt x="1257" y="1452"/>
                </a:lnTo>
                <a:lnTo>
                  <a:pt x="1257" y="1448"/>
                </a:lnTo>
                <a:lnTo>
                  <a:pt x="1260" y="1448"/>
                </a:lnTo>
                <a:lnTo>
                  <a:pt x="1260" y="1439"/>
                </a:lnTo>
                <a:lnTo>
                  <a:pt x="1267" y="1439"/>
                </a:lnTo>
                <a:lnTo>
                  <a:pt x="1267" y="1434"/>
                </a:lnTo>
                <a:lnTo>
                  <a:pt x="1281" y="1434"/>
                </a:lnTo>
                <a:lnTo>
                  <a:pt x="1281" y="1430"/>
                </a:lnTo>
                <a:lnTo>
                  <a:pt x="1299" y="1430"/>
                </a:lnTo>
                <a:lnTo>
                  <a:pt x="1299" y="1427"/>
                </a:lnTo>
                <a:lnTo>
                  <a:pt x="1310" y="1427"/>
                </a:lnTo>
                <a:lnTo>
                  <a:pt x="1310" y="1421"/>
                </a:lnTo>
                <a:lnTo>
                  <a:pt x="1326" y="1421"/>
                </a:lnTo>
                <a:lnTo>
                  <a:pt x="1326" y="1418"/>
                </a:lnTo>
                <a:lnTo>
                  <a:pt x="1332" y="1418"/>
                </a:lnTo>
                <a:lnTo>
                  <a:pt x="1332" y="1409"/>
                </a:lnTo>
                <a:lnTo>
                  <a:pt x="1342" y="1409"/>
                </a:lnTo>
                <a:lnTo>
                  <a:pt x="1342" y="1405"/>
                </a:lnTo>
                <a:lnTo>
                  <a:pt x="1366" y="1405"/>
                </a:lnTo>
                <a:lnTo>
                  <a:pt x="1366" y="1401"/>
                </a:lnTo>
                <a:lnTo>
                  <a:pt x="1375" y="1401"/>
                </a:lnTo>
                <a:lnTo>
                  <a:pt x="1375" y="1396"/>
                </a:lnTo>
                <a:lnTo>
                  <a:pt x="1385" y="1396"/>
                </a:lnTo>
                <a:lnTo>
                  <a:pt x="1385" y="1392"/>
                </a:lnTo>
                <a:lnTo>
                  <a:pt x="1393" y="1392"/>
                </a:lnTo>
                <a:lnTo>
                  <a:pt x="1393" y="1389"/>
                </a:lnTo>
                <a:lnTo>
                  <a:pt x="1398" y="1389"/>
                </a:lnTo>
                <a:lnTo>
                  <a:pt x="1398" y="1376"/>
                </a:lnTo>
                <a:lnTo>
                  <a:pt x="1417" y="1376"/>
                </a:lnTo>
                <a:lnTo>
                  <a:pt x="1417" y="1371"/>
                </a:lnTo>
                <a:lnTo>
                  <a:pt x="1431" y="1371"/>
                </a:lnTo>
                <a:lnTo>
                  <a:pt x="1431" y="1362"/>
                </a:lnTo>
                <a:lnTo>
                  <a:pt x="1436" y="1362"/>
                </a:lnTo>
                <a:lnTo>
                  <a:pt x="1436" y="1358"/>
                </a:lnTo>
                <a:lnTo>
                  <a:pt x="1455" y="1358"/>
                </a:lnTo>
                <a:lnTo>
                  <a:pt x="1455" y="1354"/>
                </a:lnTo>
                <a:lnTo>
                  <a:pt x="1465" y="1354"/>
                </a:lnTo>
                <a:lnTo>
                  <a:pt x="1465" y="1349"/>
                </a:lnTo>
                <a:lnTo>
                  <a:pt x="1470" y="1349"/>
                </a:lnTo>
                <a:lnTo>
                  <a:pt x="1470" y="1346"/>
                </a:lnTo>
                <a:lnTo>
                  <a:pt x="1474" y="1346"/>
                </a:lnTo>
                <a:lnTo>
                  <a:pt x="1474" y="1342"/>
                </a:lnTo>
                <a:lnTo>
                  <a:pt x="1484" y="1342"/>
                </a:lnTo>
                <a:lnTo>
                  <a:pt x="1484" y="1337"/>
                </a:lnTo>
                <a:lnTo>
                  <a:pt x="1493" y="1337"/>
                </a:lnTo>
                <a:lnTo>
                  <a:pt x="1493" y="1329"/>
                </a:lnTo>
                <a:lnTo>
                  <a:pt x="1495" y="1329"/>
                </a:lnTo>
                <a:lnTo>
                  <a:pt x="1495" y="1324"/>
                </a:lnTo>
                <a:lnTo>
                  <a:pt x="1503" y="1324"/>
                </a:lnTo>
                <a:lnTo>
                  <a:pt x="1503" y="1320"/>
                </a:lnTo>
                <a:lnTo>
                  <a:pt x="1537" y="1320"/>
                </a:lnTo>
                <a:lnTo>
                  <a:pt x="1537" y="1316"/>
                </a:lnTo>
                <a:lnTo>
                  <a:pt x="1540" y="1316"/>
                </a:lnTo>
                <a:lnTo>
                  <a:pt x="1540" y="1311"/>
                </a:lnTo>
                <a:lnTo>
                  <a:pt x="1556" y="1311"/>
                </a:lnTo>
                <a:lnTo>
                  <a:pt x="1556" y="1308"/>
                </a:lnTo>
                <a:lnTo>
                  <a:pt x="1575" y="1308"/>
                </a:lnTo>
                <a:lnTo>
                  <a:pt x="1575" y="1302"/>
                </a:lnTo>
                <a:lnTo>
                  <a:pt x="1585" y="1302"/>
                </a:lnTo>
                <a:lnTo>
                  <a:pt x="1585" y="1299"/>
                </a:lnTo>
                <a:lnTo>
                  <a:pt x="1607" y="1299"/>
                </a:lnTo>
                <a:lnTo>
                  <a:pt x="1607" y="1286"/>
                </a:lnTo>
                <a:lnTo>
                  <a:pt x="1612" y="1286"/>
                </a:lnTo>
                <a:lnTo>
                  <a:pt x="1612" y="1282"/>
                </a:lnTo>
                <a:lnTo>
                  <a:pt x="1633" y="1282"/>
                </a:lnTo>
                <a:lnTo>
                  <a:pt x="1633" y="1277"/>
                </a:lnTo>
                <a:lnTo>
                  <a:pt x="1637" y="1277"/>
                </a:lnTo>
                <a:lnTo>
                  <a:pt x="1637" y="1273"/>
                </a:lnTo>
                <a:lnTo>
                  <a:pt x="1645" y="1273"/>
                </a:lnTo>
                <a:lnTo>
                  <a:pt x="1645" y="1270"/>
                </a:lnTo>
                <a:lnTo>
                  <a:pt x="1650" y="1270"/>
                </a:lnTo>
                <a:lnTo>
                  <a:pt x="1650" y="1264"/>
                </a:lnTo>
                <a:lnTo>
                  <a:pt x="1652" y="1264"/>
                </a:lnTo>
                <a:lnTo>
                  <a:pt x="1652" y="1261"/>
                </a:lnTo>
                <a:lnTo>
                  <a:pt x="1655" y="1261"/>
                </a:lnTo>
                <a:lnTo>
                  <a:pt x="1655" y="1257"/>
                </a:lnTo>
                <a:lnTo>
                  <a:pt x="1661" y="1257"/>
                </a:lnTo>
                <a:lnTo>
                  <a:pt x="1661" y="1252"/>
                </a:lnTo>
                <a:lnTo>
                  <a:pt x="1671" y="1252"/>
                </a:lnTo>
                <a:lnTo>
                  <a:pt x="1671" y="1248"/>
                </a:lnTo>
                <a:lnTo>
                  <a:pt x="1676" y="1248"/>
                </a:lnTo>
                <a:lnTo>
                  <a:pt x="1676" y="1244"/>
                </a:lnTo>
                <a:lnTo>
                  <a:pt x="1679" y="1244"/>
                </a:lnTo>
                <a:lnTo>
                  <a:pt x="1679" y="1239"/>
                </a:lnTo>
                <a:lnTo>
                  <a:pt x="1690" y="1239"/>
                </a:lnTo>
                <a:lnTo>
                  <a:pt x="1690" y="1235"/>
                </a:lnTo>
                <a:lnTo>
                  <a:pt x="1698" y="1235"/>
                </a:lnTo>
                <a:lnTo>
                  <a:pt x="1698" y="1230"/>
                </a:lnTo>
                <a:lnTo>
                  <a:pt x="1714" y="1230"/>
                </a:lnTo>
                <a:lnTo>
                  <a:pt x="1714" y="1227"/>
                </a:lnTo>
                <a:lnTo>
                  <a:pt x="1722" y="1227"/>
                </a:lnTo>
                <a:lnTo>
                  <a:pt x="1722" y="1223"/>
                </a:lnTo>
                <a:lnTo>
                  <a:pt x="1736" y="1223"/>
                </a:lnTo>
                <a:lnTo>
                  <a:pt x="1736" y="1218"/>
                </a:lnTo>
                <a:lnTo>
                  <a:pt x="1738" y="1218"/>
                </a:lnTo>
                <a:lnTo>
                  <a:pt x="1738" y="1210"/>
                </a:lnTo>
                <a:lnTo>
                  <a:pt x="1743" y="1210"/>
                </a:lnTo>
                <a:lnTo>
                  <a:pt x="1743" y="1205"/>
                </a:lnTo>
                <a:lnTo>
                  <a:pt x="1748" y="1205"/>
                </a:lnTo>
                <a:lnTo>
                  <a:pt x="1748" y="1201"/>
                </a:lnTo>
                <a:lnTo>
                  <a:pt x="1754" y="1201"/>
                </a:lnTo>
                <a:lnTo>
                  <a:pt x="1754" y="1197"/>
                </a:lnTo>
                <a:lnTo>
                  <a:pt x="1762" y="1197"/>
                </a:lnTo>
                <a:lnTo>
                  <a:pt x="1762" y="1192"/>
                </a:lnTo>
                <a:lnTo>
                  <a:pt x="1767" y="1192"/>
                </a:lnTo>
                <a:lnTo>
                  <a:pt x="1767" y="1189"/>
                </a:lnTo>
                <a:lnTo>
                  <a:pt x="1778" y="1189"/>
                </a:lnTo>
                <a:lnTo>
                  <a:pt x="1778" y="1185"/>
                </a:lnTo>
                <a:lnTo>
                  <a:pt x="1781" y="1185"/>
                </a:lnTo>
                <a:lnTo>
                  <a:pt x="1781" y="1180"/>
                </a:lnTo>
                <a:lnTo>
                  <a:pt x="1784" y="1180"/>
                </a:lnTo>
                <a:lnTo>
                  <a:pt x="1784" y="1176"/>
                </a:lnTo>
                <a:lnTo>
                  <a:pt x="1786" y="1176"/>
                </a:lnTo>
                <a:lnTo>
                  <a:pt x="1786" y="1171"/>
                </a:lnTo>
                <a:lnTo>
                  <a:pt x="1797" y="1171"/>
                </a:lnTo>
                <a:lnTo>
                  <a:pt x="1797" y="1163"/>
                </a:lnTo>
                <a:lnTo>
                  <a:pt x="1799" y="1163"/>
                </a:lnTo>
                <a:lnTo>
                  <a:pt x="1799" y="1158"/>
                </a:lnTo>
                <a:lnTo>
                  <a:pt x="1803" y="1158"/>
                </a:lnTo>
                <a:lnTo>
                  <a:pt x="1803" y="1154"/>
                </a:lnTo>
                <a:lnTo>
                  <a:pt x="1808" y="1154"/>
                </a:lnTo>
                <a:lnTo>
                  <a:pt x="1808" y="1145"/>
                </a:lnTo>
                <a:lnTo>
                  <a:pt x="1811" y="1145"/>
                </a:lnTo>
                <a:lnTo>
                  <a:pt x="1811" y="1142"/>
                </a:lnTo>
                <a:lnTo>
                  <a:pt x="1813" y="1142"/>
                </a:lnTo>
                <a:lnTo>
                  <a:pt x="1813" y="1133"/>
                </a:lnTo>
                <a:lnTo>
                  <a:pt x="1823" y="1133"/>
                </a:lnTo>
                <a:lnTo>
                  <a:pt x="1823" y="1129"/>
                </a:lnTo>
                <a:lnTo>
                  <a:pt x="1832" y="1129"/>
                </a:lnTo>
                <a:lnTo>
                  <a:pt x="1832" y="1129"/>
                </a:lnTo>
                <a:lnTo>
                  <a:pt x="1851" y="1129"/>
                </a:lnTo>
                <a:lnTo>
                  <a:pt x="1851" y="1125"/>
                </a:lnTo>
                <a:lnTo>
                  <a:pt x="1869" y="1125"/>
                </a:lnTo>
                <a:lnTo>
                  <a:pt x="1869" y="1120"/>
                </a:lnTo>
                <a:lnTo>
                  <a:pt x="1873" y="1120"/>
                </a:lnTo>
                <a:lnTo>
                  <a:pt x="1873" y="1116"/>
                </a:lnTo>
                <a:lnTo>
                  <a:pt x="1875" y="1116"/>
                </a:lnTo>
                <a:lnTo>
                  <a:pt x="1875" y="1111"/>
                </a:lnTo>
                <a:lnTo>
                  <a:pt x="1885" y="1111"/>
                </a:lnTo>
                <a:lnTo>
                  <a:pt x="1885" y="1108"/>
                </a:lnTo>
                <a:lnTo>
                  <a:pt x="1890" y="1108"/>
                </a:lnTo>
                <a:lnTo>
                  <a:pt x="1890" y="1104"/>
                </a:lnTo>
                <a:lnTo>
                  <a:pt x="1907" y="1104"/>
                </a:lnTo>
                <a:lnTo>
                  <a:pt x="1907" y="1099"/>
                </a:lnTo>
                <a:lnTo>
                  <a:pt x="1912" y="1099"/>
                </a:lnTo>
                <a:lnTo>
                  <a:pt x="1912" y="1095"/>
                </a:lnTo>
                <a:lnTo>
                  <a:pt x="1914" y="1095"/>
                </a:lnTo>
                <a:lnTo>
                  <a:pt x="1914" y="1091"/>
                </a:lnTo>
                <a:lnTo>
                  <a:pt x="1917" y="1091"/>
                </a:lnTo>
                <a:lnTo>
                  <a:pt x="1917" y="1086"/>
                </a:lnTo>
                <a:lnTo>
                  <a:pt x="1923" y="1086"/>
                </a:lnTo>
                <a:lnTo>
                  <a:pt x="1923" y="1082"/>
                </a:lnTo>
                <a:lnTo>
                  <a:pt x="1928" y="1082"/>
                </a:lnTo>
                <a:lnTo>
                  <a:pt x="1928" y="1078"/>
                </a:lnTo>
                <a:lnTo>
                  <a:pt x="1943" y="1078"/>
                </a:lnTo>
                <a:lnTo>
                  <a:pt x="1943" y="1073"/>
                </a:lnTo>
                <a:lnTo>
                  <a:pt x="1945" y="1073"/>
                </a:lnTo>
                <a:lnTo>
                  <a:pt x="1945" y="1070"/>
                </a:lnTo>
                <a:lnTo>
                  <a:pt x="1947" y="1070"/>
                </a:lnTo>
                <a:lnTo>
                  <a:pt x="1947" y="1066"/>
                </a:lnTo>
                <a:lnTo>
                  <a:pt x="1960" y="1066"/>
                </a:lnTo>
                <a:lnTo>
                  <a:pt x="1960" y="1061"/>
                </a:lnTo>
                <a:lnTo>
                  <a:pt x="1979" y="1061"/>
                </a:lnTo>
                <a:lnTo>
                  <a:pt x="1979" y="1057"/>
                </a:lnTo>
                <a:lnTo>
                  <a:pt x="1987" y="1057"/>
                </a:lnTo>
                <a:lnTo>
                  <a:pt x="1987" y="1057"/>
                </a:lnTo>
                <a:lnTo>
                  <a:pt x="1993" y="1057"/>
                </a:lnTo>
                <a:lnTo>
                  <a:pt x="1993" y="1052"/>
                </a:lnTo>
                <a:lnTo>
                  <a:pt x="1995" y="1052"/>
                </a:lnTo>
                <a:lnTo>
                  <a:pt x="1995" y="1048"/>
                </a:lnTo>
                <a:lnTo>
                  <a:pt x="2024" y="1048"/>
                </a:lnTo>
                <a:lnTo>
                  <a:pt x="2024" y="1044"/>
                </a:lnTo>
                <a:lnTo>
                  <a:pt x="2035" y="1044"/>
                </a:lnTo>
                <a:lnTo>
                  <a:pt x="2035" y="1039"/>
                </a:lnTo>
                <a:lnTo>
                  <a:pt x="2043" y="1039"/>
                </a:lnTo>
                <a:lnTo>
                  <a:pt x="2043" y="1035"/>
                </a:lnTo>
                <a:lnTo>
                  <a:pt x="2061" y="1035"/>
                </a:lnTo>
                <a:lnTo>
                  <a:pt x="2061" y="1032"/>
                </a:lnTo>
                <a:lnTo>
                  <a:pt x="2073" y="1032"/>
                </a:lnTo>
                <a:lnTo>
                  <a:pt x="2073" y="1026"/>
                </a:lnTo>
                <a:lnTo>
                  <a:pt x="2104" y="1026"/>
                </a:lnTo>
                <a:lnTo>
                  <a:pt x="2104" y="1023"/>
                </a:lnTo>
                <a:lnTo>
                  <a:pt x="2118" y="1023"/>
                </a:lnTo>
                <a:lnTo>
                  <a:pt x="2118" y="1019"/>
                </a:lnTo>
                <a:lnTo>
                  <a:pt x="2123" y="1019"/>
                </a:lnTo>
                <a:lnTo>
                  <a:pt x="2123" y="1014"/>
                </a:lnTo>
                <a:lnTo>
                  <a:pt x="2133" y="1014"/>
                </a:lnTo>
                <a:lnTo>
                  <a:pt x="2133" y="1010"/>
                </a:lnTo>
                <a:lnTo>
                  <a:pt x="2150" y="1010"/>
                </a:lnTo>
                <a:lnTo>
                  <a:pt x="2150" y="1005"/>
                </a:lnTo>
                <a:lnTo>
                  <a:pt x="2155" y="1005"/>
                </a:lnTo>
                <a:lnTo>
                  <a:pt x="2155" y="1001"/>
                </a:lnTo>
                <a:lnTo>
                  <a:pt x="2171" y="1001"/>
                </a:lnTo>
                <a:lnTo>
                  <a:pt x="2171" y="997"/>
                </a:lnTo>
                <a:lnTo>
                  <a:pt x="2181" y="997"/>
                </a:lnTo>
                <a:lnTo>
                  <a:pt x="2181" y="992"/>
                </a:lnTo>
                <a:lnTo>
                  <a:pt x="2183" y="992"/>
                </a:lnTo>
                <a:lnTo>
                  <a:pt x="2183" y="988"/>
                </a:lnTo>
                <a:lnTo>
                  <a:pt x="2195" y="988"/>
                </a:lnTo>
                <a:lnTo>
                  <a:pt x="2195" y="985"/>
                </a:lnTo>
                <a:lnTo>
                  <a:pt x="2212" y="985"/>
                </a:lnTo>
                <a:lnTo>
                  <a:pt x="2212" y="980"/>
                </a:lnTo>
                <a:lnTo>
                  <a:pt x="2219" y="980"/>
                </a:lnTo>
                <a:lnTo>
                  <a:pt x="2219" y="976"/>
                </a:lnTo>
                <a:lnTo>
                  <a:pt x="2222" y="976"/>
                </a:lnTo>
                <a:lnTo>
                  <a:pt x="2222" y="976"/>
                </a:lnTo>
                <a:lnTo>
                  <a:pt x="2241" y="976"/>
                </a:lnTo>
                <a:lnTo>
                  <a:pt x="2241" y="972"/>
                </a:lnTo>
                <a:lnTo>
                  <a:pt x="2246" y="972"/>
                </a:lnTo>
                <a:lnTo>
                  <a:pt x="2246" y="972"/>
                </a:lnTo>
                <a:lnTo>
                  <a:pt x="2249" y="972"/>
                </a:lnTo>
                <a:lnTo>
                  <a:pt x="2249" y="972"/>
                </a:lnTo>
                <a:lnTo>
                  <a:pt x="2257" y="972"/>
                </a:lnTo>
                <a:lnTo>
                  <a:pt x="2257" y="967"/>
                </a:lnTo>
                <a:lnTo>
                  <a:pt x="2260" y="967"/>
                </a:lnTo>
                <a:lnTo>
                  <a:pt x="2260" y="963"/>
                </a:lnTo>
                <a:lnTo>
                  <a:pt x="2265" y="963"/>
                </a:lnTo>
                <a:lnTo>
                  <a:pt x="2265" y="958"/>
                </a:lnTo>
                <a:lnTo>
                  <a:pt x="2273" y="958"/>
                </a:lnTo>
                <a:lnTo>
                  <a:pt x="2273" y="954"/>
                </a:lnTo>
                <a:lnTo>
                  <a:pt x="2279" y="954"/>
                </a:lnTo>
                <a:lnTo>
                  <a:pt x="2279" y="951"/>
                </a:lnTo>
                <a:lnTo>
                  <a:pt x="2284" y="951"/>
                </a:lnTo>
                <a:lnTo>
                  <a:pt x="2284" y="945"/>
                </a:lnTo>
                <a:lnTo>
                  <a:pt x="2287" y="945"/>
                </a:lnTo>
                <a:lnTo>
                  <a:pt x="2287" y="938"/>
                </a:lnTo>
                <a:lnTo>
                  <a:pt x="2289" y="938"/>
                </a:lnTo>
                <a:lnTo>
                  <a:pt x="2289" y="933"/>
                </a:lnTo>
                <a:lnTo>
                  <a:pt x="2299" y="933"/>
                </a:lnTo>
                <a:lnTo>
                  <a:pt x="2299" y="929"/>
                </a:lnTo>
                <a:lnTo>
                  <a:pt x="2308" y="929"/>
                </a:lnTo>
                <a:lnTo>
                  <a:pt x="2308" y="924"/>
                </a:lnTo>
                <a:lnTo>
                  <a:pt x="2311" y="924"/>
                </a:lnTo>
                <a:lnTo>
                  <a:pt x="2311" y="920"/>
                </a:lnTo>
                <a:lnTo>
                  <a:pt x="2313" y="920"/>
                </a:lnTo>
                <a:lnTo>
                  <a:pt x="2313" y="916"/>
                </a:lnTo>
                <a:lnTo>
                  <a:pt x="2316" y="916"/>
                </a:lnTo>
                <a:lnTo>
                  <a:pt x="2316" y="907"/>
                </a:lnTo>
                <a:lnTo>
                  <a:pt x="2318" y="907"/>
                </a:lnTo>
                <a:lnTo>
                  <a:pt x="2318" y="904"/>
                </a:lnTo>
                <a:lnTo>
                  <a:pt x="2337" y="904"/>
                </a:lnTo>
                <a:lnTo>
                  <a:pt x="2337" y="899"/>
                </a:lnTo>
                <a:lnTo>
                  <a:pt x="2373" y="899"/>
                </a:lnTo>
                <a:lnTo>
                  <a:pt x="2373" y="895"/>
                </a:lnTo>
                <a:lnTo>
                  <a:pt x="2375" y="895"/>
                </a:lnTo>
                <a:lnTo>
                  <a:pt x="2375" y="890"/>
                </a:lnTo>
                <a:lnTo>
                  <a:pt x="2385" y="890"/>
                </a:lnTo>
                <a:lnTo>
                  <a:pt x="2385" y="886"/>
                </a:lnTo>
                <a:lnTo>
                  <a:pt x="2393" y="886"/>
                </a:lnTo>
                <a:lnTo>
                  <a:pt x="2393" y="882"/>
                </a:lnTo>
                <a:lnTo>
                  <a:pt x="2402" y="882"/>
                </a:lnTo>
                <a:lnTo>
                  <a:pt x="2402" y="877"/>
                </a:lnTo>
                <a:lnTo>
                  <a:pt x="2409" y="877"/>
                </a:lnTo>
                <a:lnTo>
                  <a:pt x="2409" y="873"/>
                </a:lnTo>
                <a:lnTo>
                  <a:pt x="2436" y="873"/>
                </a:lnTo>
                <a:lnTo>
                  <a:pt x="2436" y="869"/>
                </a:lnTo>
                <a:lnTo>
                  <a:pt x="2447" y="869"/>
                </a:lnTo>
                <a:lnTo>
                  <a:pt x="2447" y="864"/>
                </a:lnTo>
                <a:lnTo>
                  <a:pt x="2452" y="864"/>
                </a:lnTo>
                <a:lnTo>
                  <a:pt x="2452" y="861"/>
                </a:lnTo>
                <a:lnTo>
                  <a:pt x="2465" y="861"/>
                </a:lnTo>
                <a:lnTo>
                  <a:pt x="2465" y="857"/>
                </a:lnTo>
                <a:lnTo>
                  <a:pt x="2466" y="857"/>
                </a:lnTo>
                <a:lnTo>
                  <a:pt x="2466" y="852"/>
                </a:lnTo>
                <a:lnTo>
                  <a:pt x="2489" y="852"/>
                </a:lnTo>
                <a:lnTo>
                  <a:pt x="2489" y="848"/>
                </a:lnTo>
                <a:lnTo>
                  <a:pt x="2495" y="848"/>
                </a:lnTo>
                <a:lnTo>
                  <a:pt x="2495" y="843"/>
                </a:lnTo>
                <a:lnTo>
                  <a:pt x="2503" y="843"/>
                </a:lnTo>
                <a:lnTo>
                  <a:pt x="2503" y="839"/>
                </a:lnTo>
                <a:lnTo>
                  <a:pt x="2517" y="839"/>
                </a:lnTo>
                <a:lnTo>
                  <a:pt x="2517" y="835"/>
                </a:lnTo>
                <a:lnTo>
                  <a:pt x="2520" y="835"/>
                </a:lnTo>
                <a:lnTo>
                  <a:pt x="2520" y="830"/>
                </a:lnTo>
                <a:lnTo>
                  <a:pt x="2527" y="830"/>
                </a:lnTo>
                <a:lnTo>
                  <a:pt x="2527" y="826"/>
                </a:lnTo>
                <a:lnTo>
                  <a:pt x="2532" y="826"/>
                </a:lnTo>
                <a:lnTo>
                  <a:pt x="2532" y="818"/>
                </a:lnTo>
                <a:lnTo>
                  <a:pt x="2544" y="818"/>
                </a:lnTo>
                <a:lnTo>
                  <a:pt x="2544" y="814"/>
                </a:lnTo>
                <a:lnTo>
                  <a:pt x="2554" y="814"/>
                </a:lnTo>
                <a:lnTo>
                  <a:pt x="2554" y="809"/>
                </a:lnTo>
                <a:lnTo>
                  <a:pt x="2575" y="809"/>
                </a:lnTo>
                <a:lnTo>
                  <a:pt x="2575" y="805"/>
                </a:lnTo>
                <a:lnTo>
                  <a:pt x="2578" y="805"/>
                </a:lnTo>
                <a:lnTo>
                  <a:pt x="2578" y="801"/>
                </a:lnTo>
                <a:lnTo>
                  <a:pt x="2583" y="801"/>
                </a:lnTo>
                <a:lnTo>
                  <a:pt x="2583" y="796"/>
                </a:lnTo>
                <a:lnTo>
                  <a:pt x="2585" y="796"/>
                </a:lnTo>
                <a:lnTo>
                  <a:pt x="2585" y="792"/>
                </a:lnTo>
                <a:lnTo>
                  <a:pt x="2618" y="792"/>
                </a:lnTo>
                <a:lnTo>
                  <a:pt x="2618" y="783"/>
                </a:lnTo>
                <a:lnTo>
                  <a:pt x="2645" y="783"/>
                </a:lnTo>
                <a:lnTo>
                  <a:pt x="2645" y="780"/>
                </a:lnTo>
                <a:lnTo>
                  <a:pt x="2698" y="780"/>
                </a:lnTo>
                <a:lnTo>
                  <a:pt x="2698" y="771"/>
                </a:lnTo>
                <a:lnTo>
                  <a:pt x="2703" y="771"/>
                </a:lnTo>
                <a:lnTo>
                  <a:pt x="2703" y="762"/>
                </a:lnTo>
                <a:lnTo>
                  <a:pt x="2709" y="762"/>
                </a:lnTo>
                <a:lnTo>
                  <a:pt x="2709" y="758"/>
                </a:lnTo>
                <a:lnTo>
                  <a:pt x="2712" y="758"/>
                </a:lnTo>
                <a:lnTo>
                  <a:pt x="2712" y="754"/>
                </a:lnTo>
                <a:lnTo>
                  <a:pt x="2720" y="754"/>
                </a:lnTo>
                <a:lnTo>
                  <a:pt x="2720" y="749"/>
                </a:lnTo>
                <a:lnTo>
                  <a:pt x="2725" y="749"/>
                </a:lnTo>
                <a:lnTo>
                  <a:pt x="2725" y="745"/>
                </a:lnTo>
                <a:lnTo>
                  <a:pt x="2753" y="745"/>
                </a:lnTo>
                <a:lnTo>
                  <a:pt x="2753" y="742"/>
                </a:lnTo>
                <a:lnTo>
                  <a:pt x="2773" y="742"/>
                </a:lnTo>
                <a:lnTo>
                  <a:pt x="2773" y="733"/>
                </a:lnTo>
                <a:lnTo>
                  <a:pt x="2777" y="733"/>
                </a:lnTo>
                <a:lnTo>
                  <a:pt x="2777" y="728"/>
                </a:lnTo>
                <a:lnTo>
                  <a:pt x="2803" y="728"/>
                </a:lnTo>
                <a:lnTo>
                  <a:pt x="2803" y="720"/>
                </a:lnTo>
                <a:lnTo>
                  <a:pt x="2846" y="720"/>
                </a:lnTo>
                <a:lnTo>
                  <a:pt x="2846" y="715"/>
                </a:lnTo>
                <a:lnTo>
                  <a:pt x="2891" y="715"/>
                </a:lnTo>
                <a:lnTo>
                  <a:pt x="2891" y="715"/>
                </a:lnTo>
                <a:lnTo>
                  <a:pt x="2894" y="715"/>
                </a:lnTo>
                <a:lnTo>
                  <a:pt x="2894" y="711"/>
                </a:lnTo>
                <a:lnTo>
                  <a:pt x="2897" y="711"/>
                </a:lnTo>
                <a:lnTo>
                  <a:pt x="2897" y="707"/>
                </a:lnTo>
                <a:lnTo>
                  <a:pt x="2902" y="707"/>
                </a:lnTo>
                <a:lnTo>
                  <a:pt x="2902" y="702"/>
                </a:lnTo>
                <a:lnTo>
                  <a:pt x="2904" y="702"/>
                </a:lnTo>
                <a:lnTo>
                  <a:pt x="2904" y="699"/>
                </a:lnTo>
                <a:lnTo>
                  <a:pt x="2910" y="699"/>
                </a:lnTo>
                <a:lnTo>
                  <a:pt x="2910" y="693"/>
                </a:lnTo>
                <a:lnTo>
                  <a:pt x="2918" y="693"/>
                </a:lnTo>
                <a:lnTo>
                  <a:pt x="2918" y="690"/>
                </a:lnTo>
                <a:lnTo>
                  <a:pt x="2923" y="690"/>
                </a:lnTo>
                <a:lnTo>
                  <a:pt x="2923" y="686"/>
                </a:lnTo>
                <a:lnTo>
                  <a:pt x="2929" y="686"/>
                </a:lnTo>
                <a:lnTo>
                  <a:pt x="2929" y="677"/>
                </a:lnTo>
                <a:lnTo>
                  <a:pt x="2953" y="677"/>
                </a:lnTo>
                <a:lnTo>
                  <a:pt x="2953" y="668"/>
                </a:lnTo>
                <a:lnTo>
                  <a:pt x="2965" y="668"/>
                </a:lnTo>
                <a:lnTo>
                  <a:pt x="2965" y="664"/>
                </a:lnTo>
                <a:lnTo>
                  <a:pt x="2969" y="664"/>
                </a:lnTo>
                <a:lnTo>
                  <a:pt x="2969" y="659"/>
                </a:lnTo>
                <a:lnTo>
                  <a:pt x="2972" y="659"/>
                </a:lnTo>
                <a:lnTo>
                  <a:pt x="2972" y="656"/>
                </a:lnTo>
                <a:lnTo>
                  <a:pt x="2984" y="656"/>
                </a:lnTo>
                <a:lnTo>
                  <a:pt x="2984" y="652"/>
                </a:lnTo>
                <a:lnTo>
                  <a:pt x="2988" y="652"/>
                </a:lnTo>
                <a:lnTo>
                  <a:pt x="2988" y="647"/>
                </a:lnTo>
                <a:lnTo>
                  <a:pt x="3001" y="647"/>
                </a:lnTo>
                <a:lnTo>
                  <a:pt x="3001" y="643"/>
                </a:lnTo>
                <a:lnTo>
                  <a:pt x="3006" y="643"/>
                </a:lnTo>
                <a:lnTo>
                  <a:pt x="3006" y="639"/>
                </a:lnTo>
                <a:lnTo>
                  <a:pt x="3011" y="639"/>
                </a:lnTo>
                <a:lnTo>
                  <a:pt x="3011" y="634"/>
                </a:lnTo>
                <a:lnTo>
                  <a:pt x="3020" y="634"/>
                </a:lnTo>
                <a:lnTo>
                  <a:pt x="3020" y="625"/>
                </a:lnTo>
                <a:lnTo>
                  <a:pt x="3030" y="625"/>
                </a:lnTo>
                <a:lnTo>
                  <a:pt x="3030" y="618"/>
                </a:lnTo>
                <a:lnTo>
                  <a:pt x="3032" y="618"/>
                </a:lnTo>
                <a:lnTo>
                  <a:pt x="3032" y="612"/>
                </a:lnTo>
                <a:lnTo>
                  <a:pt x="3044" y="612"/>
                </a:lnTo>
                <a:lnTo>
                  <a:pt x="3044" y="609"/>
                </a:lnTo>
                <a:lnTo>
                  <a:pt x="3051" y="609"/>
                </a:lnTo>
                <a:lnTo>
                  <a:pt x="3051" y="600"/>
                </a:lnTo>
                <a:lnTo>
                  <a:pt x="3060" y="600"/>
                </a:lnTo>
                <a:lnTo>
                  <a:pt x="3060" y="596"/>
                </a:lnTo>
                <a:lnTo>
                  <a:pt x="3063" y="596"/>
                </a:lnTo>
                <a:lnTo>
                  <a:pt x="3063" y="591"/>
                </a:lnTo>
                <a:lnTo>
                  <a:pt x="3065" y="591"/>
                </a:lnTo>
                <a:lnTo>
                  <a:pt x="3065" y="587"/>
                </a:lnTo>
                <a:lnTo>
                  <a:pt x="3073" y="587"/>
                </a:lnTo>
                <a:lnTo>
                  <a:pt x="3073" y="583"/>
                </a:lnTo>
                <a:lnTo>
                  <a:pt x="3094" y="583"/>
                </a:lnTo>
                <a:lnTo>
                  <a:pt x="3094" y="578"/>
                </a:lnTo>
                <a:lnTo>
                  <a:pt x="3097" y="578"/>
                </a:lnTo>
                <a:lnTo>
                  <a:pt x="3097" y="569"/>
                </a:lnTo>
                <a:lnTo>
                  <a:pt x="3156" y="569"/>
                </a:lnTo>
                <a:lnTo>
                  <a:pt x="3156" y="566"/>
                </a:lnTo>
                <a:lnTo>
                  <a:pt x="3169" y="566"/>
                </a:lnTo>
                <a:lnTo>
                  <a:pt x="3169" y="562"/>
                </a:lnTo>
                <a:lnTo>
                  <a:pt x="3191" y="562"/>
                </a:lnTo>
                <a:lnTo>
                  <a:pt x="3191" y="557"/>
                </a:lnTo>
                <a:lnTo>
                  <a:pt x="3201" y="557"/>
                </a:lnTo>
                <a:lnTo>
                  <a:pt x="3201" y="553"/>
                </a:lnTo>
                <a:lnTo>
                  <a:pt x="3207" y="553"/>
                </a:lnTo>
                <a:lnTo>
                  <a:pt x="3207" y="553"/>
                </a:lnTo>
                <a:lnTo>
                  <a:pt x="3210" y="553"/>
                </a:lnTo>
                <a:lnTo>
                  <a:pt x="3210" y="553"/>
                </a:lnTo>
                <a:lnTo>
                  <a:pt x="3212" y="553"/>
                </a:lnTo>
                <a:lnTo>
                  <a:pt x="3212" y="553"/>
                </a:lnTo>
                <a:lnTo>
                  <a:pt x="3215" y="553"/>
                </a:lnTo>
                <a:lnTo>
                  <a:pt x="3215" y="553"/>
                </a:lnTo>
                <a:lnTo>
                  <a:pt x="3222" y="553"/>
                </a:lnTo>
                <a:lnTo>
                  <a:pt x="3222" y="549"/>
                </a:lnTo>
                <a:lnTo>
                  <a:pt x="3226" y="549"/>
                </a:lnTo>
                <a:lnTo>
                  <a:pt x="3226" y="544"/>
                </a:lnTo>
                <a:lnTo>
                  <a:pt x="3236" y="544"/>
                </a:lnTo>
                <a:lnTo>
                  <a:pt x="3236" y="535"/>
                </a:lnTo>
                <a:lnTo>
                  <a:pt x="3246" y="535"/>
                </a:lnTo>
                <a:lnTo>
                  <a:pt x="3246" y="531"/>
                </a:lnTo>
                <a:lnTo>
                  <a:pt x="3250" y="531"/>
                </a:lnTo>
                <a:lnTo>
                  <a:pt x="3250" y="531"/>
                </a:lnTo>
                <a:lnTo>
                  <a:pt x="3253" y="531"/>
                </a:lnTo>
                <a:lnTo>
                  <a:pt x="3253" y="526"/>
                </a:lnTo>
                <a:lnTo>
                  <a:pt x="3263" y="526"/>
                </a:lnTo>
                <a:lnTo>
                  <a:pt x="3263" y="523"/>
                </a:lnTo>
                <a:lnTo>
                  <a:pt x="3268" y="523"/>
                </a:lnTo>
                <a:lnTo>
                  <a:pt x="3268" y="517"/>
                </a:lnTo>
                <a:lnTo>
                  <a:pt x="3277" y="517"/>
                </a:lnTo>
                <a:lnTo>
                  <a:pt x="3277" y="517"/>
                </a:lnTo>
                <a:lnTo>
                  <a:pt x="3289" y="517"/>
                </a:lnTo>
                <a:lnTo>
                  <a:pt x="3289" y="514"/>
                </a:lnTo>
                <a:lnTo>
                  <a:pt x="3294" y="514"/>
                </a:lnTo>
                <a:lnTo>
                  <a:pt x="3294" y="510"/>
                </a:lnTo>
                <a:lnTo>
                  <a:pt x="3303" y="510"/>
                </a:lnTo>
                <a:lnTo>
                  <a:pt x="3303" y="505"/>
                </a:lnTo>
                <a:lnTo>
                  <a:pt x="3306" y="505"/>
                </a:lnTo>
                <a:lnTo>
                  <a:pt x="3306" y="496"/>
                </a:lnTo>
                <a:lnTo>
                  <a:pt x="3330" y="496"/>
                </a:lnTo>
                <a:lnTo>
                  <a:pt x="3330" y="492"/>
                </a:lnTo>
                <a:lnTo>
                  <a:pt x="3340" y="492"/>
                </a:lnTo>
                <a:lnTo>
                  <a:pt x="3340" y="487"/>
                </a:lnTo>
                <a:lnTo>
                  <a:pt x="3356" y="487"/>
                </a:lnTo>
                <a:lnTo>
                  <a:pt x="3356" y="483"/>
                </a:lnTo>
                <a:lnTo>
                  <a:pt x="3359" y="483"/>
                </a:lnTo>
                <a:lnTo>
                  <a:pt x="3359" y="483"/>
                </a:lnTo>
                <a:lnTo>
                  <a:pt x="3373" y="483"/>
                </a:lnTo>
                <a:lnTo>
                  <a:pt x="3373" y="480"/>
                </a:lnTo>
                <a:lnTo>
                  <a:pt x="3381" y="480"/>
                </a:lnTo>
                <a:lnTo>
                  <a:pt x="3381" y="474"/>
                </a:lnTo>
                <a:lnTo>
                  <a:pt x="3388" y="474"/>
                </a:lnTo>
                <a:lnTo>
                  <a:pt x="3388" y="471"/>
                </a:lnTo>
                <a:lnTo>
                  <a:pt x="3415" y="471"/>
                </a:lnTo>
                <a:lnTo>
                  <a:pt x="3415" y="466"/>
                </a:lnTo>
                <a:lnTo>
                  <a:pt x="3421" y="466"/>
                </a:lnTo>
                <a:lnTo>
                  <a:pt x="3421" y="462"/>
                </a:lnTo>
                <a:lnTo>
                  <a:pt x="3424" y="462"/>
                </a:lnTo>
                <a:lnTo>
                  <a:pt x="3424" y="457"/>
                </a:lnTo>
                <a:lnTo>
                  <a:pt x="3434" y="457"/>
                </a:lnTo>
                <a:lnTo>
                  <a:pt x="3434" y="457"/>
                </a:lnTo>
                <a:lnTo>
                  <a:pt x="3436" y="457"/>
                </a:lnTo>
                <a:lnTo>
                  <a:pt x="3436" y="448"/>
                </a:lnTo>
                <a:lnTo>
                  <a:pt x="3439" y="448"/>
                </a:lnTo>
                <a:lnTo>
                  <a:pt x="3439" y="444"/>
                </a:lnTo>
                <a:lnTo>
                  <a:pt x="3443" y="444"/>
                </a:lnTo>
                <a:lnTo>
                  <a:pt x="3443" y="444"/>
                </a:lnTo>
                <a:lnTo>
                  <a:pt x="3448" y="444"/>
                </a:lnTo>
                <a:lnTo>
                  <a:pt x="3448" y="444"/>
                </a:lnTo>
                <a:lnTo>
                  <a:pt x="3453" y="444"/>
                </a:lnTo>
                <a:lnTo>
                  <a:pt x="3453" y="435"/>
                </a:lnTo>
                <a:lnTo>
                  <a:pt x="3455" y="435"/>
                </a:lnTo>
                <a:lnTo>
                  <a:pt x="3455" y="431"/>
                </a:lnTo>
                <a:lnTo>
                  <a:pt x="3458" y="431"/>
                </a:lnTo>
                <a:lnTo>
                  <a:pt x="3458" y="431"/>
                </a:lnTo>
                <a:lnTo>
                  <a:pt x="3460" y="431"/>
                </a:lnTo>
                <a:lnTo>
                  <a:pt x="3460" y="431"/>
                </a:lnTo>
                <a:lnTo>
                  <a:pt x="3463" y="431"/>
                </a:lnTo>
                <a:lnTo>
                  <a:pt x="3463" y="431"/>
                </a:lnTo>
                <a:lnTo>
                  <a:pt x="3464" y="431"/>
                </a:lnTo>
                <a:lnTo>
                  <a:pt x="3464" y="431"/>
                </a:lnTo>
                <a:lnTo>
                  <a:pt x="3467" y="431"/>
                </a:lnTo>
                <a:lnTo>
                  <a:pt x="3467" y="431"/>
                </a:lnTo>
                <a:lnTo>
                  <a:pt x="3472" y="431"/>
                </a:lnTo>
                <a:lnTo>
                  <a:pt x="3472" y="426"/>
                </a:lnTo>
                <a:lnTo>
                  <a:pt x="3474" y="426"/>
                </a:lnTo>
                <a:lnTo>
                  <a:pt x="3474" y="426"/>
                </a:lnTo>
                <a:lnTo>
                  <a:pt x="3477" y="426"/>
                </a:lnTo>
                <a:lnTo>
                  <a:pt x="3477" y="426"/>
                </a:lnTo>
                <a:lnTo>
                  <a:pt x="3479" y="426"/>
                </a:lnTo>
                <a:lnTo>
                  <a:pt x="3479" y="426"/>
                </a:lnTo>
                <a:lnTo>
                  <a:pt x="3484" y="426"/>
                </a:lnTo>
                <a:lnTo>
                  <a:pt x="3484" y="423"/>
                </a:lnTo>
                <a:lnTo>
                  <a:pt x="3487" y="423"/>
                </a:lnTo>
                <a:lnTo>
                  <a:pt x="3487" y="417"/>
                </a:lnTo>
                <a:lnTo>
                  <a:pt x="3488" y="417"/>
                </a:lnTo>
                <a:lnTo>
                  <a:pt x="3488" y="412"/>
                </a:lnTo>
                <a:lnTo>
                  <a:pt x="3491" y="412"/>
                </a:lnTo>
                <a:lnTo>
                  <a:pt x="3491" y="412"/>
                </a:lnTo>
                <a:lnTo>
                  <a:pt x="3493" y="412"/>
                </a:lnTo>
                <a:lnTo>
                  <a:pt x="3493" y="412"/>
                </a:lnTo>
                <a:lnTo>
                  <a:pt x="3496" y="412"/>
                </a:lnTo>
                <a:lnTo>
                  <a:pt x="3496" y="412"/>
                </a:lnTo>
                <a:lnTo>
                  <a:pt x="3498" y="412"/>
                </a:lnTo>
                <a:lnTo>
                  <a:pt x="3498" y="409"/>
                </a:lnTo>
                <a:lnTo>
                  <a:pt x="3501" y="409"/>
                </a:lnTo>
                <a:lnTo>
                  <a:pt x="3501" y="409"/>
                </a:lnTo>
                <a:lnTo>
                  <a:pt x="3508" y="409"/>
                </a:lnTo>
                <a:lnTo>
                  <a:pt x="3508" y="404"/>
                </a:lnTo>
                <a:lnTo>
                  <a:pt x="3511" y="404"/>
                </a:lnTo>
                <a:lnTo>
                  <a:pt x="3511" y="404"/>
                </a:lnTo>
                <a:lnTo>
                  <a:pt x="3512" y="404"/>
                </a:lnTo>
                <a:lnTo>
                  <a:pt x="3512" y="404"/>
                </a:lnTo>
                <a:lnTo>
                  <a:pt x="3515" y="404"/>
                </a:lnTo>
                <a:lnTo>
                  <a:pt x="3515" y="404"/>
                </a:lnTo>
                <a:lnTo>
                  <a:pt x="3517" y="404"/>
                </a:lnTo>
                <a:lnTo>
                  <a:pt x="3517" y="404"/>
                </a:lnTo>
                <a:lnTo>
                  <a:pt x="3522" y="404"/>
                </a:lnTo>
                <a:lnTo>
                  <a:pt x="3522" y="404"/>
                </a:lnTo>
                <a:lnTo>
                  <a:pt x="3525" y="404"/>
                </a:lnTo>
                <a:lnTo>
                  <a:pt x="3525" y="404"/>
                </a:lnTo>
                <a:lnTo>
                  <a:pt x="3527" y="404"/>
                </a:lnTo>
                <a:lnTo>
                  <a:pt x="3527" y="404"/>
                </a:lnTo>
                <a:lnTo>
                  <a:pt x="3530" y="404"/>
                </a:lnTo>
                <a:lnTo>
                  <a:pt x="3530" y="400"/>
                </a:lnTo>
                <a:lnTo>
                  <a:pt x="3532" y="400"/>
                </a:lnTo>
                <a:lnTo>
                  <a:pt x="3532" y="400"/>
                </a:lnTo>
                <a:lnTo>
                  <a:pt x="3544" y="400"/>
                </a:lnTo>
                <a:lnTo>
                  <a:pt x="3544" y="400"/>
                </a:lnTo>
                <a:lnTo>
                  <a:pt x="3546" y="400"/>
                </a:lnTo>
                <a:lnTo>
                  <a:pt x="3546" y="395"/>
                </a:lnTo>
                <a:lnTo>
                  <a:pt x="3549" y="395"/>
                </a:lnTo>
                <a:lnTo>
                  <a:pt x="3549" y="395"/>
                </a:lnTo>
                <a:lnTo>
                  <a:pt x="3551" y="395"/>
                </a:lnTo>
                <a:lnTo>
                  <a:pt x="3551" y="395"/>
                </a:lnTo>
                <a:lnTo>
                  <a:pt x="3558" y="395"/>
                </a:lnTo>
                <a:lnTo>
                  <a:pt x="3558" y="395"/>
                </a:lnTo>
                <a:lnTo>
                  <a:pt x="3560" y="395"/>
                </a:lnTo>
                <a:lnTo>
                  <a:pt x="3560" y="395"/>
                </a:lnTo>
                <a:lnTo>
                  <a:pt x="3563" y="395"/>
                </a:lnTo>
                <a:lnTo>
                  <a:pt x="3563" y="395"/>
                </a:lnTo>
                <a:lnTo>
                  <a:pt x="3565" y="395"/>
                </a:lnTo>
                <a:lnTo>
                  <a:pt x="3565" y="395"/>
                </a:lnTo>
                <a:lnTo>
                  <a:pt x="3568" y="395"/>
                </a:lnTo>
                <a:lnTo>
                  <a:pt x="3568" y="390"/>
                </a:lnTo>
                <a:lnTo>
                  <a:pt x="3578" y="390"/>
                </a:lnTo>
                <a:lnTo>
                  <a:pt x="3578" y="390"/>
                </a:lnTo>
                <a:lnTo>
                  <a:pt x="3581" y="390"/>
                </a:lnTo>
                <a:lnTo>
                  <a:pt x="3581" y="390"/>
                </a:lnTo>
                <a:lnTo>
                  <a:pt x="3582" y="390"/>
                </a:lnTo>
                <a:lnTo>
                  <a:pt x="3582" y="385"/>
                </a:lnTo>
                <a:lnTo>
                  <a:pt x="3584" y="385"/>
                </a:lnTo>
                <a:lnTo>
                  <a:pt x="3584" y="385"/>
                </a:lnTo>
                <a:lnTo>
                  <a:pt x="3594" y="385"/>
                </a:lnTo>
                <a:lnTo>
                  <a:pt x="3594" y="385"/>
                </a:lnTo>
                <a:lnTo>
                  <a:pt x="3597" y="385"/>
                </a:lnTo>
                <a:lnTo>
                  <a:pt x="3597" y="385"/>
                </a:lnTo>
                <a:lnTo>
                  <a:pt x="3602" y="385"/>
                </a:lnTo>
                <a:lnTo>
                  <a:pt x="3602" y="385"/>
                </a:lnTo>
                <a:lnTo>
                  <a:pt x="3611" y="385"/>
                </a:lnTo>
                <a:lnTo>
                  <a:pt x="3611" y="376"/>
                </a:lnTo>
                <a:lnTo>
                  <a:pt x="3613" y="376"/>
                </a:lnTo>
                <a:lnTo>
                  <a:pt x="3613" y="376"/>
                </a:lnTo>
                <a:lnTo>
                  <a:pt x="3616" y="376"/>
                </a:lnTo>
                <a:lnTo>
                  <a:pt x="3616" y="376"/>
                </a:lnTo>
                <a:lnTo>
                  <a:pt x="3619" y="376"/>
                </a:lnTo>
                <a:lnTo>
                  <a:pt x="3619" y="376"/>
                </a:lnTo>
                <a:lnTo>
                  <a:pt x="3629" y="376"/>
                </a:lnTo>
                <a:lnTo>
                  <a:pt x="3629" y="376"/>
                </a:lnTo>
                <a:lnTo>
                  <a:pt x="3630" y="376"/>
                </a:lnTo>
                <a:lnTo>
                  <a:pt x="3630" y="376"/>
                </a:lnTo>
                <a:lnTo>
                  <a:pt x="3632" y="376"/>
                </a:lnTo>
                <a:lnTo>
                  <a:pt x="3632" y="376"/>
                </a:lnTo>
                <a:lnTo>
                  <a:pt x="3638" y="376"/>
                </a:lnTo>
                <a:lnTo>
                  <a:pt x="3638" y="371"/>
                </a:lnTo>
                <a:lnTo>
                  <a:pt x="3643" y="371"/>
                </a:lnTo>
                <a:lnTo>
                  <a:pt x="3643" y="371"/>
                </a:lnTo>
                <a:lnTo>
                  <a:pt x="3645" y="371"/>
                </a:lnTo>
                <a:lnTo>
                  <a:pt x="3645" y="355"/>
                </a:lnTo>
                <a:lnTo>
                  <a:pt x="3648" y="355"/>
                </a:lnTo>
                <a:lnTo>
                  <a:pt x="3648" y="355"/>
                </a:lnTo>
                <a:lnTo>
                  <a:pt x="3650" y="355"/>
                </a:lnTo>
                <a:lnTo>
                  <a:pt x="3650" y="355"/>
                </a:lnTo>
                <a:lnTo>
                  <a:pt x="3657" y="355"/>
                </a:lnTo>
                <a:lnTo>
                  <a:pt x="3657" y="350"/>
                </a:lnTo>
                <a:lnTo>
                  <a:pt x="3659" y="350"/>
                </a:lnTo>
                <a:lnTo>
                  <a:pt x="3659" y="350"/>
                </a:lnTo>
                <a:lnTo>
                  <a:pt x="3662" y="350"/>
                </a:lnTo>
                <a:lnTo>
                  <a:pt x="3662" y="350"/>
                </a:lnTo>
                <a:lnTo>
                  <a:pt x="3664" y="350"/>
                </a:lnTo>
                <a:lnTo>
                  <a:pt x="3664" y="345"/>
                </a:lnTo>
                <a:lnTo>
                  <a:pt x="3667" y="345"/>
                </a:lnTo>
                <a:lnTo>
                  <a:pt x="3667" y="345"/>
                </a:lnTo>
                <a:lnTo>
                  <a:pt x="3669" y="345"/>
                </a:lnTo>
                <a:lnTo>
                  <a:pt x="3669" y="345"/>
                </a:lnTo>
                <a:lnTo>
                  <a:pt x="3677" y="345"/>
                </a:lnTo>
                <a:lnTo>
                  <a:pt x="3677" y="345"/>
                </a:lnTo>
                <a:lnTo>
                  <a:pt x="3678" y="345"/>
                </a:lnTo>
                <a:lnTo>
                  <a:pt x="3678" y="345"/>
                </a:lnTo>
                <a:lnTo>
                  <a:pt x="3681" y="345"/>
                </a:lnTo>
                <a:lnTo>
                  <a:pt x="3681" y="340"/>
                </a:lnTo>
                <a:lnTo>
                  <a:pt x="3683" y="340"/>
                </a:lnTo>
                <a:lnTo>
                  <a:pt x="3683" y="340"/>
                </a:lnTo>
                <a:lnTo>
                  <a:pt x="3686" y="340"/>
                </a:lnTo>
                <a:lnTo>
                  <a:pt x="3686" y="340"/>
                </a:lnTo>
                <a:lnTo>
                  <a:pt x="3688" y="340"/>
                </a:lnTo>
                <a:lnTo>
                  <a:pt x="3688" y="335"/>
                </a:lnTo>
                <a:lnTo>
                  <a:pt x="3691" y="335"/>
                </a:lnTo>
                <a:lnTo>
                  <a:pt x="3691" y="330"/>
                </a:lnTo>
                <a:lnTo>
                  <a:pt x="3693" y="330"/>
                </a:lnTo>
                <a:lnTo>
                  <a:pt x="3693" y="325"/>
                </a:lnTo>
                <a:lnTo>
                  <a:pt x="3696" y="325"/>
                </a:lnTo>
                <a:lnTo>
                  <a:pt x="3696" y="325"/>
                </a:lnTo>
                <a:lnTo>
                  <a:pt x="3698" y="325"/>
                </a:lnTo>
                <a:lnTo>
                  <a:pt x="3698" y="325"/>
                </a:lnTo>
                <a:lnTo>
                  <a:pt x="3702" y="325"/>
                </a:lnTo>
                <a:lnTo>
                  <a:pt x="3702" y="325"/>
                </a:lnTo>
                <a:lnTo>
                  <a:pt x="3710" y="325"/>
                </a:lnTo>
                <a:lnTo>
                  <a:pt x="3710" y="325"/>
                </a:lnTo>
                <a:lnTo>
                  <a:pt x="3712" y="325"/>
                </a:lnTo>
                <a:lnTo>
                  <a:pt x="3712" y="325"/>
                </a:lnTo>
                <a:lnTo>
                  <a:pt x="3715" y="325"/>
                </a:lnTo>
                <a:lnTo>
                  <a:pt x="3715" y="325"/>
                </a:lnTo>
                <a:lnTo>
                  <a:pt x="3717" y="325"/>
                </a:lnTo>
                <a:lnTo>
                  <a:pt x="3717" y="320"/>
                </a:lnTo>
                <a:lnTo>
                  <a:pt x="3720" y="320"/>
                </a:lnTo>
                <a:lnTo>
                  <a:pt x="3720" y="315"/>
                </a:lnTo>
                <a:lnTo>
                  <a:pt x="3726" y="315"/>
                </a:lnTo>
                <a:lnTo>
                  <a:pt x="3726" y="310"/>
                </a:lnTo>
                <a:lnTo>
                  <a:pt x="3729" y="310"/>
                </a:lnTo>
                <a:lnTo>
                  <a:pt x="3729" y="310"/>
                </a:lnTo>
                <a:lnTo>
                  <a:pt x="3731" y="310"/>
                </a:lnTo>
                <a:lnTo>
                  <a:pt x="3731" y="310"/>
                </a:lnTo>
                <a:lnTo>
                  <a:pt x="3734" y="310"/>
                </a:lnTo>
                <a:lnTo>
                  <a:pt x="3734" y="310"/>
                </a:lnTo>
                <a:lnTo>
                  <a:pt x="3736" y="310"/>
                </a:lnTo>
                <a:lnTo>
                  <a:pt x="3736" y="310"/>
                </a:lnTo>
                <a:lnTo>
                  <a:pt x="3746" y="310"/>
                </a:lnTo>
                <a:lnTo>
                  <a:pt x="3746" y="310"/>
                </a:lnTo>
                <a:lnTo>
                  <a:pt x="3750" y="310"/>
                </a:lnTo>
                <a:lnTo>
                  <a:pt x="3750" y="310"/>
                </a:lnTo>
                <a:lnTo>
                  <a:pt x="3753" y="310"/>
                </a:lnTo>
                <a:lnTo>
                  <a:pt x="3753" y="305"/>
                </a:lnTo>
                <a:lnTo>
                  <a:pt x="3758" y="305"/>
                </a:lnTo>
                <a:lnTo>
                  <a:pt x="3758" y="305"/>
                </a:lnTo>
                <a:lnTo>
                  <a:pt x="3763" y="305"/>
                </a:lnTo>
                <a:lnTo>
                  <a:pt x="3763" y="305"/>
                </a:lnTo>
                <a:lnTo>
                  <a:pt x="3765" y="305"/>
                </a:lnTo>
                <a:lnTo>
                  <a:pt x="3765" y="305"/>
                </a:lnTo>
                <a:lnTo>
                  <a:pt x="3768" y="305"/>
                </a:lnTo>
                <a:lnTo>
                  <a:pt x="3768" y="305"/>
                </a:lnTo>
                <a:lnTo>
                  <a:pt x="3777" y="305"/>
                </a:lnTo>
                <a:lnTo>
                  <a:pt x="3777" y="305"/>
                </a:lnTo>
                <a:lnTo>
                  <a:pt x="3779" y="305"/>
                </a:lnTo>
                <a:lnTo>
                  <a:pt x="3779" y="298"/>
                </a:lnTo>
                <a:lnTo>
                  <a:pt x="3782" y="298"/>
                </a:lnTo>
                <a:lnTo>
                  <a:pt x="3782" y="298"/>
                </a:lnTo>
                <a:lnTo>
                  <a:pt x="3784" y="298"/>
                </a:lnTo>
                <a:lnTo>
                  <a:pt x="3784" y="298"/>
                </a:lnTo>
                <a:lnTo>
                  <a:pt x="3787" y="298"/>
                </a:lnTo>
                <a:lnTo>
                  <a:pt x="3787" y="293"/>
                </a:lnTo>
                <a:lnTo>
                  <a:pt x="3795" y="293"/>
                </a:lnTo>
                <a:lnTo>
                  <a:pt x="3795" y="293"/>
                </a:lnTo>
                <a:lnTo>
                  <a:pt x="3801" y="293"/>
                </a:lnTo>
                <a:lnTo>
                  <a:pt x="3801" y="293"/>
                </a:lnTo>
                <a:lnTo>
                  <a:pt x="3803" y="293"/>
                </a:lnTo>
                <a:lnTo>
                  <a:pt x="3803" y="293"/>
                </a:lnTo>
                <a:lnTo>
                  <a:pt x="3806" y="293"/>
                </a:lnTo>
                <a:lnTo>
                  <a:pt x="3806" y="293"/>
                </a:lnTo>
                <a:lnTo>
                  <a:pt x="3808" y="293"/>
                </a:lnTo>
                <a:lnTo>
                  <a:pt x="3808" y="288"/>
                </a:lnTo>
                <a:lnTo>
                  <a:pt x="3811" y="288"/>
                </a:lnTo>
                <a:lnTo>
                  <a:pt x="3811" y="288"/>
                </a:lnTo>
                <a:lnTo>
                  <a:pt x="3814" y="288"/>
                </a:lnTo>
                <a:lnTo>
                  <a:pt x="3814" y="288"/>
                </a:lnTo>
                <a:lnTo>
                  <a:pt x="3816" y="288"/>
                </a:lnTo>
                <a:lnTo>
                  <a:pt x="3816" y="288"/>
                </a:lnTo>
                <a:lnTo>
                  <a:pt x="3819" y="288"/>
                </a:lnTo>
                <a:lnTo>
                  <a:pt x="3819" y="288"/>
                </a:lnTo>
                <a:lnTo>
                  <a:pt x="3820" y="288"/>
                </a:lnTo>
                <a:lnTo>
                  <a:pt x="3820" y="288"/>
                </a:lnTo>
                <a:lnTo>
                  <a:pt x="3827" y="288"/>
                </a:lnTo>
                <a:lnTo>
                  <a:pt x="3827" y="288"/>
                </a:lnTo>
                <a:lnTo>
                  <a:pt x="3835" y="288"/>
                </a:lnTo>
                <a:lnTo>
                  <a:pt x="3835" y="288"/>
                </a:lnTo>
                <a:lnTo>
                  <a:pt x="3838" y="288"/>
                </a:lnTo>
                <a:lnTo>
                  <a:pt x="3838" y="288"/>
                </a:lnTo>
                <a:lnTo>
                  <a:pt x="3844" y="288"/>
                </a:lnTo>
                <a:lnTo>
                  <a:pt x="3844" y="288"/>
                </a:lnTo>
                <a:lnTo>
                  <a:pt x="3846" y="288"/>
                </a:lnTo>
                <a:lnTo>
                  <a:pt x="3846" y="288"/>
                </a:lnTo>
                <a:lnTo>
                  <a:pt x="3849" y="288"/>
                </a:lnTo>
                <a:lnTo>
                  <a:pt x="3849" y="288"/>
                </a:lnTo>
                <a:lnTo>
                  <a:pt x="3852" y="288"/>
                </a:lnTo>
                <a:lnTo>
                  <a:pt x="3852" y="288"/>
                </a:lnTo>
                <a:lnTo>
                  <a:pt x="3857" y="288"/>
                </a:lnTo>
                <a:lnTo>
                  <a:pt x="3857" y="282"/>
                </a:lnTo>
                <a:lnTo>
                  <a:pt x="3859" y="282"/>
                </a:lnTo>
                <a:lnTo>
                  <a:pt x="3859" y="277"/>
                </a:lnTo>
                <a:lnTo>
                  <a:pt x="3862" y="277"/>
                </a:lnTo>
                <a:lnTo>
                  <a:pt x="3862" y="277"/>
                </a:lnTo>
                <a:lnTo>
                  <a:pt x="3864" y="277"/>
                </a:lnTo>
                <a:lnTo>
                  <a:pt x="3864" y="271"/>
                </a:lnTo>
                <a:lnTo>
                  <a:pt x="3867" y="271"/>
                </a:lnTo>
                <a:lnTo>
                  <a:pt x="3867" y="271"/>
                </a:lnTo>
                <a:lnTo>
                  <a:pt x="3871" y="271"/>
                </a:lnTo>
                <a:lnTo>
                  <a:pt x="3871" y="271"/>
                </a:lnTo>
                <a:lnTo>
                  <a:pt x="3876" y="271"/>
                </a:lnTo>
                <a:lnTo>
                  <a:pt x="3876" y="266"/>
                </a:lnTo>
                <a:lnTo>
                  <a:pt x="3878" y="266"/>
                </a:lnTo>
                <a:lnTo>
                  <a:pt x="3878" y="266"/>
                </a:lnTo>
                <a:lnTo>
                  <a:pt x="3881" y="266"/>
                </a:lnTo>
                <a:lnTo>
                  <a:pt x="3881" y="266"/>
                </a:lnTo>
                <a:lnTo>
                  <a:pt x="3883" y="266"/>
                </a:lnTo>
                <a:lnTo>
                  <a:pt x="3883" y="259"/>
                </a:lnTo>
                <a:lnTo>
                  <a:pt x="3888" y="259"/>
                </a:lnTo>
                <a:lnTo>
                  <a:pt x="3888" y="254"/>
                </a:lnTo>
                <a:lnTo>
                  <a:pt x="3895" y="254"/>
                </a:lnTo>
                <a:lnTo>
                  <a:pt x="3895" y="254"/>
                </a:lnTo>
                <a:lnTo>
                  <a:pt x="3897" y="254"/>
                </a:lnTo>
                <a:lnTo>
                  <a:pt x="3897" y="254"/>
                </a:lnTo>
                <a:lnTo>
                  <a:pt x="3902" y="254"/>
                </a:lnTo>
                <a:lnTo>
                  <a:pt x="3902" y="248"/>
                </a:lnTo>
                <a:lnTo>
                  <a:pt x="3907" y="248"/>
                </a:lnTo>
                <a:lnTo>
                  <a:pt x="3907" y="241"/>
                </a:lnTo>
                <a:lnTo>
                  <a:pt x="3912" y="241"/>
                </a:lnTo>
                <a:lnTo>
                  <a:pt x="3912" y="241"/>
                </a:lnTo>
                <a:lnTo>
                  <a:pt x="3914" y="241"/>
                </a:lnTo>
                <a:lnTo>
                  <a:pt x="3914" y="241"/>
                </a:lnTo>
                <a:lnTo>
                  <a:pt x="3916" y="241"/>
                </a:lnTo>
                <a:lnTo>
                  <a:pt x="3916" y="241"/>
                </a:lnTo>
                <a:lnTo>
                  <a:pt x="3919" y="241"/>
                </a:lnTo>
                <a:lnTo>
                  <a:pt x="3919" y="241"/>
                </a:lnTo>
                <a:lnTo>
                  <a:pt x="3921" y="241"/>
                </a:lnTo>
                <a:lnTo>
                  <a:pt x="3921" y="236"/>
                </a:lnTo>
                <a:lnTo>
                  <a:pt x="3929" y="236"/>
                </a:lnTo>
                <a:lnTo>
                  <a:pt x="3929" y="236"/>
                </a:lnTo>
                <a:lnTo>
                  <a:pt x="3931" y="236"/>
                </a:lnTo>
                <a:lnTo>
                  <a:pt x="3931" y="236"/>
                </a:lnTo>
                <a:lnTo>
                  <a:pt x="3934" y="236"/>
                </a:lnTo>
                <a:lnTo>
                  <a:pt x="3934" y="236"/>
                </a:lnTo>
                <a:lnTo>
                  <a:pt x="3936" y="236"/>
                </a:lnTo>
                <a:lnTo>
                  <a:pt x="3936" y="230"/>
                </a:lnTo>
                <a:lnTo>
                  <a:pt x="3938" y="230"/>
                </a:lnTo>
                <a:lnTo>
                  <a:pt x="3938" y="230"/>
                </a:lnTo>
                <a:lnTo>
                  <a:pt x="3940" y="230"/>
                </a:lnTo>
                <a:lnTo>
                  <a:pt x="3940" y="224"/>
                </a:lnTo>
                <a:lnTo>
                  <a:pt x="3945" y="224"/>
                </a:lnTo>
                <a:lnTo>
                  <a:pt x="3945" y="224"/>
                </a:lnTo>
                <a:lnTo>
                  <a:pt x="3948" y="224"/>
                </a:lnTo>
                <a:lnTo>
                  <a:pt x="3948" y="224"/>
                </a:lnTo>
                <a:lnTo>
                  <a:pt x="3950" y="224"/>
                </a:lnTo>
                <a:lnTo>
                  <a:pt x="3950" y="224"/>
                </a:lnTo>
                <a:lnTo>
                  <a:pt x="3953" y="224"/>
                </a:lnTo>
                <a:lnTo>
                  <a:pt x="3953" y="224"/>
                </a:lnTo>
                <a:lnTo>
                  <a:pt x="3955" y="224"/>
                </a:lnTo>
                <a:lnTo>
                  <a:pt x="3955" y="224"/>
                </a:lnTo>
                <a:lnTo>
                  <a:pt x="3958" y="224"/>
                </a:lnTo>
                <a:lnTo>
                  <a:pt x="3958" y="224"/>
                </a:lnTo>
                <a:lnTo>
                  <a:pt x="3962" y="224"/>
                </a:lnTo>
                <a:lnTo>
                  <a:pt x="3962" y="224"/>
                </a:lnTo>
                <a:lnTo>
                  <a:pt x="3964" y="224"/>
                </a:lnTo>
                <a:lnTo>
                  <a:pt x="3964" y="224"/>
                </a:lnTo>
                <a:lnTo>
                  <a:pt x="3967" y="224"/>
                </a:lnTo>
                <a:lnTo>
                  <a:pt x="3967" y="217"/>
                </a:lnTo>
                <a:lnTo>
                  <a:pt x="3969" y="217"/>
                </a:lnTo>
                <a:lnTo>
                  <a:pt x="3969" y="217"/>
                </a:lnTo>
                <a:lnTo>
                  <a:pt x="3972" y="217"/>
                </a:lnTo>
                <a:lnTo>
                  <a:pt x="3972" y="211"/>
                </a:lnTo>
                <a:lnTo>
                  <a:pt x="3979" y="211"/>
                </a:lnTo>
                <a:lnTo>
                  <a:pt x="3979" y="211"/>
                </a:lnTo>
                <a:lnTo>
                  <a:pt x="3982" y="211"/>
                </a:lnTo>
                <a:lnTo>
                  <a:pt x="3982" y="211"/>
                </a:lnTo>
                <a:lnTo>
                  <a:pt x="3984" y="211"/>
                </a:lnTo>
                <a:lnTo>
                  <a:pt x="3984" y="205"/>
                </a:lnTo>
                <a:lnTo>
                  <a:pt x="3986" y="205"/>
                </a:lnTo>
                <a:lnTo>
                  <a:pt x="3986" y="205"/>
                </a:lnTo>
                <a:lnTo>
                  <a:pt x="3988" y="205"/>
                </a:lnTo>
                <a:lnTo>
                  <a:pt x="3988" y="205"/>
                </a:lnTo>
                <a:lnTo>
                  <a:pt x="3991" y="205"/>
                </a:lnTo>
                <a:lnTo>
                  <a:pt x="3991" y="198"/>
                </a:lnTo>
                <a:lnTo>
                  <a:pt x="3998" y="198"/>
                </a:lnTo>
                <a:lnTo>
                  <a:pt x="3998" y="198"/>
                </a:lnTo>
                <a:lnTo>
                  <a:pt x="4001" y="198"/>
                </a:lnTo>
                <a:lnTo>
                  <a:pt x="4001" y="198"/>
                </a:lnTo>
                <a:lnTo>
                  <a:pt x="4003" y="198"/>
                </a:lnTo>
                <a:lnTo>
                  <a:pt x="4003" y="186"/>
                </a:lnTo>
                <a:lnTo>
                  <a:pt x="4006" y="186"/>
                </a:lnTo>
                <a:lnTo>
                  <a:pt x="4006" y="186"/>
                </a:lnTo>
                <a:lnTo>
                  <a:pt x="4012" y="186"/>
                </a:lnTo>
                <a:lnTo>
                  <a:pt x="4012" y="186"/>
                </a:lnTo>
                <a:lnTo>
                  <a:pt x="4015" y="186"/>
                </a:lnTo>
                <a:lnTo>
                  <a:pt x="4015" y="186"/>
                </a:lnTo>
                <a:lnTo>
                  <a:pt x="4017" y="186"/>
                </a:lnTo>
                <a:lnTo>
                  <a:pt x="4017" y="186"/>
                </a:lnTo>
                <a:lnTo>
                  <a:pt x="4020" y="186"/>
                </a:lnTo>
                <a:lnTo>
                  <a:pt x="4020" y="179"/>
                </a:lnTo>
                <a:lnTo>
                  <a:pt x="4022" y="179"/>
                </a:lnTo>
                <a:lnTo>
                  <a:pt x="4022" y="167"/>
                </a:lnTo>
                <a:lnTo>
                  <a:pt x="4033" y="167"/>
                </a:lnTo>
                <a:lnTo>
                  <a:pt x="4033" y="167"/>
                </a:lnTo>
                <a:lnTo>
                  <a:pt x="4034" y="167"/>
                </a:lnTo>
                <a:lnTo>
                  <a:pt x="4034" y="167"/>
                </a:lnTo>
                <a:lnTo>
                  <a:pt x="4036" y="167"/>
                </a:lnTo>
                <a:lnTo>
                  <a:pt x="4036" y="167"/>
                </a:lnTo>
                <a:lnTo>
                  <a:pt x="4039" y="167"/>
                </a:lnTo>
                <a:lnTo>
                  <a:pt x="4039" y="167"/>
                </a:lnTo>
                <a:lnTo>
                  <a:pt x="4047" y="167"/>
                </a:lnTo>
                <a:lnTo>
                  <a:pt x="4047" y="167"/>
                </a:lnTo>
                <a:lnTo>
                  <a:pt x="4049" y="167"/>
                </a:lnTo>
                <a:lnTo>
                  <a:pt x="4049" y="159"/>
                </a:lnTo>
                <a:lnTo>
                  <a:pt x="4052" y="159"/>
                </a:lnTo>
                <a:lnTo>
                  <a:pt x="4052" y="159"/>
                </a:lnTo>
                <a:lnTo>
                  <a:pt x="4057" y="159"/>
                </a:lnTo>
                <a:lnTo>
                  <a:pt x="4057" y="159"/>
                </a:lnTo>
                <a:lnTo>
                  <a:pt x="4058" y="159"/>
                </a:lnTo>
                <a:lnTo>
                  <a:pt x="4058" y="153"/>
                </a:lnTo>
                <a:lnTo>
                  <a:pt x="4063" y="153"/>
                </a:lnTo>
                <a:lnTo>
                  <a:pt x="4063" y="153"/>
                </a:lnTo>
                <a:lnTo>
                  <a:pt x="4065" y="153"/>
                </a:lnTo>
                <a:lnTo>
                  <a:pt x="4065" y="145"/>
                </a:lnTo>
                <a:lnTo>
                  <a:pt x="4068" y="145"/>
                </a:lnTo>
                <a:lnTo>
                  <a:pt x="4068" y="139"/>
                </a:lnTo>
                <a:lnTo>
                  <a:pt x="4071" y="139"/>
                </a:lnTo>
                <a:lnTo>
                  <a:pt x="4071" y="139"/>
                </a:lnTo>
                <a:lnTo>
                  <a:pt x="4073" y="139"/>
                </a:lnTo>
                <a:lnTo>
                  <a:pt x="4073" y="133"/>
                </a:lnTo>
                <a:lnTo>
                  <a:pt x="4081" y="133"/>
                </a:lnTo>
                <a:lnTo>
                  <a:pt x="4081" y="133"/>
                </a:lnTo>
                <a:lnTo>
                  <a:pt x="4082" y="133"/>
                </a:lnTo>
                <a:lnTo>
                  <a:pt x="4082" y="133"/>
                </a:lnTo>
                <a:lnTo>
                  <a:pt x="4084" y="133"/>
                </a:lnTo>
                <a:lnTo>
                  <a:pt x="4084" y="133"/>
                </a:lnTo>
                <a:lnTo>
                  <a:pt x="4087" y="133"/>
                </a:lnTo>
                <a:lnTo>
                  <a:pt x="4087" y="133"/>
                </a:lnTo>
                <a:lnTo>
                  <a:pt x="4090" y="133"/>
                </a:lnTo>
                <a:lnTo>
                  <a:pt x="4090" y="133"/>
                </a:lnTo>
                <a:lnTo>
                  <a:pt x="4097" y="133"/>
                </a:lnTo>
                <a:lnTo>
                  <a:pt x="4097" y="125"/>
                </a:lnTo>
                <a:lnTo>
                  <a:pt x="4100" y="125"/>
                </a:lnTo>
                <a:lnTo>
                  <a:pt x="4100" y="125"/>
                </a:lnTo>
                <a:lnTo>
                  <a:pt x="4102" y="125"/>
                </a:lnTo>
                <a:lnTo>
                  <a:pt x="4102" y="125"/>
                </a:lnTo>
                <a:lnTo>
                  <a:pt x="4106" y="125"/>
                </a:lnTo>
                <a:lnTo>
                  <a:pt x="4106" y="125"/>
                </a:lnTo>
                <a:lnTo>
                  <a:pt x="4109" y="125"/>
                </a:lnTo>
                <a:lnTo>
                  <a:pt x="4109" y="117"/>
                </a:lnTo>
                <a:lnTo>
                  <a:pt x="4111" y="117"/>
                </a:lnTo>
                <a:lnTo>
                  <a:pt x="4111" y="117"/>
                </a:lnTo>
                <a:lnTo>
                  <a:pt x="4114" y="117"/>
                </a:lnTo>
                <a:lnTo>
                  <a:pt x="4114" y="110"/>
                </a:lnTo>
                <a:lnTo>
                  <a:pt x="4116" y="110"/>
                </a:lnTo>
                <a:lnTo>
                  <a:pt x="4116" y="110"/>
                </a:lnTo>
                <a:lnTo>
                  <a:pt x="4119" y="110"/>
                </a:lnTo>
                <a:lnTo>
                  <a:pt x="4119" y="110"/>
                </a:lnTo>
                <a:lnTo>
                  <a:pt x="4121" y="110"/>
                </a:lnTo>
                <a:lnTo>
                  <a:pt x="4121" y="110"/>
                </a:lnTo>
                <a:lnTo>
                  <a:pt x="4133" y="110"/>
                </a:lnTo>
                <a:lnTo>
                  <a:pt x="4133" y="110"/>
                </a:lnTo>
                <a:lnTo>
                  <a:pt x="4135" y="110"/>
                </a:lnTo>
                <a:lnTo>
                  <a:pt x="4135" y="110"/>
                </a:lnTo>
                <a:lnTo>
                  <a:pt x="4138" y="110"/>
                </a:lnTo>
                <a:lnTo>
                  <a:pt x="4138" y="110"/>
                </a:lnTo>
                <a:lnTo>
                  <a:pt x="4140" y="110"/>
                </a:lnTo>
                <a:lnTo>
                  <a:pt x="4140" y="110"/>
                </a:lnTo>
                <a:lnTo>
                  <a:pt x="4148" y="110"/>
                </a:lnTo>
                <a:lnTo>
                  <a:pt x="4148" y="110"/>
                </a:lnTo>
                <a:lnTo>
                  <a:pt x="4150" y="110"/>
                </a:lnTo>
                <a:lnTo>
                  <a:pt x="4150" y="110"/>
                </a:lnTo>
                <a:lnTo>
                  <a:pt x="4152" y="110"/>
                </a:lnTo>
                <a:lnTo>
                  <a:pt x="4152" y="102"/>
                </a:lnTo>
                <a:lnTo>
                  <a:pt x="4154" y="102"/>
                </a:lnTo>
                <a:lnTo>
                  <a:pt x="4154" y="102"/>
                </a:lnTo>
                <a:lnTo>
                  <a:pt x="4157" y="102"/>
                </a:lnTo>
                <a:lnTo>
                  <a:pt x="4157" y="102"/>
                </a:lnTo>
                <a:lnTo>
                  <a:pt x="4159" y="102"/>
                </a:lnTo>
                <a:lnTo>
                  <a:pt x="4159" y="102"/>
                </a:lnTo>
                <a:lnTo>
                  <a:pt x="4164" y="102"/>
                </a:lnTo>
                <a:lnTo>
                  <a:pt x="4164" y="102"/>
                </a:lnTo>
                <a:lnTo>
                  <a:pt x="4167" y="102"/>
                </a:lnTo>
                <a:lnTo>
                  <a:pt x="4167" y="102"/>
                </a:lnTo>
                <a:lnTo>
                  <a:pt x="4169" y="102"/>
                </a:lnTo>
                <a:lnTo>
                  <a:pt x="4169" y="102"/>
                </a:lnTo>
                <a:lnTo>
                  <a:pt x="4172" y="102"/>
                </a:lnTo>
                <a:lnTo>
                  <a:pt x="4172" y="102"/>
                </a:lnTo>
                <a:lnTo>
                  <a:pt x="4174" y="102"/>
                </a:lnTo>
                <a:lnTo>
                  <a:pt x="4174" y="102"/>
                </a:lnTo>
                <a:lnTo>
                  <a:pt x="4181" y="102"/>
                </a:lnTo>
                <a:lnTo>
                  <a:pt x="4181" y="102"/>
                </a:lnTo>
                <a:lnTo>
                  <a:pt x="4183" y="102"/>
                </a:lnTo>
                <a:lnTo>
                  <a:pt x="4183" y="102"/>
                </a:lnTo>
                <a:lnTo>
                  <a:pt x="4186" y="102"/>
                </a:lnTo>
                <a:lnTo>
                  <a:pt x="4186" y="102"/>
                </a:lnTo>
                <a:lnTo>
                  <a:pt x="4188" y="102"/>
                </a:lnTo>
                <a:lnTo>
                  <a:pt x="4188" y="102"/>
                </a:lnTo>
                <a:lnTo>
                  <a:pt x="4191" y="102"/>
                </a:lnTo>
                <a:lnTo>
                  <a:pt x="4191" y="102"/>
                </a:lnTo>
                <a:lnTo>
                  <a:pt x="4198" y="102"/>
                </a:lnTo>
                <a:lnTo>
                  <a:pt x="4198" y="102"/>
                </a:lnTo>
                <a:lnTo>
                  <a:pt x="4200" y="102"/>
                </a:lnTo>
                <a:lnTo>
                  <a:pt x="4200" y="102"/>
                </a:lnTo>
                <a:lnTo>
                  <a:pt x="4202" y="102"/>
                </a:lnTo>
                <a:lnTo>
                  <a:pt x="4202" y="102"/>
                </a:lnTo>
                <a:lnTo>
                  <a:pt x="4205" y="102"/>
                </a:lnTo>
                <a:lnTo>
                  <a:pt x="4205" y="102"/>
                </a:lnTo>
                <a:lnTo>
                  <a:pt x="4207" y="102"/>
                </a:lnTo>
                <a:lnTo>
                  <a:pt x="4207" y="95"/>
                </a:lnTo>
                <a:lnTo>
                  <a:pt x="4212" y="95"/>
                </a:lnTo>
                <a:lnTo>
                  <a:pt x="4212" y="86"/>
                </a:lnTo>
                <a:lnTo>
                  <a:pt x="4215" y="86"/>
                </a:lnTo>
                <a:lnTo>
                  <a:pt x="4215" y="77"/>
                </a:lnTo>
                <a:lnTo>
                  <a:pt x="4217" y="77"/>
                </a:lnTo>
                <a:lnTo>
                  <a:pt x="4217" y="77"/>
                </a:lnTo>
                <a:lnTo>
                  <a:pt x="4220" y="77"/>
                </a:lnTo>
                <a:lnTo>
                  <a:pt x="4220" y="77"/>
                </a:lnTo>
                <a:lnTo>
                  <a:pt x="4222" y="77"/>
                </a:lnTo>
                <a:lnTo>
                  <a:pt x="4222" y="68"/>
                </a:lnTo>
                <a:lnTo>
                  <a:pt x="4224" y="68"/>
                </a:lnTo>
                <a:lnTo>
                  <a:pt x="4224" y="68"/>
                </a:lnTo>
                <a:lnTo>
                  <a:pt x="4229" y="68"/>
                </a:lnTo>
                <a:lnTo>
                  <a:pt x="4229" y="68"/>
                </a:lnTo>
                <a:lnTo>
                  <a:pt x="4234" y="68"/>
                </a:lnTo>
                <a:lnTo>
                  <a:pt x="4234" y="68"/>
                </a:lnTo>
                <a:lnTo>
                  <a:pt x="4236" y="68"/>
                </a:lnTo>
                <a:lnTo>
                  <a:pt x="4236" y="68"/>
                </a:lnTo>
                <a:lnTo>
                  <a:pt x="4239" y="68"/>
                </a:lnTo>
                <a:lnTo>
                  <a:pt x="4239" y="59"/>
                </a:lnTo>
                <a:lnTo>
                  <a:pt x="4241" y="59"/>
                </a:lnTo>
                <a:lnTo>
                  <a:pt x="4241" y="59"/>
                </a:lnTo>
                <a:lnTo>
                  <a:pt x="4248" y="59"/>
                </a:lnTo>
                <a:lnTo>
                  <a:pt x="4248" y="59"/>
                </a:lnTo>
                <a:lnTo>
                  <a:pt x="4250" y="59"/>
                </a:lnTo>
                <a:lnTo>
                  <a:pt x="4250" y="59"/>
                </a:lnTo>
                <a:lnTo>
                  <a:pt x="4253" y="59"/>
                </a:lnTo>
                <a:lnTo>
                  <a:pt x="4253" y="50"/>
                </a:lnTo>
                <a:lnTo>
                  <a:pt x="4255" y="50"/>
                </a:lnTo>
                <a:lnTo>
                  <a:pt x="4255" y="50"/>
                </a:lnTo>
                <a:lnTo>
                  <a:pt x="4258" y="50"/>
                </a:lnTo>
                <a:lnTo>
                  <a:pt x="4258" y="50"/>
                </a:lnTo>
                <a:lnTo>
                  <a:pt x="4274" y="50"/>
                </a:lnTo>
                <a:lnTo>
                  <a:pt x="4274" y="50"/>
                </a:lnTo>
                <a:lnTo>
                  <a:pt x="4287" y="50"/>
                </a:lnTo>
                <a:lnTo>
                  <a:pt x="4287" y="50"/>
                </a:lnTo>
                <a:lnTo>
                  <a:pt x="4290" y="50"/>
                </a:lnTo>
                <a:lnTo>
                  <a:pt x="4290" y="50"/>
                </a:lnTo>
                <a:lnTo>
                  <a:pt x="4292" y="50"/>
                </a:lnTo>
                <a:lnTo>
                  <a:pt x="4292" y="50"/>
                </a:lnTo>
                <a:lnTo>
                  <a:pt x="4296" y="50"/>
                </a:lnTo>
                <a:lnTo>
                  <a:pt x="4296" y="50"/>
                </a:lnTo>
                <a:lnTo>
                  <a:pt x="4298" y="50"/>
                </a:lnTo>
                <a:lnTo>
                  <a:pt x="4298" y="50"/>
                </a:lnTo>
                <a:lnTo>
                  <a:pt x="4301" y="50"/>
                </a:lnTo>
                <a:lnTo>
                  <a:pt x="4301" y="50"/>
                </a:lnTo>
                <a:lnTo>
                  <a:pt x="4304" y="50"/>
                </a:lnTo>
                <a:lnTo>
                  <a:pt x="4304" y="50"/>
                </a:lnTo>
                <a:lnTo>
                  <a:pt x="4306" y="50"/>
                </a:lnTo>
                <a:lnTo>
                  <a:pt x="4306" y="50"/>
                </a:lnTo>
                <a:lnTo>
                  <a:pt x="4309" y="50"/>
                </a:lnTo>
                <a:lnTo>
                  <a:pt x="4309" y="50"/>
                </a:lnTo>
                <a:lnTo>
                  <a:pt x="4311" y="50"/>
                </a:lnTo>
                <a:lnTo>
                  <a:pt x="4311" y="40"/>
                </a:lnTo>
                <a:lnTo>
                  <a:pt x="4316" y="40"/>
                </a:lnTo>
                <a:lnTo>
                  <a:pt x="4316" y="40"/>
                </a:lnTo>
                <a:lnTo>
                  <a:pt x="4320" y="40"/>
                </a:lnTo>
                <a:lnTo>
                  <a:pt x="4320" y="40"/>
                </a:lnTo>
                <a:lnTo>
                  <a:pt x="4323" y="40"/>
                </a:lnTo>
                <a:lnTo>
                  <a:pt x="4323" y="31"/>
                </a:lnTo>
                <a:lnTo>
                  <a:pt x="4325" y="31"/>
                </a:lnTo>
                <a:lnTo>
                  <a:pt x="4325" y="31"/>
                </a:lnTo>
                <a:lnTo>
                  <a:pt x="4328" y="31"/>
                </a:lnTo>
                <a:lnTo>
                  <a:pt x="4328" y="31"/>
                </a:lnTo>
                <a:lnTo>
                  <a:pt x="4333" y="31"/>
                </a:lnTo>
                <a:lnTo>
                  <a:pt x="4333" y="31"/>
                </a:lnTo>
                <a:lnTo>
                  <a:pt x="4335" y="31"/>
                </a:lnTo>
                <a:lnTo>
                  <a:pt x="4335" y="31"/>
                </a:lnTo>
                <a:lnTo>
                  <a:pt x="4338" y="31"/>
                </a:lnTo>
                <a:lnTo>
                  <a:pt x="4338" y="31"/>
                </a:lnTo>
                <a:lnTo>
                  <a:pt x="4340" y="31"/>
                </a:lnTo>
                <a:lnTo>
                  <a:pt x="4340" y="31"/>
                </a:lnTo>
                <a:lnTo>
                  <a:pt x="4342" y="31"/>
                </a:lnTo>
                <a:lnTo>
                  <a:pt x="4342" y="21"/>
                </a:lnTo>
                <a:lnTo>
                  <a:pt x="4349" y="21"/>
                </a:lnTo>
                <a:lnTo>
                  <a:pt x="4349" y="21"/>
                </a:lnTo>
                <a:lnTo>
                  <a:pt x="4352" y="21"/>
                </a:lnTo>
                <a:lnTo>
                  <a:pt x="4352" y="21"/>
                </a:lnTo>
                <a:lnTo>
                  <a:pt x="4354" y="21"/>
                </a:lnTo>
                <a:lnTo>
                  <a:pt x="4354" y="21"/>
                </a:lnTo>
                <a:lnTo>
                  <a:pt x="4357" y="21"/>
                </a:lnTo>
                <a:lnTo>
                  <a:pt x="4357" y="21"/>
                </a:lnTo>
                <a:lnTo>
                  <a:pt x="4359" y="21"/>
                </a:lnTo>
                <a:lnTo>
                  <a:pt x="4359" y="21"/>
                </a:lnTo>
                <a:lnTo>
                  <a:pt x="4366" y="21"/>
                </a:lnTo>
                <a:lnTo>
                  <a:pt x="4366" y="10"/>
                </a:lnTo>
                <a:lnTo>
                  <a:pt x="4368" y="10"/>
                </a:lnTo>
                <a:lnTo>
                  <a:pt x="4368" y="10"/>
                </a:lnTo>
                <a:lnTo>
                  <a:pt x="4371" y="10"/>
                </a:lnTo>
                <a:lnTo>
                  <a:pt x="4371" y="0"/>
                </a:lnTo>
                <a:lnTo>
                  <a:pt x="4373" y="0"/>
                </a:lnTo>
                <a:lnTo>
                  <a:pt x="4373" y="0"/>
                </a:lnTo>
                <a:lnTo>
                  <a:pt x="4373" y="0"/>
                </a:lnTo>
              </a:path>
            </a:pathLst>
          </a:custGeom>
          <a:noFill/>
          <a:ln w="17463">
            <a:solidFill>
              <a:schemeClr val="bg1"/>
            </a:solidFill>
            <a:prstDash val="solid"/>
            <a:round/>
            <a:headEnd/>
            <a:tailEnd/>
          </a:ln>
        </p:spPr>
        <p:txBody>
          <a:bodyPr/>
          <a:lstStyle/>
          <a:p>
            <a:pPr>
              <a:defRPr/>
            </a:pPr>
            <a:endParaRPr lang="en-US">
              <a:latin typeface="Arial" charset="0"/>
            </a:endParaRPr>
          </a:p>
        </p:txBody>
      </p:sp>
      <p:sp>
        <p:nvSpPr>
          <p:cNvPr id="612384" name="Line 32"/>
          <p:cNvSpPr>
            <a:spLocks noChangeShapeType="1"/>
          </p:cNvSpPr>
          <p:nvPr/>
        </p:nvSpPr>
        <p:spPr bwMode="auto">
          <a:xfrm>
            <a:off x="3443288" y="4956175"/>
            <a:ext cx="1746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85" name="Freeform 33"/>
          <p:cNvSpPr>
            <a:spLocks/>
          </p:cNvSpPr>
          <p:nvPr/>
        </p:nvSpPr>
        <p:spPr bwMode="auto">
          <a:xfrm>
            <a:off x="3443289" y="4949826"/>
            <a:ext cx="3175" cy="15875"/>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86" name="Line 34"/>
          <p:cNvSpPr>
            <a:spLocks noChangeShapeType="1"/>
          </p:cNvSpPr>
          <p:nvPr/>
        </p:nvSpPr>
        <p:spPr bwMode="auto">
          <a:xfrm flipV="1">
            <a:off x="3460750" y="4948239"/>
            <a:ext cx="0"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87" name="Freeform 35"/>
          <p:cNvSpPr>
            <a:spLocks/>
          </p:cNvSpPr>
          <p:nvPr/>
        </p:nvSpPr>
        <p:spPr bwMode="auto">
          <a:xfrm>
            <a:off x="3452813" y="4949826"/>
            <a:ext cx="12700"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88" name="Line 36"/>
          <p:cNvSpPr>
            <a:spLocks noChangeShapeType="1"/>
          </p:cNvSpPr>
          <p:nvPr/>
        </p:nvSpPr>
        <p:spPr bwMode="auto">
          <a:xfrm>
            <a:off x="3460750" y="494823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89" name="Freeform 37"/>
          <p:cNvSpPr>
            <a:spLocks/>
          </p:cNvSpPr>
          <p:nvPr/>
        </p:nvSpPr>
        <p:spPr bwMode="auto">
          <a:xfrm>
            <a:off x="3452813" y="4941888"/>
            <a:ext cx="12700"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0" name="Line 38"/>
          <p:cNvSpPr>
            <a:spLocks noChangeShapeType="1"/>
          </p:cNvSpPr>
          <p:nvPr/>
        </p:nvSpPr>
        <p:spPr bwMode="auto">
          <a:xfrm flipV="1">
            <a:off x="3462339" y="494188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1" name="Freeform 39"/>
          <p:cNvSpPr>
            <a:spLocks/>
          </p:cNvSpPr>
          <p:nvPr/>
        </p:nvSpPr>
        <p:spPr bwMode="auto">
          <a:xfrm>
            <a:off x="3454400" y="4941888"/>
            <a:ext cx="14288"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2" name="Line 40"/>
          <p:cNvSpPr>
            <a:spLocks noChangeShapeType="1"/>
          </p:cNvSpPr>
          <p:nvPr/>
        </p:nvSpPr>
        <p:spPr bwMode="auto">
          <a:xfrm flipV="1">
            <a:off x="3470275" y="4914901"/>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3" name="Line 41"/>
          <p:cNvSpPr>
            <a:spLocks noChangeShapeType="1"/>
          </p:cNvSpPr>
          <p:nvPr/>
        </p:nvSpPr>
        <p:spPr bwMode="auto">
          <a:xfrm>
            <a:off x="3470276" y="4914900"/>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4" name="Freeform 42"/>
          <p:cNvSpPr>
            <a:spLocks/>
          </p:cNvSpPr>
          <p:nvPr/>
        </p:nvSpPr>
        <p:spPr bwMode="auto">
          <a:xfrm>
            <a:off x="3463925" y="4908551"/>
            <a:ext cx="14288" cy="15875"/>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5" name="Line 43"/>
          <p:cNvSpPr>
            <a:spLocks noChangeShapeType="1"/>
          </p:cNvSpPr>
          <p:nvPr/>
        </p:nvSpPr>
        <p:spPr bwMode="auto">
          <a:xfrm>
            <a:off x="3475039" y="49149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6" name="Freeform 44"/>
          <p:cNvSpPr>
            <a:spLocks/>
          </p:cNvSpPr>
          <p:nvPr/>
        </p:nvSpPr>
        <p:spPr bwMode="auto">
          <a:xfrm>
            <a:off x="3475038" y="4908551"/>
            <a:ext cx="0" cy="15875"/>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7" name="Line 45"/>
          <p:cNvSpPr>
            <a:spLocks noChangeShapeType="1"/>
          </p:cNvSpPr>
          <p:nvPr/>
        </p:nvSpPr>
        <p:spPr bwMode="auto">
          <a:xfrm flipV="1">
            <a:off x="3478214" y="4903788"/>
            <a:ext cx="1587" cy="1111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8" name="Freeform 46"/>
          <p:cNvSpPr>
            <a:spLocks/>
          </p:cNvSpPr>
          <p:nvPr/>
        </p:nvSpPr>
        <p:spPr bwMode="auto">
          <a:xfrm>
            <a:off x="3470276" y="4908551"/>
            <a:ext cx="15875" cy="15875"/>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9" name="Line 47"/>
          <p:cNvSpPr>
            <a:spLocks noChangeShapeType="1"/>
          </p:cNvSpPr>
          <p:nvPr/>
        </p:nvSpPr>
        <p:spPr bwMode="auto">
          <a:xfrm>
            <a:off x="3478213" y="4903789"/>
            <a:ext cx="4762"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0" name="Freeform 48"/>
          <p:cNvSpPr>
            <a:spLocks/>
          </p:cNvSpPr>
          <p:nvPr/>
        </p:nvSpPr>
        <p:spPr bwMode="auto">
          <a:xfrm>
            <a:off x="3470276" y="4897439"/>
            <a:ext cx="15875" cy="15875"/>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1" name="Line 49"/>
          <p:cNvSpPr>
            <a:spLocks noChangeShapeType="1"/>
          </p:cNvSpPr>
          <p:nvPr/>
        </p:nvSpPr>
        <p:spPr bwMode="auto">
          <a:xfrm flipV="1">
            <a:off x="3482975" y="4900614"/>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2" name="Freeform 50"/>
          <p:cNvSpPr>
            <a:spLocks/>
          </p:cNvSpPr>
          <p:nvPr/>
        </p:nvSpPr>
        <p:spPr bwMode="auto">
          <a:xfrm>
            <a:off x="3475039" y="4897439"/>
            <a:ext cx="14287"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3" name="Line 51"/>
          <p:cNvSpPr>
            <a:spLocks noChangeShapeType="1"/>
          </p:cNvSpPr>
          <p:nvPr/>
        </p:nvSpPr>
        <p:spPr bwMode="auto">
          <a:xfrm>
            <a:off x="3482976" y="49006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4" name="Freeform 52"/>
          <p:cNvSpPr>
            <a:spLocks/>
          </p:cNvSpPr>
          <p:nvPr/>
        </p:nvSpPr>
        <p:spPr bwMode="auto">
          <a:xfrm>
            <a:off x="3475039" y="4894264"/>
            <a:ext cx="14287"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5" name="Line 53"/>
          <p:cNvSpPr>
            <a:spLocks noChangeShapeType="1"/>
          </p:cNvSpPr>
          <p:nvPr/>
        </p:nvSpPr>
        <p:spPr bwMode="auto">
          <a:xfrm flipV="1">
            <a:off x="3486151" y="4897439"/>
            <a:ext cx="3175"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6" name="Freeform 54"/>
          <p:cNvSpPr>
            <a:spLocks/>
          </p:cNvSpPr>
          <p:nvPr/>
        </p:nvSpPr>
        <p:spPr bwMode="auto">
          <a:xfrm>
            <a:off x="3478214" y="4894264"/>
            <a:ext cx="15875"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7" name="Line 55"/>
          <p:cNvSpPr>
            <a:spLocks noChangeShapeType="1"/>
          </p:cNvSpPr>
          <p:nvPr/>
        </p:nvSpPr>
        <p:spPr bwMode="auto">
          <a:xfrm flipV="1">
            <a:off x="3497263" y="4867276"/>
            <a:ext cx="0"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8" name="Line 56"/>
          <p:cNvSpPr>
            <a:spLocks noChangeShapeType="1"/>
          </p:cNvSpPr>
          <p:nvPr/>
        </p:nvSpPr>
        <p:spPr bwMode="auto">
          <a:xfrm>
            <a:off x="3497263" y="4867275"/>
            <a:ext cx="1111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9" name="Freeform 57"/>
          <p:cNvSpPr>
            <a:spLocks/>
          </p:cNvSpPr>
          <p:nvPr/>
        </p:nvSpPr>
        <p:spPr bwMode="auto">
          <a:xfrm>
            <a:off x="3489325" y="4862514"/>
            <a:ext cx="14288"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0" name="Line 58"/>
          <p:cNvSpPr>
            <a:spLocks noChangeShapeType="1"/>
          </p:cNvSpPr>
          <p:nvPr/>
        </p:nvSpPr>
        <p:spPr bwMode="auto">
          <a:xfrm flipV="1">
            <a:off x="3508375" y="4862513"/>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1" name="Freeform 59"/>
          <p:cNvSpPr>
            <a:spLocks/>
          </p:cNvSpPr>
          <p:nvPr/>
        </p:nvSpPr>
        <p:spPr bwMode="auto">
          <a:xfrm>
            <a:off x="3503614" y="4862514"/>
            <a:ext cx="14287" cy="14287"/>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2" name="Line 60"/>
          <p:cNvSpPr>
            <a:spLocks noChangeShapeType="1"/>
          </p:cNvSpPr>
          <p:nvPr/>
        </p:nvSpPr>
        <p:spPr bwMode="auto">
          <a:xfrm>
            <a:off x="3508376" y="4862513"/>
            <a:ext cx="952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3" name="Freeform 61"/>
          <p:cNvSpPr>
            <a:spLocks/>
          </p:cNvSpPr>
          <p:nvPr/>
        </p:nvSpPr>
        <p:spPr bwMode="auto">
          <a:xfrm>
            <a:off x="3503614" y="4856164"/>
            <a:ext cx="14287"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4" name="Line 62"/>
          <p:cNvSpPr>
            <a:spLocks noChangeShapeType="1"/>
          </p:cNvSpPr>
          <p:nvPr/>
        </p:nvSpPr>
        <p:spPr bwMode="auto">
          <a:xfrm flipV="1">
            <a:off x="3538539" y="4846639"/>
            <a:ext cx="1587"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5" name="Line 63"/>
          <p:cNvSpPr>
            <a:spLocks noChangeShapeType="1"/>
          </p:cNvSpPr>
          <p:nvPr/>
        </p:nvSpPr>
        <p:spPr bwMode="auto">
          <a:xfrm>
            <a:off x="3538539" y="4846639"/>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6" name="Freeform 64"/>
          <p:cNvSpPr>
            <a:spLocks/>
          </p:cNvSpPr>
          <p:nvPr/>
        </p:nvSpPr>
        <p:spPr bwMode="auto">
          <a:xfrm>
            <a:off x="3532189" y="4838701"/>
            <a:ext cx="14287" cy="15875"/>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7" name="Line 65"/>
          <p:cNvSpPr>
            <a:spLocks noChangeShapeType="1"/>
          </p:cNvSpPr>
          <p:nvPr/>
        </p:nvSpPr>
        <p:spPr bwMode="auto">
          <a:xfrm flipV="1">
            <a:off x="3541713" y="4841876"/>
            <a:ext cx="0"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8" name="Freeform 66"/>
          <p:cNvSpPr>
            <a:spLocks/>
          </p:cNvSpPr>
          <p:nvPr/>
        </p:nvSpPr>
        <p:spPr bwMode="auto">
          <a:xfrm>
            <a:off x="3533775" y="4838701"/>
            <a:ext cx="14288" cy="15875"/>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9" name="Line 67"/>
          <p:cNvSpPr>
            <a:spLocks noChangeShapeType="1"/>
          </p:cNvSpPr>
          <p:nvPr/>
        </p:nvSpPr>
        <p:spPr bwMode="auto">
          <a:xfrm>
            <a:off x="3541713" y="484187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0" name="Freeform 68"/>
          <p:cNvSpPr>
            <a:spLocks/>
          </p:cNvSpPr>
          <p:nvPr/>
        </p:nvSpPr>
        <p:spPr bwMode="auto">
          <a:xfrm>
            <a:off x="3533775" y="4835525"/>
            <a:ext cx="14288"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1" name="Line 69"/>
          <p:cNvSpPr>
            <a:spLocks noChangeShapeType="1"/>
          </p:cNvSpPr>
          <p:nvPr/>
        </p:nvSpPr>
        <p:spPr bwMode="auto">
          <a:xfrm flipV="1">
            <a:off x="3548064" y="4830763"/>
            <a:ext cx="1587" cy="1111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2" name="Freeform 70"/>
          <p:cNvSpPr>
            <a:spLocks/>
          </p:cNvSpPr>
          <p:nvPr/>
        </p:nvSpPr>
        <p:spPr bwMode="auto">
          <a:xfrm>
            <a:off x="3541713" y="4835525"/>
            <a:ext cx="12700"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3" name="Line 71"/>
          <p:cNvSpPr>
            <a:spLocks noChangeShapeType="1"/>
          </p:cNvSpPr>
          <p:nvPr/>
        </p:nvSpPr>
        <p:spPr bwMode="auto">
          <a:xfrm>
            <a:off x="3548064" y="48307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4" name="Freeform 72"/>
          <p:cNvSpPr>
            <a:spLocks/>
          </p:cNvSpPr>
          <p:nvPr/>
        </p:nvSpPr>
        <p:spPr bwMode="auto">
          <a:xfrm>
            <a:off x="3541713" y="4824414"/>
            <a:ext cx="12700"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5" name="Line 73"/>
          <p:cNvSpPr>
            <a:spLocks noChangeShapeType="1"/>
          </p:cNvSpPr>
          <p:nvPr/>
        </p:nvSpPr>
        <p:spPr bwMode="auto">
          <a:xfrm flipV="1">
            <a:off x="3551238" y="4829175"/>
            <a:ext cx="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6" name="Freeform 74"/>
          <p:cNvSpPr>
            <a:spLocks/>
          </p:cNvSpPr>
          <p:nvPr/>
        </p:nvSpPr>
        <p:spPr bwMode="auto">
          <a:xfrm>
            <a:off x="3543300" y="4824414"/>
            <a:ext cx="14288"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7" name="Line 75"/>
          <p:cNvSpPr>
            <a:spLocks noChangeShapeType="1"/>
          </p:cNvSpPr>
          <p:nvPr/>
        </p:nvSpPr>
        <p:spPr bwMode="auto">
          <a:xfrm flipV="1">
            <a:off x="3575050" y="4814889"/>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8" name="Line 76"/>
          <p:cNvSpPr>
            <a:spLocks noChangeShapeType="1"/>
          </p:cNvSpPr>
          <p:nvPr/>
        </p:nvSpPr>
        <p:spPr bwMode="auto">
          <a:xfrm>
            <a:off x="3575051" y="4814889"/>
            <a:ext cx="1111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9" name="Freeform 77"/>
          <p:cNvSpPr>
            <a:spLocks/>
          </p:cNvSpPr>
          <p:nvPr/>
        </p:nvSpPr>
        <p:spPr bwMode="auto">
          <a:xfrm>
            <a:off x="3568700" y="4808539"/>
            <a:ext cx="14288"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0" name="Line 78"/>
          <p:cNvSpPr>
            <a:spLocks noChangeShapeType="1"/>
          </p:cNvSpPr>
          <p:nvPr/>
        </p:nvSpPr>
        <p:spPr bwMode="auto">
          <a:xfrm flipV="1">
            <a:off x="3586163" y="4810126"/>
            <a:ext cx="0"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1" name="Freeform 79"/>
          <p:cNvSpPr>
            <a:spLocks/>
          </p:cNvSpPr>
          <p:nvPr/>
        </p:nvSpPr>
        <p:spPr bwMode="auto">
          <a:xfrm>
            <a:off x="3578225" y="4808539"/>
            <a:ext cx="14288" cy="14287"/>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2" name="Line 80"/>
          <p:cNvSpPr>
            <a:spLocks noChangeShapeType="1"/>
          </p:cNvSpPr>
          <p:nvPr/>
        </p:nvSpPr>
        <p:spPr bwMode="auto">
          <a:xfrm>
            <a:off x="3586163" y="4810125"/>
            <a:ext cx="1270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3" name="Freeform 81"/>
          <p:cNvSpPr>
            <a:spLocks/>
          </p:cNvSpPr>
          <p:nvPr/>
        </p:nvSpPr>
        <p:spPr bwMode="auto">
          <a:xfrm>
            <a:off x="3578225" y="4803775"/>
            <a:ext cx="14288" cy="14288"/>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4" name="Line 82"/>
          <p:cNvSpPr>
            <a:spLocks noChangeShapeType="1"/>
          </p:cNvSpPr>
          <p:nvPr/>
        </p:nvSpPr>
        <p:spPr bwMode="auto">
          <a:xfrm flipV="1">
            <a:off x="3598864" y="4808539"/>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5" name="Freeform 83"/>
          <p:cNvSpPr>
            <a:spLocks/>
          </p:cNvSpPr>
          <p:nvPr/>
        </p:nvSpPr>
        <p:spPr bwMode="auto">
          <a:xfrm>
            <a:off x="3592514" y="4803775"/>
            <a:ext cx="14287" cy="14288"/>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6" name="Line 84"/>
          <p:cNvSpPr>
            <a:spLocks noChangeShapeType="1"/>
          </p:cNvSpPr>
          <p:nvPr/>
        </p:nvSpPr>
        <p:spPr bwMode="auto">
          <a:xfrm flipV="1">
            <a:off x="3624264" y="4794251"/>
            <a:ext cx="1587"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7" name="Line 85"/>
          <p:cNvSpPr>
            <a:spLocks noChangeShapeType="1"/>
          </p:cNvSpPr>
          <p:nvPr/>
        </p:nvSpPr>
        <p:spPr bwMode="auto">
          <a:xfrm>
            <a:off x="3624264" y="4794250"/>
            <a:ext cx="793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8" name="Freeform 86"/>
          <p:cNvSpPr>
            <a:spLocks/>
          </p:cNvSpPr>
          <p:nvPr/>
        </p:nvSpPr>
        <p:spPr bwMode="auto">
          <a:xfrm>
            <a:off x="3617914" y="4787900"/>
            <a:ext cx="14287"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9" name="Line 87"/>
          <p:cNvSpPr>
            <a:spLocks noChangeShapeType="1"/>
          </p:cNvSpPr>
          <p:nvPr/>
        </p:nvSpPr>
        <p:spPr bwMode="auto">
          <a:xfrm flipV="1">
            <a:off x="3632200" y="4789488"/>
            <a:ext cx="0"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0" name="Freeform 88"/>
          <p:cNvSpPr>
            <a:spLocks/>
          </p:cNvSpPr>
          <p:nvPr/>
        </p:nvSpPr>
        <p:spPr bwMode="auto">
          <a:xfrm>
            <a:off x="3624264" y="4787900"/>
            <a:ext cx="14287"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1" name="Line 89"/>
          <p:cNvSpPr>
            <a:spLocks noChangeShapeType="1"/>
          </p:cNvSpPr>
          <p:nvPr/>
        </p:nvSpPr>
        <p:spPr bwMode="auto">
          <a:xfrm>
            <a:off x="3632200" y="4789489"/>
            <a:ext cx="158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2" name="Freeform 90"/>
          <p:cNvSpPr>
            <a:spLocks/>
          </p:cNvSpPr>
          <p:nvPr/>
        </p:nvSpPr>
        <p:spPr bwMode="auto">
          <a:xfrm>
            <a:off x="3624264" y="4783139"/>
            <a:ext cx="14287"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3" name="Line 91"/>
          <p:cNvSpPr>
            <a:spLocks noChangeShapeType="1"/>
          </p:cNvSpPr>
          <p:nvPr/>
        </p:nvSpPr>
        <p:spPr bwMode="auto">
          <a:xfrm flipV="1">
            <a:off x="3633789" y="4778376"/>
            <a:ext cx="1587" cy="111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4" name="Freeform 92"/>
          <p:cNvSpPr>
            <a:spLocks/>
          </p:cNvSpPr>
          <p:nvPr/>
        </p:nvSpPr>
        <p:spPr bwMode="auto">
          <a:xfrm>
            <a:off x="3627438" y="4783139"/>
            <a:ext cx="12700"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5" name="Line 93"/>
          <p:cNvSpPr>
            <a:spLocks noChangeShapeType="1"/>
          </p:cNvSpPr>
          <p:nvPr/>
        </p:nvSpPr>
        <p:spPr bwMode="auto">
          <a:xfrm>
            <a:off x="3633788" y="4778375"/>
            <a:ext cx="476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6" name="Freeform 94"/>
          <p:cNvSpPr>
            <a:spLocks/>
          </p:cNvSpPr>
          <p:nvPr/>
        </p:nvSpPr>
        <p:spPr bwMode="auto">
          <a:xfrm>
            <a:off x="3627438" y="4772025"/>
            <a:ext cx="12700"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7" name="Line 95"/>
          <p:cNvSpPr>
            <a:spLocks noChangeShapeType="1"/>
          </p:cNvSpPr>
          <p:nvPr/>
        </p:nvSpPr>
        <p:spPr bwMode="auto">
          <a:xfrm flipV="1">
            <a:off x="3660775" y="4757738"/>
            <a:ext cx="0"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8" name="Line 96"/>
          <p:cNvSpPr>
            <a:spLocks noChangeShapeType="1"/>
          </p:cNvSpPr>
          <p:nvPr/>
        </p:nvSpPr>
        <p:spPr bwMode="auto">
          <a:xfrm>
            <a:off x="3660775" y="4757739"/>
            <a:ext cx="793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9" name="Freeform 97"/>
          <p:cNvSpPr>
            <a:spLocks/>
          </p:cNvSpPr>
          <p:nvPr/>
        </p:nvSpPr>
        <p:spPr bwMode="auto">
          <a:xfrm>
            <a:off x="3652838" y="4752975"/>
            <a:ext cx="12700"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0" name="Line 98"/>
          <p:cNvSpPr>
            <a:spLocks noChangeShapeType="1"/>
          </p:cNvSpPr>
          <p:nvPr/>
        </p:nvSpPr>
        <p:spPr bwMode="auto">
          <a:xfrm flipV="1">
            <a:off x="3668714" y="4752976"/>
            <a:ext cx="1587"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1" name="Freeform 99"/>
          <p:cNvSpPr>
            <a:spLocks/>
          </p:cNvSpPr>
          <p:nvPr/>
        </p:nvSpPr>
        <p:spPr bwMode="auto">
          <a:xfrm>
            <a:off x="3662364" y="4752975"/>
            <a:ext cx="14287" cy="1270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2" name="Line 100"/>
          <p:cNvSpPr>
            <a:spLocks noChangeShapeType="1"/>
          </p:cNvSpPr>
          <p:nvPr/>
        </p:nvSpPr>
        <p:spPr bwMode="auto">
          <a:xfrm>
            <a:off x="3668713" y="4752975"/>
            <a:ext cx="1111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3" name="Freeform 101"/>
          <p:cNvSpPr>
            <a:spLocks/>
          </p:cNvSpPr>
          <p:nvPr/>
        </p:nvSpPr>
        <p:spPr bwMode="auto">
          <a:xfrm>
            <a:off x="3662364" y="4746625"/>
            <a:ext cx="14287" cy="1270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4" name="Line 102"/>
          <p:cNvSpPr>
            <a:spLocks noChangeShapeType="1"/>
          </p:cNvSpPr>
          <p:nvPr/>
        </p:nvSpPr>
        <p:spPr bwMode="auto">
          <a:xfrm flipV="1">
            <a:off x="3692526" y="4725988"/>
            <a:ext cx="3175"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5" name="Line 103"/>
          <p:cNvSpPr>
            <a:spLocks noChangeShapeType="1"/>
          </p:cNvSpPr>
          <p:nvPr/>
        </p:nvSpPr>
        <p:spPr bwMode="auto">
          <a:xfrm>
            <a:off x="3692525" y="4725989"/>
            <a:ext cx="793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6" name="Freeform 104"/>
          <p:cNvSpPr>
            <a:spLocks/>
          </p:cNvSpPr>
          <p:nvPr/>
        </p:nvSpPr>
        <p:spPr bwMode="auto">
          <a:xfrm>
            <a:off x="3684589" y="4719639"/>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7" name="Line 105"/>
          <p:cNvSpPr>
            <a:spLocks noChangeShapeType="1"/>
          </p:cNvSpPr>
          <p:nvPr/>
        </p:nvSpPr>
        <p:spPr bwMode="auto">
          <a:xfrm flipV="1">
            <a:off x="3700464" y="4719638"/>
            <a:ext cx="3175"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8" name="Freeform 106"/>
          <p:cNvSpPr>
            <a:spLocks/>
          </p:cNvSpPr>
          <p:nvPr/>
        </p:nvSpPr>
        <p:spPr bwMode="auto">
          <a:xfrm>
            <a:off x="3692526" y="4719639"/>
            <a:ext cx="15875"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9" name="Line 107"/>
          <p:cNvSpPr>
            <a:spLocks noChangeShapeType="1"/>
          </p:cNvSpPr>
          <p:nvPr/>
        </p:nvSpPr>
        <p:spPr bwMode="auto">
          <a:xfrm>
            <a:off x="3700463" y="4719639"/>
            <a:ext cx="4762"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0" name="Freeform 108"/>
          <p:cNvSpPr>
            <a:spLocks/>
          </p:cNvSpPr>
          <p:nvPr/>
        </p:nvSpPr>
        <p:spPr bwMode="auto">
          <a:xfrm>
            <a:off x="3692526" y="4713289"/>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1" name="Line 109"/>
          <p:cNvSpPr>
            <a:spLocks noChangeShapeType="1"/>
          </p:cNvSpPr>
          <p:nvPr/>
        </p:nvSpPr>
        <p:spPr bwMode="auto">
          <a:xfrm flipV="1">
            <a:off x="3705225" y="4714876"/>
            <a:ext cx="1588"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2" name="Freeform 110"/>
          <p:cNvSpPr>
            <a:spLocks/>
          </p:cNvSpPr>
          <p:nvPr/>
        </p:nvSpPr>
        <p:spPr bwMode="auto">
          <a:xfrm>
            <a:off x="3697289" y="4713289"/>
            <a:ext cx="14287" cy="15875"/>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3" name="Line 111"/>
          <p:cNvSpPr>
            <a:spLocks noChangeShapeType="1"/>
          </p:cNvSpPr>
          <p:nvPr/>
        </p:nvSpPr>
        <p:spPr bwMode="auto">
          <a:xfrm>
            <a:off x="3705226" y="471487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4" name="Freeform 112"/>
          <p:cNvSpPr>
            <a:spLocks/>
          </p:cNvSpPr>
          <p:nvPr/>
        </p:nvSpPr>
        <p:spPr bwMode="auto">
          <a:xfrm>
            <a:off x="3697289" y="4708526"/>
            <a:ext cx="14287" cy="15875"/>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5" name="Line 113"/>
          <p:cNvSpPr>
            <a:spLocks noChangeShapeType="1"/>
          </p:cNvSpPr>
          <p:nvPr/>
        </p:nvSpPr>
        <p:spPr bwMode="auto">
          <a:xfrm flipV="1">
            <a:off x="3708400" y="4711701"/>
            <a:ext cx="0"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6" name="Freeform 114"/>
          <p:cNvSpPr>
            <a:spLocks/>
          </p:cNvSpPr>
          <p:nvPr/>
        </p:nvSpPr>
        <p:spPr bwMode="auto">
          <a:xfrm>
            <a:off x="3700464" y="4708526"/>
            <a:ext cx="14287"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7" name="Line 115"/>
          <p:cNvSpPr>
            <a:spLocks noChangeShapeType="1"/>
          </p:cNvSpPr>
          <p:nvPr/>
        </p:nvSpPr>
        <p:spPr bwMode="auto">
          <a:xfrm>
            <a:off x="3733800" y="4705350"/>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8" name="Line 116"/>
          <p:cNvSpPr>
            <a:spLocks noChangeShapeType="1"/>
          </p:cNvSpPr>
          <p:nvPr/>
        </p:nvSpPr>
        <p:spPr bwMode="auto">
          <a:xfrm flipV="1">
            <a:off x="3740150" y="4700588"/>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9" name="Freeform 117"/>
          <p:cNvSpPr>
            <a:spLocks/>
          </p:cNvSpPr>
          <p:nvPr/>
        </p:nvSpPr>
        <p:spPr bwMode="auto">
          <a:xfrm>
            <a:off x="3732214" y="4699000"/>
            <a:ext cx="14287"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0" name="Line 118"/>
          <p:cNvSpPr>
            <a:spLocks noChangeShapeType="1"/>
          </p:cNvSpPr>
          <p:nvPr/>
        </p:nvSpPr>
        <p:spPr bwMode="auto">
          <a:xfrm>
            <a:off x="3740150" y="470058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1" name="Freeform 119"/>
          <p:cNvSpPr>
            <a:spLocks/>
          </p:cNvSpPr>
          <p:nvPr/>
        </p:nvSpPr>
        <p:spPr bwMode="auto">
          <a:xfrm>
            <a:off x="3732214" y="4694238"/>
            <a:ext cx="14287"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2" name="Line 120"/>
          <p:cNvSpPr>
            <a:spLocks noChangeShapeType="1"/>
          </p:cNvSpPr>
          <p:nvPr/>
        </p:nvSpPr>
        <p:spPr bwMode="auto">
          <a:xfrm flipV="1">
            <a:off x="3741739" y="469423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3" name="Freeform 121"/>
          <p:cNvSpPr>
            <a:spLocks/>
          </p:cNvSpPr>
          <p:nvPr/>
        </p:nvSpPr>
        <p:spPr bwMode="auto">
          <a:xfrm>
            <a:off x="3733801" y="4694238"/>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4" name="Line 122"/>
          <p:cNvSpPr>
            <a:spLocks noChangeShapeType="1"/>
          </p:cNvSpPr>
          <p:nvPr/>
        </p:nvSpPr>
        <p:spPr bwMode="auto">
          <a:xfrm>
            <a:off x="3741739" y="4694239"/>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5" name="Freeform 123"/>
          <p:cNvSpPr>
            <a:spLocks/>
          </p:cNvSpPr>
          <p:nvPr/>
        </p:nvSpPr>
        <p:spPr bwMode="auto">
          <a:xfrm>
            <a:off x="3733801" y="4689475"/>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6" name="Line 124"/>
          <p:cNvSpPr>
            <a:spLocks noChangeShapeType="1"/>
          </p:cNvSpPr>
          <p:nvPr/>
        </p:nvSpPr>
        <p:spPr bwMode="auto">
          <a:xfrm flipV="1">
            <a:off x="3743326" y="4689476"/>
            <a:ext cx="3175"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7" name="Freeform 125"/>
          <p:cNvSpPr>
            <a:spLocks/>
          </p:cNvSpPr>
          <p:nvPr/>
        </p:nvSpPr>
        <p:spPr bwMode="auto">
          <a:xfrm>
            <a:off x="3735389" y="4689475"/>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8" name="Line 126"/>
          <p:cNvSpPr>
            <a:spLocks noChangeShapeType="1"/>
          </p:cNvSpPr>
          <p:nvPr/>
        </p:nvSpPr>
        <p:spPr bwMode="auto">
          <a:xfrm>
            <a:off x="3743326" y="4689475"/>
            <a:ext cx="476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9" name="Freeform 127"/>
          <p:cNvSpPr>
            <a:spLocks/>
          </p:cNvSpPr>
          <p:nvPr/>
        </p:nvSpPr>
        <p:spPr bwMode="auto">
          <a:xfrm>
            <a:off x="3735389" y="4683125"/>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0" name="Line 128"/>
          <p:cNvSpPr>
            <a:spLocks noChangeShapeType="1"/>
          </p:cNvSpPr>
          <p:nvPr/>
        </p:nvSpPr>
        <p:spPr bwMode="auto">
          <a:xfrm flipV="1">
            <a:off x="3748089" y="4683125"/>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1" name="Freeform 129"/>
          <p:cNvSpPr>
            <a:spLocks/>
          </p:cNvSpPr>
          <p:nvPr/>
        </p:nvSpPr>
        <p:spPr bwMode="auto">
          <a:xfrm>
            <a:off x="3741738" y="4683125"/>
            <a:ext cx="12700"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2" name="Line 130"/>
          <p:cNvSpPr>
            <a:spLocks noChangeShapeType="1"/>
          </p:cNvSpPr>
          <p:nvPr/>
        </p:nvSpPr>
        <p:spPr bwMode="auto">
          <a:xfrm>
            <a:off x="3765551" y="4667250"/>
            <a:ext cx="952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3" name="Line 131"/>
          <p:cNvSpPr>
            <a:spLocks noChangeShapeType="1"/>
          </p:cNvSpPr>
          <p:nvPr/>
        </p:nvSpPr>
        <p:spPr bwMode="auto">
          <a:xfrm flipV="1">
            <a:off x="3775075" y="4660900"/>
            <a:ext cx="1588"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4" name="Freeform 132"/>
          <p:cNvSpPr>
            <a:spLocks/>
          </p:cNvSpPr>
          <p:nvPr/>
        </p:nvSpPr>
        <p:spPr bwMode="auto">
          <a:xfrm>
            <a:off x="3768726" y="4660901"/>
            <a:ext cx="15875"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5" name="Line 133"/>
          <p:cNvSpPr>
            <a:spLocks noChangeShapeType="1"/>
          </p:cNvSpPr>
          <p:nvPr/>
        </p:nvSpPr>
        <p:spPr bwMode="auto">
          <a:xfrm>
            <a:off x="3775075" y="4660900"/>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6" name="Freeform 134"/>
          <p:cNvSpPr>
            <a:spLocks/>
          </p:cNvSpPr>
          <p:nvPr/>
        </p:nvSpPr>
        <p:spPr bwMode="auto">
          <a:xfrm>
            <a:off x="3768726" y="4654551"/>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7" name="Line 135"/>
          <p:cNvSpPr>
            <a:spLocks noChangeShapeType="1"/>
          </p:cNvSpPr>
          <p:nvPr/>
        </p:nvSpPr>
        <p:spPr bwMode="auto">
          <a:xfrm flipV="1">
            <a:off x="3776664" y="4657726"/>
            <a:ext cx="1587"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8" name="Freeform 136"/>
          <p:cNvSpPr>
            <a:spLocks/>
          </p:cNvSpPr>
          <p:nvPr/>
        </p:nvSpPr>
        <p:spPr bwMode="auto">
          <a:xfrm>
            <a:off x="3770314" y="4654551"/>
            <a:ext cx="15875" cy="15875"/>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9" name="Line 137"/>
          <p:cNvSpPr>
            <a:spLocks noChangeShapeType="1"/>
          </p:cNvSpPr>
          <p:nvPr/>
        </p:nvSpPr>
        <p:spPr bwMode="auto">
          <a:xfrm>
            <a:off x="3776663" y="465772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0" name="Freeform 138"/>
          <p:cNvSpPr>
            <a:spLocks/>
          </p:cNvSpPr>
          <p:nvPr/>
        </p:nvSpPr>
        <p:spPr bwMode="auto">
          <a:xfrm>
            <a:off x="3770314" y="4651375"/>
            <a:ext cx="15875" cy="14288"/>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1" name="Line 139"/>
          <p:cNvSpPr>
            <a:spLocks noChangeShapeType="1"/>
          </p:cNvSpPr>
          <p:nvPr/>
        </p:nvSpPr>
        <p:spPr bwMode="auto">
          <a:xfrm flipV="1">
            <a:off x="3783014" y="4652963"/>
            <a:ext cx="1587"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2" name="Freeform 140"/>
          <p:cNvSpPr>
            <a:spLocks/>
          </p:cNvSpPr>
          <p:nvPr/>
        </p:nvSpPr>
        <p:spPr bwMode="auto">
          <a:xfrm>
            <a:off x="3775075" y="4651375"/>
            <a:ext cx="14288"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3" name="Line 141"/>
          <p:cNvSpPr>
            <a:spLocks noChangeShapeType="1"/>
          </p:cNvSpPr>
          <p:nvPr/>
        </p:nvSpPr>
        <p:spPr bwMode="auto">
          <a:xfrm>
            <a:off x="3783014" y="4652964"/>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4" name="Freeform 142"/>
          <p:cNvSpPr>
            <a:spLocks/>
          </p:cNvSpPr>
          <p:nvPr/>
        </p:nvSpPr>
        <p:spPr bwMode="auto">
          <a:xfrm>
            <a:off x="3775075" y="4646614"/>
            <a:ext cx="14288"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5" name="Line 143"/>
          <p:cNvSpPr>
            <a:spLocks noChangeShapeType="1"/>
          </p:cNvSpPr>
          <p:nvPr/>
        </p:nvSpPr>
        <p:spPr bwMode="auto">
          <a:xfrm flipV="1">
            <a:off x="3803650" y="463708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6" name="Line 144"/>
          <p:cNvSpPr>
            <a:spLocks noChangeShapeType="1"/>
          </p:cNvSpPr>
          <p:nvPr/>
        </p:nvSpPr>
        <p:spPr bwMode="auto">
          <a:xfrm>
            <a:off x="3803650" y="4637088"/>
            <a:ext cx="635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7" name="Freeform 145"/>
          <p:cNvSpPr>
            <a:spLocks/>
          </p:cNvSpPr>
          <p:nvPr/>
        </p:nvSpPr>
        <p:spPr bwMode="auto">
          <a:xfrm>
            <a:off x="3797300" y="4630738"/>
            <a:ext cx="12700"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8" name="Line 146"/>
          <p:cNvSpPr>
            <a:spLocks noChangeShapeType="1"/>
          </p:cNvSpPr>
          <p:nvPr/>
        </p:nvSpPr>
        <p:spPr bwMode="auto">
          <a:xfrm flipV="1">
            <a:off x="3810000" y="4630738"/>
            <a:ext cx="1588"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9" name="Freeform 147"/>
          <p:cNvSpPr>
            <a:spLocks/>
          </p:cNvSpPr>
          <p:nvPr/>
        </p:nvSpPr>
        <p:spPr bwMode="auto">
          <a:xfrm>
            <a:off x="3803650" y="4630738"/>
            <a:ext cx="14288"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0" name="Line 148"/>
          <p:cNvSpPr>
            <a:spLocks noChangeShapeType="1"/>
          </p:cNvSpPr>
          <p:nvPr/>
        </p:nvSpPr>
        <p:spPr bwMode="auto">
          <a:xfrm>
            <a:off x="3810000" y="463073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1" name="Freeform 149"/>
          <p:cNvSpPr>
            <a:spLocks/>
          </p:cNvSpPr>
          <p:nvPr/>
        </p:nvSpPr>
        <p:spPr bwMode="auto">
          <a:xfrm>
            <a:off x="3803650" y="4624388"/>
            <a:ext cx="14288"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2" name="Line 150"/>
          <p:cNvSpPr>
            <a:spLocks noChangeShapeType="1"/>
          </p:cNvSpPr>
          <p:nvPr/>
        </p:nvSpPr>
        <p:spPr bwMode="auto">
          <a:xfrm flipV="1">
            <a:off x="3811589" y="4621214"/>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3" name="Freeform 151"/>
          <p:cNvSpPr>
            <a:spLocks/>
          </p:cNvSpPr>
          <p:nvPr/>
        </p:nvSpPr>
        <p:spPr bwMode="auto">
          <a:xfrm>
            <a:off x="3805239" y="4624388"/>
            <a:ext cx="14287" cy="1270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4" name="Line 152"/>
          <p:cNvSpPr>
            <a:spLocks noChangeShapeType="1"/>
          </p:cNvSpPr>
          <p:nvPr/>
        </p:nvSpPr>
        <p:spPr bwMode="auto">
          <a:xfrm>
            <a:off x="3811589" y="4621214"/>
            <a:ext cx="793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5" name="Freeform 153"/>
          <p:cNvSpPr>
            <a:spLocks/>
          </p:cNvSpPr>
          <p:nvPr/>
        </p:nvSpPr>
        <p:spPr bwMode="auto">
          <a:xfrm>
            <a:off x="3805239" y="4613276"/>
            <a:ext cx="14287" cy="15875"/>
          </a:xfrm>
          <a:custGeom>
            <a:avLst/>
            <a:gdLst/>
            <a:ahLst/>
            <a:cxnLst>
              <a:cxn ang="0">
                <a:pos x="0" y="6"/>
              </a:cxn>
              <a:cxn ang="0">
                <a:pos x="5" y="0"/>
              </a:cxn>
              <a:cxn ang="0">
                <a:pos x="11" y="6"/>
              </a:cxn>
              <a:cxn ang="0">
                <a:pos x="5" y="12"/>
              </a:cxn>
              <a:cxn ang="0">
                <a:pos x="0" y="6"/>
              </a:cxn>
            </a:cxnLst>
            <a:rect l="0" t="0" r="r" b="b"/>
            <a:pathLst>
              <a:path w="11" h="12">
                <a:moveTo>
                  <a:pt x="0" y="6"/>
                </a:moveTo>
                <a:lnTo>
                  <a:pt x="5" y="0"/>
                </a:lnTo>
                <a:lnTo>
                  <a:pt x="11"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6" name="Line 154"/>
          <p:cNvSpPr>
            <a:spLocks noChangeShapeType="1"/>
          </p:cNvSpPr>
          <p:nvPr/>
        </p:nvSpPr>
        <p:spPr bwMode="auto">
          <a:xfrm flipV="1">
            <a:off x="3846513" y="4610100"/>
            <a:ext cx="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7" name="Line 155"/>
          <p:cNvSpPr>
            <a:spLocks noChangeShapeType="1"/>
          </p:cNvSpPr>
          <p:nvPr/>
        </p:nvSpPr>
        <p:spPr bwMode="auto">
          <a:xfrm>
            <a:off x="3846514" y="4610100"/>
            <a:ext cx="158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8" name="Freeform 156"/>
          <p:cNvSpPr>
            <a:spLocks/>
          </p:cNvSpPr>
          <p:nvPr/>
        </p:nvSpPr>
        <p:spPr bwMode="auto">
          <a:xfrm>
            <a:off x="3838575" y="4603750"/>
            <a:ext cx="12700"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9" name="Line 157"/>
          <p:cNvSpPr>
            <a:spLocks noChangeShapeType="1"/>
          </p:cNvSpPr>
          <p:nvPr/>
        </p:nvSpPr>
        <p:spPr bwMode="auto">
          <a:xfrm flipV="1">
            <a:off x="3862388" y="4605338"/>
            <a:ext cx="0"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0" name="Freeform 158"/>
          <p:cNvSpPr>
            <a:spLocks/>
          </p:cNvSpPr>
          <p:nvPr/>
        </p:nvSpPr>
        <p:spPr bwMode="auto">
          <a:xfrm>
            <a:off x="3854451" y="4603750"/>
            <a:ext cx="15875"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1" name="Line 159"/>
          <p:cNvSpPr>
            <a:spLocks noChangeShapeType="1"/>
          </p:cNvSpPr>
          <p:nvPr/>
        </p:nvSpPr>
        <p:spPr bwMode="auto">
          <a:xfrm>
            <a:off x="3862389" y="4605339"/>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2" name="Freeform 160"/>
          <p:cNvSpPr>
            <a:spLocks/>
          </p:cNvSpPr>
          <p:nvPr/>
        </p:nvSpPr>
        <p:spPr bwMode="auto">
          <a:xfrm>
            <a:off x="3854451" y="4598989"/>
            <a:ext cx="15875"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3" name="Line 161"/>
          <p:cNvSpPr>
            <a:spLocks noChangeShapeType="1"/>
          </p:cNvSpPr>
          <p:nvPr/>
        </p:nvSpPr>
        <p:spPr bwMode="auto">
          <a:xfrm flipV="1">
            <a:off x="3865564" y="459898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4" name="Freeform 162"/>
          <p:cNvSpPr>
            <a:spLocks/>
          </p:cNvSpPr>
          <p:nvPr/>
        </p:nvSpPr>
        <p:spPr bwMode="auto">
          <a:xfrm>
            <a:off x="3857626" y="4598989"/>
            <a:ext cx="17463"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5" name="Line 163"/>
          <p:cNvSpPr>
            <a:spLocks noChangeShapeType="1"/>
          </p:cNvSpPr>
          <p:nvPr/>
        </p:nvSpPr>
        <p:spPr bwMode="auto">
          <a:xfrm>
            <a:off x="3865564" y="4598989"/>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6" name="Freeform 164"/>
          <p:cNvSpPr>
            <a:spLocks/>
          </p:cNvSpPr>
          <p:nvPr/>
        </p:nvSpPr>
        <p:spPr bwMode="auto">
          <a:xfrm>
            <a:off x="3857626" y="4592639"/>
            <a:ext cx="17463"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7" name="Line 165"/>
          <p:cNvSpPr>
            <a:spLocks noChangeShapeType="1"/>
          </p:cNvSpPr>
          <p:nvPr/>
        </p:nvSpPr>
        <p:spPr bwMode="auto">
          <a:xfrm flipV="1">
            <a:off x="3883025" y="4578350"/>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8" name="Line 166"/>
          <p:cNvSpPr>
            <a:spLocks noChangeShapeType="1"/>
          </p:cNvSpPr>
          <p:nvPr/>
        </p:nvSpPr>
        <p:spPr bwMode="auto">
          <a:xfrm>
            <a:off x="3883026" y="4578350"/>
            <a:ext cx="952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9" name="Freeform 167"/>
          <p:cNvSpPr>
            <a:spLocks/>
          </p:cNvSpPr>
          <p:nvPr/>
        </p:nvSpPr>
        <p:spPr bwMode="auto">
          <a:xfrm>
            <a:off x="3875089" y="4572000"/>
            <a:ext cx="14287" cy="14288"/>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0" name="Line 168"/>
          <p:cNvSpPr>
            <a:spLocks noChangeShapeType="1"/>
          </p:cNvSpPr>
          <p:nvPr/>
        </p:nvSpPr>
        <p:spPr bwMode="auto">
          <a:xfrm flipV="1">
            <a:off x="3892550" y="4573588"/>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1" name="Freeform 169"/>
          <p:cNvSpPr>
            <a:spLocks/>
          </p:cNvSpPr>
          <p:nvPr/>
        </p:nvSpPr>
        <p:spPr bwMode="auto">
          <a:xfrm>
            <a:off x="3884614" y="4572000"/>
            <a:ext cx="14287" cy="14288"/>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2" name="Line 170"/>
          <p:cNvSpPr>
            <a:spLocks noChangeShapeType="1"/>
          </p:cNvSpPr>
          <p:nvPr/>
        </p:nvSpPr>
        <p:spPr bwMode="auto">
          <a:xfrm>
            <a:off x="3892551" y="4573589"/>
            <a:ext cx="1111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3" name="Freeform 171"/>
          <p:cNvSpPr>
            <a:spLocks/>
          </p:cNvSpPr>
          <p:nvPr/>
        </p:nvSpPr>
        <p:spPr bwMode="auto">
          <a:xfrm>
            <a:off x="3884614" y="4567239"/>
            <a:ext cx="14287" cy="14287"/>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4" name="Line 172"/>
          <p:cNvSpPr>
            <a:spLocks noChangeShapeType="1"/>
          </p:cNvSpPr>
          <p:nvPr/>
        </p:nvSpPr>
        <p:spPr bwMode="auto">
          <a:xfrm flipV="1">
            <a:off x="3903664" y="456723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5" name="Freeform 173"/>
          <p:cNvSpPr>
            <a:spLocks/>
          </p:cNvSpPr>
          <p:nvPr/>
        </p:nvSpPr>
        <p:spPr bwMode="auto">
          <a:xfrm>
            <a:off x="3895726" y="4567239"/>
            <a:ext cx="15875" cy="14287"/>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6" name="Line 174"/>
          <p:cNvSpPr>
            <a:spLocks noChangeShapeType="1"/>
          </p:cNvSpPr>
          <p:nvPr/>
        </p:nvSpPr>
        <p:spPr bwMode="auto">
          <a:xfrm flipV="1">
            <a:off x="3933825" y="4557713"/>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7" name="Freeform 175"/>
          <p:cNvSpPr>
            <a:spLocks/>
          </p:cNvSpPr>
          <p:nvPr/>
        </p:nvSpPr>
        <p:spPr bwMode="auto">
          <a:xfrm>
            <a:off x="3927475" y="4556125"/>
            <a:ext cx="12700"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8" name="Line 176"/>
          <p:cNvSpPr>
            <a:spLocks noChangeShapeType="1"/>
          </p:cNvSpPr>
          <p:nvPr/>
        </p:nvSpPr>
        <p:spPr bwMode="auto">
          <a:xfrm>
            <a:off x="3933825" y="4557714"/>
            <a:ext cx="635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9" name="Freeform 177"/>
          <p:cNvSpPr>
            <a:spLocks/>
          </p:cNvSpPr>
          <p:nvPr/>
        </p:nvSpPr>
        <p:spPr bwMode="auto">
          <a:xfrm>
            <a:off x="3927475" y="4551364"/>
            <a:ext cx="12700"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0" name="Line 178"/>
          <p:cNvSpPr>
            <a:spLocks noChangeShapeType="1"/>
          </p:cNvSpPr>
          <p:nvPr/>
        </p:nvSpPr>
        <p:spPr bwMode="auto">
          <a:xfrm flipV="1">
            <a:off x="3940175" y="4546601"/>
            <a:ext cx="1588" cy="111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1" name="Freeform 179"/>
          <p:cNvSpPr>
            <a:spLocks/>
          </p:cNvSpPr>
          <p:nvPr/>
        </p:nvSpPr>
        <p:spPr bwMode="auto">
          <a:xfrm>
            <a:off x="3933825" y="4551364"/>
            <a:ext cx="14288"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2" name="Line 180"/>
          <p:cNvSpPr>
            <a:spLocks noChangeShapeType="1"/>
          </p:cNvSpPr>
          <p:nvPr/>
        </p:nvSpPr>
        <p:spPr bwMode="auto">
          <a:xfrm>
            <a:off x="3940175" y="4546600"/>
            <a:ext cx="1270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3" name="Freeform 181"/>
          <p:cNvSpPr>
            <a:spLocks/>
          </p:cNvSpPr>
          <p:nvPr/>
        </p:nvSpPr>
        <p:spPr bwMode="auto">
          <a:xfrm>
            <a:off x="3933825" y="4540250"/>
            <a:ext cx="14288"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4" name="Line 182"/>
          <p:cNvSpPr>
            <a:spLocks noChangeShapeType="1"/>
          </p:cNvSpPr>
          <p:nvPr/>
        </p:nvSpPr>
        <p:spPr bwMode="auto">
          <a:xfrm flipV="1">
            <a:off x="3975100" y="4527550"/>
            <a:ext cx="1588" cy="793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5" name="Freeform 183"/>
          <p:cNvSpPr>
            <a:spLocks/>
          </p:cNvSpPr>
          <p:nvPr/>
        </p:nvSpPr>
        <p:spPr bwMode="auto">
          <a:xfrm>
            <a:off x="3968751" y="4529139"/>
            <a:ext cx="15875" cy="14287"/>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6" name="Line 184"/>
          <p:cNvSpPr>
            <a:spLocks noChangeShapeType="1"/>
          </p:cNvSpPr>
          <p:nvPr/>
        </p:nvSpPr>
        <p:spPr bwMode="auto">
          <a:xfrm>
            <a:off x="3975100" y="4527550"/>
            <a:ext cx="635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7" name="Freeform 185"/>
          <p:cNvSpPr>
            <a:spLocks/>
          </p:cNvSpPr>
          <p:nvPr/>
        </p:nvSpPr>
        <p:spPr bwMode="auto">
          <a:xfrm>
            <a:off x="3968751" y="4519614"/>
            <a:ext cx="15875" cy="14287"/>
          </a:xfrm>
          <a:custGeom>
            <a:avLst/>
            <a:gdLst/>
            <a:ahLst/>
            <a:cxnLst>
              <a:cxn ang="0">
                <a:pos x="0" y="6"/>
              </a:cxn>
              <a:cxn ang="0">
                <a:pos x="5" y="0"/>
              </a:cxn>
              <a:cxn ang="0">
                <a:pos x="11" y="6"/>
              </a:cxn>
              <a:cxn ang="0">
                <a:pos x="5" y="12"/>
              </a:cxn>
              <a:cxn ang="0">
                <a:pos x="0" y="6"/>
              </a:cxn>
            </a:cxnLst>
            <a:rect l="0" t="0" r="r" b="b"/>
            <a:pathLst>
              <a:path w="11" h="12">
                <a:moveTo>
                  <a:pt x="0" y="6"/>
                </a:moveTo>
                <a:lnTo>
                  <a:pt x="5" y="0"/>
                </a:lnTo>
                <a:lnTo>
                  <a:pt x="11"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8" name="Line 186"/>
          <p:cNvSpPr>
            <a:spLocks noChangeShapeType="1"/>
          </p:cNvSpPr>
          <p:nvPr/>
        </p:nvSpPr>
        <p:spPr bwMode="auto">
          <a:xfrm flipV="1">
            <a:off x="3981450" y="4519614"/>
            <a:ext cx="1588"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9" name="Freeform 187"/>
          <p:cNvSpPr>
            <a:spLocks/>
          </p:cNvSpPr>
          <p:nvPr/>
        </p:nvSpPr>
        <p:spPr bwMode="auto">
          <a:xfrm>
            <a:off x="3975100" y="4519614"/>
            <a:ext cx="14288" cy="14287"/>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0" name="Line 188"/>
          <p:cNvSpPr>
            <a:spLocks noChangeShapeType="1"/>
          </p:cNvSpPr>
          <p:nvPr/>
        </p:nvSpPr>
        <p:spPr bwMode="auto">
          <a:xfrm>
            <a:off x="3981451" y="45196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1" name="Freeform 189"/>
          <p:cNvSpPr>
            <a:spLocks/>
          </p:cNvSpPr>
          <p:nvPr/>
        </p:nvSpPr>
        <p:spPr bwMode="auto">
          <a:xfrm>
            <a:off x="3975100" y="4513264"/>
            <a:ext cx="14288"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2" name="Line 190"/>
          <p:cNvSpPr>
            <a:spLocks noChangeShapeType="1"/>
          </p:cNvSpPr>
          <p:nvPr/>
        </p:nvSpPr>
        <p:spPr bwMode="auto">
          <a:xfrm flipV="1">
            <a:off x="3984625" y="4516439"/>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3" name="Freeform 191"/>
          <p:cNvSpPr>
            <a:spLocks/>
          </p:cNvSpPr>
          <p:nvPr/>
        </p:nvSpPr>
        <p:spPr bwMode="auto">
          <a:xfrm>
            <a:off x="3978276" y="4513264"/>
            <a:ext cx="15875" cy="14287"/>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4" name="Line 192"/>
          <p:cNvSpPr>
            <a:spLocks noChangeShapeType="1"/>
          </p:cNvSpPr>
          <p:nvPr/>
        </p:nvSpPr>
        <p:spPr bwMode="auto">
          <a:xfrm>
            <a:off x="3984626" y="4516438"/>
            <a:ext cx="476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5" name="Freeform 193"/>
          <p:cNvSpPr>
            <a:spLocks/>
          </p:cNvSpPr>
          <p:nvPr/>
        </p:nvSpPr>
        <p:spPr bwMode="auto">
          <a:xfrm>
            <a:off x="3978276" y="4510088"/>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6" name="Line 194"/>
          <p:cNvSpPr>
            <a:spLocks noChangeShapeType="1"/>
          </p:cNvSpPr>
          <p:nvPr/>
        </p:nvSpPr>
        <p:spPr bwMode="auto">
          <a:xfrm>
            <a:off x="4013201" y="4503739"/>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7" name="Line 195"/>
          <p:cNvSpPr>
            <a:spLocks noChangeShapeType="1"/>
          </p:cNvSpPr>
          <p:nvPr/>
        </p:nvSpPr>
        <p:spPr bwMode="auto">
          <a:xfrm flipV="1">
            <a:off x="4017963" y="4498976"/>
            <a:ext cx="0"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8" name="Freeform 196"/>
          <p:cNvSpPr>
            <a:spLocks/>
          </p:cNvSpPr>
          <p:nvPr/>
        </p:nvSpPr>
        <p:spPr bwMode="auto">
          <a:xfrm>
            <a:off x="4008439" y="4498975"/>
            <a:ext cx="14287"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9" name="Line 197"/>
          <p:cNvSpPr>
            <a:spLocks noChangeShapeType="1"/>
          </p:cNvSpPr>
          <p:nvPr/>
        </p:nvSpPr>
        <p:spPr bwMode="auto">
          <a:xfrm>
            <a:off x="4017964" y="4498975"/>
            <a:ext cx="952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0" name="Freeform 198"/>
          <p:cNvSpPr>
            <a:spLocks/>
          </p:cNvSpPr>
          <p:nvPr/>
        </p:nvSpPr>
        <p:spPr bwMode="auto">
          <a:xfrm>
            <a:off x="4008439" y="4492625"/>
            <a:ext cx="14287"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1" name="Line 199"/>
          <p:cNvSpPr>
            <a:spLocks noChangeShapeType="1"/>
          </p:cNvSpPr>
          <p:nvPr/>
        </p:nvSpPr>
        <p:spPr bwMode="auto">
          <a:xfrm flipV="1">
            <a:off x="4027489" y="4494213"/>
            <a:ext cx="1587"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2" name="Freeform 200"/>
          <p:cNvSpPr>
            <a:spLocks/>
          </p:cNvSpPr>
          <p:nvPr/>
        </p:nvSpPr>
        <p:spPr bwMode="auto">
          <a:xfrm>
            <a:off x="4019551" y="4492625"/>
            <a:ext cx="15875"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3" name="Line 201"/>
          <p:cNvSpPr>
            <a:spLocks noChangeShapeType="1"/>
          </p:cNvSpPr>
          <p:nvPr/>
        </p:nvSpPr>
        <p:spPr bwMode="auto">
          <a:xfrm>
            <a:off x="4027489" y="4494214"/>
            <a:ext cx="793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4" name="Freeform 202"/>
          <p:cNvSpPr>
            <a:spLocks/>
          </p:cNvSpPr>
          <p:nvPr/>
        </p:nvSpPr>
        <p:spPr bwMode="auto">
          <a:xfrm>
            <a:off x="4019551" y="4487864"/>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5" name="Line 203"/>
          <p:cNvSpPr>
            <a:spLocks noChangeShapeType="1"/>
          </p:cNvSpPr>
          <p:nvPr/>
        </p:nvSpPr>
        <p:spPr bwMode="auto">
          <a:xfrm flipV="1">
            <a:off x="4035425" y="4492625"/>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grpSp>
        <p:nvGrpSpPr>
          <p:cNvPr id="35018" name="Group 204"/>
          <p:cNvGrpSpPr>
            <a:grpSpLocks/>
          </p:cNvGrpSpPr>
          <p:nvPr/>
        </p:nvGrpSpPr>
        <p:grpSpPr bwMode="auto">
          <a:xfrm>
            <a:off x="4029075" y="3956050"/>
            <a:ext cx="985838" cy="552450"/>
            <a:chOff x="1454" y="2654"/>
            <a:chExt cx="685" cy="444"/>
          </a:xfrm>
        </p:grpSpPr>
        <p:sp>
          <p:nvSpPr>
            <p:cNvPr id="612557" name="Freeform 205"/>
            <p:cNvSpPr>
              <a:spLocks/>
            </p:cNvSpPr>
            <p:nvPr/>
          </p:nvSpPr>
          <p:spPr bwMode="auto">
            <a:xfrm>
              <a:off x="1454" y="3087"/>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8" name="Line 206"/>
            <p:cNvSpPr>
              <a:spLocks noChangeShapeType="1"/>
            </p:cNvSpPr>
            <p:nvPr/>
          </p:nvSpPr>
          <p:spPr bwMode="auto">
            <a:xfrm>
              <a:off x="1469" y="3072"/>
              <a:ext cx="2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9" name="Line 207"/>
            <p:cNvSpPr>
              <a:spLocks noChangeShapeType="1"/>
            </p:cNvSpPr>
            <p:nvPr/>
          </p:nvSpPr>
          <p:spPr bwMode="auto">
            <a:xfrm flipV="1">
              <a:off x="1492" y="3070"/>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0" name="Freeform 208"/>
            <p:cNvSpPr>
              <a:spLocks/>
            </p:cNvSpPr>
            <p:nvPr/>
          </p:nvSpPr>
          <p:spPr bwMode="auto">
            <a:xfrm>
              <a:off x="1486" y="3067"/>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1" name="Line 209"/>
            <p:cNvSpPr>
              <a:spLocks noChangeShapeType="1"/>
            </p:cNvSpPr>
            <p:nvPr/>
          </p:nvSpPr>
          <p:spPr bwMode="auto">
            <a:xfrm>
              <a:off x="1499" y="3053"/>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2" name="Freeform 210"/>
            <p:cNvSpPr>
              <a:spLocks/>
            </p:cNvSpPr>
            <p:nvPr/>
          </p:nvSpPr>
          <p:spPr bwMode="auto">
            <a:xfrm>
              <a:off x="1494" y="3048"/>
              <a:ext cx="11" cy="10"/>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3" name="Line 211"/>
            <p:cNvSpPr>
              <a:spLocks noChangeShapeType="1"/>
            </p:cNvSpPr>
            <p:nvPr/>
          </p:nvSpPr>
          <p:spPr bwMode="auto">
            <a:xfrm flipV="1">
              <a:off x="1510" y="304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4" name="Freeform 212"/>
            <p:cNvSpPr>
              <a:spLocks/>
            </p:cNvSpPr>
            <p:nvPr/>
          </p:nvSpPr>
          <p:spPr bwMode="auto">
            <a:xfrm>
              <a:off x="1505" y="3048"/>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5" name="Line 213"/>
            <p:cNvSpPr>
              <a:spLocks noChangeShapeType="1"/>
            </p:cNvSpPr>
            <p:nvPr/>
          </p:nvSpPr>
          <p:spPr bwMode="auto">
            <a:xfrm>
              <a:off x="1510" y="304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6" name="Freeform 214"/>
            <p:cNvSpPr>
              <a:spLocks/>
            </p:cNvSpPr>
            <p:nvPr/>
          </p:nvSpPr>
          <p:spPr bwMode="auto">
            <a:xfrm>
              <a:off x="1505" y="304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7" name="Line 215"/>
            <p:cNvSpPr>
              <a:spLocks noChangeShapeType="1"/>
            </p:cNvSpPr>
            <p:nvPr/>
          </p:nvSpPr>
          <p:spPr bwMode="auto">
            <a:xfrm flipV="1">
              <a:off x="1518" y="304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8" name="Freeform 216"/>
            <p:cNvSpPr>
              <a:spLocks/>
            </p:cNvSpPr>
            <p:nvPr/>
          </p:nvSpPr>
          <p:spPr bwMode="auto">
            <a:xfrm>
              <a:off x="1512" y="3043"/>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9" name="Line 217"/>
            <p:cNvSpPr>
              <a:spLocks noChangeShapeType="1"/>
            </p:cNvSpPr>
            <p:nvPr/>
          </p:nvSpPr>
          <p:spPr bwMode="auto">
            <a:xfrm flipV="1">
              <a:off x="1531" y="303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0" name="Line 218"/>
            <p:cNvSpPr>
              <a:spLocks noChangeShapeType="1"/>
            </p:cNvSpPr>
            <p:nvPr/>
          </p:nvSpPr>
          <p:spPr bwMode="auto">
            <a:xfrm>
              <a:off x="1531" y="3032"/>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1" name="Freeform 219"/>
            <p:cNvSpPr>
              <a:spLocks/>
            </p:cNvSpPr>
            <p:nvPr/>
          </p:nvSpPr>
          <p:spPr bwMode="auto">
            <a:xfrm>
              <a:off x="1526" y="302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2" name="Line 220"/>
            <p:cNvSpPr>
              <a:spLocks noChangeShapeType="1"/>
            </p:cNvSpPr>
            <p:nvPr/>
          </p:nvSpPr>
          <p:spPr bwMode="auto">
            <a:xfrm flipV="1">
              <a:off x="1544" y="3028"/>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3" name="Freeform 221"/>
            <p:cNvSpPr>
              <a:spLocks/>
            </p:cNvSpPr>
            <p:nvPr/>
          </p:nvSpPr>
          <p:spPr bwMode="auto">
            <a:xfrm>
              <a:off x="1540" y="302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4" name="Line 222"/>
            <p:cNvSpPr>
              <a:spLocks noChangeShapeType="1"/>
            </p:cNvSpPr>
            <p:nvPr/>
          </p:nvSpPr>
          <p:spPr bwMode="auto">
            <a:xfrm>
              <a:off x="1544" y="3028"/>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5" name="Freeform 223"/>
            <p:cNvSpPr>
              <a:spLocks/>
            </p:cNvSpPr>
            <p:nvPr/>
          </p:nvSpPr>
          <p:spPr bwMode="auto">
            <a:xfrm>
              <a:off x="1540" y="302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6" name="Line 224"/>
            <p:cNvSpPr>
              <a:spLocks noChangeShapeType="1"/>
            </p:cNvSpPr>
            <p:nvPr/>
          </p:nvSpPr>
          <p:spPr bwMode="auto">
            <a:xfrm>
              <a:off x="1570" y="3023"/>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7" name="Line 225"/>
            <p:cNvSpPr>
              <a:spLocks noChangeShapeType="1"/>
            </p:cNvSpPr>
            <p:nvPr/>
          </p:nvSpPr>
          <p:spPr bwMode="auto">
            <a:xfrm flipV="1">
              <a:off x="1574" y="301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8" name="Freeform 226"/>
            <p:cNvSpPr>
              <a:spLocks/>
            </p:cNvSpPr>
            <p:nvPr/>
          </p:nvSpPr>
          <p:spPr bwMode="auto">
            <a:xfrm>
              <a:off x="1569" y="301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9" name="Line 227"/>
            <p:cNvSpPr>
              <a:spLocks noChangeShapeType="1"/>
            </p:cNvSpPr>
            <p:nvPr/>
          </p:nvSpPr>
          <p:spPr bwMode="auto">
            <a:xfrm>
              <a:off x="1574" y="3019"/>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0" name="Freeform 228"/>
            <p:cNvSpPr>
              <a:spLocks/>
            </p:cNvSpPr>
            <p:nvPr/>
          </p:nvSpPr>
          <p:spPr bwMode="auto">
            <a:xfrm>
              <a:off x="1569" y="301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1" name="Line 229"/>
            <p:cNvSpPr>
              <a:spLocks noChangeShapeType="1"/>
            </p:cNvSpPr>
            <p:nvPr/>
          </p:nvSpPr>
          <p:spPr bwMode="auto">
            <a:xfrm flipV="1">
              <a:off x="1578" y="3015"/>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2" name="Freeform 230"/>
            <p:cNvSpPr>
              <a:spLocks/>
            </p:cNvSpPr>
            <p:nvPr/>
          </p:nvSpPr>
          <p:spPr bwMode="auto">
            <a:xfrm>
              <a:off x="1572" y="3014"/>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3" name="Line 231"/>
            <p:cNvSpPr>
              <a:spLocks noChangeShapeType="1"/>
            </p:cNvSpPr>
            <p:nvPr/>
          </p:nvSpPr>
          <p:spPr bwMode="auto">
            <a:xfrm>
              <a:off x="1578" y="301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4" name="Freeform 232"/>
            <p:cNvSpPr>
              <a:spLocks/>
            </p:cNvSpPr>
            <p:nvPr/>
          </p:nvSpPr>
          <p:spPr bwMode="auto">
            <a:xfrm>
              <a:off x="1572" y="3010"/>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5" name="Line 233"/>
            <p:cNvSpPr>
              <a:spLocks noChangeShapeType="1"/>
            </p:cNvSpPr>
            <p:nvPr/>
          </p:nvSpPr>
          <p:spPr bwMode="auto">
            <a:xfrm flipV="1">
              <a:off x="1579" y="301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6" name="Freeform 234"/>
            <p:cNvSpPr>
              <a:spLocks/>
            </p:cNvSpPr>
            <p:nvPr/>
          </p:nvSpPr>
          <p:spPr bwMode="auto">
            <a:xfrm>
              <a:off x="1574" y="3010"/>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7" name="Line 235"/>
            <p:cNvSpPr>
              <a:spLocks noChangeShapeType="1"/>
            </p:cNvSpPr>
            <p:nvPr/>
          </p:nvSpPr>
          <p:spPr bwMode="auto">
            <a:xfrm>
              <a:off x="1579" y="3010"/>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8" name="Freeform 236"/>
            <p:cNvSpPr>
              <a:spLocks/>
            </p:cNvSpPr>
            <p:nvPr/>
          </p:nvSpPr>
          <p:spPr bwMode="auto">
            <a:xfrm>
              <a:off x="1574" y="300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9" name="Line 237"/>
            <p:cNvSpPr>
              <a:spLocks noChangeShapeType="1"/>
            </p:cNvSpPr>
            <p:nvPr/>
          </p:nvSpPr>
          <p:spPr bwMode="auto">
            <a:xfrm>
              <a:off x="1596" y="299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0" name="Line 238"/>
            <p:cNvSpPr>
              <a:spLocks noChangeShapeType="1"/>
            </p:cNvSpPr>
            <p:nvPr/>
          </p:nvSpPr>
          <p:spPr bwMode="auto">
            <a:xfrm flipV="1">
              <a:off x="1601" y="299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1" name="Freeform 239"/>
            <p:cNvSpPr>
              <a:spLocks/>
            </p:cNvSpPr>
            <p:nvPr/>
          </p:nvSpPr>
          <p:spPr bwMode="auto">
            <a:xfrm>
              <a:off x="1596" y="2992"/>
              <a:ext cx="10" cy="11"/>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2" name="Line 240"/>
            <p:cNvSpPr>
              <a:spLocks noChangeShapeType="1"/>
            </p:cNvSpPr>
            <p:nvPr/>
          </p:nvSpPr>
          <p:spPr bwMode="auto">
            <a:xfrm>
              <a:off x="1601" y="2993"/>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3" name="Freeform 241"/>
            <p:cNvSpPr>
              <a:spLocks/>
            </p:cNvSpPr>
            <p:nvPr/>
          </p:nvSpPr>
          <p:spPr bwMode="auto">
            <a:xfrm>
              <a:off x="1596" y="299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4" name="Line 242"/>
            <p:cNvSpPr>
              <a:spLocks noChangeShapeType="1"/>
            </p:cNvSpPr>
            <p:nvPr/>
          </p:nvSpPr>
          <p:spPr bwMode="auto">
            <a:xfrm flipV="1">
              <a:off x="1608" y="2984"/>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5" name="Freeform 243"/>
            <p:cNvSpPr>
              <a:spLocks/>
            </p:cNvSpPr>
            <p:nvPr/>
          </p:nvSpPr>
          <p:spPr bwMode="auto">
            <a:xfrm>
              <a:off x="1603" y="299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6" name="Line 244"/>
            <p:cNvSpPr>
              <a:spLocks noChangeShapeType="1"/>
            </p:cNvSpPr>
            <p:nvPr/>
          </p:nvSpPr>
          <p:spPr bwMode="auto">
            <a:xfrm>
              <a:off x="1625" y="297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7" name="Line 245"/>
            <p:cNvSpPr>
              <a:spLocks noChangeShapeType="1"/>
            </p:cNvSpPr>
            <p:nvPr/>
          </p:nvSpPr>
          <p:spPr bwMode="auto">
            <a:xfrm flipV="1">
              <a:off x="1627" y="297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8" name="Freeform 246"/>
            <p:cNvSpPr>
              <a:spLocks/>
            </p:cNvSpPr>
            <p:nvPr/>
          </p:nvSpPr>
          <p:spPr bwMode="auto">
            <a:xfrm>
              <a:off x="1622" y="297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9" name="Line 247"/>
            <p:cNvSpPr>
              <a:spLocks noChangeShapeType="1"/>
            </p:cNvSpPr>
            <p:nvPr/>
          </p:nvSpPr>
          <p:spPr bwMode="auto">
            <a:xfrm>
              <a:off x="1627" y="2972"/>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0" name="Freeform 248"/>
            <p:cNvSpPr>
              <a:spLocks/>
            </p:cNvSpPr>
            <p:nvPr/>
          </p:nvSpPr>
          <p:spPr bwMode="auto">
            <a:xfrm>
              <a:off x="1622" y="2967"/>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1" name="Line 249"/>
            <p:cNvSpPr>
              <a:spLocks noChangeShapeType="1"/>
            </p:cNvSpPr>
            <p:nvPr/>
          </p:nvSpPr>
          <p:spPr bwMode="auto">
            <a:xfrm flipV="1">
              <a:off x="1635" y="296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2" name="Freeform 250"/>
            <p:cNvSpPr>
              <a:spLocks/>
            </p:cNvSpPr>
            <p:nvPr/>
          </p:nvSpPr>
          <p:spPr bwMode="auto">
            <a:xfrm>
              <a:off x="1630" y="296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3" name="Line 251"/>
            <p:cNvSpPr>
              <a:spLocks noChangeShapeType="1"/>
            </p:cNvSpPr>
            <p:nvPr/>
          </p:nvSpPr>
          <p:spPr bwMode="auto">
            <a:xfrm>
              <a:off x="1635" y="296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4" name="Freeform 252"/>
            <p:cNvSpPr>
              <a:spLocks/>
            </p:cNvSpPr>
            <p:nvPr/>
          </p:nvSpPr>
          <p:spPr bwMode="auto">
            <a:xfrm>
              <a:off x="1630" y="296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5" name="Line 253"/>
            <p:cNvSpPr>
              <a:spLocks noChangeShapeType="1"/>
            </p:cNvSpPr>
            <p:nvPr/>
          </p:nvSpPr>
          <p:spPr bwMode="auto">
            <a:xfrm flipV="1">
              <a:off x="1665" y="2960"/>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6" name="Line 254"/>
            <p:cNvSpPr>
              <a:spLocks noChangeShapeType="1"/>
            </p:cNvSpPr>
            <p:nvPr/>
          </p:nvSpPr>
          <p:spPr bwMode="auto">
            <a:xfrm>
              <a:off x="1665" y="296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7" name="Freeform 255"/>
            <p:cNvSpPr>
              <a:spLocks/>
            </p:cNvSpPr>
            <p:nvPr/>
          </p:nvSpPr>
          <p:spPr bwMode="auto">
            <a:xfrm>
              <a:off x="1660" y="2954"/>
              <a:ext cx="10" cy="13"/>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8" name="Line 256"/>
            <p:cNvSpPr>
              <a:spLocks noChangeShapeType="1"/>
            </p:cNvSpPr>
            <p:nvPr/>
          </p:nvSpPr>
          <p:spPr bwMode="auto">
            <a:xfrm flipV="1">
              <a:off x="1668" y="295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9" name="Freeform 257"/>
            <p:cNvSpPr>
              <a:spLocks/>
            </p:cNvSpPr>
            <p:nvPr/>
          </p:nvSpPr>
          <p:spPr bwMode="auto">
            <a:xfrm>
              <a:off x="1662" y="2954"/>
              <a:ext cx="11"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0" name="Line 258"/>
            <p:cNvSpPr>
              <a:spLocks noChangeShapeType="1"/>
            </p:cNvSpPr>
            <p:nvPr/>
          </p:nvSpPr>
          <p:spPr bwMode="auto">
            <a:xfrm>
              <a:off x="1668" y="2956"/>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1" name="Freeform 259"/>
            <p:cNvSpPr>
              <a:spLocks/>
            </p:cNvSpPr>
            <p:nvPr/>
          </p:nvSpPr>
          <p:spPr bwMode="auto">
            <a:xfrm>
              <a:off x="1662" y="2951"/>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2" name="Line 260"/>
            <p:cNvSpPr>
              <a:spLocks noChangeShapeType="1"/>
            </p:cNvSpPr>
            <p:nvPr/>
          </p:nvSpPr>
          <p:spPr bwMode="auto">
            <a:xfrm flipV="1">
              <a:off x="1674" y="2951"/>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3" name="Freeform 261"/>
            <p:cNvSpPr>
              <a:spLocks/>
            </p:cNvSpPr>
            <p:nvPr/>
          </p:nvSpPr>
          <p:spPr bwMode="auto">
            <a:xfrm>
              <a:off x="1668" y="295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4" name="Line 262"/>
            <p:cNvSpPr>
              <a:spLocks noChangeShapeType="1"/>
            </p:cNvSpPr>
            <p:nvPr/>
          </p:nvSpPr>
          <p:spPr bwMode="auto">
            <a:xfrm>
              <a:off x="1674" y="295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5" name="Freeform 263"/>
            <p:cNvSpPr>
              <a:spLocks/>
            </p:cNvSpPr>
            <p:nvPr/>
          </p:nvSpPr>
          <p:spPr bwMode="auto">
            <a:xfrm>
              <a:off x="1668" y="2946"/>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6" name="Line 264"/>
            <p:cNvSpPr>
              <a:spLocks noChangeShapeType="1"/>
            </p:cNvSpPr>
            <p:nvPr/>
          </p:nvSpPr>
          <p:spPr bwMode="auto">
            <a:xfrm flipV="1">
              <a:off x="1692" y="293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7" name="Line 265"/>
            <p:cNvSpPr>
              <a:spLocks noChangeShapeType="1"/>
            </p:cNvSpPr>
            <p:nvPr/>
          </p:nvSpPr>
          <p:spPr bwMode="auto">
            <a:xfrm>
              <a:off x="1692" y="2939"/>
              <a:ext cx="1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8" name="Freeform 266"/>
            <p:cNvSpPr>
              <a:spLocks/>
            </p:cNvSpPr>
            <p:nvPr/>
          </p:nvSpPr>
          <p:spPr bwMode="auto">
            <a:xfrm>
              <a:off x="1687" y="293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9" name="Line 267"/>
            <p:cNvSpPr>
              <a:spLocks noChangeShapeType="1"/>
            </p:cNvSpPr>
            <p:nvPr/>
          </p:nvSpPr>
          <p:spPr bwMode="auto">
            <a:xfrm flipV="1">
              <a:off x="1707" y="293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0" name="Freeform 268"/>
            <p:cNvSpPr>
              <a:spLocks/>
            </p:cNvSpPr>
            <p:nvPr/>
          </p:nvSpPr>
          <p:spPr bwMode="auto">
            <a:xfrm>
              <a:off x="1702" y="293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1" name="Line 269"/>
            <p:cNvSpPr>
              <a:spLocks noChangeShapeType="1"/>
            </p:cNvSpPr>
            <p:nvPr/>
          </p:nvSpPr>
          <p:spPr bwMode="auto">
            <a:xfrm>
              <a:off x="1707" y="2933"/>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2" name="Freeform 270"/>
            <p:cNvSpPr>
              <a:spLocks/>
            </p:cNvSpPr>
            <p:nvPr/>
          </p:nvSpPr>
          <p:spPr bwMode="auto">
            <a:xfrm>
              <a:off x="1702" y="2930"/>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3" name="Line 271"/>
            <p:cNvSpPr>
              <a:spLocks noChangeShapeType="1"/>
            </p:cNvSpPr>
            <p:nvPr/>
          </p:nvSpPr>
          <p:spPr bwMode="auto">
            <a:xfrm flipV="1">
              <a:off x="1721" y="291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4" name="Line 272"/>
            <p:cNvSpPr>
              <a:spLocks noChangeShapeType="1"/>
            </p:cNvSpPr>
            <p:nvPr/>
          </p:nvSpPr>
          <p:spPr bwMode="auto">
            <a:xfrm>
              <a:off x="1721" y="2918"/>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5" name="Freeform 273"/>
            <p:cNvSpPr>
              <a:spLocks/>
            </p:cNvSpPr>
            <p:nvPr/>
          </p:nvSpPr>
          <p:spPr bwMode="auto">
            <a:xfrm>
              <a:off x="1717" y="291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6" name="Line 274"/>
            <p:cNvSpPr>
              <a:spLocks noChangeShapeType="1"/>
            </p:cNvSpPr>
            <p:nvPr/>
          </p:nvSpPr>
          <p:spPr bwMode="auto">
            <a:xfrm flipV="1">
              <a:off x="1726" y="2913"/>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7" name="Freeform 275"/>
            <p:cNvSpPr>
              <a:spLocks/>
            </p:cNvSpPr>
            <p:nvPr/>
          </p:nvSpPr>
          <p:spPr bwMode="auto">
            <a:xfrm>
              <a:off x="1721" y="2913"/>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8" name="Line 276"/>
            <p:cNvSpPr>
              <a:spLocks noChangeShapeType="1"/>
            </p:cNvSpPr>
            <p:nvPr/>
          </p:nvSpPr>
          <p:spPr bwMode="auto">
            <a:xfrm>
              <a:off x="1726" y="291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9" name="Freeform 277"/>
            <p:cNvSpPr>
              <a:spLocks/>
            </p:cNvSpPr>
            <p:nvPr/>
          </p:nvSpPr>
          <p:spPr bwMode="auto">
            <a:xfrm>
              <a:off x="1721" y="290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0" name="Line 278"/>
            <p:cNvSpPr>
              <a:spLocks noChangeShapeType="1"/>
            </p:cNvSpPr>
            <p:nvPr/>
          </p:nvSpPr>
          <p:spPr bwMode="auto">
            <a:xfrm flipV="1">
              <a:off x="1731" y="290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1" name="Freeform 279"/>
            <p:cNvSpPr>
              <a:spLocks/>
            </p:cNvSpPr>
            <p:nvPr/>
          </p:nvSpPr>
          <p:spPr bwMode="auto">
            <a:xfrm>
              <a:off x="1726" y="290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2" name="Line 280"/>
            <p:cNvSpPr>
              <a:spLocks noChangeShapeType="1"/>
            </p:cNvSpPr>
            <p:nvPr/>
          </p:nvSpPr>
          <p:spPr bwMode="auto">
            <a:xfrm>
              <a:off x="1731" y="290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3" name="Freeform 281"/>
            <p:cNvSpPr>
              <a:spLocks/>
            </p:cNvSpPr>
            <p:nvPr/>
          </p:nvSpPr>
          <p:spPr bwMode="auto">
            <a:xfrm>
              <a:off x="1726" y="290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4" name="Line 282"/>
            <p:cNvSpPr>
              <a:spLocks noChangeShapeType="1"/>
            </p:cNvSpPr>
            <p:nvPr/>
          </p:nvSpPr>
          <p:spPr bwMode="auto">
            <a:xfrm flipV="1">
              <a:off x="1732" y="290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5" name="Freeform 283"/>
            <p:cNvSpPr>
              <a:spLocks/>
            </p:cNvSpPr>
            <p:nvPr/>
          </p:nvSpPr>
          <p:spPr bwMode="auto">
            <a:xfrm>
              <a:off x="1726" y="2904"/>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6" name="Line 284"/>
            <p:cNvSpPr>
              <a:spLocks noChangeShapeType="1"/>
            </p:cNvSpPr>
            <p:nvPr/>
          </p:nvSpPr>
          <p:spPr bwMode="auto">
            <a:xfrm>
              <a:off x="1751" y="2900"/>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7" name="Line 285"/>
            <p:cNvSpPr>
              <a:spLocks noChangeShapeType="1"/>
            </p:cNvSpPr>
            <p:nvPr/>
          </p:nvSpPr>
          <p:spPr bwMode="auto">
            <a:xfrm flipV="1">
              <a:off x="1760" y="2896"/>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8" name="Freeform 286"/>
            <p:cNvSpPr>
              <a:spLocks/>
            </p:cNvSpPr>
            <p:nvPr/>
          </p:nvSpPr>
          <p:spPr bwMode="auto">
            <a:xfrm>
              <a:off x="1754" y="289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9" name="Line 287"/>
            <p:cNvSpPr>
              <a:spLocks noChangeShapeType="1"/>
            </p:cNvSpPr>
            <p:nvPr/>
          </p:nvSpPr>
          <p:spPr bwMode="auto">
            <a:xfrm>
              <a:off x="1760" y="2896"/>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0" name="Freeform 288"/>
            <p:cNvSpPr>
              <a:spLocks/>
            </p:cNvSpPr>
            <p:nvPr/>
          </p:nvSpPr>
          <p:spPr bwMode="auto">
            <a:xfrm>
              <a:off x="1754" y="2891"/>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1" name="Line 289"/>
            <p:cNvSpPr>
              <a:spLocks noChangeShapeType="1"/>
            </p:cNvSpPr>
            <p:nvPr/>
          </p:nvSpPr>
          <p:spPr bwMode="auto">
            <a:xfrm flipV="1">
              <a:off x="1764" y="289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2" name="Freeform 290"/>
            <p:cNvSpPr>
              <a:spLocks/>
            </p:cNvSpPr>
            <p:nvPr/>
          </p:nvSpPr>
          <p:spPr bwMode="auto">
            <a:xfrm>
              <a:off x="1760" y="2891"/>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3" name="Line 291"/>
            <p:cNvSpPr>
              <a:spLocks noChangeShapeType="1"/>
            </p:cNvSpPr>
            <p:nvPr/>
          </p:nvSpPr>
          <p:spPr bwMode="auto">
            <a:xfrm>
              <a:off x="1764" y="2893"/>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4" name="Freeform 292"/>
            <p:cNvSpPr>
              <a:spLocks/>
            </p:cNvSpPr>
            <p:nvPr/>
          </p:nvSpPr>
          <p:spPr bwMode="auto">
            <a:xfrm>
              <a:off x="1760" y="2887"/>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5" name="Line 293"/>
            <p:cNvSpPr>
              <a:spLocks noChangeShapeType="1"/>
            </p:cNvSpPr>
            <p:nvPr/>
          </p:nvSpPr>
          <p:spPr bwMode="auto">
            <a:xfrm>
              <a:off x="1782" y="288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6" name="Line 294"/>
            <p:cNvSpPr>
              <a:spLocks noChangeShapeType="1"/>
            </p:cNvSpPr>
            <p:nvPr/>
          </p:nvSpPr>
          <p:spPr bwMode="auto">
            <a:xfrm flipV="1">
              <a:off x="1783" y="2875"/>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7" name="Freeform 295"/>
            <p:cNvSpPr>
              <a:spLocks/>
            </p:cNvSpPr>
            <p:nvPr/>
          </p:nvSpPr>
          <p:spPr bwMode="auto">
            <a:xfrm>
              <a:off x="1778" y="287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8" name="Line 296"/>
            <p:cNvSpPr>
              <a:spLocks noChangeShapeType="1"/>
            </p:cNvSpPr>
            <p:nvPr/>
          </p:nvSpPr>
          <p:spPr bwMode="auto">
            <a:xfrm>
              <a:off x="1783" y="2875"/>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9" name="Freeform 297"/>
            <p:cNvSpPr>
              <a:spLocks/>
            </p:cNvSpPr>
            <p:nvPr/>
          </p:nvSpPr>
          <p:spPr bwMode="auto">
            <a:xfrm>
              <a:off x="1778" y="2870"/>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0" name="Line 298"/>
            <p:cNvSpPr>
              <a:spLocks noChangeShapeType="1"/>
            </p:cNvSpPr>
            <p:nvPr/>
          </p:nvSpPr>
          <p:spPr bwMode="auto">
            <a:xfrm flipV="1">
              <a:off x="1786" y="287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1" name="Freeform 299"/>
            <p:cNvSpPr>
              <a:spLocks/>
            </p:cNvSpPr>
            <p:nvPr/>
          </p:nvSpPr>
          <p:spPr bwMode="auto">
            <a:xfrm>
              <a:off x="1781" y="2870"/>
              <a:ext cx="11"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2" name="Line 300"/>
            <p:cNvSpPr>
              <a:spLocks noChangeShapeType="1"/>
            </p:cNvSpPr>
            <p:nvPr/>
          </p:nvSpPr>
          <p:spPr bwMode="auto">
            <a:xfrm>
              <a:off x="1786" y="2871"/>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3" name="Freeform 301"/>
            <p:cNvSpPr>
              <a:spLocks/>
            </p:cNvSpPr>
            <p:nvPr/>
          </p:nvSpPr>
          <p:spPr bwMode="auto">
            <a:xfrm>
              <a:off x="1781" y="2866"/>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4" name="Line 302"/>
            <p:cNvSpPr>
              <a:spLocks noChangeShapeType="1"/>
            </p:cNvSpPr>
            <p:nvPr/>
          </p:nvSpPr>
          <p:spPr bwMode="auto">
            <a:xfrm>
              <a:off x="1811" y="285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5" name="Line 303"/>
            <p:cNvSpPr>
              <a:spLocks noChangeShapeType="1"/>
            </p:cNvSpPr>
            <p:nvPr/>
          </p:nvSpPr>
          <p:spPr bwMode="auto">
            <a:xfrm flipV="1">
              <a:off x="1812" y="2854"/>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6" name="Freeform 304"/>
            <p:cNvSpPr>
              <a:spLocks/>
            </p:cNvSpPr>
            <p:nvPr/>
          </p:nvSpPr>
          <p:spPr bwMode="auto">
            <a:xfrm>
              <a:off x="1807" y="2853"/>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7" name="Line 305"/>
            <p:cNvSpPr>
              <a:spLocks noChangeShapeType="1"/>
            </p:cNvSpPr>
            <p:nvPr/>
          </p:nvSpPr>
          <p:spPr bwMode="auto">
            <a:xfrm>
              <a:off x="1812" y="285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8" name="Freeform 306"/>
            <p:cNvSpPr>
              <a:spLocks/>
            </p:cNvSpPr>
            <p:nvPr/>
          </p:nvSpPr>
          <p:spPr bwMode="auto">
            <a:xfrm>
              <a:off x="1807" y="284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9" name="Line 307"/>
            <p:cNvSpPr>
              <a:spLocks noChangeShapeType="1"/>
            </p:cNvSpPr>
            <p:nvPr/>
          </p:nvSpPr>
          <p:spPr bwMode="auto">
            <a:xfrm flipV="1">
              <a:off x="1817" y="284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0" name="Freeform 308"/>
            <p:cNvSpPr>
              <a:spLocks/>
            </p:cNvSpPr>
            <p:nvPr/>
          </p:nvSpPr>
          <p:spPr bwMode="auto">
            <a:xfrm>
              <a:off x="1812" y="2849"/>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1" name="Line 309"/>
            <p:cNvSpPr>
              <a:spLocks noChangeShapeType="1"/>
            </p:cNvSpPr>
            <p:nvPr/>
          </p:nvSpPr>
          <p:spPr bwMode="auto">
            <a:xfrm>
              <a:off x="1817" y="2849"/>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2" name="Freeform 310"/>
            <p:cNvSpPr>
              <a:spLocks/>
            </p:cNvSpPr>
            <p:nvPr/>
          </p:nvSpPr>
          <p:spPr bwMode="auto">
            <a:xfrm>
              <a:off x="1812" y="2844"/>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3" name="Line 311"/>
            <p:cNvSpPr>
              <a:spLocks noChangeShapeType="1"/>
            </p:cNvSpPr>
            <p:nvPr/>
          </p:nvSpPr>
          <p:spPr bwMode="auto">
            <a:xfrm flipV="1">
              <a:off x="1822" y="284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4" name="Freeform 312"/>
            <p:cNvSpPr>
              <a:spLocks/>
            </p:cNvSpPr>
            <p:nvPr/>
          </p:nvSpPr>
          <p:spPr bwMode="auto">
            <a:xfrm>
              <a:off x="1817" y="2844"/>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5" name="Line 313"/>
            <p:cNvSpPr>
              <a:spLocks noChangeShapeType="1"/>
            </p:cNvSpPr>
            <p:nvPr/>
          </p:nvSpPr>
          <p:spPr bwMode="auto">
            <a:xfrm>
              <a:off x="1822" y="2845"/>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6" name="Line 314"/>
            <p:cNvSpPr>
              <a:spLocks noChangeShapeType="1"/>
            </p:cNvSpPr>
            <p:nvPr/>
          </p:nvSpPr>
          <p:spPr bwMode="auto">
            <a:xfrm>
              <a:off x="1849" y="2845"/>
              <a:ext cx="1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7" name="Freeform 315"/>
            <p:cNvSpPr>
              <a:spLocks/>
            </p:cNvSpPr>
            <p:nvPr/>
          </p:nvSpPr>
          <p:spPr bwMode="auto">
            <a:xfrm>
              <a:off x="1817" y="2842"/>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8" name="Line 316"/>
            <p:cNvSpPr>
              <a:spLocks noChangeShapeType="1"/>
            </p:cNvSpPr>
            <p:nvPr/>
          </p:nvSpPr>
          <p:spPr bwMode="auto">
            <a:xfrm flipV="1">
              <a:off x="1865" y="2836"/>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9" name="Freeform 317"/>
            <p:cNvSpPr>
              <a:spLocks/>
            </p:cNvSpPr>
            <p:nvPr/>
          </p:nvSpPr>
          <p:spPr bwMode="auto">
            <a:xfrm>
              <a:off x="1860" y="2842"/>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0" name="Line 318"/>
            <p:cNvSpPr>
              <a:spLocks noChangeShapeType="1"/>
            </p:cNvSpPr>
            <p:nvPr/>
          </p:nvSpPr>
          <p:spPr bwMode="auto">
            <a:xfrm>
              <a:off x="1883" y="2829"/>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1" name="Line 319"/>
            <p:cNvSpPr>
              <a:spLocks noChangeShapeType="1"/>
            </p:cNvSpPr>
            <p:nvPr/>
          </p:nvSpPr>
          <p:spPr bwMode="auto">
            <a:xfrm flipV="1">
              <a:off x="1889" y="282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2" name="Freeform 320"/>
            <p:cNvSpPr>
              <a:spLocks/>
            </p:cNvSpPr>
            <p:nvPr/>
          </p:nvSpPr>
          <p:spPr bwMode="auto">
            <a:xfrm>
              <a:off x="1884" y="2824"/>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3" name="Line 321"/>
            <p:cNvSpPr>
              <a:spLocks noChangeShapeType="1"/>
            </p:cNvSpPr>
            <p:nvPr/>
          </p:nvSpPr>
          <p:spPr bwMode="auto">
            <a:xfrm>
              <a:off x="1889" y="282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4" name="Freeform 322"/>
            <p:cNvSpPr>
              <a:spLocks/>
            </p:cNvSpPr>
            <p:nvPr/>
          </p:nvSpPr>
          <p:spPr bwMode="auto">
            <a:xfrm>
              <a:off x="1884" y="2819"/>
              <a:ext cx="11" cy="11"/>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5" name="Line 323"/>
            <p:cNvSpPr>
              <a:spLocks noChangeShapeType="1"/>
            </p:cNvSpPr>
            <p:nvPr/>
          </p:nvSpPr>
          <p:spPr bwMode="auto">
            <a:xfrm flipV="1">
              <a:off x="1897" y="282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6" name="Freeform 324"/>
            <p:cNvSpPr>
              <a:spLocks/>
            </p:cNvSpPr>
            <p:nvPr/>
          </p:nvSpPr>
          <p:spPr bwMode="auto">
            <a:xfrm>
              <a:off x="1892" y="281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7" name="Line 325"/>
            <p:cNvSpPr>
              <a:spLocks noChangeShapeType="1"/>
            </p:cNvSpPr>
            <p:nvPr/>
          </p:nvSpPr>
          <p:spPr bwMode="auto">
            <a:xfrm>
              <a:off x="1897" y="282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8" name="Freeform 326"/>
            <p:cNvSpPr>
              <a:spLocks/>
            </p:cNvSpPr>
            <p:nvPr/>
          </p:nvSpPr>
          <p:spPr bwMode="auto">
            <a:xfrm>
              <a:off x="1892" y="281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9" name="Line 327"/>
            <p:cNvSpPr>
              <a:spLocks noChangeShapeType="1"/>
            </p:cNvSpPr>
            <p:nvPr/>
          </p:nvSpPr>
          <p:spPr bwMode="auto">
            <a:xfrm>
              <a:off x="1912" y="2808"/>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0" name="Line 328"/>
            <p:cNvSpPr>
              <a:spLocks noChangeShapeType="1"/>
            </p:cNvSpPr>
            <p:nvPr/>
          </p:nvSpPr>
          <p:spPr bwMode="auto">
            <a:xfrm flipV="1">
              <a:off x="1921" y="2799"/>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1" name="Freeform 329"/>
            <p:cNvSpPr>
              <a:spLocks/>
            </p:cNvSpPr>
            <p:nvPr/>
          </p:nvSpPr>
          <p:spPr bwMode="auto">
            <a:xfrm>
              <a:off x="1916" y="280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2" name="Line 330"/>
            <p:cNvSpPr>
              <a:spLocks noChangeShapeType="1"/>
            </p:cNvSpPr>
            <p:nvPr/>
          </p:nvSpPr>
          <p:spPr bwMode="auto">
            <a:xfrm>
              <a:off x="1921" y="2799"/>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3" name="Freeform 331"/>
            <p:cNvSpPr>
              <a:spLocks/>
            </p:cNvSpPr>
            <p:nvPr/>
          </p:nvSpPr>
          <p:spPr bwMode="auto">
            <a:xfrm>
              <a:off x="1916" y="279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4" name="Line 332"/>
            <p:cNvSpPr>
              <a:spLocks noChangeShapeType="1"/>
            </p:cNvSpPr>
            <p:nvPr/>
          </p:nvSpPr>
          <p:spPr bwMode="auto">
            <a:xfrm flipV="1">
              <a:off x="1925" y="279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5" name="Freeform 333"/>
            <p:cNvSpPr>
              <a:spLocks/>
            </p:cNvSpPr>
            <p:nvPr/>
          </p:nvSpPr>
          <p:spPr bwMode="auto">
            <a:xfrm>
              <a:off x="1919" y="2794"/>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6" name="Line 334"/>
            <p:cNvSpPr>
              <a:spLocks noChangeShapeType="1"/>
            </p:cNvSpPr>
            <p:nvPr/>
          </p:nvSpPr>
          <p:spPr bwMode="auto">
            <a:xfrm>
              <a:off x="1940" y="2785"/>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7" name="Line 335"/>
            <p:cNvSpPr>
              <a:spLocks noChangeShapeType="1"/>
            </p:cNvSpPr>
            <p:nvPr/>
          </p:nvSpPr>
          <p:spPr bwMode="auto">
            <a:xfrm flipV="1">
              <a:off x="1945" y="278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8" name="Freeform 336"/>
            <p:cNvSpPr>
              <a:spLocks/>
            </p:cNvSpPr>
            <p:nvPr/>
          </p:nvSpPr>
          <p:spPr bwMode="auto">
            <a:xfrm>
              <a:off x="1940" y="2782"/>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9" name="Line 337"/>
            <p:cNvSpPr>
              <a:spLocks noChangeShapeType="1"/>
            </p:cNvSpPr>
            <p:nvPr/>
          </p:nvSpPr>
          <p:spPr bwMode="auto">
            <a:xfrm>
              <a:off x="1945" y="278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0" name="Freeform 338"/>
            <p:cNvSpPr>
              <a:spLocks/>
            </p:cNvSpPr>
            <p:nvPr/>
          </p:nvSpPr>
          <p:spPr bwMode="auto">
            <a:xfrm>
              <a:off x="1940" y="2776"/>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1" name="Line 339"/>
            <p:cNvSpPr>
              <a:spLocks noChangeShapeType="1"/>
            </p:cNvSpPr>
            <p:nvPr/>
          </p:nvSpPr>
          <p:spPr bwMode="auto">
            <a:xfrm flipV="1">
              <a:off x="1946" y="277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2" name="Freeform 340"/>
            <p:cNvSpPr>
              <a:spLocks/>
            </p:cNvSpPr>
            <p:nvPr/>
          </p:nvSpPr>
          <p:spPr bwMode="auto">
            <a:xfrm>
              <a:off x="1940" y="2776"/>
              <a:ext cx="11"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3" name="Line 341"/>
            <p:cNvSpPr>
              <a:spLocks noChangeShapeType="1"/>
            </p:cNvSpPr>
            <p:nvPr/>
          </p:nvSpPr>
          <p:spPr bwMode="auto">
            <a:xfrm>
              <a:off x="1946" y="2776"/>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4" name="Freeform 342"/>
            <p:cNvSpPr>
              <a:spLocks/>
            </p:cNvSpPr>
            <p:nvPr/>
          </p:nvSpPr>
          <p:spPr bwMode="auto">
            <a:xfrm>
              <a:off x="1940" y="2771"/>
              <a:ext cx="11"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5" name="Line 343"/>
            <p:cNvSpPr>
              <a:spLocks noChangeShapeType="1"/>
            </p:cNvSpPr>
            <p:nvPr/>
          </p:nvSpPr>
          <p:spPr bwMode="auto">
            <a:xfrm flipV="1">
              <a:off x="1951" y="2773"/>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6" name="Freeform 344"/>
            <p:cNvSpPr>
              <a:spLocks/>
            </p:cNvSpPr>
            <p:nvPr/>
          </p:nvSpPr>
          <p:spPr bwMode="auto">
            <a:xfrm>
              <a:off x="1946" y="2771"/>
              <a:ext cx="11" cy="13"/>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7" name="Line 345"/>
            <p:cNvSpPr>
              <a:spLocks noChangeShapeType="1"/>
            </p:cNvSpPr>
            <p:nvPr/>
          </p:nvSpPr>
          <p:spPr bwMode="auto">
            <a:xfrm>
              <a:off x="1951" y="277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8" name="Freeform 346"/>
            <p:cNvSpPr>
              <a:spLocks/>
            </p:cNvSpPr>
            <p:nvPr/>
          </p:nvSpPr>
          <p:spPr bwMode="auto">
            <a:xfrm>
              <a:off x="1946" y="2768"/>
              <a:ext cx="11" cy="14"/>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9" name="Line 347"/>
            <p:cNvSpPr>
              <a:spLocks noChangeShapeType="1"/>
            </p:cNvSpPr>
            <p:nvPr/>
          </p:nvSpPr>
          <p:spPr bwMode="auto">
            <a:xfrm>
              <a:off x="1970" y="2765"/>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0" name="Line 348"/>
            <p:cNvSpPr>
              <a:spLocks noChangeShapeType="1"/>
            </p:cNvSpPr>
            <p:nvPr/>
          </p:nvSpPr>
          <p:spPr bwMode="auto">
            <a:xfrm flipV="1">
              <a:off x="1974" y="2761"/>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1" name="Freeform 349"/>
            <p:cNvSpPr>
              <a:spLocks/>
            </p:cNvSpPr>
            <p:nvPr/>
          </p:nvSpPr>
          <p:spPr bwMode="auto">
            <a:xfrm>
              <a:off x="1968" y="2759"/>
              <a:ext cx="10"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2" name="Line 350"/>
            <p:cNvSpPr>
              <a:spLocks noChangeShapeType="1"/>
            </p:cNvSpPr>
            <p:nvPr/>
          </p:nvSpPr>
          <p:spPr bwMode="auto">
            <a:xfrm>
              <a:off x="1974" y="2761"/>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3" name="Freeform 351"/>
            <p:cNvSpPr>
              <a:spLocks/>
            </p:cNvSpPr>
            <p:nvPr/>
          </p:nvSpPr>
          <p:spPr bwMode="auto">
            <a:xfrm>
              <a:off x="1968" y="2756"/>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4" name="Line 352"/>
            <p:cNvSpPr>
              <a:spLocks noChangeShapeType="1"/>
            </p:cNvSpPr>
            <p:nvPr/>
          </p:nvSpPr>
          <p:spPr bwMode="auto">
            <a:xfrm flipV="1">
              <a:off x="1976" y="275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5" name="Freeform 353"/>
            <p:cNvSpPr>
              <a:spLocks/>
            </p:cNvSpPr>
            <p:nvPr/>
          </p:nvSpPr>
          <p:spPr bwMode="auto">
            <a:xfrm>
              <a:off x="1970" y="2756"/>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6" name="Line 354"/>
            <p:cNvSpPr>
              <a:spLocks noChangeShapeType="1"/>
            </p:cNvSpPr>
            <p:nvPr/>
          </p:nvSpPr>
          <p:spPr bwMode="auto">
            <a:xfrm>
              <a:off x="1976" y="2757"/>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7" name="Freeform 355"/>
            <p:cNvSpPr>
              <a:spLocks/>
            </p:cNvSpPr>
            <p:nvPr/>
          </p:nvSpPr>
          <p:spPr bwMode="auto">
            <a:xfrm>
              <a:off x="1970" y="2752"/>
              <a:ext cx="11" cy="10"/>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8" name="Line 356"/>
            <p:cNvSpPr>
              <a:spLocks noChangeShapeType="1"/>
            </p:cNvSpPr>
            <p:nvPr/>
          </p:nvSpPr>
          <p:spPr bwMode="auto">
            <a:xfrm flipV="1">
              <a:off x="2010" y="275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9" name="Line 357"/>
            <p:cNvSpPr>
              <a:spLocks noChangeShapeType="1"/>
            </p:cNvSpPr>
            <p:nvPr/>
          </p:nvSpPr>
          <p:spPr bwMode="auto">
            <a:xfrm>
              <a:off x="2010" y="275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0" name="Freeform 358"/>
            <p:cNvSpPr>
              <a:spLocks/>
            </p:cNvSpPr>
            <p:nvPr/>
          </p:nvSpPr>
          <p:spPr bwMode="auto">
            <a:xfrm>
              <a:off x="2006" y="274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1" name="Line 359"/>
            <p:cNvSpPr>
              <a:spLocks noChangeShapeType="1"/>
            </p:cNvSpPr>
            <p:nvPr/>
          </p:nvSpPr>
          <p:spPr bwMode="auto">
            <a:xfrm flipV="1">
              <a:off x="2012" y="274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2" name="Freeform 360"/>
            <p:cNvSpPr>
              <a:spLocks/>
            </p:cNvSpPr>
            <p:nvPr/>
          </p:nvSpPr>
          <p:spPr bwMode="auto">
            <a:xfrm>
              <a:off x="2007" y="274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3" name="Line 361"/>
            <p:cNvSpPr>
              <a:spLocks noChangeShapeType="1"/>
            </p:cNvSpPr>
            <p:nvPr/>
          </p:nvSpPr>
          <p:spPr bwMode="auto">
            <a:xfrm>
              <a:off x="2012" y="274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4" name="Freeform 362"/>
            <p:cNvSpPr>
              <a:spLocks/>
            </p:cNvSpPr>
            <p:nvPr/>
          </p:nvSpPr>
          <p:spPr bwMode="auto">
            <a:xfrm>
              <a:off x="2007" y="274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5" name="Line 363"/>
            <p:cNvSpPr>
              <a:spLocks noChangeShapeType="1"/>
            </p:cNvSpPr>
            <p:nvPr/>
          </p:nvSpPr>
          <p:spPr bwMode="auto">
            <a:xfrm flipV="1">
              <a:off x="2015" y="2745"/>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6" name="Freeform 364"/>
            <p:cNvSpPr>
              <a:spLocks/>
            </p:cNvSpPr>
            <p:nvPr/>
          </p:nvSpPr>
          <p:spPr bwMode="auto">
            <a:xfrm>
              <a:off x="2011" y="274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7" name="Line 365"/>
            <p:cNvSpPr>
              <a:spLocks noChangeShapeType="1"/>
            </p:cNvSpPr>
            <p:nvPr/>
          </p:nvSpPr>
          <p:spPr bwMode="auto">
            <a:xfrm>
              <a:off x="2015" y="2745"/>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8" name="Freeform 366"/>
            <p:cNvSpPr>
              <a:spLocks/>
            </p:cNvSpPr>
            <p:nvPr/>
          </p:nvSpPr>
          <p:spPr bwMode="auto">
            <a:xfrm>
              <a:off x="2011" y="273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9" name="Line 367"/>
            <p:cNvSpPr>
              <a:spLocks noChangeShapeType="1"/>
            </p:cNvSpPr>
            <p:nvPr/>
          </p:nvSpPr>
          <p:spPr bwMode="auto">
            <a:xfrm flipV="1">
              <a:off x="2021" y="273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0" name="Freeform 368"/>
            <p:cNvSpPr>
              <a:spLocks/>
            </p:cNvSpPr>
            <p:nvPr/>
          </p:nvSpPr>
          <p:spPr bwMode="auto">
            <a:xfrm>
              <a:off x="2015" y="2739"/>
              <a:ext cx="11"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1" name="Line 369"/>
            <p:cNvSpPr>
              <a:spLocks noChangeShapeType="1"/>
            </p:cNvSpPr>
            <p:nvPr/>
          </p:nvSpPr>
          <p:spPr bwMode="auto">
            <a:xfrm flipV="1">
              <a:off x="2043" y="2727"/>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2" name="Freeform 370"/>
            <p:cNvSpPr>
              <a:spLocks/>
            </p:cNvSpPr>
            <p:nvPr/>
          </p:nvSpPr>
          <p:spPr bwMode="auto">
            <a:xfrm>
              <a:off x="2038" y="2731"/>
              <a:ext cx="11"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3" name="Line 371"/>
            <p:cNvSpPr>
              <a:spLocks noChangeShapeType="1"/>
            </p:cNvSpPr>
            <p:nvPr/>
          </p:nvSpPr>
          <p:spPr bwMode="auto">
            <a:xfrm>
              <a:off x="2043" y="2727"/>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4" name="Freeform 372"/>
            <p:cNvSpPr>
              <a:spLocks/>
            </p:cNvSpPr>
            <p:nvPr/>
          </p:nvSpPr>
          <p:spPr bwMode="auto">
            <a:xfrm>
              <a:off x="2038" y="2722"/>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5" name="Line 373"/>
            <p:cNvSpPr>
              <a:spLocks noChangeShapeType="1"/>
            </p:cNvSpPr>
            <p:nvPr/>
          </p:nvSpPr>
          <p:spPr bwMode="auto">
            <a:xfrm flipV="1">
              <a:off x="2049" y="2723"/>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6" name="Freeform 374"/>
            <p:cNvSpPr>
              <a:spLocks/>
            </p:cNvSpPr>
            <p:nvPr/>
          </p:nvSpPr>
          <p:spPr bwMode="auto">
            <a:xfrm>
              <a:off x="2043" y="272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7" name="Line 375"/>
            <p:cNvSpPr>
              <a:spLocks noChangeShapeType="1"/>
            </p:cNvSpPr>
            <p:nvPr/>
          </p:nvSpPr>
          <p:spPr bwMode="auto">
            <a:xfrm>
              <a:off x="2049" y="272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8" name="Freeform 376"/>
            <p:cNvSpPr>
              <a:spLocks/>
            </p:cNvSpPr>
            <p:nvPr/>
          </p:nvSpPr>
          <p:spPr bwMode="auto">
            <a:xfrm>
              <a:off x="2043" y="271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9" name="Line 377"/>
            <p:cNvSpPr>
              <a:spLocks noChangeShapeType="1"/>
            </p:cNvSpPr>
            <p:nvPr/>
          </p:nvSpPr>
          <p:spPr bwMode="auto">
            <a:xfrm flipV="1">
              <a:off x="2050" y="271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0" name="Freeform 378"/>
            <p:cNvSpPr>
              <a:spLocks/>
            </p:cNvSpPr>
            <p:nvPr/>
          </p:nvSpPr>
          <p:spPr bwMode="auto">
            <a:xfrm>
              <a:off x="2045" y="271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1" name="Line 379"/>
            <p:cNvSpPr>
              <a:spLocks noChangeShapeType="1"/>
            </p:cNvSpPr>
            <p:nvPr/>
          </p:nvSpPr>
          <p:spPr bwMode="auto">
            <a:xfrm>
              <a:off x="2068" y="2710"/>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2" name="Line 380"/>
            <p:cNvSpPr>
              <a:spLocks noChangeShapeType="1"/>
            </p:cNvSpPr>
            <p:nvPr/>
          </p:nvSpPr>
          <p:spPr bwMode="auto">
            <a:xfrm flipV="1">
              <a:off x="2072" y="270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3" name="Freeform 381"/>
            <p:cNvSpPr>
              <a:spLocks/>
            </p:cNvSpPr>
            <p:nvPr/>
          </p:nvSpPr>
          <p:spPr bwMode="auto">
            <a:xfrm>
              <a:off x="2067" y="270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4" name="Line 382"/>
            <p:cNvSpPr>
              <a:spLocks noChangeShapeType="1"/>
            </p:cNvSpPr>
            <p:nvPr/>
          </p:nvSpPr>
          <p:spPr bwMode="auto">
            <a:xfrm>
              <a:off x="2072" y="2706"/>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5" name="Freeform 383"/>
            <p:cNvSpPr>
              <a:spLocks/>
            </p:cNvSpPr>
            <p:nvPr/>
          </p:nvSpPr>
          <p:spPr bwMode="auto">
            <a:xfrm>
              <a:off x="2067" y="2701"/>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6" name="Line 384"/>
            <p:cNvSpPr>
              <a:spLocks noChangeShapeType="1"/>
            </p:cNvSpPr>
            <p:nvPr/>
          </p:nvSpPr>
          <p:spPr bwMode="auto">
            <a:xfrm flipV="1">
              <a:off x="2084" y="270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7" name="Freeform 385"/>
            <p:cNvSpPr>
              <a:spLocks/>
            </p:cNvSpPr>
            <p:nvPr/>
          </p:nvSpPr>
          <p:spPr bwMode="auto">
            <a:xfrm>
              <a:off x="2079" y="2701"/>
              <a:ext cx="11" cy="10"/>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8" name="Line 386"/>
            <p:cNvSpPr>
              <a:spLocks noChangeShapeType="1"/>
            </p:cNvSpPr>
            <p:nvPr/>
          </p:nvSpPr>
          <p:spPr bwMode="auto">
            <a:xfrm>
              <a:off x="2101" y="269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9" name="Line 387"/>
            <p:cNvSpPr>
              <a:spLocks noChangeShapeType="1"/>
            </p:cNvSpPr>
            <p:nvPr/>
          </p:nvSpPr>
          <p:spPr bwMode="auto">
            <a:xfrm flipV="1">
              <a:off x="2103" y="268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0" name="Freeform 388"/>
            <p:cNvSpPr>
              <a:spLocks/>
            </p:cNvSpPr>
            <p:nvPr/>
          </p:nvSpPr>
          <p:spPr bwMode="auto">
            <a:xfrm>
              <a:off x="2098" y="2687"/>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1" name="Line 389"/>
            <p:cNvSpPr>
              <a:spLocks noChangeShapeType="1"/>
            </p:cNvSpPr>
            <p:nvPr/>
          </p:nvSpPr>
          <p:spPr bwMode="auto">
            <a:xfrm>
              <a:off x="2103" y="268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2" name="Freeform 390"/>
            <p:cNvSpPr>
              <a:spLocks/>
            </p:cNvSpPr>
            <p:nvPr/>
          </p:nvSpPr>
          <p:spPr bwMode="auto">
            <a:xfrm>
              <a:off x="2098" y="2685"/>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3" name="Line 391"/>
            <p:cNvSpPr>
              <a:spLocks noChangeShapeType="1"/>
            </p:cNvSpPr>
            <p:nvPr/>
          </p:nvSpPr>
          <p:spPr bwMode="auto">
            <a:xfrm flipV="1">
              <a:off x="2106" y="268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4" name="Freeform 392"/>
            <p:cNvSpPr>
              <a:spLocks/>
            </p:cNvSpPr>
            <p:nvPr/>
          </p:nvSpPr>
          <p:spPr bwMode="auto">
            <a:xfrm>
              <a:off x="2101" y="2685"/>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5" name="Line 393"/>
            <p:cNvSpPr>
              <a:spLocks noChangeShapeType="1"/>
            </p:cNvSpPr>
            <p:nvPr/>
          </p:nvSpPr>
          <p:spPr bwMode="auto">
            <a:xfrm>
              <a:off x="2106" y="2685"/>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6" name="Freeform 394"/>
            <p:cNvSpPr>
              <a:spLocks/>
            </p:cNvSpPr>
            <p:nvPr/>
          </p:nvSpPr>
          <p:spPr bwMode="auto">
            <a:xfrm>
              <a:off x="2101" y="2680"/>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7" name="Line 395"/>
            <p:cNvSpPr>
              <a:spLocks noChangeShapeType="1"/>
            </p:cNvSpPr>
            <p:nvPr/>
          </p:nvSpPr>
          <p:spPr bwMode="auto">
            <a:xfrm flipV="1">
              <a:off x="2108" y="268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8" name="Freeform 396"/>
            <p:cNvSpPr>
              <a:spLocks/>
            </p:cNvSpPr>
            <p:nvPr/>
          </p:nvSpPr>
          <p:spPr bwMode="auto">
            <a:xfrm>
              <a:off x="2103" y="2680"/>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9" name="Line 397"/>
            <p:cNvSpPr>
              <a:spLocks noChangeShapeType="1"/>
            </p:cNvSpPr>
            <p:nvPr/>
          </p:nvSpPr>
          <p:spPr bwMode="auto">
            <a:xfrm>
              <a:off x="2108" y="268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0" name="Freeform 398"/>
            <p:cNvSpPr>
              <a:spLocks/>
            </p:cNvSpPr>
            <p:nvPr/>
          </p:nvSpPr>
          <p:spPr bwMode="auto">
            <a:xfrm>
              <a:off x="2103" y="2674"/>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1" name="Line 399"/>
            <p:cNvSpPr>
              <a:spLocks noChangeShapeType="1"/>
            </p:cNvSpPr>
            <p:nvPr/>
          </p:nvSpPr>
          <p:spPr bwMode="auto">
            <a:xfrm flipV="1">
              <a:off x="2111" y="2677"/>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2" name="Freeform 400"/>
            <p:cNvSpPr>
              <a:spLocks/>
            </p:cNvSpPr>
            <p:nvPr/>
          </p:nvSpPr>
          <p:spPr bwMode="auto">
            <a:xfrm>
              <a:off x="2106" y="267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3" name="Line 401"/>
            <p:cNvSpPr>
              <a:spLocks noChangeShapeType="1"/>
            </p:cNvSpPr>
            <p:nvPr/>
          </p:nvSpPr>
          <p:spPr bwMode="auto">
            <a:xfrm>
              <a:off x="2126" y="2667"/>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4" name="Line 402"/>
            <p:cNvSpPr>
              <a:spLocks noChangeShapeType="1"/>
            </p:cNvSpPr>
            <p:nvPr/>
          </p:nvSpPr>
          <p:spPr bwMode="auto">
            <a:xfrm flipV="1">
              <a:off x="2133" y="2654"/>
              <a:ext cx="0" cy="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5" name="Freeform 403"/>
            <p:cNvSpPr>
              <a:spLocks/>
            </p:cNvSpPr>
            <p:nvPr/>
          </p:nvSpPr>
          <p:spPr bwMode="auto">
            <a:xfrm>
              <a:off x="2127" y="2662"/>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6" name="Line 404"/>
            <p:cNvSpPr>
              <a:spLocks noChangeShapeType="1"/>
            </p:cNvSpPr>
            <p:nvPr/>
          </p:nvSpPr>
          <p:spPr bwMode="auto">
            <a:xfrm>
              <a:off x="2133" y="2654"/>
              <a:ext cx="6" cy="1"/>
            </a:xfrm>
            <a:prstGeom prst="line">
              <a:avLst/>
            </a:prstGeom>
            <a:noFill/>
            <a:ln w="17463">
              <a:solidFill>
                <a:schemeClr val="bg1"/>
              </a:solidFill>
              <a:round/>
              <a:headEnd/>
              <a:tailEnd/>
            </a:ln>
          </p:spPr>
          <p:txBody>
            <a:bodyPr/>
            <a:lstStyle/>
            <a:p>
              <a:pPr>
                <a:defRPr/>
              </a:pPr>
              <a:endParaRPr lang="en-US">
                <a:latin typeface="Arial" charset="0"/>
              </a:endParaRPr>
            </a:p>
          </p:txBody>
        </p:sp>
      </p:grpSp>
      <p:grpSp>
        <p:nvGrpSpPr>
          <p:cNvPr id="35019" name="Group 405"/>
          <p:cNvGrpSpPr>
            <a:grpSpLocks/>
          </p:cNvGrpSpPr>
          <p:nvPr/>
        </p:nvGrpSpPr>
        <p:grpSpPr bwMode="auto">
          <a:xfrm>
            <a:off x="4995864" y="3406776"/>
            <a:ext cx="1133475" cy="557213"/>
            <a:chOff x="2127" y="2213"/>
            <a:chExt cx="789" cy="448"/>
          </a:xfrm>
        </p:grpSpPr>
        <p:sp>
          <p:nvSpPr>
            <p:cNvPr id="612758" name="Freeform 406"/>
            <p:cNvSpPr>
              <a:spLocks/>
            </p:cNvSpPr>
            <p:nvPr/>
          </p:nvSpPr>
          <p:spPr bwMode="auto">
            <a:xfrm>
              <a:off x="2127" y="2650"/>
              <a:ext cx="11" cy="11"/>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9" name="Line 407"/>
            <p:cNvSpPr>
              <a:spLocks noChangeShapeType="1"/>
            </p:cNvSpPr>
            <p:nvPr/>
          </p:nvSpPr>
          <p:spPr bwMode="auto">
            <a:xfrm flipV="1">
              <a:off x="2157" y="264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0" name="Line 408"/>
            <p:cNvSpPr>
              <a:spLocks noChangeShapeType="1"/>
            </p:cNvSpPr>
            <p:nvPr/>
          </p:nvSpPr>
          <p:spPr bwMode="auto">
            <a:xfrm>
              <a:off x="2157" y="264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1" name="Freeform 409"/>
            <p:cNvSpPr>
              <a:spLocks/>
            </p:cNvSpPr>
            <p:nvPr/>
          </p:nvSpPr>
          <p:spPr bwMode="auto">
            <a:xfrm>
              <a:off x="2152" y="263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2" name="Line 410"/>
            <p:cNvSpPr>
              <a:spLocks noChangeShapeType="1"/>
            </p:cNvSpPr>
            <p:nvPr/>
          </p:nvSpPr>
          <p:spPr bwMode="auto">
            <a:xfrm flipV="1">
              <a:off x="2158" y="2634"/>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3" name="Freeform 411"/>
            <p:cNvSpPr>
              <a:spLocks/>
            </p:cNvSpPr>
            <p:nvPr/>
          </p:nvSpPr>
          <p:spPr bwMode="auto">
            <a:xfrm>
              <a:off x="2154" y="263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4" name="Line 412"/>
            <p:cNvSpPr>
              <a:spLocks noChangeShapeType="1"/>
            </p:cNvSpPr>
            <p:nvPr/>
          </p:nvSpPr>
          <p:spPr bwMode="auto">
            <a:xfrm>
              <a:off x="2158" y="2634"/>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5" name="Freeform 413"/>
            <p:cNvSpPr>
              <a:spLocks/>
            </p:cNvSpPr>
            <p:nvPr/>
          </p:nvSpPr>
          <p:spPr bwMode="auto">
            <a:xfrm>
              <a:off x="2154" y="262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6" name="Line 414"/>
            <p:cNvSpPr>
              <a:spLocks noChangeShapeType="1"/>
            </p:cNvSpPr>
            <p:nvPr/>
          </p:nvSpPr>
          <p:spPr bwMode="auto">
            <a:xfrm flipV="1">
              <a:off x="2187" y="262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7" name="Line 415"/>
            <p:cNvSpPr>
              <a:spLocks noChangeShapeType="1"/>
            </p:cNvSpPr>
            <p:nvPr/>
          </p:nvSpPr>
          <p:spPr bwMode="auto">
            <a:xfrm>
              <a:off x="2187" y="2625"/>
              <a:ext cx="15"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8" name="Freeform 416"/>
            <p:cNvSpPr>
              <a:spLocks/>
            </p:cNvSpPr>
            <p:nvPr/>
          </p:nvSpPr>
          <p:spPr bwMode="auto">
            <a:xfrm>
              <a:off x="2182" y="2620"/>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9" name="Line 417"/>
            <p:cNvSpPr>
              <a:spLocks noChangeShapeType="1"/>
            </p:cNvSpPr>
            <p:nvPr/>
          </p:nvSpPr>
          <p:spPr bwMode="auto">
            <a:xfrm flipV="1">
              <a:off x="2202" y="2616"/>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0" name="Freeform 418"/>
            <p:cNvSpPr>
              <a:spLocks/>
            </p:cNvSpPr>
            <p:nvPr/>
          </p:nvSpPr>
          <p:spPr bwMode="auto">
            <a:xfrm>
              <a:off x="2197" y="2620"/>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1" name="Line 419"/>
            <p:cNvSpPr>
              <a:spLocks noChangeShapeType="1"/>
            </p:cNvSpPr>
            <p:nvPr/>
          </p:nvSpPr>
          <p:spPr bwMode="auto">
            <a:xfrm flipV="1">
              <a:off x="2217" y="2604"/>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2" name="Line 420"/>
            <p:cNvSpPr>
              <a:spLocks noChangeShapeType="1"/>
            </p:cNvSpPr>
            <p:nvPr/>
          </p:nvSpPr>
          <p:spPr bwMode="auto">
            <a:xfrm>
              <a:off x="2217" y="260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3" name="Freeform 421"/>
            <p:cNvSpPr>
              <a:spLocks/>
            </p:cNvSpPr>
            <p:nvPr/>
          </p:nvSpPr>
          <p:spPr bwMode="auto">
            <a:xfrm>
              <a:off x="2211" y="259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4" name="Line 422"/>
            <p:cNvSpPr>
              <a:spLocks noChangeShapeType="1"/>
            </p:cNvSpPr>
            <p:nvPr/>
          </p:nvSpPr>
          <p:spPr bwMode="auto">
            <a:xfrm flipV="1">
              <a:off x="2219" y="260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5" name="Freeform 423"/>
            <p:cNvSpPr>
              <a:spLocks/>
            </p:cNvSpPr>
            <p:nvPr/>
          </p:nvSpPr>
          <p:spPr bwMode="auto">
            <a:xfrm>
              <a:off x="2214" y="2598"/>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6" name="Line 424"/>
            <p:cNvSpPr>
              <a:spLocks noChangeShapeType="1"/>
            </p:cNvSpPr>
            <p:nvPr/>
          </p:nvSpPr>
          <p:spPr bwMode="auto">
            <a:xfrm>
              <a:off x="2219" y="2600"/>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7" name="Freeform 425"/>
            <p:cNvSpPr>
              <a:spLocks/>
            </p:cNvSpPr>
            <p:nvPr/>
          </p:nvSpPr>
          <p:spPr bwMode="auto">
            <a:xfrm>
              <a:off x="2214" y="2595"/>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8" name="Line 426"/>
            <p:cNvSpPr>
              <a:spLocks noChangeShapeType="1"/>
            </p:cNvSpPr>
            <p:nvPr/>
          </p:nvSpPr>
          <p:spPr bwMode="auto">
            <a:xfrm flipV="1">
              <a:off x="2229" y="259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9" name="Freeform 427"/>
            <p:cNvSpPr>
              <a:spLocks/>
            </p:cNvSpPr>
            <p:nvPr/>
          </p:nvSpPr>
          <p:spPr bwMode="auto">
            <a:xfrm>
              <a:off x="2224" y="259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0" name="Line 428"/>
            <p:cNvSpPr>
              <a:spLocks noChangeShapeType="1"/>
            </p:cNvSpPr>
            <p:nvPr/>
          </p:nvSpPr>
          <p:spPr bwMode="auto">
            <a:xfrm>
              <a:off x="2229" y="2596"/>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1" name="Freeform 429"/>
            <p:cNvSpPr>
              <a:spLocks/>
            </p:cNvSpPr>
            <p:nvPr/>
          </p:nvSpPr>
          <p:spPr bwMode="auto">
            <a:xfrm>
              <a:off x="2224" y="2591"/>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2" name="Line 430"/>
            <p:cNvSpPr>
              <a:spLocks noChangeShapeType="1"/>
            </p:cNvSpPr>
            <p:nvPr/>
          </p:nvSpPr>
          <p:spPr bwMode="auto">
            <a:xfrm flipV="1">
              <a:off x="2230" y="259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3" name="Freeform 431"/>
            <p:cNvSpPr>
              <a:spLocks/>
            </p:cNvSpPr>
            <p:nvPr/>
          </p:nvSpPr>
          <p:spPr bwMode="auto">
            <a:xfrm>
              <a:off x="2225" y="2591"/>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4" name="Line 432"/>
            <p:cNvSpPr>
              <a:spLocks noChangeShapeType="1"/>
            </p:cNvSpPr>
            <p:nvPr/>
          </p:nvSpPr>
          <p:spPr bwMode="auto">
            <a:xfrm>
              <a:off x="2249" y="258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5" name="Line 433"/>
            <p:cNvSpPr>
              <a:spLocks noChangeShapeType="1"/>
            </p:cNvSpPr>
            <p:nvPr/>
          </p:nvSpPr>
          <p:spPr bwMode="auto">
            <a:xfrm flipV="1">
              <a:off x="2250" y="258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6" name="Freeform 434"/>
            <p:cNvSpPr>
              <a:spLocks/>
            </p:cNvSpPr>
            <p:nvPr/>
          </p:nvSpPr>
          <p:spPr bwMode="auto">
            <a:xfrm>
              <a:off x="2245" y="258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7" name="Line 435"/>
            <p:cNvSpPr>
              <a:spLocks noChangeShapeType="1"/>
            </p:cNvSpPr>
            <p:nvPr/>
          </p:nvSpPr>
          <p:spPr bwMode="auto">
            <a:xfrm>
              <a:off x="2250" y="2582"/>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8" name="Freeform 436"/>
            <p:cNvSpPr>
              <a:spLocks/>
            </p:cNvSpPr>
            <p:nvPr/>
          </p:nvSpPr>
          <p:spPr bwMode="auto">
            <a:xfrm>
              <a:off x="2245" y="2577"/>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9" name="Line 437"/>
            <p:cNvSpPr>
              <a:spLocks noChangeShapeType="1"/>
            </p:cNvSpPr>
            <p:nvPr/>
          </p:nvSpPr>
          <p:spPr bwMode="auto">
            <a:xfrm flipV="1">
              <a:off x="2254" y="257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0" name="Freeform 438"/>
            <p:cNvSpPr>
              <a:spLocks/>
            </p:cNvSpPr>
            <p:nvPr/>
          </p:nvSpPr>
          <p:spPr bwMode="auto">
            <a:xfrm>
              <a:off x="2249" y="2577"/>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1" name="Line 439"/>
            <p:cNvSpPr>
              <a:spLocks noChangeShapeType="1"/>
            </p:cNvSpPr>
            <p:nvPr/>
          </p:nvSpPr>
          <p:spPr bwMode="auto">
            <a:xfrm>
              <a:off x="2254" y="2578"/>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2" name="Freeform 440"/>
            <p:cNvSpPr>
              <a:spLocks/>
            </p:cNvSpPr>
            <p:nvPr/>
          </p:nvSpPr>
          <p:spPr bwMode="auto">
            <a:xfrm>
              <a:off x="2249" y="2573"/>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3" name="Line 441"/>
            <p:cNvSpPr>
              <a:spLocks noChangeShapeType="1"/>
            </p:cNvSpPr>
            <p:nvPr/>
          </p:nvSpPr>
          <p:spPr bwMode="auto">
            <a:xfrm flipV="1">
              <a:off x="2258" y="2575"/>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4" name="Freeform 442"/>
            <p:cNvSpPr>
              <a:spLocks/>
            </p:cNvSpPr>
            <p:nvPr/>
          </p:nvSpPr>
          <p:spPr bwMode="auto">
            <a:xfrm>
              <a:off x="2254" y="2573"/>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5" name="Line 443"/>
            <p:cNvSpPr>
              <a:spLocks noChangeShapeType="1"/>
            </p:cNvSpPr>
            <p:nvPr/>
          </p:nvSpPr>
          <p:spPr bwMode="auto">
            <a:xfrm>
              <a:off x="2258" y="2575"/>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6" name="Freeform 444"/>
            <p:cNvSpPr>
              <a:spLocks/>
            </p:cNvSpPr>
            <p:nvPr/>
          </p:nvSpPr>
          <p:spPr bwMode="auto">
            <a:xfrm>
              <a:off x="2254" y="257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7" name="Line 445"/>
            <p:cNvSpPr>
              <a:spLocks noChangeShapeType="1"/>
            </p:cNvSpPr>
            <p:nvPr/>
          </p:nvSpPr>
          <p:spPr bwMode="auto">
            <a:xfrm flipV="1">
              <a:off x="2274" y="255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8" name="Freeform 446"/>
            <p:cNvSpPr>
              <a:spLocks/>
            </p:cNvSpPr>
            <p:nvPr/>
          </p:nvSpPr>
          <p:spPr bwMode="auto">
            <a:xfrm>
              <a:off x="2270" y="2558"/>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9" name="Line 447"/>
            <p:cNvSpPr>
              <a:spLocks noChangeShapeType="1"/>
            </p:cNvSpPr>
            <p:nvPr/>
          </p:nvSpPr>
          <p:spPr bwMode="auto">
            <a:xfrm>
              <a:off x="2274" y="2558"/>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0" name="Freeform 448"/>
            <p:cNvSpPr>
              <a:spLocks/>
            </p:cNvSpPr>
            <p:nvPr/>
          </p:nvSpPr>
          <p:spPr bwMode="auto">
            <a:xfrm>
              <a:off x="2270" y="25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1" name="Line 449"/>
            <p:cNvSpPr>
              <a:spLocks noChangeShapeType="1"/>
            </p:cNvSpPr>
            <p:nvPr/>
          </p:nvSpPr>
          <p:spPr bwMode="auto">
            <a:xfrm flipV="1">
              <a:off x="2281" y="255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2" name="Freeform 450"/>
            <p:cNvSpPr>
              <a:spLocks/>
            </p:cNvSpPr>
            <p:nvPr/>
          </p:nvSpPr>
          <p:spPr bwMode="auto">
            <a:xfrm>
              <a:off x="2276" y="255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3" name="Line 451"/>
            <p:cNvSpPr>
              <a:spLocks noChangeShapeType="1"/>
            </p:cNvSpPr>
            <p:nvPr/>
          </p:nvSpPr>
          <p:spPr bwMode="auto">
            <a:xfrm>
              <a:off x="2281" y="2553"/>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4" name="Freeform 452"/>
            <p:cNvSpPr>
              <a:spLocks/>
            </p:cNvSpPr>
            <p:nvPr/>
          </p:nvSpPr>
          <p:spPr bwMode="auto">
            <a:xfrm>
              <a:off x="2276" y="2547"/>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5" name="Line 453"/>
            <p:cNvSpPr>
              <a:spLocks noChangeShapeType="1"/>
            </p:cNvSpPr>
            <p:nvPr/>
          </p:nvSpPr>
          <p:spPr bwMode="auto">
            <a:xfrm flipV="1">
              <a:off x="2286" y="254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6" name="Freeform 454"/>
            <p:cNvSpPr>
              <a:spLocks/>
            </p:cNvSpPr>
            <p:nvPr/>
          </p:nvSpPr>
          <p:spPr bwMode="auto">
            <a:xfrm>
              <a:off x="2281" y="2547"/>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7" name="Line 455"/>
            <p:cNvSpPr>
              <a:spLocks noChangeShapeType="1"/>
            </p:cNvSpPr>
            <p:nvPr/>
          </p:nvSpPr>
          <p:spPr bwMode="auto">
            <a:xfrm>
              <a:off x="2286" y="254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8" name="Freeform 456"/>
            <p:cNvSpPr>
              <a:spLocks/>
            </p:cNvSpPr>
            <p:nvPr/>
          </p:nvSpPr>
          <p:spPr bwMode="auto">
            <a:xfrm>
              <a:off x="2281" y="2544"/>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9" name="Line 457"/>
            <p:cNvSpPr>
              <a:spLocks noChangeShapeType="1"/>
            </p:cNvSpPr>
            <p:nvPr/>
          </p:nvSpPr>
          <p:spPr bwMode="auto">
            <a:xfrm>
              <a:off x="2303" y="2540"/>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0" name="Line 458"/>
            <p:cNvSpPr>
              <a:spLocks noChangeShapeType="1"/>
            </p:cNvSpPr>
            <p:nvPr/>
          </p:nvSpPr>
          <p:spPr bwMode="auto">
            <a:xfrm flipV="1">
              <a:off x="2315" y="2537"/>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1" name="Freeform 459"/>
            <p:cNvSpPr>
              <a:spLocks/>
            </p:cNvSpPr>
            <p:nvPr/>
          </p:nvSpPr>
          <p:spPr bwMode="auto">
            <a:xfrm>
              <a:off x="2310" y="2535"/>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2" name="Line 460"/>
            <p:cNvSpPr>
              <a:spLocks noChangeShapeType="1"/>
            </p:cNvSpPr>
            <p:nvPr/>
          </p:nvSpPr>
          <p:spPr bwMode="auto">
            <a:xfrm>
              <a:off x="2315" y="2537"/>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3" name="Freeform 461"/>
            <p:cNvSpPr>
              <a:spLocks/>
            </p:cNvSpPr>
            <p:nvPr/>
          </p:nvSpPr>
          <p:spPr bwMode="auto">
            <a:xfrm>
              <a:off x="2310" y="253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4" name="Line 462"/>
            <p:cNvSpPr>
              <a:spLocks noChangeShapeType="1"/>
            </p:cNvSpPr>
            <p:nvPr/>
          </p:nvSpPr>
          <p:spPr bwMode="auto">
            <a:xfrm flipV="1">
              <a:off x="2320" y="253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5" name="Freeform 463"/>
            <p:cNvSpPr>
              <a:spLocks/>
            </p:cNvSpPr>
            <p:nvPr/>
          </p:nvSpPr>
          <p:spPr bwMode="auto">
            <a:xfrm>
              <a:off x="2315" y="253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6" name="Line 464"/>
            <p:cNvSpPr>
              <a:spLocks noChangeShapeType="1"/>
            </p:cNvSpPr>
            <p:nvPr/>
          </p:nvSpPr>
          <p:spPr bwMode="auto">
            <a:xfrm>
              <a:off x="2338" y="2524"/>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7" name="Line 465"/>
            <p:cNvSpPr>
              <a:spLocks noChangeShapeType="1"/>
            </p:cNvSpPr>
            <p:nvPr/>
          </p:nvSpPr>
          <p:spPr bwMode="auto">
            <a:xfrm>
              <a:off x="2348" y="2524"/>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8" name="Freeform 466"/>
            <p:cNvSpPr>
              <a:spLocks/>
            </p:cNvSpPr>
            <p:nvPr/>
          </p:nvSpPr>
          <p:spPr bwMode="auto">
            <a:xfrm>
              <a:off x="2348" y="251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9" name="Line 467"/>
            <p:cNvSpPr>
              <a:spLocks noChangeShapeType="1"/>
            </p:cNvSpPr>
            <p:nvPr/>
          </p:nvSpPr>
          <p:spPr bwMode="auto">
            <a:xfrm flipV="1">
              <a:off x="2355" y="251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0" name="Freeform 468"/>
            <p:cNvSpPr>
              <a:spLocks/>
            </p:cNvSpPr>
            <p:nvPr/>
          </p:nvSpPr>
          <p:spPr bwMode="auto">
            <a:xfrm>
              <a:off x="2350" y="251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1" name="Line 469"/>
            <p:cNvSpPr>
              <a:spLocks noChangeShapeType="1"/>
            </p:cNvSpPr>
            <p:nvPr/>
          </p:nvSpPr>
          <p:spPr bwMode="auto">
            <a:xfrm>
              <a:off x="2355" y="2519"/>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2" name="Freeform 470"/>
            <p:cNvSpPr>
              <a:spLocks/>
            </p:cNvSpPr>
            <p:nvPr/>
          </p:nvSpPr>
          <p:spPr bwMode="auto">
            <a:xfrm>
              <a:off x="2350" y="251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3" name="Line 471"/>
            <p:cNvSpPr>
              <a:spLocks noChangeShapeType="1"/>
            </p:cNvSpPr>
            <p:nvPr/>
          </p:nvSpPr>
          <p:spPr bwMode="auto">
            <a:xfrm>
              <a:off x="2371" y="2507"/>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4" name="Line 472"/>
            <p:cNvSpPr>
              <a:spLocks noChangeShapeType="1"/>
            </p:cNvSpPr>
            <p:nvPr/>
          </p:nvSpPr>
          <p:spPr bwMode="auto">
            <a:xfrm flipV="1">
              <a:off x="2372" y="250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5" name="Freeform 473"/>
            <p:cNvSpPr>
              <a:spLocks/>
            </p:cNvSpPr>
            <p:nvPr/>
          </p:nvSpPr>
          <p:spPr bwMode="auto">
            <a:xfrm>
              <a:off x="2367" y="2501"/>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6" name="Line 474"/>
            <p:cNvSpPr>
              <a:spLocks noChangeShapeType="1"/>
            </p:cNvSpPr>
            <p:nvPr/>
          </p:nvSpPr>
          <p:spPr bwMode="auto">
            <a:xfrm>
              <a:off x="2372" y="2501"/>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7" name="Freeform 475"/>
            <p:cNvSpPr>
              <a:spLocks/>
            </p:cNvSpPr>
            <p:nvPr/>
          </p:nvSpPr>
          <p:spPr bwMode="auto">
            <a:xfrm>
              <a:off x="2367" y="2498"/>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8" name="Line 476"/>
            <p:cNvSpPr>
              <a:spLocks noChangeShapeType="1"/>
            </p:cNvSpPr>
            <p:nvPr/>
          </p:nvSpPr>
          <p:spPr bwMode="auto">
            <a:xfrm flipV="1">
              <a:off x="2382" y="2499"/>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9" name="Freeform 477"/>
            <p:cNvSpPr>
              <a:spLocks/>
            </p:cNvSpPr>
            <p:nvPr/>
          </p:nvSpPr>
          <p:spPr bwMode="auto">
            <a:xfrm>
              <a:off x="2377" y="2498"/>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0" name="Line 478"/>
            <p:cNvSpPr>
              <a:spLocks noChangeShapeType="1"/>
            </p:cNvSpPr>
            <p:nvPr/>
          </p:nvSpPr>
          <p:spPr bwMode="auto">
            <a:xfrm>
              <a:off x="2382" y="2499"/>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1" name="Freeform 479"/>
            <p:cNvSpPr>
              <a:spLocks/>
            </p:cNvSpPr>
            <p:nvPr/>
          </p:nvSpPr>
          <p:spPr bwMode="auto">
            <a:xfrm>
              <a:off x="2377" y="249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2" name="Line 480"/>
            <p:cNvSpPr>
              <a:spLocks noChangeShapeType="1"/>
            </p:cNvSpPr>
            <p:nvPr/>
          </p:nvSpPr>
          <p:spPr bwMode="auto">
            <a:xfrm>
              <a:off x="2400" y="2485"/>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3" name="Line 481"/>
            <p:cNvSpPr>
              <a:spLocks noChangeShapeType="1"/>
            </p:cNvSpPr>
            <p:nvPr/>
          </p:nvSpPr>
          <p:spPr bwMode="auto">
            <a:xfrm flipV="1">
              <a:off x="2404" y="248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4" name="Freeform 482"/>
            <p:cNvSpPr>
              <a:spLocks/>
            </p:cNvSpPr>
            <p:nvPr/>
          </p:nvSpPr>
          <p:spPr bwMode="auto">
            <a:xfrm>
              <a:off x="2398" y="2480"/>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5" name="Line 483"/>
            <p:cNvSpPr>
              <a:spLocks noChangeShapeType="1"/>
            </p:cNvSpPr>
            <p:nvPr/>
          </p:nvSpPr>
          <p:spPr bwMode="auto">
            <a:xfrm>
              <a:off x="2404" y="2481"/>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6" name="Freeform 484"/>
            <p:cNvSpPr>
              <a:spLocks/>
            </p:cNvSpPr>
            <p:nvPr/>
          </p:nvSpPr>
          <p:spPr bwMode="auto">
            <a:xfrm>
              <a:off x="2398" y="2476"/>
              <a:ext cx="11" cy="11"/>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7" name="Line 485"/>
            <p:cNvSpPr>
              <a:spLocks noChangeShapeType="1"/>
            </p:cNvSpPr>
            <p:nvPr/>
          </p:nvSpPr>
          <p:spPr bwMode="auto">
            <a:xfrm flipV="1">
              <a:off x="2417" y="2477"/>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8" name="Freeform 486"/>
            <p:cNvSpPr>
              <a:spLocks/>
            </p:cNvSpPr>
            <p:nvPr/>
          </p:nvSpPr>
          <p:spPr bwMode="auto">
            <a:xfrm>
              <a:off x="2411" y="2476"/>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9" name="Line 487"/>
            <p:cNvSpPr>
              <a:spLocks noChangeShapeType="1"/>
            </p:cNvSpPr>
            <p:nvPr/>
          </p:nvSpPr>
          <p:spPr bwMode="auto">
            <a:xfrm>
              <a:off x="2417" y="2477"/>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0" name="Freeform 488"/>
            <p:cNvSpPr>
              <a:spLocks/>
            </p:cNvSpPr>
            <p:nvPr/>
          </p:nvSpPr>
          <p:spPr bwMode="auto">
            <a:xfrm>
              <a:off x="2411" y="247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1" name="Line 489"/>
            <p:cNvSpPr>
              <a:spLocks noChangeShapeType="1"/>
            </p:cNvSpPr>
            <p:nvPr/>
          </p:nvSpPr>
          <p:spPr bwMode="auto">
            <a:xfrm>
              <a:off x="2438" y="2472"/>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2" name="Line 490"/>
            <p:cNvSpPr>
              <a:spLocks noChangeShapeType="1"/>
            </p:cNvSpPr>
            <p:nvPr/>
          </p:nvSpPr>
          <p:spPr bwMode="auto">
            <a:xfrm flipV="1">
              <a:off x="2447" y="2468"/>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3" name="Freeform 491"/>
            <p:cNvSpPr>
              <a:spLocks/>
            </p:cNvSpPr>
            <p:nvPr/>
          </p:nvSpPr>
          <p:spPr bwMode="auto">
            <a:xfrm>
              <a:off x="2441" y="2467"/>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4" name="Line 492"/>
            <p:cNvSpPr>
              <a:spLocks noChangeShapeType="1"/>
            </p:cNvSpPr>
            <p:nvPr/>
          </p:nvSpPr>
          <p:spPr bwMode="auto">
            <a:xfrm>
              <a:off x="2447" y="246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5" name="Freeform 493"/>
            <p:cNvSpPr>
              <a:spLocks/>
            </p:cNvSpPr>
            <p:nvPr/>
          </p:nvSpPr>
          <p:spPr bwMode="auto">
            <a:xfrm>
              <a:off x="2441" y="2463"/>
              <a:ext cx="11" cy="10"/>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6" name="Line 494"/>
            <p:cNvSpPr>
              <a:spLocks noChangeShapeType="1"/>
            </p:cNvSpPr>
            <p:nvPr/>
          </p:nvSpPr>
          <p:spPr bwMode="auto">
            <a:xfrm flipV="1">
              <a:off x="2452" y="246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7" name="Freeform 495"/>
            <p:cNvSpPr>
              <a:spLocks/>
            </p:cNvSpPr>
            <p:nvPr/>
          </p:nvSpPr>
          <p:spPr bwMode="auto">
            <a:xfrm>
              <a:off x="2447" y="2463"/>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8" name="Line 496"/>
            <p:cNvSpPr>
              <a:spLocks noChangeShapeType="1"/>
            </p:cNvSpPr>
            <p:nvPr/>
          </p:nvSpPr>
          <p:spPr bwMode="auto">
            <a:xfrm>
              <a:off x="2452" y="2464"/>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9" name="Freeform 497"/>
            <p:cNvSpPr>
              <a:spLocks/>
            </p:cNvSpPr>
            <p:nvPr/>
          </p:nvSpPr>
          <p:spPr bwMode="auto">
            <a:xfrm>
              <a:off x="2447" y="245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0" name="Line 498"/>
            <p:cNvSpPr>
              <a:spLocks noChangeShapeType="1"/>
            </p:cNvSpPr>
            <p:nvPr/>
          </p:nvSpPr>
          <p:spPr bwMode="auto">
            <a:xfrm>
              <a:off x="2476" y="2459"/>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1" name="Line 499"/>
            <p:cNvSpPr>
              <a:spLocks noChangeShapeType="1"/>
            </p:cNvSpPr>
            <p:nvPr/>
          </p:nvSpPr>
          <p:spPr bwMode="auto">
            <a:xfrm flipV="1">
              <a:off x="2481" y="245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2" name="Freeform 500"/>
            <p:cNvSpPr>
              <a:spLocks/>
            </p:cNvSpPr>
            <p:nvPr/>
          </p:nvSpPr>
          <p:spPr bwMode="auto">
            <a:xfrm>
              <a:off x="2476" y="2454"/>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3" name="Line 501"/>
            <p:cNvSpPr>
              <a:spLocks noChangeShapeType="1"/>
            </p:cNvSpPr>
            <p:nvPr/>
          </p:nvSpPr>
          <p:spPr bwMode="auto">
            <a:xfrm>
              <a:off x="2481" y="2456"/>
              <a:ext cx="1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4" name="Freeform 502"/>
            <p:cNvSpPr>
              <a:spLocks/>
            </p:cNvSpPr>
            <p:nvPr/>
          </p:nvSpPr>
          <p:spPr bwMode="auto">
            <a:xfrm>
              <a:off x="2476" y="245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5" name="Line 503"/>
            <p:cNvSpPr>
              <a:spLocks noChangeShapeType="1"/>
            </p:cNvSpPr>
            <p:nvPr/>
          </p:nvSpPr>
          <p:spPr bwMode="auto">
            <a:xfrm flipV="1">
              <a:off x="2510" y="2439"/>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6" name="Freeform 504"/>
            <p:cNvSpPr>
              <a:spLocks/>
            </p:cNvSpPr>
            <p:nvPr/>
          </p:nvSpPr>
          <p:spPr bwMode="auto">
            <a:xfrm>
              <a:off x="2505" y="243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7" name="Line 505"/>
            <p:cNvSpPr>
              <a:spLocks noChangeShapeType="1"/>
            </p:cNvSpPr>
            <p:nvPr/>
          </p:nvSpPr>
          <p:spPr bwMode="auto">
            <a:xfrm>
              <a:off x="2510" y="2439"/>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8" name="Freeform 506"/>
            <p:cNvSpPr>
              <a:spLocks/>
            </p:cNvSpPr>
            <p:nvPr/>
          </p:nvSpPr>
          <p:spPr bwMode="auto">
            <a:xfrm>
              <a:off x="2505" y="2434"/>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9" name="Line 507"/>
            <p:cNvSpPr>
              <a:spLocks noChangeShapeType="1"/>
            </p:cNvSpPr>
            <p:nvPr/>
          </p:nvSpPr>
          <p:spPr bwMode="auto">
            <a:xfrm flipV="1">
              <a:off x="2524" y="243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0" name="Freeform 508"/>
            <p:cNvSpPr>
              <a:spLocks/>
            </p:cNvSpPr>
            <p:nvPr/>
          </p:nvSpPr>
          <p:spPr bwMode="auto">
            <a:xfrm>
              <a:off x="2519" y="2434"/>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1" name="Line 509"/>
            <p:cNvSpPr>
              <a:spLocks noChangeShapeType="1"/>
            </p:cNvSpPr>
            <p:nvPr/>
          </p:nvSpPr>
          <p:spPr bwMode="auto">
            <a:xfrm>
              <a:off x="2524" y="243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2" name="Line 510"/>
            <p:cNvSpPr>
              <a:spLocks noChangeShapeType="1"/>
            </p:cNvSpPr>
            <p:nvPr/>
          </p:nvSpPr>
          <p:spPr bwMode="auto">
            <a:xfrm>
              <a:off x="2552" y="243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3" name="Freeform 511"/>
            <p:cNvSpPr>
              <a:spLocks/>
            </p:cNvSpPr>
            <p:nvPr/>
          </p:nvSpPr>
          <p:spPr bwMode="auto">
            <a:xfrm>
              <a:off x="2519" y="242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4" name="Line 512"/>
            <p:cNvSpPr>
              <a:spLocks noChangeShapeType="1"/>
            </p:cNvSpPr>
            <p:nvPr/>
          </p:nvSpPr>
          <p:spPr bwMode="auto">
            <a:xfrm flipV="1">
              <a:off x="2562" y="243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5" name="Freeform 513"/>
            <p:cNvSpPr>
              <a:spLocks/>
            </p:cNvSpPr>
            <p:nvPr/>
          </p:nvSpPr>
          <p:spPr bwMode="auto">
            <a:xfrm>
              <a:off x="2557" y="242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6" name="Line 514"/>
            <p:cNvSpPr>
              <a:spLocks noChangeShapeType="1"/>
            </p:cNvSpPr>
            <p:nvPr/>
          </p:nvSpPr>
          <p:spPr bwMode="auto">
            <a:xfrm>
              <a:off x="2562" y="243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7" name="Freeform 515"/>
            <p:cNvSpPr>
              <a:spLocks/>
            </p:cNvSpPr>
            <p:nvPr/>
          </p:nvSpPr>
          <p:spPr bwMode="auto">
            <a:xfrm>
              <a:off x="2557" y="242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8" name="Line 516"/>
            <p:cNvSpPr>
              <a:spLocks noChangeShapeType="1"/>
            </p:cNvSpPr>
            <p:nvPr/>
          </p:nvSpPr>
          <p:spPr bwMode="auto">
            <a:xfrm flipV="1">
              <a:off x="2563" y="2427"/>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9" name="Freeform 517"/>
            <p:cNvSpPr>
              <a:spLocks/>
            </p:cNvSpPr>
            <p:nvPr/>
          </p:nvSpPr>
          <p:spPr bwMode="auto">
            <a:xfrm>
              <a:off x="2559" y="2425"/>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0" name="Line 518"/>
            <p:cNvSpPr>
              <a:spLocks noChangeShapeType="1"/>
            </p:cNvSpPr>
            <p:nvPr/>
          </p:nvSpPr>
          <p:spPr bwMode="auto">
            <a:xfrm>
              <a:off x="2563" y="2427"/>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1" name="Freeform 519"/>
            <p:cNvSpPr>
              <a:spLocks/>
            </p:cNvSpPr>
            <p:nvPr/>
          </p:nvSpPr>
          <p:spPr bwMode="auto">
            <a:xfrm>
              <a:off x="2559" y="2421"/>
              <a:ext cx="10" cy="11"/>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2" name="Line 520"/>
            <p:cNvSpPr>
              <a:spLocks noChangeShapeType="1"/>
            </p:cNvSpPr>
            <p:nvPr/>
          </p:nvSpPr>
          <p:spPr bwMode="auto">
            <a:xfrm flipV="1">
              <a:off x="2579" y="240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3" name="Line 521"/>
            <p:cNvSpPr>
              <a:spLocks noChangeShapeType="1"/>
            </p:cNvSpPr>
            <p:nvPr/>
          </p:nvSpPr>
          <p:spPr bwMode="auto">
            <a:xfrm>
              <a:off x="2579" y="2404"/>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4" name="Freeform 522"/>
            <p:cNvSpPr>
              <a:spLocks/>
            </p:cNvSpPr>
            <p:nvPr/>
          </p:nvSpPr>
          <p:spPr bwMode="auto">
            <a:xfrm>
              <a:off x="2575" y="2401"/>
              <a:ext cx="10"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5" name="Line 523"/>
            <p:cNvSpPr>
              <a:spLocks noChangeShapeType="1"/>
            </p:cNvSpPr>
            <p:nvPr/>
          </p:nvSpPr>
          <p:spPr bwMode="auto">
            <a:xfrm flipV="1">
              <a:off x="2582" y="240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6" name="Freeform 524"/>
            <p:cNvSpPr>
              <a:spLocks/>
            </p:cNvSpPr>
            <p:nvPr/>
          </p:nvSpPr>
          <p:spPr bwMode="auto">
            <a:xfrm>
              <a:off x="2577" y="240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7" name="Line 525"/>
            <p:cNvSpPr>
              <a:spLocks noChangeShapeType="1"/>
            </p:cNvSpPr>
            <p:nvPr/>
          </p:nvSpPr>
          <p:spPr bwMode="auto">
            <a:xfrm>
              <a:off x="2582" y="2401"/>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8" name="Freeform 526"/>
            <p:cNvSpPr>
              <a:spLocks/>
            </p:cNvSpPr>
            <p:nvPr/>
          </p:nvSpPr>
          <p:spPr bwMode="auto">
            <a:xfrm>
              <a:off x="2577" y="2396"/>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9" name="Line 527"/>
            <p:cNvSpPr>
              <a:spLocks noChangeShapeType="1"/>
            </p:cNvSpPr>
            <p:nvPr/>
          </p:nvSpPr>
          <p:spPr bwMode="auto">
            <a:xfrm flipV="1">
              <a:off x="2586" y="239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0" name="Freeform 528"/>
            <p:cNvSpPr>
              <a:spLocks/>
            </p:cNvSpPr>
            <p:nvPr/>
          </p:nvSpPr>
          <p:spPr bwMode="auto">
            <a:xfrm>
              <a:off x="2581" y="239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1" name="Line 529"/>
            <p:cNvSpPr>
              <a:spLocks noChangeShapeType="1"/>
            </p:cNvSpPr>
            <p:nvPr/>
          </p:nvSpPr>
          <p:spPr bwMode="auto">
            <a:xfrm>
              <a:off x="2586" y="2396"/>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2" name="Freeform 530"/>
            <p:cNvSpPr>
              <a:spLocks/>
            </p:cNvSpPr>
            <p:nvPr/>
          </p:nvSpPr>
          <p:spPr bwMode="auto">
            <a:xfrm>
              <a:off x="2581" y="239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3" name="Line 531"/>
            <p:cNvSpPr>
              <a:spLocks noChangeShapeType="1"/>
            </p:cNvSpPr>
            <p:nvPr/>
          </p:nvSpPr>
          <p:spPr bwMode="auto">
            <a:xfrm>
              <a:off x="2611" y="2392"/>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4" name="Line 532"/>
            <p:cNvSpPr>
              <a:spLocks noChangeShapeType="1"/>
            </p:cNvSpPr>
            <p:nvPr/>
          </p:nvSpPr>
          <p:spPr bwMode="auto">
            <a:xfrm flipV="1">
              <a:off x="2615" y="238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5" name="Freeform 533"/>
            <p:cNvSpPr>
              <a:spLocks/>
            </p:cNvSpPr>
            <p:nvPr/>
          </p:nvSpPr>
          <p:spPr bwMode="auto">
            <a:xfrm>
              <a:off x="2610" y="238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6" name="Line 534"/>
            <p:cNvSpPr>
              <a:spLocks noChangeShapeType="1"/>
            </p:cNvSpPr>
            <p:nvPr/>
          </p:nvSpPr>
          <p:spPr bwMode="auto">
            <a:xfrm>
              <a:off x="2615" y="2387"/>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7" name="Freeform 535"/>
            <p:cNvSpPr>
              <a:spLocks/>
            </p:cNvSpPr>
            <p:nvPr/>
          </p:nvSpPr>
          <p:spPr bwMode="auto">
            <a:xfrm>
              <a:off x="2610" y="2381"/>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8" name="Line 536"/>
            <p:cNvSpPr>
              <a:spLocks noChangeShapeType="1"/>
            </p:cNvSpPr>
            <p:nvPr/>
          </p:nvSpPr>
          <p:spPr bwMode="auto">
            <a:xfrm>
              <a:off x="2644" y="2375"/>
              <a:ext cx="1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9" name="Freeform 537"/>
            <p:cNvSpPr>
              <a:spLocks/>
            </p:cNvSpPr>
            <p:nvPr/>
          </p:nvSpPr>
          <p:spPr bwMode="auto">
            <a:xfrm>
              <a:off x="2639" y="2370"/>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0" name="Line 538"/>
            <p:cNvSpPr>
              <a:spLocks noChangeShapeType="1"/>
            </p:cNvSpPr>
            <p:nvPr/>
          </p:nvSpPr>
          <p:spPr bwMode="auto">
            <a:xfrm flipV="1">
              <a:off x="2663" y="237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1" name="Freeform 539"/>
            <p:cNvSpPr>
              <a:spLocks/>
            </p:cNvSpPr>
            <p:nvPr/>
          </p:nvSpPr>
          <p:spPr bwMode="auto">
            <a:xfrm>
              <a:off x="2659" y="2370"/>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2" name="Line 540"/>
            <p:cNvSpPr>
              <a:spLocks noChangeShapeType="1"/>
            </p:cNvSpPr>
            <p:nvPr/>
          </p:nvSpPr>
          <p:spPr bwMode="auto">
            <a:xfrm>
              <a:off x="2663" y="2371"/>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3" name="Freeform 541"/>
            <p:cNvSpPr>
              <a:spLocks/>
            </p:cNvSpPr>
            <p:nvPr/>
          </p:nvSpPr>
          <p:spPr bwMode="auto">
            <a:xfrm>
              <a:off x="2659" y="2366"/>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4" name="Line 542"/>
            <p:cNvSpPr>
              <a:spLocks noChangeShapeType="1"/>
            </p:cNvSpPr>
            <p:nvPr/>
          </p:nvSpPr>
          <p:spPr bwMode="auto">
            <a:xfrm>
              <a:off x="2682" y="236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5" name="Freeform 543"/>
            <p:cNvSpPr>
              <a:spLocks/>
            </p:cNvSpPr>
            <p:nvPr/>
          </p:nvSpPr>
          <p:spPr bwMode="auto">
            <a:xfrm>
              <a:off x="2677" y="2357"/>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6" name="Line 544"/>
            <p:cNvSpPr>
              <a:spLocks noChangeShapeType="1"/>
            </p:cNvSpPr>
            <p:nvPr/>
          </p:nvSpPr>
          <p:spPr bwMode="auto">
            <a:xfrm flipV="1">
              <a:off x="2685" y="235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7" name="Freeform 545"/>
            <p:cNvSpPr>
              <a:spLocks/>
            </p:cNvSpPr>
            <p:nvPr/>
          </p:nvSpPr>
          <p:spPr bwMode="auto">
            <a:xfrm>
              <a:off x="2680" y="2357"/>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8" name="Line 546"/>
            <p:cNvSpPr>
              <a:spLocks noChangeShapeType="1"/>
            </p:cNvSpPr>
            <p:nvPr/>
          </p:nvSpPr>
          <p:spPr bwMode="auto">
            <a:xfrm>
              <a:off x="2685" y="2359"/>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9" name="Freeform 547"/>
            <p:cNvSpPr>
              <a:spLocks/>
            </p:cNvSpPr>
            <p:nvPr/>
          </p:nvSpPr>
          <p:spPr bwMode="auto">
            <a:xfrm>
              <a:off x="2680" y="23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0" name="Line 548"/>
            <p:cNvSpPr>
              <a:spLocks noChangeShapeType="1"/>
            </p:cNvSpPr>
            <p:nvPr/>
          </p:nvSpPr>
          <p:spPr bwMode="auto">
            <a:xfrm flipV="1">
              <a:off x="2687" y="235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1" name="Freeform 549"/>
            <p:cNvSpPr>
              <a:spLocks/>
            </p:cNvSpPr>
            <p:nvPr/>
          </p:nvSpPr>
          <p:spPr bwMode="auto">
            <a:xfrm>
              <a:off x="2682" y="235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2" name="Line 550"/>
            <p:cNvSpPr>
              <a:spLocks noChangeShapeType="1"/>
            </p:cNvSpPr>
            <p:nvPr/>
          </p:nvSpPr>
          <p:spPr bwMode="auto">
            <a:xfrm>
              <a:off x="2687" y="2353"/>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3" name="Freeform 551"/>
            <p:cNvSpPr>
              <a:spLocks/>
            </p:cNvSpPr>
            <p:nvPr/>
          </p:nvSpPr>
          <p:spPr bwMode="auto">
            <a:xfrm>
              <a:off x="2682" y="234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4" name="Line 552"/>
            <p:cNvSpPr>
              <a:spLocks noChangeShapeType="1"/>
            </p:cNvSpPr>
            <p:nvPr/>
          </p:nvSpPr>
          <p:spPr bwMode="auto">
            <a:xfrm flipV="1">
              <a:off x="2695" y="235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5" name="Freeform 553"/>
            <p:cNvSpPr>
              <a:spLocks/>
            </p:cNvSpPr>
            <p:nvPr/>
          </p:nvSpPr>
          <p:spPr bwMode="auto">
            <a:xfrm>
              <a:off x="2689" y="2348"/>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6" name="Line 554"/>
            <p:cNvSpPr>
              <a:spLocks noChangeShapeType="1"/>
            </p:cNvSpPr>
            <p:nvPr/>
          </p:nvSpPr>
          <p:spPr bwMode="auto">
            <a:xfrm flipV="1">
              <a:off x="2709" y="233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7" name="Line 555"/>
            <p:cNvSpPr>
              <a:spLocks noChangeShapeType="1"/>
            </p:cNvSpPr>
            <p:nvPr/>
          </p:nvSpPr>
          <p:spPr bwMode="auto">
            <a:xfrm>
              <a:off x="2709" y="2337"/>
              <a:ext cx="1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8" name="Freeform 556"/>
            <p:cNvSpPr>
              <a:spLocks/>
            </p:cNvSpPr>
            <p:nvPr/>
          </p:nvSpPr>
          <p:spPr bwMode="auto">
            <a:xfrm>
              <a:off x="2704" y="233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9" name="Line 557"/>
            <p:cNvSpPr>
              <a:spLocks noChangeShapeType="1"/>
            </p:cNvSpPr>
            <p:nvPr/>
          </p:nvSpPr>
          <p:spPr bwMode="auto">
            <a:xfrm flipV="1">
              <a:off x="2728" y="233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0" name="Freeform 558"/>
            <p:cNvSpPr>
              <a:spLocks/>
            </p:cNvSpPr>
            <p:nvPr/>
          </p:nvSpPr>
          <p:spPr bwMode="auto">
            <a:xfrm>
              <a:off x="2723" y="233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1" name="Line 559"/>
            <p:cNvSpPr>
              <a:spLocks noChangeShapeType="1"/>
            </p:cNvSpPr>
            <p:nvPr/>
          </p:nvSpPr>
          <p:spPr bwMode="auto">
            <a:xfrm>
              <a:off x="2728" y="233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2" name="Freeform 560"/>
            <p:cNvSpPr>
              <a:spLocks/>
            </p:cNvSpPr>
            <p:nvPr/>
          </p:nvSpPr>
          <p:spPr bwMode="auto">
            <a:xfrm>
              <a:off x="2723" y="232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3" name="Line 561"/>
            <p:cNvSpPr>
              <a:spLocks noChangeShapeType="1"/>
            </p:cNvSpPr>
            <p:nvPr/>
          </p:nvSpPr>
          <p:spPr bwMode="auto">
            <a:xfrm flipV="1">
              <a:off x="2745" y="232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4" name="Freeform 562"/>
            <p:cNvSpPr>
              <a:spLocks/>
            </p:cNvSpPr>
            <p:nvPr/>
          </p:nvSpPr>
          <p:spPr bwMode="auto">
            <a:xfrm>
              <a:off x="2740" y="231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5" name="Line 563"/>
            <p:cNvSpPr>
              <a:spLocks noChangeShapeType="1"/>
            </p:cNvSpPr>
            <p:nvPr/>
          </p:nvSpPr>
          <p:spPr bwMode="auto">
            <a:xfrm>
              <a:off x="2745" y="2320"/>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6" name="Freeform 564"/>
            <p:cNvSpPr>
              <a:spLocks/>
            </p:cNvSpPr>
            <p:nvPr/>
          </p:nvSpPr>
          <p:spPr bwMode="auto">
            <a:xfrm>
              <a:off x="2740" y="2315"/>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7" name="Line 565"/>
            <p:cNvSpPr>
              <a:spLocks noChangeShapeType="1"/>
            </p:cNvSpPr>
            <p:nvPr/>
          </p:nvSpPr>
          <p:spPr bwMode="auto">
            <a:xfrm flipV="1">
              <a:off x="2754" y="2307"/>
              <a:ext cx="1" cy="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8" name="Freeform 566"/>
            <p:cNvSpPr>
              <a:spLocks/>
            </p:cNvSpPr>
            <p:nvPr/>
          </p:nvSpPr>
          <p:spPr bwMode="auto">
            <a:xfrm>
              <a:off x="2749" y="231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9" name="Line 567"/>
            <p:cNvSpPr>
              <a:spLocks noChangeShapeType="1"/>
            </p:cNvSpPr>
            <p:nvPr/>
          </p:nvSpPr>
          <p:spPr bwMode="auto">
            <a:xfrm>
              <a:off x="2773" y="230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0" name="Line 568"/>
            <p:cNvSpPr>
              <a:spLocks noChangeShapeType="1"/>
            </p:cNvSpPr>
            <p:nvPr/>
          </p:nvSpPr>
          <p:spPr bwMode="auto">
            <a:xfrm flipV="1">
              <a:off x="2776" y="229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1" name="Freeform 569"/>
            <p:cNvSpPr>
              <a:spLocks/>
            </p:cNvSpPr>
            <p:nvPr/>
          </p:nvSpPr>
          <p:spPr bwMode="auto">
            <a:xfrm>
              <a:off x="2771" y="2297"/>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2" name="Line 570"/>
            <p:cNvSpPr>
              <a:spLocks noChangeShapeType="1"/>
            </p:cNvSpPr>
            <p:nvPr/>
          </p:nvSpPr>
          <p:spPr bwMode="auto">
            <a:xfrm>
              <a:off x="2776" y="2299"/>
              <a:ext cx="15"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3" name="Freeform 571"/>
            <p:cNvSpPr>
              <a:spLocks/>
            </p:cNvSpPr>
            <p:nvPr/>
          </p:nvSpPr>
          <p:spPr bwMode="auto">
            <a:xfrm>
              <a:off x="2771" y="229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4" name="Line 572"/>
            <p:cNvSpPr>
              <a:spLocks noChangeShapeType="1"/>
            </p:cNvSpPr>
            <p:nvPr/>
          </p:nvSpPr>
          <p:spPr bwMode="auto">
            <a:xfrm flipV="1">
              <a:off x="2791" y="229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5" name="Freeform 573"/>
            <p:cNvSpPr>
              <a:spLocks/>
            </p:cNvSpPr>
            <p:nvPr/>
          </p:nvSpPr>
          <p:spPr bwMode="auto">
            <a:xfrm>
              <a:off x="2786" y="229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6" name="Line 574"/>
            <p:cNvSpPr>
              <a:spLocks noChangeShapeType="1"/>
            </p:cNvSpPr>
            <p:nvPr/>
          </p:nvSpPr>
          <p:spPr bwMode="auto">
            <a:xfrm>
              <a:off x="2800" y="2277"/>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7" name="Freeform 575"/>
            <p:cNvSpPr>
              <a:spLocks/>
            </p:cNvSpPr>
            <p:nvPr/>
          </p:nvSpPr>
          <p:spPr bwMode="auto">
            <a:xfrm>
              <a:off x="2796" y="227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8" name="Line 576"/>
            <p:cNvSpPr>
              <a:spLocks noChangeShapeType="1"/>
            </p:cNvSpPr>
            <p:nvPr/>
          </p:nvSpPr>
          <p:spPr bwMode="auto">
            <a:xfrm flipV="1">
              <a:off x="2810" y="227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9" name="Freeform 577"/>
            <p:cNvSpPr>
              <a:spLocks/>
            </p:cNvSpPr>
            <p:nvPr/>
          </p:nvSpPr>
          <p:spPr bwMode="auto">
            <a:xfrm>
              <a:off x="2805" y="227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0" name="Line 578"/>
            <p:cNvSpPr>
              <a:spLocks noChangeShapeType="1"/>
            </p:cNvSpPr>
            <p:nvPr/>
          </p:nvSpPr>
          <p:spPr bwMode="auto">
            <a:xfrm>
              <a:off x="2810" y="2273"/>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1" name="Freeform 579"/>
            <p:cNvSpPr>
              <a:spLocks/>
            </p:cNvSpPr>
            <p:nvPr/>
          </p:nvSpPr>
          <p:spPr bwMode="auto">
            <a:xfrm>
              <a:off x="2805" y="2268"/>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2" name="Line 580"/>
            <p:cNvSpPr>
              <a:spLocks noChangeShapeType="1"/>
            </p:cNvSpPr>
            <p:nvPr/>
          </p:nvSpPr>
          <p:spPr bwMode="auto">
            <a:xfrm flipV="1">
              <a:off x="2820" y="227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3" name="Freeform 581"/>
            <p:cNvSpPr>
              <a:spLocks/>
            </p:cNvSpPr>
            <p:nvPr/>
          </p:nvSpPr>
          <p:spPr bwMode="auto">
            <a:xfrm>
              <a:off x="2815" y="2268"/>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4" name="Line 582"/>
            <p:cNvSpPr>
              <a:spLocks noChangeShapeType="1"/>
            </p:cNvSpPr>
            <p:nvPr/>
          </p:nvSpPr>
          <p:spPr bwMode="auto">
            <a:xfrm flipV="1">
              <a:off x="2838" y="226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5" name="Line 583"/>
            <p:cNvSpPr>
              <a:spLocks noChangeShapeType="1"/>
            </p:cNvSpPr>
            <p:nvPr/>
          </p:nvSpPr>
          <p:spPr bwMode="auto">
            <a:xfrm>
              <a:off x="2838" y="2262"/>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6" name="Freeform 584"/>
            <p:cNvSpPr>
              <a:spLocks/>
            </p:cNvSpPr>
            <p:nvPr/>
          </p:nvSpPr>
          <p:spPr bwMode="auto">
            <a:xfrm>
              <a:off x="2831" y="2256"/>
              <a:ext cx="11" cy="10"/>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7" name="Line 585"/>
            <p:cNvSpPr>
              <a:spLocks noChangeShapeType="1"/>
            </p:cNvSpPr>
            <p:nvPr/>
          </p:nvSpPr>
          <p:spPr bwMode="auto">
            <a:xfrm flipV="1">
              <a:off x="2847" y="2256"/>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8" name="Freeform 586"/>
            <p:cNvSpPr>
              <a:spLocks/>
            </p:cNvSpPr>
            <p:nvPr/>
          </p:nvSpPr>
          <p:spPr bwMode="auto">
            <a:xfrm>
              <a:off x="2843" y="225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9" name="Line 587"/>
            <p:cNvSpPr>
              <a:spLocks noChangeShapeType="1"/>
            </p:cNvSpPr>
            <p:nvPr/>
          </p:nvSpPr>
          <p:spPr bwMode="auto">
            <a:xfrm>
              <a:off x="2847" y="2256"/>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0" name="Freeform 588"/>
            <p:cNvSpPr>
              <a:spLocks/>
            </p:cNvSpPr>
            <p:nvPr/>
          </p:nvSpPr>
          <p:spPr bwMode="auto">
            <a:xfrm>
              <a:off x="2843" y="2251"/>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1" name="Line 589"/>
            <p:cNvSpPr>
              <a:spLocks noChangeShapeType="1"/>
            </p:cNvSpPr>
            <p:nvPr/>
          </p:nvSpPr>
          <p:spPr bwMode="auto">
            <a:xfrm flipV="1">
              <a:off x="2853" y="2254"/>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2" name="Freeform 590"/>
            <p:cNvSpPr>
              <a:spLocks/>
            </p:cNvSpPr>
            <p:nvPr/>
          </p:nvSpPr>
          <p:spPr bwMode="auto">
            <a:xfrm>
              <a:off x="2847" y="2251"/>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3" name="Line 591"/>
            <p:cNvSpPr>
              <a:spLocks noChangeShapeType="1"/>
            </p:cNvSpPr>
            <p:nvPr/>
          </p:nvSpPr>
          <p:spPr bwMode="auto">
            <a:xfrm>
              <a:off x="2863" y="2239"/>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4" name="Freeform 592"/>
            <p:cNvSpPr>
              <a:spLocks/>
            </p:cNvSpPr>
            <p:nvPr/>
          </p:nvSpPr>
          <p:spPr bwMode="auto">
            <a:xfrm>
              <a:off x="2859" y="223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5" name="Line 593"/>
            <p:cNvSpPr>
              <a:spLocks noChangeShapeType="1"/>
            </p:cNvSpPr>
            <p:nvPr/>
          </p:nvSpPr>
          <p:spPr bwMode="auto">
            <a:xfrm flipV="1">
              <a:off x="2871" y="223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6" name="Freeform 594"/>
            <p:cNvSpPr>
              <a:spLocks/>
            </p:cNvSpPr>
            <p:nvPr/>
          </p:nvSpPr>
          <p:spPr bwMode="auto">
            <a:xfrm>
              <a:off x="2866" y="223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7" name="Line 595"/>
            <p:cNvSpPr>
              <a:spLocks noChangeShapeType="1"/>
            </p:cNvSpPr>
            <p:nvPr/>
          </p:nvSpPr>
          <p:spPr bwMode="auto">
            <a:xfrm>
              <a:off x="2871" y="2235"/>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8" name="Freeform 596"/>
            <p:cNvSpPr>
              <a:spLocks/>
            </p:cNvSpPr>
            <p:nvPr/>
          </p:nvSpPr>
          <p:spPr bwMode="auto">
            <a:xfrm>
              <a:off x="2866" y="2230"/>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9" name="Line 597"/>
            <p:cNvSpPr>
              <a:spLocks noChangeShapeType="1"/>
            </p:cNvSpPr>
            <p:nvPr/>
          </p:nvSpPr>
          <p:spPr bwMode="auto">
            <a:xfrm flipV="1">
              <a:off x="2882" y="2233"/>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0" name="Freeform 598"/>
            <p:cNvSpPr>
              <a:spLocks/>
            </p:cNvSpPr>
            <p:nvPr/>
          </p:nvSpPr>
          <p:spPr bwMode="auto">
            <a:xfrm>
              <a:off x="2877" y="2230"/>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1" name="Line 599"/>
            <p:cNvSpPr>
              <a:spLocks noChangeShapeType="1"/>
            </p:cNvSpPr>
            <p:nvPr/>
          </p:nvSpPr>
          <p:spPr bwMode="auto">
            <a:xfrm>
              <a:off x="2896" y="2221"/>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2" name="Freeform 600"/>
            <p:cNvSpPr>
              <a:spLocks/>
            </p:cNvSpPr>
            <p:nvPr/>
          </p:nvSpPr>
          <p:spPr bwMode="auto">
            <a:xfrm>
              <a:off x="2891" y="2216"/>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3" name="Line 601"/>
            <p:cNvSpPr>
              <a:spLocks noChangeShapeType="1"/>
            </p:cNvSpPr>
            <p:nvPr/>
          </p:nvSpPr>
          <p:spPr bwMode="auto">
            <a:xfrm flipV="1">
              <a:off x="2910" y="2218"/>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4" name="Freeform 602"/>
            <p:cNvSpPr>
              <a:spLocks/>
            </p:cNvSpPr>
            <p:nvPr/>
          </p:nvSpPr>
          <p:spPr bwMode="auto">
            <a:xfrm>
              <a:off x="2906" y="2216"/>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5" name="Line 603"/>
            <p:cNvSpPr>
              <a:spLocks noChangeShapeType="1"/>
            </p:cNvSpPr>
            <p:nvPr/>
          </p:nvSpPr>
          <p:spPr bwMode="auto">
            <a:xfrm>
              <a:off x="2910" y="221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6" name="Freeform 604"/>
            <p:cNvSpPr>
              <a:spLocks/>
            </p:cNvSpPr>
            <p:nvPr/>
          </p:nvSpPr>
          <p:spPr bwMode="auto">
            <a:xfrm>
              <a:off x="2906" y="221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7" name="Line 605"/>
            <p:cNvSpPr>
              <a:spLocks noChangeShapeType="1"/>
            </p:cNvSpPr>
            <p:nvPr/>
          </p:nvSpPr>
          <p:spPr bwMode="auto">
            <a:xfrm flipV="1">
              <a:off x="2914" y="2214"/>
              <a:ext cx="1" cy="4"/>
            </a:xfrm>
            <a:prstGeom prst="line">
              <a:avLst/>
            </a:prstGeom>
            <a:noFill/>
            <a:ln w="17463">
              <a:solidFill>
                <a:schemeClr val="bg1"/>
              </a:solidFill>
              <a:round/>
              <a:headEnd/>
              <a:tailEnd/>
            </a:ln>
          </p:spPr>
          <p:txBody>
            <a:bodyPr/>
            <a:lstStyle/>
            <a:p>
              <a:pPr>
                <a:defRPr/>
              </a:pPr>
              <a:endParaRPr lang="en-US">
                <a:latin typeface="Arial" charset="0"/>
              </a:endParaRPr>
            </a:p>
          </p:txBody>
        </p:sp>
      </p:grpSp>
      <p:grpSp>
        <p:nvGrpSpPr>
          <p:cNvPr id="35020" name="Group 606"/>
          <p:cNvGrpSpPr>
            <a:grpSpLocks/>
          </p:cNvGrpSpPr>
          <p:nvPr/>
        </p:nvGrpSpPr>
        <p:grpSpPr bwMode="auto">
          <a:xfrm>
            <a:off x="6119813" y="2854325"/>
            <a:ext cx="1098550" cy="565150"/>
            <a:chOff x="2909" y="1769"/>
            <a:chExt cx="764" cy="455"/>
          </a:xfrm>
        </p:grpSpPr>
        <p:sp>
          <p:nvSpPr>
            <p:cNvPr id="612959" name="Freeform 607"/>
            <p:cNvSpPr>
              <a:spLocks/>
            </p:cNvSpPr>
            <p:nvPr/>
          </p:nvSpPr>
          <p:spPr bwMode="auto">
            <a:xfrm>
              <a:off x="2909" y="221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0" name="Line 608"/>
            <p:cNvSpPr>
              <a:spLocks noChangeShapeType="1"/>
            </p:cNvSpPr>
            <p:nvPr/>
          </p:nvSpPr>
          <p:spPr bwMode="auto">
            <a:xfrm flipV="1">
              <a:off x="2928" y="220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1" name="Line 609"/>
            <p:cNvSpPr>
              <a:spLocks noChangeShapeType="1"/>
            </p:cNvSpPr>
            <p:nvPr/>
          </p:nvSpPr>
          <p:spPr bwMode="auto">
            <a:xfrm>
              <a:off x="2928" y="2201"/>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2" name="Freeform 610"/>
            <p:cNvSpPr>
              <a:spLocks/>
            </p:cNvSpPr>
            <p:nvPr/>
          </p:nvSpPr>
          <p:spPr bwMode="auto">
            <a:xfrm>
              <a:off x="2923" y="2196"/>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3" name="Line 611"/>
            <p:cNvSpPr>
              <a:spLocks noChangeShapeType="1"/>
            </p:cNvSpPr>
            <p:nvPr/>
          </p:nvSpPr>
          <p:spPr bwMode="auto">
            <a:xfrm flipV="1">
              <a:off x="2933" y="219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4" name="Freeform 612"/>
            <p:cNvSpPr>
              <a:spLocks/>
            </p:cNvSpPr>
            <p:nvPr/>
          </p:nvSpPr>
          <p:spPr bwMode="auto">
            <a:xfrm>
              <a:off x="2928" y="2196"/>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5" name="Line 613"/>
            <p:cNvSpPr>
              <a:spLocks noChangeShapeType="1"/>
            </p:cNvSpPr>
            <p:nvPr/>
          </p:nvSpPr>
          <p:spPr bwMode="auto">
            <a:xfrm>
              <a:off x="2933" y="219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6" name="Freeform 614"/>
            <p:cNvSpPr>
              <a:spLocks/>
            </p:cNvSpPr>
            <p:nvPr/>
          </p:nvSpPr>
          <p:spPr bwMode="auto">
            <a:xfrm>
              <a:off x="2928" y="2191"/>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7" name="Line 615"/>
            <p:cNvSpPr>
              <a:spLocks noChangeShapeType="1"/>
            </p:cNvSpPr>
            <p:nvPr/>
          </p:nvSpPr>
          <p:spPr bwMode="auto">
            <a:xfrm flipV="1">
              <a:off x="2935" y="2192"/>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8" name="Freeform 616"/>
            <p:cNvSpPr>
              <a:spLocks/>
            </p:cNvSpPr>
            <p:nvPr/>
          </p:nvSpPr>
          <p:spPr bwMode="auto">
            <a:xfrm>
              <a:off x="2930" y="2191"/>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9" name="Line 617"/>
            <p:cNvSpPr>
              <a:spLocks noChangeShapeType="1"/>
            </p:cNvSpPr>
            <p:nvPr/>
          </p:nvSpPr>
          <p:spPr bwMode="auto">
            <a:xfrm>
              <a:off x="2935" y="2192"/>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0" name="Freeform 618"/>
            <p:cNvSpPr>
              <a:spLocks/>
            </p:cNvSpPr>
            <p:nvPr/>
          </p:nvSpPr>
          <p:spPr bwMode="auto">
            <a:xfrm>
              <a:off x="2930" y="2187"/>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1" name="Line 619"/>
            <p:cNvSpPr>
              <a:spLocks noChangeShapeType="1"/>
            </p:cNvSpPr>
            <p:nvPr/>
          </p:nvSpPr>
          <p:spPr bwMode="auto">
            <a:xfrm>
              <a:off x="2952" y="2175"/>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2" name="Line 620"/>
            <p:cNvSpPr>
              <a:spLocks noChangeShapeType="1"/>
            </p:cNvSpPr>
            <p:nvPr/>
          </p:nvSpPr>
          <p:spPr bwMode="auto">
            <a:xfrm flipV="1">
              <a:off x="2954" y="217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3" name="Freeform 621"/>
            <p:cNvSpPr>
              <a:spLocks/>
            </p:cNvSpPr>
            <p:nvPr/>
          </p:nvSpPr>
          <p:spPr bwMode="auto">
            <a:xfrm>
              <a:off x="2949" y="2172"/>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4" name="Line 622"/>
            <p:cNvSpPr>
              <a:spLocks noChangeShapeType="1"/>
            </p:cNvSpPr>
            <p:nvPr/>
          </p:nvSpPr>
          <p:spPr bwMode="auto">
            <a:xfrm>
              <a:off x="2954" y="2172"/>
              <a:ext cx="1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5" name="Freeform 623"/>
            <p:cNvSpPr>
              <a:spLocks/>
            </p:cNvSpPr>
            <p:nvPr/>
          </p:nvSpPr>
          <p:spPr bwMode="auto">
            <a:xfrm>
              <a:off x="2949" y="2166"/>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6" name="Line 624"/>
            <p:cNvSpPr>
              <a:spLocks noChangeShapeType="1"/>
            </p:cNvSpPr>
            <p:nvPr/>
          </p:nvSpPr>
          <p:spPr bwMode="auto">
            <a:xfrm flipV="1">
              <a:off x="2990" y="215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7" name="Line 625"/>
            <p:cNvSpPr>
              <a:spLocks noChangeShapeType="1"/>
            </p:cNvSpPr>
            <p:nvPr/>
          </p:nvSpPr>
          <p:spPr bwMode="auto">
            <a:xfrm>
              <a:off x="2990" y="2158"/>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8" name="Freeform 626"/>
            <p:cNvSpPr>
              <a:spLocks/>
            </p:cNvSpPr>
            <p:nvPr/>
          </p:nvSpPr>
          <p:spPr bwMode="auto">
            <a:xfrm>
              <a:off x="2985" y="2152"/>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9" name="Line 627"/>
            <p:cNvSpPr>
              <a:spLocks noChangeShapeType="1"/>
            </p:cNvSpPr>
            <p:nvPr/>
          </p:nvSpPr>
          <p:spPr bwMode="auto">
            <a:xfrm flipV="1">
              <a:off x="2995" y="215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0" name="Freeform 628"/>
            <p:cNvSpPr>
              <a:spLocks/>
            </p:cNvSpPr>
            <p:nvPr/>
          </p:nvSpPr>
          <p:spPr bwMode="auto">
            <a:xfrm>
              <a:off x="2990" y="215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1" name="Line 629"/>
            <p:cNvSpPr>
              <a:spLocks noChangeShapeType="1"/>
            </p:cNvSpPr>
            <p:nvPr/>
          </p:nvSpPr>
          <p:spPr bwMode="auto">
            <a:xfrm>
              <a:off x="2995" y="215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2" name="Freeform 630"/>
            <p:cNvSpPr>
              <a:spLocks/>
            </p:cNvSpPr>
            <p:nvPr/>
          </p:nvSpPr>
          <p:spPr bwMode="auto">
            <a:xfrm>
              <a:off x="2990" y="2149"/>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3" name="Line 631"/>
            <p:cNvSpPr>
              <a:spLocks noChangeShapeType="1"/>
            </p:cNvSpPr>
            <p:nvPr/>
          </p:nvSpPr>
          <p:spPr bwMode="auto">
            <a:xfrm flipV="1">
              <a:off x="2997" y="214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4" name="Freeform 632"/>
            <p:cNvSpPr>
              <a:spLocks/>
            </p:cNvSpPr>
            <p:nvPr/>
          </p:nvSpPr>
          <p:spPr bwMode="auto">
            <a:xfrm>
              <a:off x="2992" y="2149"/>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5" name="Line 633"/>
            <p:cNvSpPr>
              <a:spLocks noChangeShapeType="1"/>
            </p:cNvSpPr>
            <p:nvPr/>
          </p:nvSpPr>
          <p:spPr bwMode="auto">
            <a:xfrm>
              <a:off x="2997" y="2149"/>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6" name="Freeform 634"/>
            <p:cNvSpPr>
              <a:spLocks/>
            </p:cNvSpPr>
            <p:nvPr/>
          </p:nvSpPr>
          <p:spPr bwMode="auto">
            <a:xfrm>
              <a:off x="2992" y="214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7" name="Line 635"/>
            <p:cNvSpPr>
              <a:spLocks noChangeShapeType="1"/>
            </p:cNvSpPr>
            <p:nvPr/>
          </p:nvSpPr>
          <p:spPr bwMode="auto">
            <a:xfrm>
              <a:off x="3019" y="214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8" name="Freeform 636"/>
            <p:cNvSpPr>
              <a:spLocks/>
            </p:cNvSpPr>
            <p:nvPr/>
          </p:nvSpPr>
          <p:spPr bwMode="auto">
            <a:xfrm>
              <a:off x="3014" y="2137"/>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9" name="Line 637"/>
            <p:cNvSpPr>
              <a:spLocks noChangeShapeType="1"/>
            </p:cNvSpPr>
            <p:nvPr/>
          </p:nvSpPr>
          <p:spPr bwMode="auto">
            <a:xfrm flipV="1">
              <a:off x="3026" y="213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0" name="Freeform 638"/>
            <p:cNvSpPr>
              <a:spLocks/>
            </p:cNvSpPr>
            <p:nvPr/>
          </p:nvSpPr>
          <p:spPr bwMode="auto">
            <a:xfrm>
              <a:off x="3021" y="2137"/>
              <a:ext cx="11" cy="12"/>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1" name="Line 639"/>
            <p:cNvSpPr>
              <a:spLocks noChangeShapeType="1"/>
            </p:cNvSpPr>
            <p:nvPr/>
          </p:nvSpPr>
          <p:spPr bwMode="auto">
            <a:xfrm>
              <a:off x="3026" y="2137"/>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2" name="Freeform 640"/>
            <p:cNvSpPr>
              <a:spLocks/>
            </p:cNvSpPr>
            <p:nvPr/>
          </p:nvSpPr>
          <p:spPr bwMode="auto">
            <a:xfrm>
              <a:off x="3021" y="2132"/>
              <a:ext cx="11" cy="12"/>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3" name="Line 641"/>
            <p:cNvSpPr>
              <a:spLocks noChangeShapeType="1"/>
            </p:cNvSpPr>
            <p:nvPr/>
          </p:nvSpPr>
          <p:spPr bwMode="auto">
            <a:xfrm flipV="1">
              <a:off x="3034" y="213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4" name="Freeform 642"/>
            <p:cNvSpPr>
              <a:spLocks/>
            </p:cNvSpPr>
            <p:nvPr/>
          </p:nvSpPr>
          <p:spPr bwMode="auto">
            <a:xfrm>
              <a:off x="3029" y="213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5" name="Line 643"/>
            <p:cNvSpPr>
              <a:spLocks noChangeShapeType="1"/>
            </p:cNvSpPr>
            <p:nvPr/>
          </p:nvSpPr>
          <p:spPr bwMode="auto">
            <a:xfrm>
              <a:off x="3034" y="213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6" name="Freeform 644"/>
            <p:cNvSpPr>
              <a:spLocks/>
            </p:cNvSpPr>
            <p:nvPr/>
          </p:nvSpPr>
          <p:spPr bwMode="auto">
            <a:xfrm>
              <a:off x="3029" y="212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7" name="Line 645"/>
            <p:cNvSpPr>
              <a:spLocks noChangeShapeType="1"/>
            </p:cNvSpPr>
            <p:nvPr/>
          </p:nvSpPr>
          <p:spPr bwMode="auto">
            <a:xfrm>
              <a:off x="3044" y="2115"/>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8" name="Line 646"/>
            <p:cNvSpPr>
              <a:spLocks noChangeShapeType="1"/>
            </p:cNvSpPr>
            <p:nvPr/>
          </p:nvSpPr>
          <p:spPr bwMode="auto">
            <a:xfrm flipV="1">
              <a:off x="3048" y="211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9" name="Freeform 647"/>
            <p:cNvSpPr>
              <a:spLocks/>
            </p:cNvSpPr>
            <p:nvPr/>
          </p:nvSpPr>
          <p:spPr bwMode="auto">
            <a:xfrm>
              <a:off x="3043" y="211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0" name="Line 648"/>
            <p:cNvSpPr>
              <a:spLocks noChangeShapeType="1"/>
            </p:cNvSpPr>
            <p:nvPr/>
          </p:nvSpPr>
          <p:spPr bwMode="auto">
            <a:xfrm>
              <a:off x="3048" y="2112"/>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1" name="Freeform 649"/>
            <p:cNvSpPr>
              <a:spLocks/>
            </p:cNvSpPr>
            <p:nvPr/>
          </p:nvSpPr>
          <p:spPr bwMode="auto">
            <a:xfrm>
              <a:off x="3043" y="2106"/>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2" name="Line 650"/>
            <p:cNvSpPr>
              <a:spLocks noChangeShapeType="1"/>
            </p:cNvSpPr>
            <p:nvPr/>
          </p:nvSpPr>
          <p:spPr bwMode="auto">
            <a:xfrm flipV="1">
              <a:off x="3058" y="210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3" name="Freeform 651"/>
            <p:cNvSpPr>
              <a:spLocks/>
            </p:cNvSpPr>
            <p:nvPr/>
          </p:nvSpPr>
          <p:spPr bwMode="auto">
            <a:xfrm>
              <a:off x="3053" y="2106"/>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4" name="Line 652"/>
            <p:cNvSpPr>
              <a:spLocks noChangeShapeType="1"/>
            </p:cNvSpPr>
            <p:nvPr/>
          </p:nvSpPr>
          <p:spPr bwMode="auto">
            <a:xfrm>
              <a:off x="3058" y="2106"/>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5" name="Freeform 653"/>
            <p:cNvSpPr>
              <a:spLocks/>
            </p:cNvSpPr>
            <p:nvPr/>
          </p:nvSpPr>
          <p:spPr bwMode="auto">
            <a:xfrm>
              <a:off x="3053" y="210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6" name="Line 654"/>
            <p:cNvSpPr>
              <a:spLocks noChangeShapeType="1"/>
            </p:cNvSpPr>
            <p:nvPr/>
          </p:nvSpPr>
          <p:spPr bwMode="auto">
            <a:xfrm>
              <a:off x="3077" y="2099"/>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7" name="Line 655"/>
            <p:cNvSpPr>
              <a:spLocks noChangeShapeType="1"/>
            </p:cNvSpPr>
            <p:nvPr/>
          </p:nvSpPr>
          <p:spPr bwMode="auto">
            <a:xfrm flipV="1">
              <a:off x="3086" y="209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8" name="Freeform 656"/>
            <p:cNvSpPr>
              <a:spLocks/>
            </p:cNvSpPr>
            <p:nvPr/>
          </p:nvSpPr>
          <p:spPr bwMode="auto">
            <a:xfrm>
              <a:off x="3081" y="2094"/>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9" name="Line 657"/>
            <p:cNvSpPr>
              <a:spLocks noChangeShapeType="1"/>
            </p:cNvSpPr>
            <p:nvPr/>
          </p:nvSpPr>
          <p:spPr bwMode="auto">
            <a:xfrm>
              <a:off x="3086" y="2095"/>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0" name="Freeform 658"/>
            <p:cNvSpPr>
              <a:spLocks/>
            </p:cNvSpPr>
            <p:nvPr/>
          </p:nvSpPr>
          <p:spPr bwMode="auto">
            <a:xfrm>
              <a:off x="3081" y="2090"/>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1" name="Line 659"/>
            <p:cNvSpPr>
              <a:spLocks noChangeShapeType="1"/>
            </p:cNvSpPr>
            <p:nvPr/>
          </p:nvSpPr>
          <p:spPr bwMode="auto">
            <a:xfrm flipV="1">
              <a:off x="3091" y="209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2" name="Freeform 660"/>
            <p:cNvSpPr>
              <a:spLocks/>
            </p:cNvSpPr>
            <p:nvPr/>
          </p:nvSpPr>
          <p:spPr bwMode="auto">
            <a:xfrm>
              <a:off x="3086" y="2090"/>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3" name="Line 661"/>
            <p:cNvSpPr>
              <a:spLocks noChangeShapeType="1"/>
            </p:cNvSpPr>
            <p:nvPr/>
          </p:nvSpPr>
          <p:spPr bwMode="auto">
            <a:xfrm>
              <a:off x="3091" y="209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4" name="Freeform 662"/>
            <p:cNvSpPr>
              <a:spLocks/>
            </p:cNvSpPr>
            <p:nvPr/>
          </p:nvSpPr>
          <p:spPr bwMode="auto">
            <a:xfrm>
              <a:off x="3086" y="2085"/>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5" name="Line 663"/>
            <p:cNvSpPr>
              <a:spLocks noChangeShapeType="1"/>
            </p:cNvSpPr>
            <p:nvPr/>
          </p:nvSpPr>
          <p:spPr bwMode="auto">
            <a:xfrm flipV="1">
              <a:off x="3113" y="208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6" name="Line 664"/>
            <p:cNvSpPr>
              <a:spLocks noChangeShapeType="1"/>
            </p:cNvSpPr>
            <p:nvPr/>
          </p:nvSpPr>
          <p:spPr bwMode="auto">
            <a:xfrm>
              <a:off x="3113" y="2082"/>
              <a:ext cx="2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7" name="Freeform 665"/>
            <p:cNvSpPr>
              <a:spLocks/>
            </p:cNvSpPr>
            <p:nvPr/>
          </p:nvSpPr>
          <p:spPr bwMode="auto">
            <a:xfrm>
              <a:off x="3107" y="2077"/>
              <a:ext cx="11" cy="12"/>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8" name="Line 666"/>
            <p:cNvSpPr>
              <a:spLocks noChangeShapeType="1"/>
            </p:cNvSpPr>
            <p:nvPr/>
          </p:nvSpPr>
          <p:spPr bwMode="auto">
            <a:xfrm>
              <a:off x="3153" y="207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9" name="Line 667"/>
            <p:cNvSpPr>
              <a:spLocks noChangeShapeType="1"/>
            </p:cNvSpPr>
            <p:nvPr/>
          </p:nvSpPr>
          <p:spPr bwMode="auto">
            <a:xfrm flipV="1">
              <a:off x="3156" y="206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0" name="Freeform 668"/>
            <p:cNvSpPr>
              <a:spLocks/>
            </p:cNvSpPr>
            <p:nvPr/>
          </p:nvSpPr>
          <p:spPr bwMode="auto">
            <a:xfrm>
              <a:off x="3151" y="2068"/>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1" name="Line 669"/>
            <p:cNvSpPr>
              <a:spLocks noChangeShapeType="1"/>
            </p:cNvSpPr>
            <p:nvPr/>
          </p:nvSpPr>
          <p:spPr bwMode="auto">
            <a:xfrm>
              <a:off x="3156" y="2069"/>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2" name="Freeform 670"/>
            <p:cNvSpPr>
              <a:spLocks/>
            </p:cNvSpPr>
            <p:nvPr/>
          </p:nvSpPr>
          <p:spPr bwMode="auto">
            <a:xfrm>
              <a:off x="3151" y="2064"/>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3" name="Line 671"/>
            <p:cNvSpPr>
              <a:spLocks noChangeShapeType="1"/>
            </p:cNvSpPr>
            <p:nvPr/>
          </p:nvSpPr>
          <p:spPr bwMode="auto">
            <a:xfrm flipV="1">
              <a:off x="3166" y="206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4" name="Freeform 672"/>
            <p:cNvSpPr>
              <a:spLocks/>
            </p:cNvSpPr>
            <p:nvPr/>
          </p:nvSpPr>
          <p:spPr bwMode="auto">
            <a:xfrm>
              <a:off x="3161" y="2064"/>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5" name="Line 673"/>
            <p:cNvSpPr>
              <a:spLocks noChangeShapeType="1"/>
            </p:cNvSpPr>
            <p:nvPr/>
          </p:nvSpPr>
          <p:spPr bwMode="auto">
            <a:xfrm>
              <a:off x="3166" y="206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6" name="Freeform 674"/>
            <p:cNvSpPr>
              <a:spLocks/>
            </p:cNvSpPr>
            <p:nvPr/>
          </p:nvSpPr>
          <p:spPr bwMode="auto">
            <a:xfrm>
              <a:off x="3161" y="2059"/>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7" name="Line 675"/>
            <p:cNvSpPr>
              <a:spLocks noChangeShapeType="1"/>
            </p:cNvSpPr>
            <p:nvPr/>
          </p:nvSpPr>
          <p:spPr bwMode="auto">
            <a:xfrm flipV="1">
              <a:off x="3168" y="2063"/>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8" name="Freeform 676"/>
            <p:cNvSpPr>
              <a:spLocks/>
            </p:cNvSpPr>
            <p:nvPr/>
          </p:nvSpPr>
          <p:spPr bwMode="auto">
            <a:xfrm>
              <a:off x="3163" y="2059"/>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9" name="Line 677"/>
            <p:cNvSpPr>
              <a:spLocks noChangeShapeType="1"/>
            </p:cNvSpPr>
            <p:nvPr/>
          </p:nvSpPr>
          <p:spPr bwMode="auto">
            <a:xfrm>
              <a:off x="3186" y="2057"/>
              <a:ext cx="2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0" name="Line 678"/>
            <p:cNvSpPr>
              <a:spLocks noChangeShapeType="1"/>
            </p:cNvSpPr>
            <p:nvPr/>
          </p:nvSpPr>
          <p:spPr bwMode="auto">
            <a:xfrm flipV="1">
              <a:off x="3206" y="205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1" name="Freeform 679"/>
            <p:cNvSpPr>
              <a:spLocks/>
            </p:cNvSpPr>
            <p:nvPr/>
          </p:nvSpPr>
          <p:spPr bwMode="auto">
            <a:xfrm>
              <a:off x="3200" y="2050"/>
              <a:ext cx="11" cy="12"/>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2" name="Line 680"/>
            <p:cNvSpPr>
              <a:spLocks noChangeShapeType="1"/>
            </p:cNvSpPr>
            <p:nvPr/>
          </p:nvSpPr>
          <p:spPr bwMode="auto">
            <a:xfrm>
              <a:off x="3206" y="2051"/>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3" name="Freeform 681"/>
            <p:cNvSpPr>
              <a:spLocks/>
            </p:cNvSpPr>
            <p:nvPr/>
          </p:nvSpPr>
          <p:spPr bwMode="auto">
            <a:xfrm>
              <a:off x="3200" y="2048"/>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4" name="Line 682"/>
            <p:cNvSpPr>
              <a:spLocks noChangeShapeType="1"/>
            </p:cNvSpPr>
            <p:nvPr/>
          </p:nvSpPr>
          <p:spPr bwMode="auto">
            <a:xfrm flipV="1">
              <a:off x="3226" y="204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5" name="Line 683"/>
            <p:cNvSpPr>
              <a:spLocks noChangeShapeType="1"/>
            </p:cNvSpPr>
            <p:nvPr/>
          </p:nvSpPr>
          <p:spPr bwMode="auto">
            <a:xfrm>
              <a:off x="3226" y="2043"/>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6" name="Freeform 684"/>
            <p:cNvSpPr>
              <a:spLocks/>
            </p:cNvSpPr>
            <p:nvPr/>
          </p:nvSpPr>
          <p:spPr bwMode="auto">
            <a:xfrm>
              <a:off x="3221" y="2037"/>
              <a:ext cx="11" cy="12"/>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7" name="Line 685"/>
            <p:cNvSpPr>
              <a:spLocks noChangeShapeType="1"/>
            </p:cNvSpPr>
            <p:nvPr/>
          </p:nvSpPr>
          <p:spPr bwMode="auto">
            <a:xfrm flipV="1">
              <a:off x="3232" y="2039"/>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8" name="Freeform 686"/>
            <p:cNvSpPr>
              <a:spLocks/>
            </p:cNvSpPr>
            <p:nvPr/>
          </p:nvSpPr>
          <p:spPr bwMode="auto">
            <a:xfrm>
              <a:off x="3228" y="2037"/>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9" name="Line 687"/>
            <p:cNvSpPr>
              <a:spLocks noChangeShapeType="1"/>
            </p:cNvSpPr>
            <p:nvPr/>
          </p:nvSpPr>
          <p:spPr bwMode="auto">
            <a:xfrm>
              <a:off x="3232" y="2039"/>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0" name="Freeform 688"/>
            <p:cNvSpPr>
              <a:spLocks/>
            </p:cNvSpPr>
            <p:nvPr/>
          </p:nvSpPr>
          <p:spPr bwMode="auto">
            <a:xfrm>
              <a:off x="3228" y="2034"/>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1" name="Line 689"/>
            <p:cNvSpPr>
              <a:spLocks noChangeShapeType="1"/>
            </p:cNvSpPr>
            <p:nvPr/>
          </p:nvSpPr>
          <p:spPr bwMode="auto">
            <a:xfrm flipV="1">
              <a:off x="3238" y="2031"/>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2" name="Freeform 690"/>
            <p:cNvSpPr>
              <a:spLocks/>
            </p:cNvSpPr>
            <p:nvPr/>
          </p:nvSpPr>
          <p:spPr bwMode="auto">
            <a:xfrm>
              <a:off x="3232" y="2034"/>
              <a:ext cx="11"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3" name="Line 691"/>
            <p:cNvSpPr>
              <a:spLocks noChangeShapeType="1"/>
            </p:cNvSpPr>
            <p:nvPr/>
          </p:nvSpPr>
          <p:spPr bwMode="auto">
            <a:xfrm>
              <a:off x="3258" y="2026"/>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4" name="Line 692"/>
            <p:cNvSpPr>
              <a:spLocks noChangeShapeType="1"/>
            </p:cNvSpPr>
            <p:nvPr/>
          </p:nvSpPr>
          <p:spPr bwMode="auto">
            <a:xfrm>
              <a:off x="3267" y="2026"/>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5" name="Freeform 693"/>
            <p:cNvSpPr>
              <a:spLocks/>
            </p:cNvSpPr>
            <p:nvPr/>
          </p:nvSpPr>
          <p:spPr bwMode="auto">
            <a:xfrm>
              <a:off x="3267" y="2021"/>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6" name="Line 694"/>
            <p:cNvSpPr>
              <a:spLocks noChangeShapeType="1"/>
            </p:cNvSpPr>
            <p:nvPr/>
          </p:nvSpPr>
          <p:spPr bwMode="auto">
            <a:xfrm flipV="1">
              <a:off x="3276" y="2023"/>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7" name="Freeform 695"/>
            <p:cNvSpPr>
              <a:spLocks/>
            </p:cNvSpPr>
            <p:nvPr/>
          </p:nvSpPr>
          <p:spPr bwMode="auto">
            <a:xfrm>
              <a:off x="3271" y="2021"/>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8" name="Line 696"/>
            <p:cNvSpPr>
              <a:spLocks noChangeShapeType="1"/>
            </p:cNvSpPr>
            <p:nvPr/>
          </p:nvSpPr>
          <p:spPr bwMode="auto">
            <a:xfrm>
              <a:off x="3276" y="2023"/>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9" name="Freeform 697"/>
            <p:cNvSpPr>
              <a:spLocks/>
            </p:cNvSpPr>
            <p:nvPr/>
          </p:nvSpPr>
          <p:spPr bwMode="auto">
            <a:xfrm>
              <a:off x="3271" y="201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0" name="Line 698"/>
            <p:cNvSpPr>
              <a:spLocks noChangeShapeType="1"/>
            </p:cNvSpPr>
            <p:nvPr/>
          </p:nvSpPr>
          <p:spPr bwMode="auto">
            <a:xfrm>
              <a:off x="3291" y="2009"/>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1" name="Line 699"/>
            <p:cNvSpPr>
              <a:spLocks noChangeShapeType="1"/>
            </p:cNvSpPr>
            <p:nvPr/>
          </p:nvSpPr>
          <p:spPr bwMode="auto">
            <a:xfrm flipV="1">
              <a:off x="3300" y="200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2" name="Freeform 700"/>
            <p:cNvSpPr>
              <a:spLocks/>
            </p:cNvSpPr>
            <p:nvPr/>
          </p:nvSpPr>
          <p:spPr bwMode="auto">
            <a:xfrm>
              <a:off x="3295" y="200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3" name="Line 701"/>
            <p:cNvSpPr>
              <a:spLocks noChangeShapeType="1"/>
            </p:cNvSpPr>
            <p:nvPr/>
          </p:nvSpPr>
          <p:spPr bwMode="auto">
            <a:xfrm>
              <a:off x="3300" y="2005"/>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4" name="Freeform 702"/>
            <p:cNvSpPr>
              <a:spLocks/>
            </p:cNvSpPr>
            <p:nvPr/>
          </p:nvSpPr>
          <p:spPr bwMode="auto">
            <a:xfrm>
              <a:off x="3295" y="200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5" name="Line 703"/>
            <p:cNvSpPr>
              <a:spLocks noChangeShapeType="1"/>
            </p:cNvSpPr>
            <p:nvPr/>
          </p:nvSpPr>
          <p:spPr bwMode="auto">
            <a:xfrm flipV="1">
              <a:off x="3308" y="200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6" name="Freeform 704"/>
            <p:cNvSpPr>
              <a:spLocks/>
            </p:cNvSpPr>
            <p:nvPr/>
          </p:nvSpPr>
          <p:spPr bwMode="auto">
            <a:xfrm>
              <a:off x="3302" y="2000"/>
              <a:ext cx="11" cy="10"/>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7" name="Line 705"/>
            <p:cNvSpPr>
              <a:spLocks noChangeShapeType="1"/>
            </p:cNvSpPr>
            <p:nvPr/>
          </p:nvSpPr>
          <p:spPr bwMode="auto">
            <a:xfrm>
              <a:off x="3308" y="200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8" name="Freeform 706"/>
            <p:cNvSpPr>
              <a:spLocks/>
            </p:cNvSpPr>
            <p:nvPr/>
          </p:nvSpPr>
          <p:spPr bwMode="auto">
            <a:xfrm>
              <a:off x="3302" y="1996"/>
              <a:ext cx="11" cy="9"/>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9" name="Line 707"/>
            <p:cNvSpPr>
              <a:spLocks noChangeShapeType="1"/>
            </p:cNvSpPr>
            <p:nvPr/>
          </p:nvSpPr>
          <p:spPr bwMode="auto">
            <a:xfrm flipV="1">
              <a:off x="3329" y="199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0" name="Freeform 708"/>
            <p:cNvSpPr>
              <a:spLocks/>
            </p:cNvSpPr>
            <p:nvPr/>
          </p:nvSpPr>
          <p:spPr bwMode="auto">
            <a:xfrm>
              <a:off x="3324" y="199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1" name="Line 709"/>
            <p:cNvSpPr>
              <a:spLocks noChangeShapeType="1"/>
            </p:cNvSpPr>
            <p:nvPr/>
          </p:nvSpPr>
          <p:spPr bwMode="auto">
            <a:xfrm>
              <a:off x="3329" y="1991"/>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2" name="Freeform 710"/>
            <p:cNvSpPr>
              <a:spLocks/>
            </p:cNvSpPr>
            <p:nvPr/>
          </p:nvSpPr>
          <p:spPr bwMode="auto">
            <a:xfrm>
              <a:off x="3324" y="1988"/>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3" name="Line 711"/>
            <p:cNvSpPr>
              <a:spLocks noChangeShapeType="1"/>
            </p:cNvSpPr>
            <p:nvPr/>
          </p:nvSpPr>
          <p:spPr bwMode="auto">
            <a:xfrm flipV="1">
              <a:off x="3338" y="1988"/>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4" name="Freeform 712"/>
            <p:cNvSpPr>
              <a:spLocks/>
            </p:cNvSpPr>
            <p:nvPr/>
          </p:nvSpPr>
          <p:spPr bwMode="auto">
            <a:xfrm>
              <a:off x="3334" y="198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5" name="Line 713"/>
            <p:cNvSpPr>
              <a:spLocks noChangeShapeType="1"/>
            </p:cNvSpPr>
            <p:nvPr/>
          </p:nvSpPr>
          <p:spPr bwMode="auto">
            <a:xfrm>
              <a:off x="3338" y="198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6" name="Freeform 714"/>
            <p:cNvSpPr>
              <a:spLocks/>
            </p:cNvSpPr>
            <p:nvPr/>
          </p:nvSpPr>
          <p:spPr bwMode="auto">
            <a:xfrm>
              <a:off x="3334" y="1982"/>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7" name="Line 715"/>
            <p:cNvSpPr>
              <a:spLocks noChangeShapeType="1"/>
            </p:cNvSpPr>
            <p:nvPr/>
          </p:nvSpPr>
          <p:spPr bwMode="auto">
            <a:xfrm flipV="1">
              <a:off x="3342" y="198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8" name="Freeform 716"/>
            <p:cNvSpPr>
              <a:spLocks/>
            </p:cNvSpPr>
            <p:nvPr/>
          </p:nvSpPr>
          <p:spPr bwMode="auto">
            <a:xfrm>
              <a:off x="3337" y="198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9" name="Line 717"/>
            <p:cNvSpPr>
              <a:spLocks noChangeShapeType="1"/>
            </p:cNvSpPr>
            <p:nvPr/>
          </p:nvSpPr>
          <p:spPr bwMode="auto">
            <a:xfrm flipV="1">
              <a:off x="3363" y="197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0" name="Freeform 718"/>
            <p:cNvSpPr>
              <a:spLocks/>
            </p:cNvSpPr>
            <p:nvPr/>
          </p:nvSpPr>
          <p:spPr bwMode="auto">
            <a:xfrm>
              <a:off x="3358" y="1975"/>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1" name="Line 719"/>
            <p:cNvSpPr>
              <a:spLocks noChangeShapeType="1"/>
            </p:cNvSpPr>
            <p:nvPr/>
          </p:nvSpPr>
          <p:spPr bwMode="auto">
            <a:xfrm>
              <a:off x="3363" y="1976"/>
              <a:ext cx="1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2" name="Freeform 720"/>
            <p:cNvSpPr>
              <a:spLocks/>
            </p:cNvSpPr>
            <p:nvPr/>
          </p:nvSpPr>
          <p:spPr bwMode="auto">
            <a:xfrm>
              <a:off x="3358" y="1971"/>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3" name="Line 721"/>
            <p:cNvSpPr>
              <a:spLocks noChangeShapeType="1"/>
            </p:cNvSpPr>
            <p:nvPr/>
          </p:nvSpPr>
          <p:spPr bwMode="auto">
            <a:xfrm flipV="1">
              <a:off x="3382" y="1973"/>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4" name="Freeform 722"/>
            <p:cNvSpPr>
              <a:spLocks/>
            </p:cNvSpPr>
            <p:nvPr/>
          </p:nvSpPr>
          <p:spPr bwMode="auto">
            <a:xfrm>
              <a:off x="3377" y="1971"/>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5" name="Line 723"/>
            <p:cNvSpPr>
              <a:spLocks noChangeShapeType="1"/>
            </p:cNvSpPr>
            <p:nvPr/>
          </p:nvSpPr>
          <p:spPr bwMode="auto">
            <a:xfrm>
              <a:off x="3396" y="196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6" name="Line 724"/>
            <p:cNvSpPr>
              <a:spLocks noChangeShapeType="1"/>
            </p:cNvSpPr>
            <p:nvPr/>
          </p:nvSpPr>
          <p:spPr bwMode="auto">
            <a:xfrm>
              <a:off x="3401" y="1962"/>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7" name="Freeform 725"/>
            <p:cNvSpPr>
              <a:spLocks/>
            </p:cNvSpPr>
            <p:nvPr/>
          </p:nvSpPr>
          <p:spPr bwMode="auto">
            <a:xfrm>
              <a:off x="3401" y="1957"/>
              <a:ext cx="1" cy="12"/>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8" name="Line 726"/>
            <p:cNvSpPr>
              <a:spLocks noChangeShapeType="1"/>
            </p:cNvSpPr>
            <p:nvPr/>
          </p:nvSpPr>
          <p:spPr bwMode="auto">
            <a:xfrm flipV="1">
              <a:off x="3414" y="195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9" name="Freeform 727"/>
            <p:cNvSpPr>
              <a:spLocks/>
            </p:cNvSpPr>
            <p:nvPr/>
          </p:nvSpPr>
          <p:spPr bwMode="auto">
            <a:xfrm>
              <a:off x="3409" y="1957"/>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0" name="Line 728"/>
            <p:cNvSpPr>
              <a:spLocks noChangeShapeType="1"/>
            </p:cNvSpPr>
            <p:nvPr/>
          </p:nvSpPr>
          <p:spPr bwMode="auto">
            <a:xfrm>
              <a:off x="3414" y="195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1" name="Freeform 729"/>
            <p:cNvSpPr>
              <a:spLocks/>
            </p:cNvSpPr>
            <p:nvPr/>
          </p:nvSpPr>
          <p:spPr bwMode="auto">
            <a:xfrm>
              <a:off x="3409" y="1953"/>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2" name="Line 730"/>
            <p:cNvSpPr>
              <a:spLocks noChangeShapeType="1"/>
            </p:cNvSpPr>
            <p:nvPr/>
          </p:nvSpPr>
          <p:spPr bwMode="auto">
            <a:xfrm flipV="1">
              <a:off x="3416" y="195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3" name="Freeform 731"/>
            <p:cNvSpPr>
              <a:spLocks/>
            </p:cNvSpPr>
            <p:nvPr/>
          </p:nvSpPr>
          <p:spPr bwMode="auto">
            <a:xfrm>
              <a:off x="3411" y="1953"/>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4" name="Line 732"/>
            <p:cNvSpPr>
              <a:spLocks noChangeShapeType="1"/>
            </p:cNvSpPr>
            <p:nvPr/>
          </p:nvSpPr>
          <p:spPr bwMode="auto">
            <a:xfrm flipV="1">
              <a:off x="3430" y="194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5" name="Freeform 733"/>
            <p:cNvSpPr>
              <a:spLocks/>
            </p:cNvSpPr>
            <p:nvPr/>
          </p:nvSpPr>
          <p:spPr bwMode="auto">
            <a:xfrm>
              <a:off x="3425" y="1940"/>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6" name="Line 734"/>
            <p:cNvSpPr>
              <a:spLocks noChangeShapeType="1"/>
            </p:cNvSpPr>
            <p:nvPr/>
          </p:nvSpPr>
          <p:spPr bwMode="auto">
            <a:xfrm>
              <a:off x="3430" y="1942"/>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7" name="Freeform 735"/>
            <p:cNvSpPr>
              <a:spLocks/>
            </p:cNvSpPr>
            <p:nvPr/>
          </p:nvSpPr>
          <p:spPr bwMode="auto">
            <a:xfrm>
              <a:off x="3425" y="1936"/>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8" name="Line 736"/>
            <p:cNvSpPr>
              <a:spLocks noChangeShapeType="1"/>
            </p:cNvSpPr>
            <p:nvPr/>
          </p:nvSpPr>
          <p:spPr bwMode="auto">
            <a:xfrm flipV="1">
              <a:off x="3440" y="193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9" name="Freeform 737"/>
            <p:cNvSpPr>
              <a:spLocks/>
            </p:cNvSpPr>
            <p:nvPr/>
          </p:nvSpPr>
          <p:spPr bwMode="auto">
            <a:xfrm>
              <a:off x="3435" y="1936"/>
              <a:ext cx="11" cy="12"/>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0" name="Line 738"/>
            <p:cNvSpPr>
              <a:spLocks noChangeShapeType="1"/>
            </p:cNvSpPr>
            <p:nvPr/>
          </p:nvSpPr>
          <p:spPr bwMode="auto">
            <a:xfrm>
              <a:off x="3440" y="1936"/>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1" name="Freeform 739"/>
            <p:cNvSpPr>
              <a:spLocks/>
            </p:cNvSpPr>
            <p:nvPr/>
          </p:nvSpPr>
          <p:spPr bwMode="auto">
            <a:xfrm>
              <a:off x="3435" y="1931"/>
              <a:ext cx="11" cy="12"/>
            </a:xfrm>
            <a:custGeom>
              <a:avLst/>
              <a:gdLst/>
              <a:ahLst/>
              <a:cxnLst>
                <a:cxn ang="0">
                  <a:pos x="0" y="6"/>
                </a:cxn>
                <a:cxn ang="0">
                  <a:pos x="5" y="0"/>
                </a:cxn>
                <a:cxn ang="0">
                  <a:pos x="11" y="6"/>
                </a:cxn>
                <a:cxn ang="0">
                  <a:pos x="5" y="12"/>
                </a:cxn>
                <a:cxn ang="0">
                  <a:pos x="0" y="6"/>
                </a:cxn>
              </a:cxnLst>
              <a:rect l="0" t="0" r="r" b="b"/>
              <a:pathLst>
                <a:path w="11" h="12">
                  <a:moveTo>
                    <a:pt x="0" y="6"/>
                  </a:moveTo>
                  <a:lnTo>
                    <a:pt x="5" y="0"/>
                  </a:lnTo>
                  <a:lnTo>
                    <a:pt x="11"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2" name="Line 740"/>
            <p:cNvSpPr>
              <a:spLocks noChangeShapeType="1"/>
            </p:cNvSpPr>
            <p:nvPr/>
          </p:nvSpPr>
          <p:spPr bwMode="auto">
            <a:xfrm>
              <a:off x="3468" y="1933"/>
              <a:ext cx="1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3" name="Line 741"/>
            <p:cNvSpPr>
              <a:spLocks noChangeShapeType="1"/>
            </p:cNvSpPr>
            <p:nvPr/>
          </p:nvSpPr>
          <p:spPr bwMode="auto">
            <a:xfrm flipV="1">
              <a:off x="3484" y="192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4" name="Freeform 742"/>
            <p:cNvSpPr>
              <a:spLocks/>
            </p:cNvSpPr>
            <p:nvPr/>
          </p:nvSpPr>
          <p:spPr bwMode="auto">
            <a:xfrm>
              <a:off x="3478" y="1927"/>
              <a:ext cx="11" cy="12"/>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5" name="Line 743"/>
            <p:cNvSpPr>
              <a:spLocks noChangeShapeType="1"/>
            </p:cNvSpPr>
            <p:nvPr/>
          </p:nvSpPr>
          <p:spPr bwMode="auto">
            <a:xfrm>
              <a:off x="3484" y="1927"/>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6" name="Freeform 744"/>
            <p:cNvSpPr>
              <a:spLocks/>
            </p:cNvSpPr>
            <p:nvPr/>
          </p:nvSpPr>
          <p:spPr bwMode="auto">
            <a:xfrm>
              <a:off x="3478" y="1922"/>
              <a:ext cx="11" cy="12"/>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7" name="Line 745"/>
            <p:cNvSpPr>
              <a:spLocks noChangeShapeType="1"/>
            </p:cNvSpPr>
            <p:nvPr/>
          </p:nvSpPr>
          <p:spPr bwMode="auto">
            <a:xfrm flipV="1">
              <a:off x="3488" y="1926"/>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8" name="Freeform 746"/>
            <p:cNvSpPr>
              <a:spLocks/>
            </p:cNvSpPr>
            <p:nvPr/>
          </p:nvSpPr>
          <p:spPr bwMode="auto">
            <a:xfrm>
              <a:off x="3482" y="192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9" name="Line 747"/>
            <p:cNvSpPr>
              <a:spLocks noChangeShapeType="1"/>
            </p:cNvSpPr>
            <p:nvPr/>
          </p:nvSpPr>
          <p:spPr bwMode="auto">
            <a:xfrm>
              <a:off x="3501" y="1915"/>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0" name="Line 748"/>
            <p:cNvSpPr>
              <a:spLocks noChangeShapeType="1"/>
            </p:cNvSpPr>
            <p:nvPr/>
          </p:nvSpPr>
          <p:spPr bwMode="auto">
            <a:xfrm>
              <a:off x="3503" y="1915"/>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1" name="Freeform 749"/>
            <p:cNvSpPr>
              <a:spLocks/>
            </p:cNvSpPr>
            <p:nvPr/>
          </p:nvSpPr>
          <p:spPr bwMode="auto">
            <a:xfrm>
              <a:off x="3503" y="1910"/>
              <a:ext cx="1" cy="13"/>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2" name="Line 750"/>
            <p:cNvSpPr>
              <a:spLocks noChangeShapeType="1"/>
            </p:cNvSpPr>
            <p:nvPr/>
          </p:nvSpPr>
          <p:spPr bwMode="auto">
            <a:xfrm flipV="1">
              <a:off x="3511" y="191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3" name="Freeform 751"/>
            <p:cNvSpPr>
              <a:spLocks/>
            </p:cNvSpPr>
            <p:nvPr/>
          </p:nvSpPr>
          <p:spPr bwMode="auto">
            <a:xfrm>
              <a:off x="3506" y="1910"/>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4" name="Line 752"/>
            <p:cNvSpPr>
              <a:spLocks noChangeShapeType="1"/>
            </p:cNvSpPr>
            <p:nvPr/>
          </p:nvSpPr>
          <p:spPr bwMode="auto">
            <a:xfrm>
              <a:off x="3511" y="1911"/>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5" name="Freeform 753"/>
            <p:cNvSpPr>
              <a:spLocks/>
            </p:cNvSpPr>
            <p:nvPr/>
          </p:nvSpPr>
          <p:spPr bwMode="auto">
            <a:xfrm>
              <a:off x="3506" y="1906"/>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6" name="Line 754"/>
            <p:cNvSpPr>
              <a:spLocks noChangeShapeType="1"/>
            </p:cNvSpPr>
            <p:nvPr/>
          </p:nvSpPr>
          <p:spPr bwMode="auto">
            <a:xfrm flipV="1">
              <a:off x="3514" y="190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7" name="Freeform 755"/>
            <p:cNvSpPr>
              <a:spLocks/>
            </p:cNvSpPr>
            <p:nvPr/>
          </p:nvSpPr>
          <p:spPr bwMode="auto">
            <a:xfrm>
              <a:off x="3508" y="1906"/>
              <a:ext cx="11"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8" name="Line 756"/>
            <p:cNvSpPr>
              <a:spLocks noChangeShapeType="1"/>
            </p:cNvSpPr>
            <p:nvPr/>
          </p:nvSpPr>
          <p:spPr bwMode="auto">
            <a:xfrm>
              <a:off x="3514" y="1907"/>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9" name="Freeform 757"/>
            <p:cNvSpPr>
              <a:spLocks/>
            </p:cNvSpPr>
            <p:nvPr/>
          </p:nvSpPr>
          <p:spPr bwMode="auto">
            <a:xfrm>
              <a:off x="3508" y="1902"/>
              <a:ext cx="11"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0" name="Line 758"/>
            <p:cNvSpPr>
              <a:spLocks noChangeShapeType="1"/>
            </p:cNvSpPr>
            <p:nvPr/>
          </p:nvSpPr>
          <p:spPr bwMode="auto">
            <a:xfrm>
              <a:off x="3535" y="1899"/>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1" name="Line 759"/>
            <p:cNvSpPr>
              <a:spLocks noChangeShapeType="1"/>
            </p:cNvSpPr>
            <p:nvPr/>
          </p:nvSpPr>
          <p:spPr bwMode="auto">
            <a:xfrm flipV="1">
              <a:off x="3538" y="189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2" name="Freeform 760"/>
            <p:cNvSpPr>
              <a:spLocks/>
            </p:cNvSpPr>
            <p:nvPr/>
          </p:nvSpPr>
          <p:spPr bwMode="auto">
            <a:xfrm>
              <a:off x="3533" y="1893"/>
              <a:ext cx="10" cy="12"/>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3" name="Line 761"/>
            <p:cNvSpPr>
              <a:spLocks noChangeShapeType="1"/>
            </p:cNvSpPr>
            <p:nvPr/>
          </p:nvSpPr>
          <p:spPr bwMode="auto">
            <a:xfrm>
              <a:off x="3538" y="1896"/>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4" name="Freeform 762"/>
            <p:cNvSpPr>
              <a:spLocks/>
            </p:cNvSpPr>
            <p:nvPr/>
          </p:nvSpPr>
          <p:spPr bwMode="auto">
            <a:xfrm>
              <a:off x="3533" y="1890"/>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5" name="Line 763"/>
            <p:cNvSpPr>
              <a:spLocks noChangeShapeType="1"/>
            </p:cNvSpPr>
            <p:nvPr/>
          </p:nvSpPr>
          <p:spPr bwMode="auto">
            <a:xfrm flipV="1">
              <a:off x="3543" y="1887"/>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6" name="Freeform 764"/>
            <p:cNvSpPr>
              <a:spLocks/>
            </p:cNvSpPr>
            <p:nvPr/>
          </p:nvSpPr>
          <p:spPr bwMode="auto">
            <a:xfrm>
              <a:off x="3538" y="1890"/>
              <a:ext cx="10" cy="9"/>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7" name="Line 765"/>
            <p:cNvSpPr>
              <a:spLocks noChangeShapeType="1"/>
            </p:cNvSpPr>
            <p:nvPr/>
          </p:nvSpPr>
          <p:spPr bwMode="auto">
            <a:xfrm>
              <a:off x="3543" y="1887"/>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8" name="Freeform 766"/>
            <p:cNvSpPr>
              <a:spLocks/>
            </p:cNvSpPr>
            <p:nvPr/>
          </p:nvSpPr>
          <p:spPr bwMode="auto">
            <a:xfrm>
              <a:off x="3538" y="1881"/>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9" name="Line 767"/>
            <p:cNvSpPr>
              <a:spLocks noChangeShapeType="1"/>
            </p:cNvSpPr>
            <p:nvPr/>
          </p:nvSpPr>
          <p:spPr bwMode="auto">
            <a:xfrm>
              <a:off x="3561" y="1873"/>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0" name="Line 768"/>
            <p:cNvSpPr>
              <a:spLocks noChangeShapeType="1"/>
            </p:cNvSpPr>
            <p:nvPr/>
          </p:nvSpPr>
          <p:spPr bwMode="auto">
            <a:xfrm flipV="1">
              <a:off x="3565" y="186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1" name="Freeform 769"/>
            <p:cNvSpPr>
              <a:spLocks/>
            </p:cNvSpPr>
            <p:nvPr/>
          </p:nvSpPr>
          <p:spPr bwMode="auto">
            <a:xfrm>
              <a:off x="3559" y="1867"/>
              <a:ext cx="11" cy="13"/>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2" name="Line 770"/>
            <p:cNvSpPr>
              <a:spLocks noChangeShapeType="1"/>
            </p:cNvSpPr>
            <p:nvPr/>
          </p:nvSpPr>
          <p:spPr bwMode="auto">
            <a:xfrm>
              <a:off x="3565" y="18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3" name="Freeform 771"/>
            <p:cNvSpPr>
              <a:spLocks/>
            </p:cNvSpPr>
            <p:nvPr/>
          </p:nvSpPr>
          <p:spPr bwMode="auto">
            <a:xfrm>
              <a:off x="3559" y="1864"/>
              <a:ext cx="11" cy="10"/>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4" name="Line 772"/>
            <p:cNvSpPr>
              <a:spLocks noChangeShapeType="1"/>
            </p:cNvSpPr>
            <p:nvPr/>
          </p:nvSpPr>
          <p:spPr bwMode="auto">
            <a:xfrm flipV="1">
              <a:off x="3567" y="186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5" name="Freeform 773"/>
            <p:cNvSpPr>
              <a:spLocks/>
            </p:cNvSpPr>
            <p:nvPr/>
          </p:nvSpPr>
          <p:spPr bwMode="auto">
            <a:xfrm>
              <a:off x="3561" y="1864"/>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6" name="Line 774"/>
            <p:cNvSpPr>
              <a:spLocks noChangeShapeType="1"/>
            </p:cNvSpPr>
            <p:nvPr/>
          </p:nvSpPr>
          <p:spPr bwMode="auto">
            <a:xfrm>
              <a:off x="3567" y="1864"/>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7" name="Freeform 775"/>
            <p:cNvSpPr>
              <a:spLocks/>
            </p:cNvSpPr>
            <p:nvPr/>
          </p:nvSpPr>
          <p:spPr bwMode="auto">
            <a:xfrm>
              <a:off x="3561" y="1858"/>
              <a:ext cx="11"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8" name="Line 776"/>
            <p:cNvSpPr>
              <a:spLocks noChangeShapeType="1"/>
            </p:cNvSpPr>
            <p:nvPr/>
          </p:nvSpPr>
          <p:spPr bwMode="auto">
            <a:xfrm flipV="1">
              <a:off x="3573" y="1858"/>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9" name="Freeform 777"/>
            <p:cNvSpPr>
              <a:spLocks/>
            </p:cNvSpPr>
            <p:nvPr/>
          </p:nvSpPr>
          <p:spPr bwMode="auto">
            <a:xfrm>
              <a:off x="3567" y="185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0" name="Line 778"/>
            <p:cNvSpPr>
              <a:spLocks noChangeShapeType="1"/>
            </p:cNvSpPr>
            <p:nvPr/>
          </p:nvSpPr>
          <p:spPr bwMode="auto">
            <a:xfrm>
              <a:off x="3585" y="1847"/>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1" name="Line 779"/>
            <p:cNvSpPr>
              <a:spLocks noChangeShapeType="1"/>
            </p:cNvSpPr>
            <p:nvPr/>
          </p:nvSpPr>
          <p:spPr bwMode="auto">
            <a:xfrm flipV="1">
              <a:off x="3596" y="184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2" name="Freeform 780"/>
            <p:cNvSpPr>
              <a:spLocks/>
            </p:cNvSpPr>
            <p:nvPr/>
          </p:nvSpPr>
          <p:spPr bwMode="auto">
            <a:xfrm>
              <a:off x="3591" y="1842"/>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3" name="Line 781"/>
            <p:cNvSpPr>
              <a:spLocks noChangeShapeType="1"/>
            </p:cNvSpPr>
            <p:nvPr/>
          </p:nvSpPr>
          <p:spPr bwMode="auto">
            <a:xfrm>
              <a:off x="3596" y="184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4" name="Freeform 782"/>
            <p:cNvSpPr>
              <a:spLocks/>
            </p:cNvSpPr>
            <p:nvPr/>
          </p:nvSpPr>
          <p:spPr bwMode="auto">
            <a:xfrm>
              <a:off x="3591" y="1838"/>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5" name="Line 783"/>
            <p:cNvSpPr>
              <a:spLocks noChangeShapeType="1"/>
            </p:cNvSpPr>
            <p:nvPr/>
          </p:nvSpPr>
          <p:spPr bwMode="auto">
            <a:xfrm flipV="1">
              <a:off x="3599" y="183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6" name="Freeform 784"/>
            <p:cNvSpPr>
              <a:spLocks/>
            </p:cNvSpPr>
            <p:nvPr/>
          </p:nvSpPr>
          <p:spPr bwMode="auto">
            <a:xfrm>
              <a:off x="3594" y="1838"/>
              <a:ext cx="11"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7" name="Line 785"/>
            <p:cNvSpPr>
              <a:spLocks noChangeShapeType="1"/>
            </p:cNvSpPr>
            <p:nvPr/>
          </p:nvSpPr>
          <p:spPr bwMode="auto">
            <a:xfrm>
              <a:off x="3599" y="1839"/>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8" name="Freeform 786"/>
            <p:cNvSpPr>
              <a:spLocks/>
            </p:cNvSpPr>
            <p:nvPr/>
          </p:nvSpPr>
          <p:spPr bwMode="auto">
            <a:xfrm>
              <a:off x="3594" y="1834"/>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9" name="Line 787"/>
            <p:cNvSpPr>
              <a:spLocks noChangeShapeType="1"/>
            </p:cNvSpPr>
            <p:nvPr/>
          </p:nvSpPr>
          <p:spPr bwMode="auto">
            <a:xfrm flipV="1">
              <a:off x="3601" y="183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0" name="Freeform 788"/>
            <p:cNvSpPr>
              <a:spLocks/>
            </p:cNvSpPr>
            <p:nvPr/>
          </p:nvSpPr>
          <p:spPr bwMode="auto">
            <a:xfrm>
              <a:off x="3596" y="183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1" name="Line 789"/>
            <p:cNvSpPr>
              <a:spLocks noChangeShapeType="1"/>
            </p:cNvSpPr>
            <p:nvPr/>
          </p:nvSpPr>
          <p:spPr bwMode="auto">
            <a:xfrm flipV="1">
              <a:off x="3610" y="181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2" name="Freeform 790"/>
            <p:cNvSpPr>
              <a:spLocks/>
            </p:cNvSpPr>
            <p:nvPr/>
          </p:nvSpPr>
          <p:spPr bwMode="auto">
            <a:xfrm>
              <a:off x="3605" y="1816"/>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3" name="Line 791"/>
            <p:cNvSpPr>
              <a:spLocks noChangeShapeType="1"/>
            </p:cNvSpPr>
            <p:nvPr/>
          </p:nvSpPr>
          <p:spPr bwMode="auto">
            <a:xfrm>
              <a:off x="3610" y="1818"/>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4" name="Freeform 792"/>
            <p:cNvSpPr>
              <a:spLocks/>
            </p:cNvSpPr>
            <p:nvPr/>
          </p:nvSpPr>
          <p:spPr bwMode="auto">
            <a:xfrm>
              <a:off x="3605" y="1812"/>
              <a:ext cx="10" cy="12"/>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5" name="Line 793"/>
            <p:cNvSpPr>
              <a:spLocks noChangeShapeType="1"/>
            </p:cNvSpPr>
            <p:nvPr/>
          </p:nvSpPr>
          <p:spPr bwMode="auto">
            <a:xfrm flipV="1">
              <a:off x="3614" y="1812"/>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6" name="Freeform 794"/>
            <p:cNvSpPr>
              <a:spLocks/>
            </p:cNvSpPr>
            <p:nvPr/>
          </p:nvSpPr>
          <p:spPr bwMode="auto">
            <a:xfrm>
              <a:off x="3610" y="1812"/>
              <a:ext cx="10" cy="12"/>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7" name="Line 795"/>
            <p:cNvSpPr>
              <a:spLocks noChangeShapeType="1"/>
            </p:cNvSpPr>
            <p:nvPr/>
          </p:nvSpPr>
          <p:spPr bwMode="auto">
            <a:xfrm>
              <a:off x="3614" y="1812"/>
              <a:ext cx="1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8" name="Freeform 796"/>
            <p:cNvSpPr>
              <a:spLocks/>
            </p:cNvSpPr>
            <p:nvPr/>
          </p:nvSpPr>
          <p:spPr bwMode="auto">
            <a:xfrm>
              <a:off x="3610" y="1807"/>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9" name="Line 797"/>
            <p:cNvSpPr>
              <a:spLocks noChangeShapeType="1"/>
            </p:cNvSpPr>
            <p:nvPr/>
          </p:nvSpPr>
          <p:spPr bwMode="auto">
            <a:xfrm>
              <a:off x="3639" y="1800"/>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0" name="Line 798"/>
            <p:cNvSpPr>
              <a:spLocks noChangeShapeType="1"/>
            </p:cNvSpPr>
            <p:nvPr/>
          </p:nvSpPr>
          <p:spPr bwMode="auto">
            <a:xfrm flipV="1">
              <a:off x="3653" y="1792"/>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1" name="Freeform 799"/>
            <p:cNvSpPr>
              <a:spLocks/>
            </p:cNvSpPr>
            <p:nvPr/>
          </p:nvSpPr>
          <p:spPr bwMode="auto">
            <a:xfrm>
              <a:off x="3648" y="1795"/>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52" name="Line 800"/>
            <p:cNvSpPr>
              <a:spLocks noChangeShapeType="1"/>
            </p:cNvSpPr>
            <p:nvPr/>
          </p:nvSpPr>
          <p:spPr bwMode="auto">
            <a:xfrm>
              <a:off x="3653" y="179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3" name="Freeform 801"/>
            <p:cNvSpPr>
              <a:spLocks/>
            </p:cNvSpPr>
            <p:nvPr/>
          </p:nvSpPr>
          <p:spPr bwMode="auto">
            <a:xfrm>
              <a:off x="3648" y="1787"/>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54" name="Line 802"/>
            <p:cNvSpPr>
              <a:spLocks noChangeShapeType="1"/>
            </p:cNvSpPr>
            <p:nvPr/>
          </p:nvSpPr>
          <p:spPr bwMode="auto">
            <a:xfrm flipV="1">
              <a:off x="3656" y="179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5" name="Freeform 803"/>
            <p:cNvSpPr>
              <a:spLocks/>
            </p:cNvSpPr>
            <p:nvPr/>
          </p:nvSpPr>
          <p:spPr bwMode="auto">
            <a:xfrm>
              <a:off x="3651" y="1787"/>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56" name="Line 804"/>
            <p:cNvSpPr>
              <a:spLocks noChangeShapeType="1"/>
            </p:cNvSpPr>
            <p:nvPr/>
          </p:nvSpPr>
          <p:spPr bwMode="auto">
            <a:xfrm>
              <a:off x="3665" y="177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7" name="Line 805"/>
            <p:cNvSpPr>
              <a:spLocks noChangeShapeType="1"/>
            </p:cNvSpPr>
            <p:nvPr/>
          </p:nvSpPr>
          <p:spPr bwMode="auto">
            <a:xfrm flipV="1">
              <a:off x="3667" y="1772"/>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8" name="Freeform 806"/>
            <p:cNvSpPr>
              <a:spLocks/>
            </p:cNvSpPr>
            <p:nvPr/>
          </p:nvSpPr>
          <p:spPr bwMode="auto">
            <a:xfrm>
              <a:off x="3663" y="1769"/>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grpSp>
      <p:grpSp>
        <p:nvGrpSpPr>
          <p:cNvPr id="35021" name="Group 807"/>
          <p:cNvGrpSpPr>
            <a:grpSpLocks/>
          </p:cNvGrpSpPr>
          <p:nvPr/>
        </p:nvGrpSpPr>
        <p:grpSpPr bwMode="auto">
          <a:xfrm>
            <a:off x="7204076" y="2324100"/>
            <a:ext cx="1103313" cy="539750"/>
            <a:chOff x="3663" y="1344"/>
            <a:chExt cx="770" cy="433"/>
          </a:xfrm>
        </p:grpSpPr>
        <p:sp>
          <p:nvSpPr>
            <p:cNvPr id="613160" name="Line 808"/>
            <p:cNvSpPr>
              <a:spLocks noChangeShapeType="1"/>
            </p:cNvSpPr>
            <p:nvPr/>
          </p:nvSpPr>
          <p:spPr bwMode="auto">
            <a:xfrm>
              <a:off x="3669" y="1771"/>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1" name="Freeform 809"/>
            <p:cNvSpPr>
              <a:spLocks/>
            </p:cNvSpPr>
            <p:nvPr/>
          </p:nvSpPr>
          <p:spPr bwMode="auto">
            <a:xfrm>
              <a:off x="3663" y="1766"/>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2" name="Line 810"/>
            <p:cNvSpPr>
              <a:spLocks noChangeShapeType="1"/>
            </p:cNvSpPr>
            <p:nvPr/>
          </p:nvSpPr>
          <p:spPr bwMode="auto">
            <a:xfrm flipV="1">
              <a:off x="3676" y="176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3" name="Freeform 811"/>
            <p:cNvSpPr>
              <a:spLocks/>
            </p:cNvSpPr>
            <p:nvPr/>
          </p:nvSpPr>
          <p:spPr bwMode="auto">
            <a:xfrm>
              <a:off x="3671" y="1766"/>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4" name="Line 812"/>
            <p:cNvSpPr>
              <a:spLocks noChangeShapeType="1"/>
            </p:cNvSpPr>
            <p:nvPr/>
          </p:nvSpPr>
          <p:spPr bwMode="auto">
            <a:xfrm>
              <a:off x="3676" y="176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5" name="Freeform 813"/>
            <p:cNvSpPr>
              <a:spLocks/>
            </p:cNvSpPr>
            <p:nvPr/>
          </p:nvSpPr>
          <p:spPr bwMode="auto">
            <a:xfrm>
              <a:off x="3671" y="176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6" name="Line 814"/>
            <p:cNvSpPr>
              <a:spLocks noChangeShapeType="1"/>
            </p:cNvSpPr>
            <p:nvPr/>
          </p:nvSpPr>
          <p:spPr bwMode="auto">
            <a:xfrm flipV="1">
              <a:off x="3701" y="1758"/>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7" name="Line 815"/>
            <p:cNvSpPr>
              <a:spLocks noChangeShapeType="1"/>
            </p:cNvSpPr>
            <p:nvPr/>
          </p:nvSpPr>
          <p:spPr bwMode="auto">
            <a:xfrm>
              <a:off x="3701" y="175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8" name="Freeform 816"/>
            <p:cNvSpPr>
              <a:spLocks/>
            </p:cNvSpPr>
            <p:nvPr/>
          </p:nvSpPr>
          <p:spPr bwMode="auto">
            <a:xfrm>
              <a:off x="3696" y="175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9" name="Line 817"/>
            <p:cNvSpPr>
              <a:spLocks noChangeShapeType="1"/>
            </p:cNvSpPr>
            <p:nvPr/>
          </p:nvSpPr>
          <p:spPr bwMode="auto">
            <a:xfrm flipV="1">
              <a:off x="3704" y="175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0" name="Freeform 818"/>
            <p:cNvSpPr>
              <a:spLocks/>
            </p:cNvSpPr>
            <p:nvPr/>
          </p:nvSpPr>
          <p:spPr bwMode="auto">
            <a:xfrm>
              <a:off x="3698" y="1753"/>
              <a:ext cx="11"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1" name="Line 819"/>
            <p:cNvSpPr>
              <a:spLocks noChangeShapeType="1"/>
            </p:cNvSpPr>
            <p:nvPr/>
          </p:nvSpPr>
          <p:spPr bwMode="auto">
            <a:xfrm>
              <a:off x="3704" y="1753"/>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2" name="Freeform 820"/>
            <p:cNvSpPr>
              <a:spLocks/>
            </p:cNvSpPr>
            <p:nvPr/>
          </p:nvSpPr>
          <p:spPr bwMode="auto">
            <a:xfrm>
              <a:off x="3698" y="1748"/>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3" name="Line 821"/>
            <p:cNvSpPr>
              <a:spLocks noChangeShapeType="1"/>
            </p:cNvSpPr>
            <p:nvPr/>
          </p:nvSpPr>
          <p:spPr bwMode="auto">
            <a:xfrm flipV="1">
              <a:off x="3706" y="1744"/>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4" name="Freeform 822"/>
            <p:cNvSpPr>
              <a:spLocks/>
            </p:cNvSpPr>
            <p:nvPr/>
          </p:nvSpPr>
          <p:spPr bwMode="auto">
            <a:xfrm>
              <a:off x="3701" y="174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5" name="Line 823"/>
            <p:cNvSpPr>
              <a:spLocks noChangeShapeType="1"/>
            </p:cNvSpPr>
            <p:nvPr/>
          </p:nvSpPr>
          <p:spPr bwMode="auto">
            <a:xfrm>
              <a:off x="3706" y="174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6" name="Freeform 824"/>
            <p:cNvSpPr>
              <a:spLocks/>
            </p:cNvSpPr>
            <p:nvPr/>
          </p:nvSpPr>
          <p:spPr bwMode="auto">
            <a:xfrm>
              <a:off x="3701" y="173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7" name="Line 825"/>
            <p:cNvSpPr>
              <a:spLocks noChangeShapeType="1"/>
            </p:cNvSpPr>
            <p:nvPr/>
          </p:nvSpPr>
          <p:spPr bwMode="auto">
            <a:xfrm flipV="1">
              <a:off x="3710" y="1743"/>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8" name="Freeform 826"/>
            <p:cNvSpPr>
              <a:spLocks/>
            </p:cNvSpPr>
            <p:nvPr/>
          </p:nvSpPr>
          <p:spPr bwMode="auto">
            <a:xfrm>
              <a:off x="3704" y="173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9" name="Line 827"/>
            <p:cNvSpPr>
              <a:spLocks noChangeShapeType="1"/>
            </p:cNvSpPr>
            <p:nvPr/>
          </p:nvSpPr>
          <p:spPr bwMode="auto">
            <a:xfrm>
              <a:off x="3723" y="1731"/>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0" name="Line 828"/>
            <p:cNvSpPr>
              <a:spLocks noChangeShapeType="1"/>
            </p:cNvSpPr>
            <p:nvPr/>
          </p:nvSpPr>
          <p:spPr bwMode="auto">
            <a:xfrm>
              <a:off x="3733" y="1731"/>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1" name="Freeform 829"/>
            <p:cNvSpPr>
              <a:spLocks/>
            </p:cNvSpPr>
            <p:nvPr/>
          </p:nvSpPr>
          <p:spPr bwMode="auto">
            <a:xfrm>
              <a:off x="3733" y="1726"/>
              <a:ext cx="1"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2" name="Line 830"/>
            <p:cNvSpPr>
              <a:spLocks noChangeShapeType="1"/>
            </p:cNvSpPr>
            <p:nvPr/>
          </p:nvSpPr>
          <p:spPr bwMode="auto">
            <a:xfrm flipV="1">
              <a:off x="3735" y="172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3" name="Freeform 831"/>
            <p:cNvSpPr>
              <a:spLocks/>
            </p:cNvSpPr>
            <p:nvPr/>
          </p:nvSpPr>
          <p:spPr bwMode="auto">
            <a:xfrm>
              <a:off x="3729" y="1726"/>
              <a:ext cx="11" cy="11"/>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4" name="Line 832"/>
            <p:cNvSpPr>
              <a:spLocks noChangeShapeType="1"/>
            </p:cNvSpPr>
            <p:nvPr/>
          </p:nvSpPr>
          <p:spPr bwMode="auto">
            <a:xfrm>
              <a:off x="3735" y="1729"/>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5" name="Freeform 833"/>
            <p:cNvSpPr>
              <a:spLocks/>
            </p:cNvSpPr>
            <p:nvPr/>
          </p:nvSpPr>
          <p:spPr bwMode="auto">
            <a:xfrm>
              <a:off x="3729" y="1724"/>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6" name="Line 834"/>
            <p:cNvSpPr>
              <a:spLocks noChangeShapeType="1"/>
            </p:cNvSpPr>
            <p:nvPr/>
          </p:nvSpPr>
          <p:spPr bwMode="auto">
            <a:xfrm flipV="1">
              <a:off x="3743" y="1726"/>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7" name="Freeform 835"/>
            <p:cNvSpPr>
              <a:spLocks/>
            </p:cNvSpPr>
            <p:nvPr/>
          </p:nvSpPr>
          <p:spPr bwMode="auto">
            <a:xfrm>
              <a:off x="3738" y="172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8" name="Line 836"/>
            <p:cNvSpPr>
              <a:spLocks noChangeShapeType="1"/>
            </p:cNvSpPr>
            <p:nvPr/>
          </p:nvSpPr>
          <p:spPr bwMode="auto">
            <a:xfrm>
              <a:off x="3752" y="1710"/>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9" name="Freeform 837"/>
            <p:cNvSpPr>
              <a:spLocks/>
            </p:cNvSpPr>
            <p:nvPr/>
          </p:nvSpPr>
          <p:spPr bwMode="auto">
            <a:xfrm>
              <a:off x="3747" y="170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0" name="Line 838"/>
            <p:cNvSpPr>
              <a:spLocks noChangeShapeType="1"/>
            </p:cNvSpPr>
            <p:nvPr/>
          </p:nvSpPr>
          <p:spPr bwMode="auto">
            <a:xfrm flipV="1">
              <a:off x="3754" y="170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1" name="Freeform 839"/>
            <p:cNvSpPr>
              <a:spLocks/>
            </p:cNvSpPr>
            <p:nvPr/>
          </p:nvSpPr>
          <p:spPr bwMode="auto">
            <a:xfrm>
              <a:off x="3749" y="1704"/>
              <a:ext cx="11" cy="1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2" name="Line 840"/>
            <p:cNvSpPr>
              <a:spLocks noChangeShapeType="1"/>
            </p:cNvSpPr>
            <p:nvPr/>
          </p:nvSpPr>
          <p:spPr bwMode="auto">
            <a:xfrm>
              <a:off x="3754" y="170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3" name="Freeform 841"/>
            <p:cNvSpPr>
              <a:spLocks/>
            </p:cNvSpPr>
            <p:nvPr/>
          </p:nvSpPr>
          <p:spPr bwMode="auto">
            <a:xfrm>
              <a:off x="3749" y="1701"/>
              <a:ext cx="11" cy="11"/>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4" name="Line 842"/>
            <p:cNvSpPr>
              <a:spLocks noChangeShapeType="1"/>
            </p:cNvSpPr>
            <p:nvPr/>
          </p:nvSpPr>
          <p:spPr bwMode="auto">
            <a:xfrm flipV="1">
              <a:off x="3757" y="170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5" name="Freeform 843"/>
            <p:cNvSpPr>
              <a:spLocks/>
            </p:cNvSpPr>
            <p:nvPr/>
          </p:nvSpPr>
          <p:spPr bwMode="auto">
            <a:xfrm>
              <a:off x="3752" y="1701"/>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6" name="Line 844"/>
            <p:cNvSpPr>
              <a:spLocks noChangeShapeType="1"/>
            </p:cNvSpPr>
            <p:nvPr/>
          </p:nvSpPr>
          <p:spPr bwMode="auto">
            <a:xfrm>
              <a:off x="3757" y="1702"/>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7" name="Freeform 845"/>
            <p:cNvSpPr>
              <a:spLocks/>
            </p:cNvSpPr>
            <p:nvPr/>
          </p:nvSpPr>
          <p:spPr bwMode="auto">
            <a:xfrm>
              <a:off x="3752" y="1697"/>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8" name="Line 846"/>
            <p:cNvSpPr>
              <a:spLocks noChangeShapeType="1"/>
            </p:cNvSpPr>
            <p:nvPr/>
          </p:nvSpPr>
          <p:spPr bwMode="auto">
            <a:xfrm flipV="1">
              <a:off x="3789" y="1693"/>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9" name="Line 847"/>
            <p:cNvSpPr>
              <a:spLocks noChangeShapeType="1"/>
            </p:cNvSpPr>
            <p:nvPr/>
          </p:nvSpPr>
          <p:spPr bwMode="auto">
            <a:xfrm>
              <a:off x="3789" y="1693"/>
              <a:ext cx="1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0" name="Freeform 848"/>
            <p:cNvSpPr>
              <a:spLocks/>
            </p:cNvSpPr>
            <p:nvPr/>
          </p:nvSpPr>
          <p:spPr bwMode="auto">
            <a:xfrm>
              <a:off x="3784" y="1688"/>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1" name="Line 849"/>
            <p:cNvSpPr>
              <a:spLocks noChangeShapeType="1"/>
            </p:cNvSpPr>
            <p:nvPr/>
          </p:nvSpPr>
          <p:spPr bwMode="auto">
            <a:xfrm flipV="1">
              <a:off x="3805" y="1690"/>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2" name="Freeform 850"/>
            <p:cNvSpPr>
              <a:spLocks/>
            </p:cNvSpPr>
            <p:nvPr/>
          </p:nvSpPr>
          <p:spPr bwMode="auto">
            <a:xfrm>
              <a:off x="3800" y="168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3" name="Line 851"/>
            <p:cNvSpPr>
              <a:spLocks noChangeShapeType="1"/>
            </p:cNvSpPr>
            <p:nvPr/>
          </p:nvSpPr>
          <p:spPr bwMode="auto">
            <a:xfrm>
              <a:off x="3805" y="1690"/>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4" name="Freeform 852"/>
            <p:cNvSpPr>
              <a:spLocks/>
            </p:cNvSpPr>
            <p:nvPr/>
          </p:nvSpPr>
          <p:spPr bwMode="auto">
            <a:xfrm>
              <a:off x="3800" y="1685"/>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5" name="Line 853"/>
            <p:cNvSpPr>
              <a:spLocks noChangeShapeType="1"/>
            </p:cNvSpPr>
            <p:nvPr/>
          </p:nvSpPr>
          <p:spPr bwMode="auto">
            <a:xfrm>
              <a:off x="3824" y="1681"/>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6" name="Line 854"/>
            <p:cNvSpPr>
              <a:spLocks noChangeShapeType="1"/>
            </p:cNvSpPr>
            <p:nvPr/>
          </p:nvSpPr>
          <p:spPr bwMode="auto">
            <a:xfrm flipV="1">
              <a:off x="3833" y="1676"/>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7" name="Freeform 855"/>
            <p:cNvSpPr>
              <a:spLocks/>
            </p:cNvSpPr>
            <p:nvPr/>
          </p:nvSpPr>
          <p:spPr bwMode="auto">
            <a:xfrm>
              <a:off x="3827" y="167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8" name="Line 856"/>
            <p:cNvSpPr>
              <a:spLocks noChangeShapeType="1"/>
            </p:cNvSpPr>
            <p:nvPr/>
          </p:nvSpPr>
          <p:spPr bwMode="auto">
            <a:xfrm>
              <a:off x="3833" y="1676"/>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9" name="Freeform 857"/>
            <p:cNvSpPr>
              <a:spLocks/>
            </p:cNvSpPr>
            <p:nvPr/>
          </p:nvSpPr>
          <p:spPr bwMode="auto">
            <a:xfrm>
              <a:off x="3827" y="1671"/>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0" name="Line 858"/>
            <p:cNvSpPr>
              <a:spLocks noChangeShapeType="1"/>
            </p:cNvSpPr>
            <p:nvPr/>
          </p:nvSpPr>
          <p:spPr bwMode="auto">
            <a:xfrm flipV="1">
              <a:off x="3837" y="167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1" name="Freeform 859"/>
            <p:cNvSpPr>
              <a:spLocks/>
            </p:cNvSpPr>
            <p:nvPr/>
          </p:nvSpPr>
          <p:spPr bwMode="auto">
            <a:xfrm>
              <a:off x="3833" y="167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2" name="Line 860"/>
            <p:cNvSpPr>
              <a:spLocks noChangeShapeType="1"/>
            </p:cNvSpPr>
            <p:nvPr/>
          </p:nvSpPr>
          <p:spPr bwMode="auto">
            <a:xfrm>
              <a:off x="3837" y="167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3" name="Freeform 861"/>
            <p:cNvSpPr>
              <a:spLocks/>
            </p:cNvSpPr>
            <p:nvPr/>
          </p:nvSpPr>
          <p:spPr bwMode="auto">
            <a:xfrm>
              <a:off x="3833" y="1667"/>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4" name="Line 862"/>
            <p:cNvSpPr>
              <a:spLocks noChangeShapeType="1"/>
            </p:cNvSpPr>
            <p:nvPr/>
          </p:nvSpPr>
          <p:spPr bwMode="auto">
            <a:xfrm flipV="1">
              <a:off x="3839" y="167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5" name="Freeform 863"/>
            <p:cNvSpPr>
              <a:spLocks/>
            </p:cNvSpPr>
            <p:nvPr/>
          </p:nvSpPr>
          <p:spPr bwMode="auto">
            <a:xfrm>
              <a:off x="3834" y="1667"/>
              <a:ext cx="10" cy="9"/>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6" name="Line 864"/>
            <p:cNvSpPr>
              <a:spLocks noChangeShapeType="1"/>
            </p:cNvSpPr>
            <p:nvPr/>
          </p:nvSpPr>
          <p:spPr bwMode="auto">
            <a:xfrm>
              <a:off x="3849" y="1655"/>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7" name="Line 865"/>
            <p:cNvSpPr>
              <a:spLocks noChangeShapeType="1"/>
            </p:cNvSpPr>
            <p:nvPr/>
          </p:nvSpPr>
          <p:spPr bwMode="auto">
            <a:xfrm flipV="1">
              <a:off x="3851" y="1647"/>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8" name="Freeform 866"/>
            <p:cNvSpPr>
              <a:spLocks/>
            </p:cNvSpPr>
            <p:nvPr/>
          </p:nvSpPr>
          <p:spPr bwMode="auto">
            <a:xfrm>
              <a:off x="3846" y="1650"/>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9" name="Line 867"/>
            <p:cNvSpPr>
              <a:spLocks noChangeShapeType="1"/>
            </p:cNvSpPr>
            <p:nvPr/>
          </p:nvSpPr>
          <p:spPr bwMode="auto">
            <a:xfrm>
              <a:off x="3851" y="1647"/>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0" name="Freeform 868"/>
            <p:cNvSpPr>
              <a:spLocks/>
            </p:cNvSpPr>
            <p:nvPr/>
          </p:nvSpPr>
          <p:spPr bwMode="auto">
            <a:xfrm>
              <a:off x="3846" y="164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1" name="Line 869"/>
            <p:cNvSpPr>
              <a:spLocks noChangeShapeType="1"/>
            </p:cNvSpPr>
            <p:nvPr/>
          </p:nvSpPr>
          <p:spPr bwMode="auto">
            <a:xfrm flipV="1">
              <a:off x="3861" y="164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2" name="Freeform 870"/>
            <p:cNvSpPr>
              <a:spLocks/>
            </p:cNvSpPr>
            <p:nvPr/>
          </p:nvSpPr>
          <p:spPr bwMode="auto">
            <a:xfrm>
              <a:off x="3856" y="164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3" name="Line 871"/>
            <p:cNvSpPr>
              <a:spLocks noChangeShapeType="1"/>
            </p:cNvSpPr>
            <p:nvPr/>
          </p:nvSpPr>
          <p:spPr bwMode="auto">
            <a:xfrm>
              <a:off x="3874" y="162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4" name="Line 872"/>
            <p:cNvSpPr>
              <a:spLocks noChangeShapeType="1"/>
            </p:cNvSpPr>
            <p:nvPr/>
          </p:nvSpPr>
          <p:spPr bwMode="auto">
            <a:xfrm flipV="1">
              <a:off x="3875" y="1617"/>
              <a:ext cx="1" cy="1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5" name="Freeform 873"/>
            <p:cNvSpPr>
              <a:spLocks/>
            </p:cNvSpPr>
            <p:nvPr/>
          </p:nvSpPr>
          <p:spPr bwMode="auto">
            <a:xfrm>
              <a:off x="3870" y="162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6" name="Line 874"/>
            <p:cNvSpPr>
              <a:spLocks noChangeShapeType="1"/>
            </p:cNvSpPr>
            <p:nvPr/>
          </p:nvSpPr>
          <p:spPr bwMode="auto">
            <a:xfrm>
              <a:off x="3875" y="161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7" name="Freeform 875"/>
            <p:cNvSpPr>
              <a:spLocks/>
            </p:cNvSpPr>
            <p:nvPr/>
          </p:nvSpPr>
          <p:spPr bwMode="auto">
            <a:xfrm>
              <a:off x="3870" y="1611"/>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8" name="Line 876"/>
            <p:cNvSpPr>
              <a:spLocks noChangeShapeType="1"/>
            </p:cNvSpPr>
            <p:nvPr/>
          </p:nvSpPr>
          <p:spPr bwMode="auto">
            <a:xfrm flipV="1">
              <a:off x="3877" y="161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9" name="Freeform 877"/>
            <p:cNvSpPr>
              <a:spLocks/>
            </p:cNvSpPr>
            <p:nvPr/>
          </p:nvSpPr>
          <p:spPr bwMode="auto">
            <a:xfrm>
              <a:off x="3872" y="1611"/>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0" name="Line 878"/>
            <p:cNvSpPr>
              <a:spLocks noChangeShapeType="1"/>
            </p:cNvSpPr>
            <p:nvPr/>
          </p:nvSpPr>
          <p:spPr bwMode="auto">
            <a:xfrm>
              <a:off x="3877" y="1611"/>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1" name="Freeform 879"/>
            <p:cNvSpPr>
              <a:spLocks/>
            </p:cNvSpPr>
            <p:nvPr/>
          </p:nvSpPr>
          <p:spPr bwMode="auto">
            <a:xfrm>
              <a:off x="3872" y="1608"/>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2" name="Line 880"/>
            <p:cNvSpPr>
              <a:spLocks noChangeShapeType="1"/>
            </p:cNvSpPr>
            <p:nvPr/>
          </p:nvSpPr>
          <p:spPr bwMode="auto">
            <a:xfrm flipV="1">
              <a:off x="3880" y="161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3" name="Freeform 881"/>
            <p:cNvSpPr>
              <a:spLocks/>
            </p:cNvSpPr>
            <p:nvPr/>
          </p:nvSpPr>
          <p:spPr bwMode="auto">
            <a:xfrm>
              <a:off x="3875" y="1608"/>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4" name="Line 882"/>
            <p:cNvSpPr>
              <a:spLocks noChangeShapeType="1"/>
            </p:cNvSpPr>
            <p:nvPr/>
          </p:nvSpPr>
          <p:spPr bwMode="auto">
            <a:xfrm>
              <a:off x="3899" y="160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5" name="Line 883"/>
            <p:cNvSpPr>
              <a:spLocks noChangeShapeType="1"/>
            </p:cNvSpPr>
            <p:nvPr/>
          </p:nvSpPr>
          <p:spPr bwMode="auto">
            <a:xfrm flipV="1">
              <a:off x="3909" y="160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6" name="Freeform 884"/>
            <p:cNvSpPr>
              <a:spLocks/>
            </p:cNvSpPr>
            <p:nvPr/>
          </p:nvSpPr>
          <p:spPr bwMode="auto">
            <a:xfrm>
              <a:off x="3905" y="1597"/>
              <a:ext cx="10"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7" name="Line 885"/>
            <p:cNvSpPr>
              <a:spLocks noChangeShapeType="1"/>
            </p:cNvSpPr>
            <p:nvPr/>
          </p:nvSpPr>
          <p:spPr bwMode="auto">
            <a:xfrm>
              <a:off x="3909" y="1600"/>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8" name="Freeform 886"/>
            <p:cNvSpPr>
              <a:spLocks/>
            </p:cNvSpPr>
            <p:nvPr/>
          </p:nvSpPr>
          <p:spPr bwMode="auto">
            <a:xfrm>
              <a:off x="3905" y="1595"/>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9" name="Line 887"/>
            <p:cNvSpPr>
              <a:spLocks noChangeShapeType="1"/>
            </p:cNvSpPr>
            <p:nvPr/>
          </p:nvSpPr>
          <p:spPr bwMode="auto">
            <a:xfrm flipV="1">
              <a:off x="3914" y="1595"/>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0" name="Freeform 888"/>
            <p:cNvSpPr>
              <a:spLocks/>
            </p:cNvSpPr>
            <p:nvPr/>
          </p:nvSpPr>
          <p:spPr bwMode="auto">
            <a:xfrm>
              <a:off x="3910" y="159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1" name="Line 889"/>
            <p:cNvSpPr>
              <a:spLocks noChangeShapeType="1"/>
            </p:cNvSpPr>
            <p:nvPr/>
          </p:nvSpPr>
          <p:spPr bwMode="auto">
            <a:xfrm>
              <a:off x="3932" y="1586"/>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2" name="Line 890"/>
            <p:cNvSpPr>
              <a:spLocks noChangeShapeType="1"/>
            </p:cNvSpPr>
            <p:nvPr/>
          </p:nvSpPr>
          <p:spPr bwMode="auto">
            <a:xfrm flipV="1">
              <a:off x="3933" y="158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3" name="Freeform 891"/>
            <p:cNvSpPr>
              <a:spLocks/>
            </p:cNvSpPr>
            <p:nvPr/>
          </p:nvSpPr>
          <p:spPr bwMode="auto">
            <a:xfrm>
              <a:off x="3928" y="1581"/>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4" name="Line 892"/>
            <p:cNvSpPr>
              <a:spLocks noChangeShapeType="1"/>
            </p:cNvSpPr>
            <p:nvPr/>
          </p:nvSpPr>
          <p:spPr bwMode="auto">
            <a:xfrm>
              <a:off x="3933" y="1582"/>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5" name="Freeform 893"/>
            <p:cNvSpPr>
              <a:spLocks/>
            </p:cNvSpPr>
            <p:nvPr/>
          </p:nvSpPr>
          <p:spPr bwMode="auto">
            <a:xfrm>
              <a:off x="3928" y="157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6" name="Line 894"/>
            <p:cNvSpPr>
              <a:spLocks noChangeShapeType="1"/>
            </p:cNvSpPr>
            <p:nvPr/>
          </p:nvSpPr>
          <p:spPr bwMode="auto">
            <a:xfrm flipV="1">
              <a:off x="3947" y="157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7" name="Freeform 895"/>
            <p:cNvSpPr>
              <a:spLocks/>
            </p:cNvSpPr>
            <p:nvPr/>
          </p:nvSpPr>
          <p:spPr bwMode="auto">
            <a:xfrm>
              <a:off x="3942" y="157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8" name="Line 896"/>
            <p:cNvSpPr>
              <a:spLocks noChangeShapeType="1"/>
            </p:cNvSpPr>
            <p:nvPr/>
          </p:nvSpPr>
          <p:spPr bwMode="auto">
            <a:xfrm>
              <a:off x="3947" y="157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9" name="Freeform 897"/>
            <p:cNvSpPr>
              <a:spLocks/>
            </p:cNvSpPr>
            <p:nvPr/>
          </p:nvSpPr>
          <p:spPr bwMode="auto">
            <a:xfrm>
              <a:off x="3942" y="1573"/>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0" name="Line 898"/>
            <p:cNvSpPr>
              <a:spLocks noChangeShapeType="1"/>
            </p:cNvSpPr>
            <p:nvPr/>
          </p:nvSpPr>
          <p:spPr bwMode="auto">
            <a:xfrm flipV="1">
              <a:off x="3968" y="1569"/>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1" name="Line 899"/>
            <p:cNvSpPr>
              <a:spLocks noChangeShapeType="1"/>
            </p:cNvSpPr>
            <p:nvPr/>
          </p:nvSpPr>
          <p:spPr bwMode="auto">
            <a:xfrm>
              <a:off x="3968" y="1569"/>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2" name="Freeform 900"/>
            <p:cNvSpPr>
              <a:spLocks/>
            </p:cNvSpPr>
            <p:nvPr/>
          </p:nvSpPr>
          <p:spPr bwMode="auto">
            <a:xfrm>
              <a:off x="3963" y="1564"/>
              <a:ext cx="11" cy="10"/>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3" name="Line 901"/>
            <p:cNvSpPr>
              <a:spLocks noChangeShapeType="1"/>
            </p:cNvSpPr>
            <p:nvPr/>
          </p:nvSpPr>
          <p:spPr bwMode="auto">
            <a:xfrm flipV="1">
              <a:off x="3971" y="156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4" name="Freeform 902"/>
            <p:cNvSpPr>
              <a:spLocks/>
            </p:cNvSpPr>
            <p:nvPr/>
          </p:nvSpPr>
          <p:spPr bwMode="auto">
            <a:xfrm>
              <a:off x="3965" y="1564"/>
              <a:ext cx="11"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5" name="Line 903"/>
            <p:cNvSpPr>
              <a:spLocks noChangeShapeType="1"/>
            </p:cNvSpPr>
            <p:nvPr/>
          </p:nvSpPr>
          <p:spPr bwMode="auto">
            <a:xfrm>
              <a:off x="3971" y="1566"/>
              <a:ext cx="1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6" name="Freeform 904"/>
            <p:cNvSpPr>
              <a:spLocks/>
            </p:cNvSpPr>
            <p:nvPr/>
          </p:nvSpPr>
          <p:spPr bwMode="auto">
            <a:xfrm>
              <a:off x="3965" y="1561"/>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7" name="Line 905"/>
            <p:cNvSpPr>
              <a:spLocks noChangeShapeType="1"/>
            </p:cNvSpPr>
            <p:nvPr/>
          </p:nvSpPr>
          <p:spPr bwMode="auto">
            <a:xfrm>
              <a:off x="4008" y="1561"/>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8" name="Line 906"/>
            <p:cNvSpPr>
              <a:spLocks noChangeShapeType="1"/>
            </p:cNvSpPr>
            <p:nvPr/>
          </p:nvSpPr>
          <p:spPr bwMode="auto">
            <a:xfrm flipV="1">
              <a:off x="4014" y="155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9" name="Freeform 907"/>
            <p:cNvSpPr>
              <a:spLocks/>
            </p:cNvSpPr>
            <p:nvPr/>
          </p:nvSpPr>
          <p:spPr bwMode="auto">
            <a:xfrm>
              <a:off x="4009" y="1555"/>
              <a:ext cx="10" cy="10"/>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0" name="Line 908"/>
            <p:cNvSpPr>
              <a:spLocks noChangeShapeType="1"/>
            </p:cNvSpPr>
            <p:nvPr/>
          </p:nvSpPr>
          <p:spPr bwMode="auto">
            <a:xfrm>
              <a:off x="4014" y="1557"/>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1" name="Freeform 909"/>
            <p:cNvSpPr>
              <a:spLocks/>
            </p:cNvSpPr>
            <p:nvPr/>
          </p:nvSpPr>
          <p:spPr bwMode="auto">
            <a:xfrm>
              <a:off x="4009" y="155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2" name="Line 910"/>
            <p:cNvSpPr>
              <a:spLocks noChangeShapeType="1"/>
            </p:cNvSpPr>
            <p:nvPr/>
          </p:nvSpPr>
          <p:spPr bwMode="auto">
            <a:xfrm>
              <a:off x="4049" y="155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3" name="Line 911"/>
            <p:cNvSpPr>
              <a:spLocks noChangeShapeType="1"/>
            </p:cNvSpPr>
            <p:nvPr/>
          </p:nvSpPr>
          <p:spPr bwMode="auto">
            <a:xfrm>
              <a:off x="4051" y="1552"/>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4" name="Freeform 912"/>
            <p:cNvSpPr>
              <a:spLocks/>
            </p:cNvSpPr>
            <p:nvPr/>
          </p:nvSpPr>
          <p:spPr bwMode="auto">
            <a:xfrm>
              <a:off x="4051" y="1546"/>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5" name="Line 913"/>
            <p:cNvSpPr>
              <a:spLocks noChangeShapeType="1"/>
            </p:cNvSpPr>
            <p:nvPr/>
          </p:nvSpPr>
          <p:spPr bwMode="auto">
            <a:xfrm flipV="1">
              <a:off x="4062" y="154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6" name="Freeform 914"/>
            <p:cNvSpPr>
              <a:spLocks/>
            </p:cNvSpPr>
            <p:nvPr/>
          </p:nvSpPr>
          <p:spPr bwMode="auto">
            <a:xfrm>
              <a:off x="4057" y="154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7" name="Line 915"/>
            <p:cNvSpPr>
              <a:spLocks noChangeShapeType="1"/>
            </p:cNvSpPr>
            <p:nvPr/>
          </p:nvSpPr>
          <p:spPr bwMode="auto">
            <a:xfrm>
              <a:off x="4062" y="154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8" name="Freeform 916"/>
            <p:cNvSpPr>
              <a:spLocks/>
            </p:cNvSpPr>
            <p:nvPr/>
          </p:nvSpPr>
          <p:spPr bwMode="auto">
            <a:xfrm>
              <a:off x="4057" y="154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9" name="Line 917"/>
            <p:cNvSpPr>
              <a:spLocks noChangeShapeType="1"/>
            </p:cNvSpPr>
            <p:nvPr/>
          </p:nvSpPr>
          <p:spPr bwMode="auto">
            <a:xfrm flipV="1">
              <a:off x="4070" y="1546"/>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0" name="Freeform 918"/>
            <p:cNvSpPr>
              <a:spLocks/>
            </p:cNvSpPr>
            <p:nvPr/>
          </p:nvSpPr>
          <p:spPr bwMode="auto">
            <a:xfrm>
              <a:off x="4065" y="1543"/>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1" name="Line 919"/>
            <p:cNvSpPr>
              <a:spLocks noChangeShapeType="1"/>
            </p:cNvSpPr>
            <p:nvPr/>
          </p:nvSpPr>
          <p:spPr bwMode="auto">
            <a:xfrm>
              <a:off x="4087" y="1539"/>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2" name="Line 920"/>
            <p:cNvSpPr>
              <a:spLocks noChangeShapeType="1"/>
            </p:cNvSpPr>
            <p:nvPr/>
          </p:nvSpPr>
          <p:spPr bwMode="auto">
            <a:xfrm flipV="1">
              <a:off x="4100" y="1535"/>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3" name="Freeform 921"/>
            <p:cNvSpPr>
              <a:spLocks/>
            </p:cNvSpPr>
            <p:nvPr/>
          </p:nvSpPr>
          <p:spPr bwMode="auto">
            <a:xfrm>
              <a:off x="4094" y="1534"/>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4" name="Line 922"/>
            <p:cNvSpPr>
              <a:spLocks noChangeShapeType="1"/>
            </p:cNvSpPr>
            <p:nvPr/>
          </p:nvSpPr>
          <p:spPr bwMode="auto">
            <a:xfrm>
              <a:off x="4100" y="1535"/>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5" name="Freeform 923"/>
            <p:cNvSpPr>
              <a:spLocks/>
            </p:cNvSpPr>
            <p:nvPr/>
          </p:nvSpPr>
          <p:spPr bwMode="auto">
            <a:xfrm>
              <a:off x="4094" y="1530"/>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6" name="Line 924"/>
            <p:cNvSpPr>
              <a:spLocks noChangeShapeType="1"/>
            </p:cNvSpPr>
            <p:nvPr/>
          </p:nvSpPr>
          <p:spPr bwMode="auto">
            <a:xfrm flipV="1">
              <a:off x="4104" y="153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7" name="Freeform 925"/>
            <p:cNvSpPr>
              <a:spLocks/>
            </p:cNvSpPr>
            <p:nvPr/>
          </p:nvSpPr>
          <p:spPr bwMode="auto">
            <a:xfrm>
              <a:off x="4100" y="1530"/>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8" name="Line 926"/>
            <p:cNvSpPr>
              <a:spLocks noChangeShapeType="1"/>
            </p:cNvSpPr>
            <p:nvPr/>
          </p:nvSpPr>
          <p:spPr bwMode="auto">
            <a:xfrm>
              <a:off x="4117" y="1517"/>
              <a:ext cx="1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9" name="Line 927"/>
            <p:cNvSpPr>
              <a:spLocks noChangeShapeType="1"/>
            </p:cNvSpPr>
            <p:nvPr/>
          </p:nvSpPr>
          <p:spPr bwMode="auto">
            <a:xfrm flipV="1">
              <a:off x="4134" y="151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0" name="Freeform 928"/>
            <p:cNvSpPr>
              <a:spLocks/>
            </p:cNvSpPr>
            <p:nvPr/>
          </p:nvSpPr>
          <p:spPr bwMode="auto">
            <a:xfrm>
              <a:off x="4129" y="1512"/>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1" name="Line 929"/>
            <p:cNvSpPr>
              <a:spLocks noChangeShapeType="1"/>
            </p:cNvSpPr>
            <p:nvPr/>
          </p:nvSpPr>
          <p:spPr bwMode="auto">
            <a:xfrm>
              <a:off x="4134" y="1513"/>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2" name="Freeform 930"/>
            <p:cNvSpPr>
              <a:spLocks/>
            </p:cNvSpPr>
            <p:nvPr/>
          </p:nvSpPr>
          <p:spPr bwMode="auto">
            <a:xfrm>
              <a:off x="4129" y="151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3" name="Line 931"/>
            <p:cNvSpPr>
              <a:spLocks noChangeShapeType="1"/>
            </p:cNvSpPr>
            <p:nvPr/>
          </p:nvSpPr>
          <p:spPr bwMode="auto">
            <a:xfrm flipV="1">
              <a:off x="4137" y="151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4" name="Freeform 932"/>
            <p:cNvSpPr>
              <a:spLocks/>
            </p:cNvSpPr>
            <p:nvPr/>
          </p:nvSpPr>
          <p:spPr bwMode="auto">
            <a:xfrm>
              <a:off x="4132" y="151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5" name="Line 933"/>
            <p:cNvSpPr>
              <a:spLocks noChangeShapeType="1"/>
            </p:cNvSpPr>
            <p:nvPr/>
          </p:nvSpPr>
          <p:spPr bwMode="auto">
            <a:xfrm>
              <a:off x="4155" y="1504"/>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6" name="Line 934"/>
            <p:cNvSpPr>
              <a:spLocks noChangeShapeType="1"/>
            </p:cNvSpPr>
            <p:nvPr/>
          </p:nvSpPr>
          <p:spPr bwMode="auto">
            <a:xfrm flipV="1">
              <a:off x="4156" y="150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7" name="Freeform 935"/>
            <p:cNvSpPr>
              <a:spLocks/>
            </p:cNvSpPr>
            <p:nvPr/>
          </p:nvSpPr>
          <p:spPr bwMode="auto">
            <a:xfrm>
              <a:off x="4150" y="149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8" name="Line 936"/>
            <p:cNvSpPr>
              <a:spLocks noChangeShapeType="1"/>
            </p:cNvSpPr>
            <p:nvPr/>
          </p:nvSpPr>
          <p:spPr bwMode="auto">
            <a:xfrm>
              <a:off x="4156" y="1501"/>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9" name="Freeform 937"/>
            <p:cNvSpPr>
              <a:spLocks/>
            </p:cNvSpPr>
            <p:nvPr/>
          </p:nvSpPr>
          <p:spPr bwMode="auto">
            <a:xfrm>
              <a:off x="4150" y="1496"/>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0" name="Line 938"/>
            <p:cNvSpPr>
              <a:spLocks noChangeShapeType="1"/>
            </p:cNvSpPr>
            <p:nvPr/>
          </p:nvSpPr>
          <p:spPr bwMode="auto">
            <a:xfrm flipV="1">
              <a:off x="4158" y="149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1" name="Freeform 939"/>
            <p:cNvSpPr>
              <a:spLocks/>
            </p:cNvSpPr>
            <p:nvPr/>
          </p:nvSpPr>
          <p:spPr bwMode="auto">
            <a:xfrm>
              <a:off x="4153" y="1496"/>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2" name="Line 940"/>
            <p:cNvSpPr>
              <a:spLocks noChangeShapeType="1"/>
            </p:cNvSpPr>
            <p:nvPr/>
          </p:nvSpPr>
          <p:spPr bwMode="auto">
            <a:xfrm>
              <a:off x="4158" y="149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3" name="Freeform 941"/>
            <p:cNvSpPr>
              <a:spLocks/>
            </p:cNvSpPr>
            <p:nvPr/>
          </p:nvSpPr>
          <p:spPr bwMode="auto">
            <a:xfrm>
              <a:off x="4153" y="149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4" name="Line 942"/>
            <p:cNvSpPr>
              <a:spLocks noChangeShapeType="1"/>
            </p:cNvSpPr>
            <p:nvPr/>
          </p:nvSpPr>
          <p:spPr bwMode="auto">
            <a:xfrm flipV="1">
              <a:off x="4160" y="1492"/>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5" name="Freeform 943"/>
            <p:cNvSpPr>
              <a:spLocks/>
            </p:cNvSpPr>
            <p:nvPr/>
          </p:nvSpPr>
          <p:spPr bwMode="auto">
            <a:xfrm>
              <a:off x="4156" y="149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6" name="Line 944"/>
            <p:cNvSpPr>
              <a:spLocks noChangeShapeType="1"/>
            </p:cNvSpPr>
            <p:nvPr/>
          </p:nvSpPr>
          <p:spPr bwMode="auto">
            <a:xfrm>
              <a:off x="4160" y="149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7" name="Freeform 945"/>
            <p:cNvSpPr>
              <a:spLocks/>
            </p:cNvSpPr>
            <p:nvPr/>
          </p:nvSpPr>
          <p:spPr bwMode="auto">
            <a:xfrm>
              <a:off x="4156" y="148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8" name="Line 946"/>
            <p:cNvSpPr>
              <a:spLocks noChangeShapeType="1"/>
            </p:cNvSpPr>
            <p:nvPr/>
          </p:nvSpPr>
          <p:spPr bwMode="auto">
            <a:xfrm>
              <a:off x="4184" y="148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9" name="Line 947"/>
            <p:cNvSpPr>
              <a:spLocks noChangeShapeType="1"/>
            </p:cNvSpPr>
            <p:nvPr/>
          </p:nvSpPr>
          <p:spPr bwMode="auto">
            <a:xfrm flipV="1">
              <a:off x="4185" y="147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0" name="Freeform 948"/>
            <p:cNvSpPr>
              <a:spLocks/>
            </p:cNvSpPr>
            <p:nvPr/>
          </p:nvSpPr>
          <p:spPr bwMode="auto">
            <a:xfrm>
              <a:off x="4180" y="147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1" name="Line 949"/>
            <p:cNvSpPr>
              <a:spLocks noChangeShapeType="1"/>
            </p:cNvSpPr>
            <p:nvPr/>
          </p:nvSpPr>
          <p:spPr bwMode="auto">
            <a:xfrm>
              <a:off x="4185" y="1479"/>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2" name="Freeform 950"/>
            <p:cNvSpPr>
              <a:spLocks/>
            </p:cNvSpPr>
            <p:nvPr/>
          </p:nvSpPr>
          <p:spPr bwMode="auto">
            <a:xfrm>
              <a:off x="4180" y="1474"/>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3" name="Line 951"/>
            <p:cNvSpPr>
              <a:spLocks noChangeShapeType="1"/>
            </p:cNvSpPr>
            <p:nvPr/>
          </p:nvSpPr>
          <p:spPr bwMode="auto">
            <a:xfrm>
              <a:off x="4199" y="1479"/>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4" name="Freeform 952"/>
            <p:cNvSpPr>
              <a:spLocks/>
            </p:cNvSpPr>
            <p:nvPr/>
          </p:nvSpPr>
          <p:spPr bwMode="auto">
            <a:xfrm>
              <a:off x="4199" y="1474"/>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5" name="Line 953"/>
            <p:cNvSpPr>
              <a:spLocks noChangeShapeType="1"/>
            </p:cNvSpPr>
            <p:nvPr/>
          </p:nvSpPr>
          <p:spPr bwMode="auto">
            <a:xfrm flipV="1">
              <a:off x="4201" y="1476"/>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6" name="Freeform 954"/>
            <p:cNvSpPr>
              <a:spLocks/>
            </p:cNvSpPr>
            <p:nvPr/>
          </p:nvSpPr>
          <p:spPr bwMode="auto">
            <a:xfrm>
              <a:off x="4196" y="1474"/>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7" name="Line 955"/>
            <p:cNvSpPr>
              <a:spLocks noChangeShapeType="1"/>
            </p:cNvSpPr>
            <p:nvPr/>
          </p:nvSpPr>
          <p:spPr bwMode="auto">
            <a:xfrm>
              <a:off x="4222" y="1471"/>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8" name="Line 956"/>
            <p:cNvSpPr>
              <a:spLocks noChangeShapeType="1"/>
            </p:cNvSpPr>
            <p:nvPr/>
          </p:nvSpPr>
          <p:spPr bwMode="auto">
            <a:xfrm flipV="1">
              <a:off x="4232" y="1468"/>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9" name="Freeform 957"/>
            <p:cNvSpPr>
              <a:spLocks/>
            </p:cNvSpPr>
            <p:nvPr/>
          </p:nvSpPr>
          <p:spPr bwMode="auto">
            <a:xfrm>
              <a:off x="4228" y="146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0" name="Line 958"/>
            <p:cNvSpPr>
              <a:spLocks noChangeShapeType="1"/>
            </p:cNvSpPr>
            <p:nvPr/>
          </p:nvSpPr>
          <p:spPr bwMode="auto">
            <a:xfrm>
              <a:off x="4232" y="1468"/>
              <a:ext cx="1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1" name="Freeform 959"/>
            <p:cNvSpPr>
              <a:spLocks/>
            </p:cNvSpPr>
            <p:nvPr/>
          </p:nvSpPr>
          <p:spPr bwMode="auto">
            <a:xfrm>
              <a:off x="4228" y="1462"/>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2" name="Line 960"/>
            <p:cNvSpPr>
              <a:spLocks noChangeShapeType="1"/>
            </p:cNvSpPr>
            <p:nvPr/>
          </p:nvSpPr>
          <p:spPr bwMode="auto">
            <a:xfrm>
              <a:off x="4260" y="1459"/>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3" name="Freeform 961"/>
            <p:cNvSpPr>
              <a:spLocks/>
            </p:cNvSpPr>
            <p:nvPr/>
          </p:nvSpPr>
          <p:spPr bwMode="auto">
            <a:xfrm>
              <a:off x="4255" y="145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4" name="Line 962"/>
            <p:cNvSpPr>
              <a:spLocks noChangeShapeType="1"/>
            </p:cNvSpPr>
            <p:nvPr/>
          </p:nvSpPr>
          <p:spPr bwMode="auto">
            <a:xfrm flipV="1">
              <a:off x="4262" y="1448"/>
              <a:ext cx="1" cy="1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5" name="Freeform 963"/>
            <p:cNvSpPr>
              <a:spLocks/>
            </p:cNvSpPr>
            <p:nvPr/>
          </p:nvSpPr>
          <p:spPr bwMode="auto">
            <a:xfrm>
              <a:off x="4257" y="145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6" name="Line 964"/>
            <p:cNvSpPr>
              <a:spLocks noChangeShapeType="1"/>
            </p:cNvSpPr>
            <p:nvPr/>
          </p:nvSpPr>
          <p:spPr bwMode="auto">
            <a:xfrm>
              <a:off x="4262" y="144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7" name="Freeform 965"/>
            <p:cNvSpPr>
              <a:spLocks/>
            </p:cNvSpPr>
            <p:nvPr/>
          </p:nvSpPr>
          <p:spPr bwMode="auto">
            <a:xfrm>
              <a:off x="4257" y="1445"/>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8" name="Line 966"/>
            <p:cNvSpPr>
              <a:spLocks noChangeShapeType="1"/>
            </p:cNvSpPr>
            <p:nvPr/>
          </p:nvSpPr>
          <p:spPr bwMode="auto">
            <a:xfrm flipV="1">
              <a:off x="4267" y="144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9" name="Freeform 967"/>
            <p:cNvSpPr>
              <a:spLocks/>
            </p:cNvSpPr>
            <p:nvPr/>
          </p:nvSpPr>
          <p:spPr bwMode="auto">
            <a:xfrm>
              <a:off x="4262" y="1445"/>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0" name="Line 968"/>
            <p:cNvSpPr>
              <a:spLocks noChangeShapeType="1"/>
            </p:cNvSpPr>
            <p:nvPr/>
          </p:nvSpPr>
          <p:spPr bwMode="auto">
            <a:xfrm>
              <a:off x="4267" y="1445"/>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1" name="Freeform 969"/>
            <p:cNvSpPr>
              <a:spLocks/>
            </p:cNvSpPr>
            <p:nvPr/>
          </p:nvSpPr>
          <p:spPr bwMode="auto">
            <a:xfrm>
              <a:off x="4262" y="1440"/>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2" name="Line 970"/>
            <p:cNvSpPr>
              <a:spLocks noChangeShapeType="1"/>
            </p:cNvSpPr>
            <p:nvPr/>
          </p:nvSpPr>
          <p:spPr bwMode="auto">
            <a:xfrm>
              <a:off x="4293" y="1440"/>
              <a:ext cx="2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3" name="Line 971"/>
            <p:cNvSpPr>
              <a:spLocks noChangeShapeType="1"/>
            </p:cNvSpPr>
            <p:nvPr/>
          </p:nvSpPr>
          <p:spPr bwMode="auto">
            <a:xfrm flipV="1">
              <a:off x="4329" y="142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4" name="Line 972"/>
            <p:cNvSpPr>
              <a:spLocks noChangeShapeType="1"/>
            </p:cNvSpPr>
            <p:nvPr/>
          </p:nvSpPr>
          <p:spPr bwMode="auto">
            <a:xfrm>
              <a:off x="4329" y="142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5" name="Freeform 973"/>
            <p:cNvSpPr>
              <a:spLocks/>
            </p:cNvSpPr>
            <p:nvPr/>
          </p:nvSpPr>
          <p:spPr bwMode="auto">
            <a:xfrm>
              <a:off x="4324" y="1417"/>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6" name="Line 974"/>
            <p:cNvSpPr>
              <a:spLocks noChangeShapeType="1"/>
            </p:cNvSpPr>
            <p:nvPr/>
          </p:nvSpPr>
          <p:spPr bwMode="auto">
            <a:xfrm flipV="1">
              <a:off x="4334" y="1415"/>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7" name="Freeform 975"/>
            <p:cNvSpPr>
              <a:spLocks/>
            </p:cNvSpPr>
            <p:nvPr/>
          </p:nvSpPr>
          <p:spPr bwMode="auto">
            <a:xfrm>
              <a:off x="4329" y="141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8" name="Line 976"/>
            <p:cNvSpPr>
              <a:spLocks noChangeShapeType="1"/>
            </p:cNvSpPr>
            <p:nvPr/>
          </p:nvSpPr>
          <p:spPr bwMode="auto">
            <a:xfrm>
              <a:off x="4334" y="141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9" name="Freeform 977"/>
            <p:cNvSpPr>
              <a:spLocks/>
            </p:cNvSpPr>
            <p:nvPr/>
          </p:nvSpPr>
          <p:spPr bwMode="auto">
            <a:xfrm>
              <a:off x="4329" y="141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0" name="Line 978"/>
            <p:cNvSpPr>
              <a:spLocks noChangeShapeType="1"/>
            </p:cNvSpPr>
            <p:nvPr/>
          </p:nvSpPr>
          <p:spPr bwMode="auto">
            <a:xfrm flipV="1">
              <a:off x="4337" y="1409"/>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1" name="Freeform 979"/>
            <p:cNvSpPr>
              <a:spLocks/>
            </p:cNvSpPr>
            <p:nvPr/>
          </p:nvSpPr>
          <p:spPr bwMode="auto">
            <a:xfrm>
              <a:off x="4332" y="141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2" name="Line 980"/>
            <p:cNvSpPr>
              <a:spLocks noChangeShapeType="1"/>
            </p:cNvSpPr>
            <p:nvPr/>
          </p:nvSpPr>
          <p:spPr bwMode="auto">
            <a:xfrm>
              <a:off x="4351" y="1397"/>
              <a:ext cx="1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3" name="Line 981"/>
            <p:cNvSpPr>
              <a:spLocks noChangeShapeType="1"/>
            </p:cNvSpPr>
            <p:nvPr/>
          </p:nvSpPr>
          <p:spPr bwMode="auto">
            <a:xfrm flipV="1">
              <a:off x="4363" y="139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4" name="Freeform 982"/>
            <p:cNvSpPr>
              <a:spLocks/>
            </p:cNvSpPr>
            <p:nvPr/>
          </p:nvSpPr>
          <p:spPr bwMode="auto">
            <a:xfrm>
              <a:off x="4358" y="1392"/>
              <a:ext cx="11" cy="10"/>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5" name="Line 983"/>
            <p:cNvSpPr>
              <a:spLocks noChangeShapeType="1"/>
            </p:cNvSpPr>
            <p:nvPr/>
          </p:nvSpPr>
          <p:spPr bwMode="auto">
            <a:xfrm>
              <a:off x="4363" y="1392"/>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6" name="Freeform 984"/>
            <p:cNvSpPr>
              <a:spLocks/>
            </p:cNvSpPr>
            <p:nvPr/>
          </p:nvSpPr>
          <p:spPr bwMode="auto">
            <a:xfrm>
              <a:off x="4358" y="1387"/>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7" name="Line 985"/>
            <p:cNvSpPr>
              <a:spLocks noChangeShapeType="1"/>
            </p:cNvSpPr>
            <p:nvPr/>
          </p:nvSpPr>
          <p:spPr bwMode="auto">
            <a:xfrm flipV="1">
              <a:off x="4367" y="138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8" name="Freeform 986"/>
            <p:cNvSpPr>
              <a:spLocks/>
            </p:cNvSpPr>
            <p:nvPr/>
          </p:nvSpPr>
          <p:spPr bwMode="auto">
            <a:xfrm>
              <a:off x="4362" y="1387"/>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9" name="Line 987"/>
            <p:cNvSpPr>
              <a:spLocks noChangeShapeType="1"/>
            </p:cNvSpPr>
            <p:nvPr/>
          </p:nvSpPr>
          <p:spPr bwMode="auto">
            <a:xfrm flipV="1">
              <a:off x="4389" y="137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0" name="Freeform 988"/>
            <p:cNvSpPr>
              <a:spLocks/>
            </p:cNvSpPr>
            <p:nvPr/>
          </p:nvSpPr>
          <p:spPr bwMode="auto">
            <a:xfrm>
              <a:off x="4384" y="1378"/>
              <a:ext cx="10"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1" name="Line 989"/>
            <p:cNvSpPr>
              <a:spLocks noChangeShapeType="1"/>
            </p:cNvSpPr>
            <p:nvPr/>
          </p:nvSpPr>
          <p:spPr bwMode="auto">
            <a:xfrm>
              <a:off x="4389" y="1378"/>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2" name="Freeform 990"/>
            <p:cNvSpPr>
              <a:spLocks/>
            </p:cNvSpPr>
            <p:nvPr/>
          </p:nvSpPr>
          <p:spPr bwMode="auto">
            <a:xfrm>
              <a:off x="4384" y="1375"/>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3" name="Line 991"/>
            <p:cNvSpPr>
              <a:spLocks noChangeShapeType="1"/>
            </p:cNvSpPr>
            <p:nvPr/>
          </p:nvSpPr>
          <p:spPr bwMode="auto">
            <a:xfrm flipV="1">
              <a:off x="4391" y="1376"/>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4" name="Freeform 992"/>
            <p:cNvSpPr>
              <a:spLocks/>
            </p:cNvSpPr>
            <p:nvPr/>
          </p:nvSpPr>
          <p:spPr bwMode="auto">
            <a:xfrm>
              <a:off x="4386" y="1375"/>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5" name="Line 993"/>
            <p:cNvSpPr>
              <a:spLocks noChangeShapeType="1"/>
            </p:cNvSpPr>
            <p:nvPr/>
          </p:nvSpPr>
          <p:spPr bwMode="auto">
            <a:xfrm>
              <a:off x="4391" y="137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6" name="Freeform 994"/>
            <p:cNvSpPr>
              <a:spLocks/>
            </p:cNvSpPr>
            <p:nvPr/>
          </p:nvSpPr>
          <p:spPr bwMode="auto">
            <a:xfrm>
              <a:off x="4386" y="1371"/>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7" name="Line 995"/>
            <p:cNvSpPr>
              <a:spLocks noChangeShapeType="1"/>
            </p:cNvSpPr>
            <p:nvPr/>
          </p:nvSpPr>
          <p:spPr bwMode="auto">
            <a:xfrm flipV="1">
              <a:off x="4394" y="1367"/>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8" name="Freeform 996"/>
            <p:cNvSpPr>
              <a:spLocks/>
            </p:cNvSpPr>
            <p:nvPr/>
          </p:nvSpPr>
          <p:spPr bwMode="auto">
            <a:xfrm>
              <a:off x="4389" y="1371"/>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9" name="Line 997"/>
            <p:cNvSpPr>
              <a:spLocks noChangeShapeType="1"/>
            </p:cNvSpPr>
            <p:nvPr/>
          </p:nvSpPr>
          <p:spPr bwMode="auto">
            <a:xfrm>
              <a:off x="4394" y="1367"/>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0" name="Freeform 998"/>
            <p:cNvSpPr>
              <a:spLocks/>
            </p:cNvSpPr>
            <p:nvPr/>
          </p:nvSpPr>
          <p:spPr bwMode="auto">
            <a:xfrm>
              <a:off x="4389" y="136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1" name="Line 999"/>
            <p:cNvSpPr>
              <a:spLocks noChangeShapeType="1"/>
            </p:cNvSpPr>
            <p:nvPr/>
          </p:nvSpPr>
          <p:spPr bwMode="auto">
            <a:xfrm>
              <a:off x="4413" y="1358"/>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2" name="Line 1000"/>
            <p:cNvSpPr>
              <a:spLocks noChangeShapeType="1"/>
            </p:cNvSpPr>
            <p:nvPr/>
          </p:nvSpPr>
          <p:spPr bwMode="auto">
            <a:xfrm flipV="1">
              <a:off x="4423" y="135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3" name="Freeform 1001"/>
            <p:cNvSpPr>
              <a:spLocks/>
            </p:cNvSpPr>
            <p:nvPr/>
          </p:nvSpPr>
          <p:spPr bwMode="auto">
            <a:xfrm>
              <a:off x="4417" y="1353"/>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4" name="Line 1002"/>
            <p:cNvSpPr>
              <a:spLocks noChangeShapeType="1"/>
            </p:cNvSpPr>
            <p:nvPr/>
          </p:nvSpPr>
          <p:spPr bwMode="auto">
            <a:xfrm>
              <a:off x="4423" y="1354"/>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5" name="Freeform 1003"/>
            <p:cNvSpPr>
              <a:spLocks/>
            </p:cNvSpPr>
            <p:nvPr/>
          </p:nvSpPr>
          <p:spPr bwMode="auto">
            <a:xfrm>
              <a:off x="4417" y="134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6" name="Line 1004"/>
            <p:cNvSpPr>
              <a:spLocks noChangeShapeType="1"/>
            </p:cNvSpPr>
            <p:nvPr/>
          </p:nvSpPr>
          <p:spPr bwMode="auto">
            <a:xfrm flipV="1">
              <a:off x="4427" y="1349"/>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7" name="Freeform 1005"/>
            <p:cNvSpPr>
              <a:spLocks/>
            </p:cNvSpPr>
            <p:nvPr/>
          </p:nvSpPr>
          <p:spPr bwMode="auto">
            <a:xfrm>
              <a:off x="4423" y="134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8" name="Line 1006"/>
            <p:cNvSpPr>
              <a:spLocks noChangeShapeType="1"/>
            </p:cNvSpPr>
            <p:nvPr/>
          </p:nvSpPr>
          <p:spPr bwMode="auto">
            <a:xfrm>
              <a:off x="4427" y="1349"/>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9" name="Freeform 1007"/>
            <p:cNvSpPr>
              <a:spLocks/>
            </p:cNvSpPr>
            <p:nvPr/>
          </p:nvSpPr>
          <p:spPr bwMode="auto">
            <a:xfrm>
              <a:off x="4423" y="134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grpSp>
      <p:grpSp>
        <p:nvGrpSpPr>
          <p:cNvPr id="35022" name="Group 1008"/>
          <p:cNvGrpSpPr>
            <a:grpSpLocks/>
          </p:cNvGrpSpPr>
          <p:nvPr/>
        </p:nvGrpSpPr>
        <p:grpSpPr bwMode="auto">
          <a:xfrm>
            <a:off x="8305800" y="1976438"/>
            <a:ext cx="833438" cy="341312"/>
            <a:chOff x="4432" y="1064"/>
            <a:chExt cx="580" cy="274"/>
          </a:xfrm>
        </p:grpSpPr>
        <p:sp>
          <p:nvSpPr>
            <p:cNvPr id="613361" name="Line 1009"/>
            <p:cNvSpPr>
              <a:spLocks noChangeShapeType="1"/>
            </p:cNvSpPr>
            <p:nvPr/>
          </p:nvSpPr>
          <p:spPr bwMode="auto">
            <a:xfrm>
              <a:off x="4438" y="133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2" name="Freeform 1010"/>
            <p:cNvSpPr>
              <a:spLocks/>
            </p:cNvSpPr>
            <p:nvPr/>
          </p:nvSpPr>
          <p:spPr bwMode="auto">
            <a:xfrm>
              <a:off x="4432" y="1327"/>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3" name="Line 1011"/>
            <p:cNvSpPr>
              <a:spLocks noChangeShapeType="1"/>
            </p:cNvSpPr>
            <p:nvPr/>
          </p:nvSpPr>
          <p:spPr bwMode="auto">
            <a:xfrm flipV="1">
              <a:off x="4439" y="1324"/>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4" name="Freeform 1012"/>
            <p:cNvSpPr>
              <a:spLocks/>
            </p:cNvSpPr>
            <p:nvPr/>
          </p:nvSpPr>
          <p:spPr bwMode="auto">
            <a:xfrm>
              <a:off x="4434" y="1327"/>
              <a:ext cx="11" cy="11"/>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5" name="Line 1013"/>
            <p:cNvSpPr>
              <a:spLocks noChangeShapeType="1"/>
            </p:cNvSpPr>
            <p:nvPr/>
          </p:nvSpPr>
          <p:spPr bwMode="auto">
            <a:xfrm>
              <a:off x="4439" y="132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6" name="Freeform 1014"/>
            <p:cNvSpPr>
              <a:spLocks/>
            </p:cNvSpPr>
            <p:nvPr/>
          </p:nvSpPr>
          <p:spPr bwMode="auto">
            <a:xfrm>
              <a:off x="4434" y="1319"/>
              <a:ext cx="11" cy="11"/>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7" name="Line 1015"/>
            <p:cNvSpPr>
              <a:spLocks noChangeShapeType="1"/>
            </p:cNvSpPr>
            <p:nvPr/>
          </p:nvSpPr>
          <p:spPr bwMode="auto">
            <a:xfrm flipV="1">
              <a:off x="4442" y="131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8" name="Freeform 1016"/>
            <p:cNvSpPr>
              <a:spLocks/>
            </p:cNvSpPr>
            <p:nvPr/>
          </p:nvSpPr>
          <p:spPr bwMode="auto">
            <a:xfrm>
              <a:off x="4438" y="131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9" name="Line 1017"/>
            <p:cNvSpPr>
              <a:spLocks noChangeShapeType="1"/>
            </p:cNvSpPr>
            <p:nvPr/>
          </p:nvSpPr>
          <p:spPr bwMode="auto">
            <a:xfrm>
              <a:off x="4442" y="1319"/>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0" name="Freeform 1018"/>
            <p:cNvSpPr>
              <a:spLocks/>
            </p:cNvSpPr>
            <p:nvPr/>
          </p:nvSpPr>
          <p:spPr bwMode="auto">
            <a:xfrm>
              <a:off x="4438" y="131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71" name="Line 1019"/>
            <p:cNvSpPr>
              <a:spLocks noChangeShapeType="1"/>
            </p:cNvSpPr>
            <p:nvPr/>
          </p:nvSpPr>
          <p:spPr bwMode="auto">
            <a:xfrm>
              <a:off x="4466" y="1310"/>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2" name="Line 1020"/>
            <p:cNvSpPr>
              <a:spLocks noChangeShapeType="1"/>
            </p:cNvSpPr>
            <p:nvPr/>
          </p:nvSpPr>
          <p:spPr bwMode="auto">
            <a:xfrm>
              <a:off x="4480" y="1310"/>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3" name="Freeform 1021"/>
            <p:cNvSpPr>
              <a:spLocks/>
            </p:cNvSpPr>
            <p:nvPr/>
          </p:nvSpPr>
          <p:spPr bwMode="auto">
            <a:xfrm>
              <a:off x="4480" y="1305"/>
              <a:ext cx="0"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74" name="Line 1022"/>
            <p:cNvSpPr>
              <a:spLocks noChangeShapeType="1"/>
            </p:cNvSpPr>
            <p:nvPr/>
          </p:nvSpPr>
          <p:spPr bwMode="auto">
            <a:xfrm flipV="1">
              <a:off x="4484" y="130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5" name="Freeform 1023"/>
            <p:cNvSpPr>
              <a:spLocks/>
            </p:cNvSpPr>
            <p:nvPr/>
          </p:nvSpPr>
          <p:spPr bwMode="auto">
            <a:xfrm>
              <a:off x="4480" y="1305"/>
              <a:ext cx="11"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0" name="Line 1024"/>
            <p:cNvSpPr>
              <a:spLocks noChangeShapeType="1"/>
            </p:cNvSpPr>
            <p:nvPr/>
          </p:nvSpPr>
          <p:spPr bwMode="auto">
            <a:xfrm>
              <a:off x="4484" y="1306"/>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1" name="Freeform 1025"/>
            <p:cNvSpPr>
              <a:spLocks/>
            </p:cNvSpPr>
            <p:nvPr/>
          </p:nvSpPr>
          <p:spPr bwMode="auto">
            <a:xfrm>
              <a:off x="4480" y="1301"/>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2" name="Line 1026"/>
            <p:cNvSpPr>
              <a:spLocks noChangeShapeType="1"/>
            </p:cNvSpPr>
            <p:nvPr/>
          </p:nvSpPr>
          <p:spPr bwMode="auto">
            <a:xfrm flipV="1">
              <a:off x="4505" y="129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3" name="Line 1027"/>
            <p:cNvSpPr>
              <a:spLocks noChangeShapeType="1"/>
            </p:cNvSpPr>
            <p:nvPr/>
          </p:nvSpPr>
          <p:spPr bwMode="auto">
            <a:xfrm>
              <a:off x="4505" y="1297"/>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4" name="Freeform 1028"/>
            <p:cNvSpPr>
              <a:spLocks/>
            </p:cNvSpPr>
            <p:nvPr/>
          </p:nvSpPr>
          <p:spPr bwMode="auto">
            <a:xfrm>
              <a:off x="4500" y="129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5" name="Line 1029"/>
            <p:cNvSpPr>
              <a:spLocks noChangeShapeType="1"/>
            </p:cNvSpPr>
            <p:nvPr/>
          </p:nvSpPr>
          <p:spPr bwMode="auto">
            <a:xfrm>
              <a:off x="4508" y="129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6" name="Freeform 1030"/>
            <p:cNvSpPr>
              <a:spLocks/>
            </p:cNvSpPr>
            <p:nvPr/>
          </p:nvSpPr>
          <p:spPr bwMode="auto">
            <a:xfrm>
              <a:off x="4508" y="1292"/>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7" name="Line 1031"/>
            <p:cNvSpPr>
              <a:spLocks noChangeShapeType="1"/>
            </p:cNvSpPr>
            <p:nvPr/>
          </p:nvSpPr>
          <p:spPr bwMode="auto">
            <a:xfrm flipV="1">
              <a:off x="4509" y="129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8" name="Freeform 1032"/>
            <p:cNvSpPr>
              <a:spLocks/>
            </p:cNvSpPr>
            <p:nvPr/>
          </p:nvSpPr>
          <p:spPr bwMode="auto">
            <a:xfrm>
              <a:off x="4504" y="129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9" name="Line 1033"/>
            <p:cNvSpPr>
              <a:spLocks noChangeShapeType="1"/>
            </p:cNvSpPr>
            <p:nvPr/>
          </p:nvSpPr>
          <p:spPr bwMode="auto">
            <a:xfrm>
              <a:off x="4509" y="129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0" name="Freeform 1034"/>
            <p:cNvSpPr>
              <a:spLocks/>
            </p:cNvSpPr>
            <p:nvPr/>
          </p:nvSpPr>
          <p:spPr bwMode="auto">
            <a:xfrm>
              <a:off x="4504" y="128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1" name="Line 1035"/>
            <p:cNvSpPr>
              <a:spLocks noChangeShapeType="1"/>
            </p:cNvSpPr>
            <p:nvPr/>
          </p:nvSpPr>
          <p:spPr bwMode="auto">
            <a:xfrm>
              <a:off x="4512" y="129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2" name="Freeform 1036"/>
            <p:cNvSpPr>
              <a:spLocks/>
            </p:cNvSpPr>
            <p:nvPr/>
          </p:nvSpPr>
          <p:spPr bwMode="auto">
            <a:xfrm>
              <a:off x="4512" y="1287"/>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3" name="Line 1037"/>
            <p:cNvSpPr>
              <a:spLocks noChangeShapeType="1"/>
            </p:cNvSpPr>
            <p:nvPr/>
          </p:nvSpPr>
          <p:spPr bwMode="auto">
            <a:xfrm flipV="1">
              <a:off x="4514" y="128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4" name="Freeform 1038"/>
            <p:cNvSpPr>
              <a:spLocks/>
            </p:cNvSpPr>
            <p:nvPr/>
          </p:nvSpPr>
          <p:spPr bwMode="auto">
            <a:xfrm>
              <a:off x="4509" y="128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5" name="Line 1039"/>
            <p:cNvSpPr>
              <a:spLocks noChangeShapeType="1"/>
            </p:cNvSpPr>
            <p:nvPr/>
          </p:nvSpPr>
          <p:spPr bwMode="auto">
            <a:xfrm>
              <a:off x="4514" y="128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6" name="Freeform 1040"/>
            <p:cNvSpPr>
              <a:spLocks/>
            </p:cNvSpPr>
            <p:nvPr/>
          </p:nvSpPr>
          <p:spPr bwMode="auto">
            <a:xfrm>
              <a:off x="4509" y="1283"/>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7" name="Line 1041"/>
            <p:cNvSpPr>
              <a:spLocks noChangeShapeType="1"/>
            </p:cNvSpPr>
            <p:nvPr/>
          </p:nvSpPr>
          <p:spPr bwMode="auto">
            <a:xfrm>
              <a:off x="4517" y="128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8" name="Freeform 1042"/>
            <p:cNvSpPr>
              <a:spLocks/>
            </p:cNvSpPr>
            <p:nvPr/>
          </p:nvSpPr>
          <p:spPr bwMode="auto">
            <a:xfrm>
              <a:off x="4517" y="1283"/>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9" name="Line 1043"/>
            <p:cNvSpPr>
              <a:spLocks noChangeShapeType="1"/>
            </p:cNvSpPr>
            <p:nvPr/>
          </p:nvSpPr>
          <p:spPr bwMode="auto">
            <a:xfrm>
              <a:off x="4519" y="128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0" name="Freeform 1044"/>
            <p:cNvSpPr>
              <a:spLocks/>
            </p:cNvSpPr>
            <p:nvPr/>
          </p:nvSpPr>
          <p:spPr bwMode="auto">
            <a:xfrm>
              <a:off x="4519" y="1283"/>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1" name="Line 1045"/>
            <p:cNvSpPr>
              <a:spLocks noChangeShapeType="1"/>
            </p:cNvSpPr>
            <p:nvPr/>
          </p:nvSpPr>
          <p:spPr bwMode="auto">
            <a:xfrm>
              <a:off x="4537" y="1279"/>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2" name="Line 1046"/>
            <p:cNvSpPr>
              <a:spLocks noChangeShapeType="1"/>
            </p:cNvSpPr>
            <p:nvPr/>
          </p:nvSpPr>
          <p:spPr bwMode="auto">
            <a:xfrm>
              <a:off x="4541" y="1279"/>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3" name="Freeform 1047"/>
            <p:cNvSpPr>
              <a:spLocks/>
            </p:cNvSpPr>
            <p:nvPr/>
          </p:nvSpPr>
          <p:spPr bwMode="auto">
            <a:xfrm>
              <a:off x="4541" y="1274"/>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4" name="Line 1048"/>
            <p:cNvSpPr>
              <a:spLocks noChangeShapeType="1"/>
            </p:cNvSpPr>
            <p:nvPr/>
          </p:nvSpPr>
          <p:spPr bwMode="auto">
            <a:xfrm flipV="1">
              <a:off x="4542" y="1274"/>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5" name="Freeform 1049"/>
            <p:cNvSpPr>
              <a:spLocks/>
            </p:cNvSpPr>
            <p:nvPr/>
          </p:nvSpPr>
          <p:spPr bwMode="auto">
            <a:xfrm>
              <a:off x="4538" y="1274"/>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6" name="Line 1050"/>
            <p:cNvSpPr>
              <a:spLocks noChangeShapeType="1"/>
            </p:cNvSpPr>
            <p:nvPr/>
          </p:nvSpPr>
          <p:spPr bwMode="auto">
            <a:xfrm>
              <a:off x="4542" y="127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7" name="Freeform 1051"/>
            <p:cNvSpPr>
              <a:spLocks/>
            </p:cNvSpPr>
            <p:nvPr/>
          </p:nvSpPr>
          <p:spPr bwMode="auto">
            <a:xfrm>
              <a:off x="4538" y="126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8" name="Line 1052"/>
            <p:cNvSpPr>
              <a:spLocks noChangeShapeType="1"/>
            </p:cNvSpPr>
            <p:nvPr/>
          </p:nvSpPr>
          <p:spPr bwMode="auto">
            <a:xfrm>
              <a:off x="4546" y="1274"/>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9" name="Freeform 1053"/>
            <p:cNvSpPr>
              <a:spLocks/>
            </p:cNvSpPr>
            <p:nvPr/>
          </p:nvSpPr>
          <p:spPr bwMode="auto">
            <a:xfrm>
              <a:off x="4546" y="1269"/>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0" name="Line 1054"/>
            <p:cNvSpPr>
              <a:spLocks noChangeShapeType="1"/>
            </p:cNvSpPr>
            <p:nvPr/>
          </p:nvSpPr>
          <p:spPr bwMode="auto">
            <a:xfrm>
              <a:off x="4554" y="127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1" name="Freeform 1055"/>
            <p:cNvSpPr>
              <a:spLocks/>
            </p:cNvSpPr>
            <p:nvPr/>
          </p:nvSpPr>
          <p:spPr bwMode="auto">
            <a:xfrm>
              <a:off x="4554" y="1269"/>
              <a:ext cx="0"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2" name="Line 1056"/>
            <p:cNvSpPr>
              <a:spLocks noChangeShapeType="1"/>
            </p:cNvSpPr>
            <p:nvPr/>
          </p:nvSpPr>
          <p:spPr bwMode="auto">
            <a:xfrm>
              <a:off x="4556" y="1274"/>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3" name="Freeform 1057"/>
            <p:cNvSpPr>
              <a:spLocks/>
            </p:cNvSpPr>
            <p:nvPr/>
          </p:nvSpPr>
          <p:spPr bwMode="auto">
            <a:xfrm>
              <a:off x="4556" y="1269"/>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4" name="Line 1058"/>
            <p:cNvSpPr>
              <a:spLocks noChangeShapeType="1"/>
            </p:cNvSpPr>
            <p:nvPr/>
          </p:nvSpPr>
          <p:spPr bwMode="auto">
            <a:xfrm>
              <a:off x="4575" y="1267"/>
              <a:ext cx="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5" name="Line 1059"/>
            <p:cNvSpPr>
              <a:spLocks noChangeShapeType="1"/>
            </p:cNvSpPr>
            <p:nvPr/>
          </p:nvSpPr>
          <p:spPr bwMode="auto">
            <a:xfrm>
              <a:off x="4575" y="12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6" name="Freeform 1060"/>
            <p:cNvSpPr>
              <a:spLocks/>
            </p:cNvSpPr>
            <p:nvPr/>
          </p:nvSpPr>
          <p:spPr bwMode="auto">
            <a:xfrm>
              <a:off x="4575" y="1260"/>
              <a:ext cx="1" cy="10"/>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7" name="Line 1061"/>
            <p:cNvSpPr>
              <a:spLocks noChangeShapeType="1"/>
            </p:cNvSpPr>
            <p:nvPr/>
          </p:nvSpPr>
          <p:spPr bwMode="auto">
            <a:xfrm>
              <a:off x="4577" y="12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8" name="Freeform 1062"/>
            <p:cNvSpPr>
              <a:spLocks/>
            </p:cNvSpPr>
            <p:nvPr/>
          </p:nvSpPr>
          <p:spPr bwMode="auto">
            <a:xfrm>
              <a:off x="4577" y="1260"/>
              <a:ext cx="1" cy="10"/>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9" name="Line 1063"/>
            <p:cNvSpPr>
              <a:spLocks noChangeShapeType="1"/>
            </p:cNvSpPr>
            <p:nvPr/>
          </p:nvSpPr>
          <p:spPr bwMode="auto">
            <a:xfrm>
              <a:off x="4579" y="12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0" name="Freeform 1064"/>
            <p:cNvSpPr>
              <a:spLocks/>
            </p:cNvSpPr>
            <p:nvPr/>
          </p:nvSpPr>
          <p:spPr bwMode="auto">
            <a:xfrm>
              <a:off x="4579" y="1260"/>
              <a:ext cx="1" cy="10"/>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1" name="Line 1065"/>
            <p:cNvSpPr>
              <a:spLocks noChangeShapeType="1"/>
            </p:cNvSpPr>
            <p:nvPr/>
          </p:nvSpPr>
          <p:spPr bwMode="auto">
            <a:xfrm flipV="1">
              <a:off x="4581" y="1256"/>
              <a:ext cx="1" cy="1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2" name="Freeform 1066"/>
            <p:cNvSpPr>
              <a:spLocks/>
            </p:cNvSpPr>
            <p:nvPr/>
          </p:nvSpPr>
          <p:spPr bwMode="auto">
            <a:xfrm>
              <a:off x="4576" y="1260"/>
              <a:ext cx="10" cy="10"/>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3" name="Line 1067"/>
            <p:cNvSpPr>
              <a:spLocks noChangeShapeType="1"/>
            </p:cNvSpPr>
            <p:nvPr/>
          </p:nvSpPr>
          <p:spPr bwMode="auto">
            <a:xfrm>
              <a:off x="4581" y="1256"/>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4" name="Freeform 1068"/>
            <p:cNvSpPr>
              <a:spLocks/>
            </p:cNvSpPr>
            <p:nvPr/>
          </p:nvSpPr>
          <p:spPr bwMode="auto">
            <a:xfrm>
              <a:off x="4576" y="12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5" name="Line 1069"/>
            <p:cNvSpPr>
              <a:spLocks noChangeShapeType="1"/>
            </p:cNvSpPr>
            <p:nvPr/>
          </p:nvSpPr>
          <p:spPr bwMode="auto">
            <a:xfrm flipV="1">
              <a:off x="4615" y="125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6" name="Freeform 1070"/>
            <p:cNvSpPr>
              <a:spLocks/>
            </p:cNvSpPr>
            <p:nvPr/>
          </p:nvSpPr>
          <p:spPr bwMode="auto">
            <a:xfrm>
              <a:off x="4610" y="1253"/>
              <a:ext cx="11" cy="1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7" name="Line 1071"/>
            <p:cNvSpPr>
              <a:spLocks noChangeShapeType="1"/>
            </p:cNvSpPr>
            <p:nvPr/>
          </p:nvSpPr>
          <p:spPr bwMode="auto">
            <a:xfrm>
              <a:off x="4615" y="1253"/>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8" name="Freeform 1072"/>
            <p:cNvSpPr>
              <a:spLocks/>
            </p:cNvSpPr>
            <p:nvPr/>
          </p:nvSpPr>
          <p:spPr bwMode="auto">
            <a:xfrm>
              <a:off x="4610" y="1248"/>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9" name="Line 1073"/>
            <p:cNvSpPr>
              <a:spLocks noChangeShapeType="1"/>
            </p:cNvSpPr>
            <p:nvPr/>
          </p:nvSpPr>
          <p:spPr bwMode="auto">
            <a:xfrm flipV="1">
              <a:off x="4621" y="124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0" name="Freeform 1074"/>
            <p:cNvSpPr>
              <a:spLocks/>
            </p:cNvSpPr>
            <p:nvPr/>
          </p:nvSpPr>
          <p:spPr bwMode="auto">
            <a:xfrm>
              <a:off x="4615" y="1248"/>
              <a:ext cx="11" cy="10"/>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1" name="Line 1075"/>
            <p:cNvSpPr>
              <a:spLocks noChangeShapeType="1"/>
            </p:cNvSpPr>
            <p:nvPr/>
          </p:nvSpPr>
          <p:spPr bwMode="auto">
            <a:xfrm>
              <a:off x="4621" y="1248"/>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2" name="Freeform 1076"/>
            <p:cNvSpPr>
              <a:spLocks/>
            </p:cNvSpPr>
            <p:nvPr/>
          </p:nvSpPr>
          <p:spPr bwMode="auto">
            <a:xfrm>
              <a:off x="4615" y="1241"/>
              <a:ext cx="11" cy="11"/>
            </a:xfrm>
            <a:custGeom>
              <a:avLst/>
              <a:gdLst/>
              <a:ahLst/>
              <a:cxnLst>
                <a:cxn ang="0">
                  <a:pos x="0" y="6"/>
                </a:cxn>
                <a:cxn ang="0">
                  <a:pos x="6" y="0"/>
                </a:cxn>
                <a:cxn ang="0">
                  <a:pos x="11" y="6"/>
                </a:cxn>
                <a:cxn ang="0">
                  <a:pos x="6" y="12"/>
                </a:cxn>
                <a:cxn ang="0">
                  <a:pos x="0" y="6"/>
                </a:cxn>
              </a:cxnLst>
              <a:rect l="0" t="0" r="r" b="b"/>
              <a:pathLst>
                <a:path w="11" h="12">
                  <a:moveTo>
                    <a:pt x="0" y="6"/>
                  </a:moveTo>
                  <a:lnTo>
                    <a:pt x="6" y="0"/>
                  </a:lnTo>
                  <a:lnTo>
                    <a:pt x="11" y="6"/>
                  </a:lnTo>
                  <a:lnTo>
                    <a:pt x="6"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3" name="Line 1077"/>
            <p:cNvSpPr>
              <a:spLocks noChangeShapeType="1"/>
            </p:cNvSpPr>
            <p:nvPr/>
          </p:nvSpPr>
          <p:spPr bwMode="auto">
            <a:xfrm>
              <a:off x="4626" y="1248"/>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4" name="Freeform 1078"/>
            <p:cNvSpPr>
              <a:spLocks/>
            </p:cNvSpPr>
            <p:nvPr/>
          </p:nvSpPr>
          <p:spPr bwMode="auto">
            <a:xfrm>
              <a:off x="4626" y="1241"/>
              <a:ext cx="1" cy="11"/>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5" name="Line 1079"/>
            <p:cNvSpPr>
              <a:spLocks noChangeShapeType="1"/>
            </p:cNvSpPr>
            <p:nvPr/>
          </p:nvSpPr>
          <p:spPr bwMode="auto">
            <a:xfrm>
              <a:off x="4628" y="1248"/>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6" name="Freeform 1080"/>
            <p:cNvSpPr>
              <a:spLocks/>
            </p:cNvSpPr>
            <p:nvPr/>
          </p:nvSpPr>
          <p:spPr bwMode="auto">
            <a:xfrm>
              <a:off x="4628" y="1241"/>
              <a:ext cx="0" cy="11"/>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7" name="Line 1081"/>
            <p:cNvSpPr>
              <a:spLocks noChangeShapeType="1"/>
            </p:cNvSpPr>
            <p:nvPr/>
          </p:nvSpPr>
          <p:spPr bwMode="auto">
            <a:xfrm>
              <a:off x="4629" y="1248"/>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8" name="Freeform 1082"/>
            <p:cNvSpPr>
              <a:spLocks/>
            </p:cNvSpPr>
            <p:nvPr/>
          </p:nvSpPr>
          <p:spPr bwMode="auto">
            <a:xfrm>
              <a:off x="4629" y="1241"/>
              <a:ext cx="1" cy="11"/>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9" name="Line 1083"/>
            <p:cNvSpPr>
              <a:spLocks noChangeShapeType="1"/>
            </p:cNvSpPr>
            <p:nvPr/>
          </p:nvSpPr>
          <p:spPr bwMode="auto">
            <a:xfrm>
              <a:off x="4652" y="124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0" name="Line 1084"/>
            <p:cNvSpPr>
              <a:spLocks noChangeShapeType="1"/>
            </p:cNvSpPr>
            <p:nvPr/>
          </p:nvSpPr>
          <p:spPr bwMode="auto">
            <a:xfrm>
              <a:off x="4653" y="1242"/>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1" name="Freeform 1085"/>
            <p:cNvSpPr>
              <a:spLocks/>
            </p:cNvSpPr>
            <p:nvPr/>
          </p:nvSpPr>
          <p:spPr bwMode="auto">
            <a:xfrm>
              <a:off x="4653"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2" name="Line 1086"/>
            <p:cNvSpPr>
              <a:spLocks noChangeShapeType="1"/>
            </p:cNvSpPr>
            <p:nvPr/>
          </p:nvSpPr>
          <p:spPr bwMode="auto">
            <a:xfrm>
              <a:off x="4656" y="1242"/>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3" name="Freeform 1087"/>
            <p:cNvSpPr>
              <a:spLocks/>
            </p:cNvSpPr>
            <p:nvPr/>
          </p:nvSpPr>
          <p:spPr bwMode="auto">
            <a:xfrm>
              <a:off x="4656"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4" name="Line 1088"/>
            <p:cNvSpPr>
              <a:spLocks noChangeShapeType="1"/>
            </p:cNvSpPr>
            <p:nvPr/>
          </p:nvSpPr>
          <p:spPr bwMode="auto">
            <a:xfrm>
              <a:off x="4658" y="124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5" name="Freeform 1089"/>
            <p:cNvSpPr>
              <a:spLocks/>
            </p:cNvSpPr>
            <p:nvPr/>
          </p:nvSpPr>
          <p:spPr bwMode="auto">
            <a:xfrm>
              <a:off x="4658" y="1239"/>
              <a:ext cx="0"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6" name="Line 1090"/>
            <p:cNvSpPr>
              <a:spLocks noChangeShapeType="1"/>
            </p:cNvSpPr>
            <p:nvPr/>
          </p:nvSpPr>
          <p:spPr bwMode="auto">
            <a:xfrm>
              <a:off x="4661" y="1242"/>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7" name="Freeform 1091"/>
            <p:cNvSpPr>
              <a:spLocks/>
            </p:cNvSpPr>
            <p:nvPr/>
          </p:nvSpPr>
          <p:spPr bwMode="auto">
            <a:xfrm>
              <a:off x="4661"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8" name="Line 1092"/>
            <p:cNvSpPr>
              <a:spLocks noChangeShapeType="1"/>
            </p:cNvSpPr>
            <p:nvPr/>
          </p:nvSpPr>
          <p:spPr bwMode="auto">
            <a:xfrm>
              <a:off x="4671" y="1242"/>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9" name="Freeform 1093"/>
            <p:cNvSpPr>
              <a:spLocks/>
            </p:cNvSpPr>
            <p:nvPr/>
          </p:nvSpPr>
          <p:spPr bwMode="auto">
            <a:xfrm>
              <a:off x="4671"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0" name="Line 1094"/>
            <p:cNvSpPr>
              <a:spLocks noChangeShapeType="1"/>
            </p:cNvSpPr>
            <p:nvPr/>
          </p:nvSpPr>
          <p:spPr bwMode="auto">
            <a:xfrm>
              <a:off x="4674" y="124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1" name="Freeform 1095"/>
            <p:cNvSpPr>
              <a:spLocks/>
            </p:cNvSpPr>
            <p:nvPr/>
          </p:nvSpPr>
          <p:spPr bwMode="auto">
            <a:xfrm>
              <a:off x="4674"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2" name="Line 1096"/>
            <p:cNvSpPr>
              <a:spLocks noChangeShapeType="1"/>
            </p:cNvSpPr>
            <p:nvPr/>
          </p:nvSpPr>
          <p:spPr bwMode="auto">
            <a:xfrm flipV="1">
              <a:off x="4675" y="1240"/>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3" name="Freeform 1097"/>
            <p:cNvSpPr>
              <a:spLocks/>
            </p:cNvSpPr>
            <p:nvPr/>
          </p:nvSpPr>
          <p:spPr bwMode="auto">
            <a:xfrm>
              <a:off x="4670" y="123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4" name="Line 1098"/>
            <p:cNvSpPr>
              <a:spLocks noChangeShapeType="1"/>
            </p:cNvSpPr>
            <p:nvPr/>
          </p:nvSpPr>
          <p:spPr bwMode="auto">
            <a:xfrm>
              <a:off x="4698" y="1239"/>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5" name="Line 1099"/>
            <p:cNvSpPr>
              <a:spLocks noChangeShapeType="1"/>
            </p:cNvSpPr>
            <p:nvPr/>
          </p:nvSpPr>
          <p:spPr bwMode="auto">
            <a:xfrm flipV="1">
              <a:off x="4699" y="123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6" name="Freeform 1100"/>
            <p:cNvSpPr>
              <a:spLocks/>
            </p:cNvSpPr>
            <p:nvPr/>
          </p:nvSpPr>
          <p:spPr bwMode="auto">
            <a:xfrm>
              <a:off x="4694" y="1233"/>
              <a:ext cx="10" cy="9"/>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7" name="Line 1101"/>
            <p:cNvSpPr>
              <a:spLocks noChangeShapeType="1"/>
            </p:cNvSpPr>
            <p:nvPr/>
          </p:nvSpPr>
          <p:spPr bwMode="auto">
            <a:xfrm>
              <a:off x="4699" y="1233"/>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8" name="Freeform 1102"/>
            <p:cNvSpPr>
              <a:spLocks/>
            </p:cNvSpPr>
            <p:nvPr/>
          </p:nvSpPr>
          <p:spPr bwMode="auto">
            <a:xfrm>
              <a:off x="4694" y="122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9" name="Line 1103"/>
            <p:cNvSpPr>
              <a:spLocks noChangeShapeType="1"/>
            </p:cNvSpPr>
            <p:nvPr/>
          </p:nvSpPr>
          <p:spPr bwMode="auto">
            <a:xfrm>
              <a:off x="4707" y="123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0" name="Freeform 1104"/>
            <p:cNvSpPr>
              <a:spLocks/>
            </p:cNvSpPr>
            <p:nvPr/>
          </p:nvSpPr>
          <p:spPr bwMode="auto">
            <a:xfrm>
              <a:off x="4707"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1" name="Line 1105"/>
            <p:cNvSpPr>
              <a:spLocks noChangeShapeType="1"/>
            </p:cNvSpPr>
            <p:nvPr/>
          </p:nvSpPr>
          <p:spPr bwMode="auto">
            <a:xfrm>
              <a:off x="4709" y="123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2" name="Freeform 1106"/>
            <p:cNvSpPr>
              <a:spLocks/>
            </p:cNvSpPr>
            <p:nvPr/>
          </p:nvSpPr>
          <p:spPr bwMode="auto">
            <a:xfrm>
              <a:off x="4709"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3" name="Line 1107"/>
            <p:cNvSpPr>
              <a:spLocks noChangeShapeType="1"/>
            </p:cNvSpPr>
            <p:nvPr/>
          </p:nvSpPr>
          <p:spPr bwMode="auto">
            <a:xfrm>
              <a:off x="4712" y="123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4" name="Freeform 1108"/>
            <p:cNvSpPr>
              <a:spLocks/>
            </p:cNvSpPr>
            <p:nvPr/>
          </p:nvSpPr>
          <p:spPr bwMode="auto">
            <a:xfrm>
              <a:off x="4712"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5" name="Line 1109"/>
            <p:cNvSpPr>
              <a:spLocks noChangeShapeType="1"/>
            </p:cNvSpPr>
            <p:nvPr/>
          </p:nvSpPr>
          <p:spPr bwMode="auto">
            <a:xfrm>
              <a:off x="4714" y="1233"/>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6" name="Freeform 1110"/>
            <p:cNvSpPr>
              <a:spLocks/>
            </p:cNvSpPr>
            <p:nvPr/>
          </p:nvSpPr>
          <p:spPr bwMode="auto">
            <a:xfrm>
              <a:off x="4714"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7" name="Line 1111"/>
            <p:cNvSpPr>
              <a:spLocks noChangeShapeType="1"/>
            </p:cNvSpPr>
            <p:nvPr/>
          </p:nvSpPr>
          <p:spPr bwMode="auto">
            <a:xfrm flipV="1">
              <a:off x="4731" y="1217"/>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8" name="Line 1112"/>
            <p:cNvSpPr>
              <a:spLocks noChangeShapeType="1"/>
            </p:cNvSpPr>
            <p:nvPr/>
          </p:nvSpPr>
          <p:spPr bwMode="auto">
            <a:xfrm>
              <a:off x="4731" y="1217"/>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9" name="Freeform 1113"/>
            <p:cNvSpPr>
              <a:spLocks/>
            </p:cNvSpPr>
            <p:nvPr/>
          </p:nvSpPr>
          <p:spPr bwMode="auto">
            <a:xfrm>
              <a:off x="4726" y="1212"/>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0" name="Line 1114"/>
            <p:cNvSpPr>
              <a:spLocks noChangeShapeType="1"/>
            </p:cNvSpPr>
            <p:nvPr/>
          </p:nvSpPr>
          <p:spPr bwMode="auto">
            <a:xfrm flipV="1">
              <a:off x="4738" y="1207"/>
              <a:ext cx="1" cy="1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1" name="Freeform 1115"/>
            <p:cNvSpPr>
              <a:spLocks/>
            </p:cNvSpPr>
            <p:nvPr/>
          </p:nvSpPr>
          <p:spPr bwMode="auto">
            <a:xfrm>
              <a:off x="4732" y="1212"/>
              <a:ext cx="11"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2" name="Line 1116"/>
            <p:cNvSpPr>
              <a:spLocks noChangeShapeType="1"/>
            </p:cNvSpPr>
            <p:nvPr/>
          </p:nvSpPr>
          <p:spPr bwMode="auto">
            <a:xfrm>
              <a:off x="4738" y="1207"/>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3" name="Freeform 1117"/>
            <p:cNvSpPr>
              <a:spLocks/>
            </p:cNvSpPr>
            <p:nvPr/>
          </p:nvSpPr>
          <p:spPr bwMode="auto">
            <a:xfrm>
              <a:off x="4732" y="1202"/>
              <a:ext cx="11"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4" name="Line 1118"/>
            <p:cNvSpPr>
              <a:spLocks noChangeShapeType="1"/>
            </p:cNvSpPr>
            <p:nvPr/>
          </p:nvSpPr>
          <p:spPr bwMode="auto">
            <a:xfrm flipV="1">
              <a:off x="4741" y="1205"/>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5" name="Freeform 1119"/>
            <p:cNvSpPr>
              <a:spLocks/>
            </p:cNvSpPr>
            <p:nvPr/>
          </p:nvSpPr>
          <p:spPr bwMode="auto">
            <a:xfrm>
              <a:off x="4736" y="120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6" name="Line 1120"/>
            <p:cNvSpPr>
              <a:spLocks noChangeShapeType="1"/>
            </p:cNvSpPr>
            <p:nvPr/>
          </p:nvSpPr>
          <p:spPr bwMode="auto">
            <a:xfrm>
              <a:off x="4765" y="120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7" name="Line 1121"/>
            <p:cNvSpPr>
              <a:spLocks noChangeShapeType="1"/>
            </p:cNvSpPr>
            <p:nvPr/>
          </p:nvSpPr>
          <p:spPr bwMode="auto">
            <a:xfrm>
              <a:off x="4765" y="1202"/>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8" name="Freeform 1122"/>
            <p:cNvSpPr>
              <a:spLocks/>
            </p:cNvSpPr>
            <p:nvPr/>
          </p:nvSpPr>
          <p:spPr bwMode="auto">
            <a:xfrm>
              <a:off x="4765"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9" name="Line 1123"/>
            <p:cNvSpPr>
              <a:spLocks noChangeShapeType="1"/>
            </p:cNvSpPr>
            <p:nvPr/>
          </p:nvSpPr>
          <p:spPr bwMode="auto">
            <a:xfrm>
              <a:off x="4771" y="120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0" name="Freeform 1124"/>
            <p:cNvSpPr>
              <a:spLocks/>
            </p:cNvSpPr>
            <p:nvPr/>
          </p:nvSpPr>
          <p:spPr bwMode="auto">
            <a:xfrm>
              <a:off x="4771"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1" name="Line 1125"/>
            <p:cNvSpPr>
              <a:spLocks noChangeShapeType="1"/>
            </p:cNvSpPr>
            <p:nvPr/>
          </p:nvSpPr>
          <p:spPr bwMode="auto">
            <a:xfrm>
              <a:off x="4774" y="120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2" name="Freeform 1126"/>
            <p:cNvSpPr>
              <a:spLocks/>
            </p:cNvSpPr>
            <p:nvPr/>
          </p:nvSpPr>
          <p:spPr bwMode="auto">
            <a:xfrm>
              <a:off x="4774" y="1197"/>
              <a:ext cx="0"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3" name="Line 1127"/>
            <p:cNvSpPr>
              <a:spLocks noChangeShapeType="1"/>
            </p:cNvSpPr>
            <p:nvPr/>
          </p:nvSpPr>
          <p:spPr bwMode="auto">
            <a:xfrm>
              <a:off x="4776" y="120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4" name="Freeform 1128"/>
            <p:cNvSpPr>
              <a:spLocks/>
            </p:cNvSpPr>
            <p:nvPr/>
          </p:nvSpPr>
          <p:spPr bwMode="auto">
            <a:xfrm>
              <a:off x="4776"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5" name="Line 1129"/>
            <p:cNvSpPr>
              <a:spLocks noChangeShapeType="1"/>
            </p:cNvSpPr>
            <p:nvPr/>
          </p:nvSpPr>
          <p:spPr bwMode="auto">
            <a:xfrm>
              <a:off x="4779" y="1202"/>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6" name="Freeform 1130"/>
            <p:cNvSpPr>
              <a:spLocks/>
            </p:cNvSpPr>
            <p:nvPr/>
          </p:nvSpPr>
          <p:spPr bwMode="auto">
            <a:xfrm>
              <a:off x="4779"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7" name="Line 1131"/>
            <p:cNvSpPr>
              <a:spLocks noChangeShapeType="1"/>
            </p:cNvSpPr>
            <p:nvPr/>
          </p:nvSpPr>
          <p:spPr bwMode="auto">
            <a:xfrm>
              <a:off x="4814" y="120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8" name="Line 1132"/>
            <p:cNvSpPr>
              <a:spLocks noChangeShapeType="1"/>
            </p:cNvSpPr>
            <p:nvPr/>
          </p:nvSpPr>
          <p:spPr bwMode="auto">
            <a:xfrm>
              <a:off x="4815" y="120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9" name="Freeform 1133"/>
            <p:cNvSpPr>
              <a:spLocks/>
            </p:cNvSpPr>
            <p:nvPr/>
          </p:nvSpPr>
          <p:spPr bwMode="auto">
            <a:xfrm>
              <a:off x="4815"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0" name="Line 1134"/>
            <p:cNvSpPr>
              <a:spLocks noChangeShapeType="1"/>
            </p:cNvSpPr>
            <p:nvPr/>
          </p:nvSpPr>
          <p:spPr bwMode="auto">
            <a:xfrm>
              <a:off x="4822" y="120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1" name="Freeform 1135"/>
            <p:cNvSpPr>
              <a:spLocks/>
            </p:cNvSpPr>
            <p:nvPr/>
          </p:nvSpPr>
          <p:spPr bwMode="auto">
            <a:xfrm>
              <a:off x="4822"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2" name="Line 1136"/>
            <p:cNvSpPr>
              <a:spLocks noChangeShapeType="1"/>
            </p:cNvSpPr>
            <p:nvPr/>
          </p:nvSpPr>
          <p:spPr bwMode="auto">
            <a:xfrm flipV="1">
              <a:off x="4824" y="119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3" name="Freeform 1137"/>
            <p:cNvSpPr>
              <a:spLocks/>
            </p:cNvSpPr>
            <p:nvPr/>
          </p:nvSpPr>
          <p:spPr bwMode="auto">
            <a:xfrm>
              <a:off x="4819" y="119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4" name="Line 1138"/>
            <p:cNvSpPr>
              <a:spLocks noChangeShapeType="1"/>
            </p:cNvSpPr>
            <p:nvPr/>
          </p:nvSpPr>
          <p:spPr bwMode="auto">
            <a:xfrm>
              <a:off x="4824" y="1197"/>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5" name="Freeform 1139"/>
            <p:cNvSpPr>
              <a:spLocks/>
            </p:cNvSpPr>
            <p:nvPr/>
          </p:nvSpPr>
          <p:spPr bwMode="auto">
            <a:xfrm>
              <a:off x="4819" y="1191"/>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6" name="Line 1140"/>
            <p:cNvSpPr>
              <a:spLocks noChangeShapeType="1"/>
            </p:cNvSpPr>
            <p:nvPr/>
          </p:nvSpPr>
          <p:spPr bwMode="auto">
            <a:xfrm>
              <a:off x="4828" y="1197"/>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7" name="Freeform 1141"/>
            <p:cNvSpPr>
              <a:spLocks/>
            </p:cNvSpPr>
            <p:nvPr/>
          </p:nvSpPr>
          <p:spPr bwMode="auto">
            <a:xfrm>
              <a:off x="4828" y="1191"/>
              <a:ext cx="0"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8" name="Line 1142"/>
            <p:cNvSpPr>
              <a:spLocks noChangeShapeType="1"/>
            </p:cNvSpPr>
            <p:nvPr/>
          </p:nvSpPr>
          <p:spPr bwMode="auto">
            <a:xfrm flipV="1">
              <a:off x="4832" y="119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9" name="Freeform 1143"/>
            <p:cNvSpPr>
              <a:spLocks/>
            </p:cNvSpPr>
            <p:nvPr/>
          </p:nvSpPr>
          <p:spPr bwMode="auto">
            <a:xfrm>
              <a:off x="4828" y="1191"/>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0" name="Line 1144"/>
            <p:cNvSpPr>
              <a:spLocks noChangeShapeType="1"/>
            </p:cNvSpPr>
            <p:nvPr/>
          </p:nvSpPr>
          <p:spPr bwMode="auto">
            <a:xfrm flipV="1">
              <a:off x="4843" y="1174"/>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1" name="Line 1145"/>
            <p:cNvSpPr>
              <a:spLocks noChangeShapeType="1"/>
            </p:cNvSpPr>
            <p:nvPr/>
          </p:nvSpPr>
          <p:spPr bwMode="auto">
            <a:xfrm>
              <a:off x="4843" y="117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2" name="Freeform 1146"/>
            <p:cNvSpPr>
              <a:spLocks/>
            </p:cNvSpPr>
            <p:nvPr/>
          </p:nvSpPr>
          <p:spPr bwMode="auto">
            <a:xfrm>
              <a:off x="4839" y="1169"/>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3" name="Line 1147"/>
            <p:cNvSpPr>
              <a:spLocks noChangeShapeType="1"/>
            </p:cNvSpPr>
            <p:nvPr/>
          </p:nvSpPr>
          <p:spPr bwMode="auto">
            <a:xfrm>
              <a:off x="4846" y="117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4" name="Freeform 1148"/>
            <p:cNvSpPr>
              <a:spLocks/>
            </p:cNvSpPr>
            <p:nvPr/>
          </p:nvSpPr>
          <p:spPr bwMode="auto">
            <a:xfrm>
              <a:off x="4846" y="1169"/>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5" name="Line 1149"/>
            <p:cNvSpPr>
              <a:spLocks noChangeShapeType="1"/>
            </p:cNvSpPr>
            <p:nvPr/>
          </p:nvSpPr>
          <p:spPr bwMode="auto">
            <a:xfrm flipV="1">
              <a:off x="4856" y="116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6" name="Freeform 1150"/>
            <p:cNvSpPr>
              <a:spLocks/>
            </p:cNvSpPr>
            <p:nvPr/>
          </p:nvSpPr>
          <p:spPr bwMode="auto">
            <a:xfrm>
              <a:off x="4851" y="1169"/>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7" name="Line 1151"/>
            <p:cNvSpPr>
              <a:spLocks noChangeShapeType="1"/>
            </p:cNvSpPr>
            <p:nvPr/>
          </p:nvSpPr>
          <p:spPr bwMode="auto">
            <a:xfrm>
              <a:off x="4856" y="116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8" name="Freeform 1152"/>
            <p:cNvSpPr>
              <a:spLocks/>
            </p:cNvSpPr>
            <p:nvPr/>
          </p:nvSpPr>
          <p:spPr bwMode="auto">
            <a:xfrm>
              <a:off x="4851" y="116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9" name="Line 1153"/>
            <p:cNvSpPr>
              <a:spLocks noChangeShapeType="1"/>
            </p:cNvSpPr>
            <p:nvPr/>
          </p:nvSpPr>
          <p:spPr bwMode="auto">
            <a:xfrm>
              <a:off x="4878" y="116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0" name="Freeform 1154"/>
            <p:cNvSpPr>
              <a:spLocks/>
            </p:cNvSpPr>
            <p:nvPr/>
          </p:nvSpPr>
          <p:spPr bwMode="auto">
            <a:xfrm>
              <a:off x="4878" y="1160"/>
              <a:ext cx="1"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1" name="Line 1155"/>
            <p:cNvSpPr>
              <a:spLocks noChangeShapeType="1"/>
            </p:cNvSpPr>
            <p:nvPr/>
          </p:nvSpPr>
          <p:spPr bwMode="auto">
            <a:xfrm>
              <a:off x="4881" y="116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2" name="Freeform 1156"/>
            <p:cNvSpPr>
              <a:spLocks/>
            </p:cNvSpPr>
            <p:nvPr/>
          </p:nvSpPr>
          <p:spPr bwMode="auto">
            <a:xfrm>
              <a:off x="4881" y="1160"/>
              <a:ext cx="0"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3" name="Line 1157"/>
            <p:cNvSpPr>
              <a:spLocks noChangeShapeType="1"/>
            </p:cNvSpPr>
            <p:nvPr/>
          </p:nvSpPr>
          <p:spPr bwMode="auto">
            <a:xfrm flipV="1">
              <a:off x="4883" y="115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4" name="Freeform 1158"/>
            <p:cNvSpPr>
              <a:spLocks/>
            </p:cNvSpPr>
            <p:nvPr/>
          </p:nvSpPr>
          <p:spPr bwMode="auto">
            <a:xfrm>
              <a:off x="4878" y="1160"/>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5" name="Line 1159"/>
            <p:cNvSpPr>
              <a:spLocks noChangeShapeType="1"/>
            </p:cNvSpPr>
            <p:nvPr/>
          </p:nvSpPr>
          <p:spPr bwMode="auto">
            <a:xfrm>
              <a:off x="4883" y="115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6" name="Freeform 1160"/>
            <p:cNvSpPr>
              <a:spLocks/>
            </p:cNvSpPr>
            <p:nvPr/>
          </p:nvSpPr>
          <p:spPr bwMode="auto">
            <a:xfrm>
              <a:off x="4878" y="11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7" name="Line 1161"/>
            <p:cNvSpPr>
              <a:spLocks noChangeShapeType="1"/>
            </p:cNvSpPr>
            <p:nvPr/>
          </p:nvSpPr>
          <p:spPr bwMode="auto">
            <a:xfrm>
              <a:off x="4890" y="115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8" name="Freeform 1162"/>
            <p:cNvSpPr>
              <a:spLocks/>
            </p:cNvSpPr>
            <p:nvPr/>
          </p:nvSpPr>
          <p:spPr bwMode="auto">
            <a:xfrm>
              <a:off x="4890" y="1153"/>
              <a:ext cx="0"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9" name="Line 1163"/>
            <p:cNvSpPr>
              <a:spLocks noChangeShapeType="1"/>
            </p:cNvSpPr>
            <p:nvPr/>
          </p:nvSpPr>
          <p:spPr bwMode="auto">
            <a:xfrm>
              <a:off x="4894" y="115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0" name="Freeform 1164"/>
            <p:cNvSpPr>
              <a:spLocks/>
            </p:cNvSpPr>
            <p:nvPr/>
          </p:nvSpPr>
          <p:spPr bwMode="auto">
            <a:xfrm>
              <a:off x="4894" y="1153"/>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1" name="Line 1165"/>
            <p:cNvSpPr>
              <a:spLocks noChangeShapeType="1"/>
            </p:cNvSpPr>
            <p:nvPr/>
          </p:nvSpPr>
          <p:spPr bwMode="auto">
            <a:xfrm flipV="1">
              <a:off x="4918" y="115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2" name="Line 1166"/>
            <p:cNvSpPr>
              <a:spLocks noChangeShapeType="1"/>
            </p:cNvSpPr>
            <p:nvPr/>
          </p:nvSpPr>
          <p:spPr bwMode="auto">
            <a:xfrm>
              <a:off x="4918" y="115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3" name="Freeform 1167"/>
            <p:cNvSpPr>
              <a:spLocks/>
            </p:cNvSpPr>
            <p:nvPr/>
          </p:nvSpPr>
          <p:spPr bwMode="auto">
            <a:xfrm>
              <a:off x="4913" y="114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4" name="Line 1168"/>
            <p:cNvSpPr>
              <a:spLocks noChangeShapeType="1"/>
            </p:cNvSpPr>
            <p:nvPr/>
          </p:nvSpPr>
          <p:spPr bwMode="auto">
            <a:xfrm flipV="1">
              <a:off x="4921" y="1146"/>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5" name="Freeform 1169"/>
            <p:cNvSpPr>
              <a:spLocks/>
            </p:cNvSpPr>
            <p:nvPr/>
          </p:nvSpPr>
          <p:spPr bwMode="auto">
            <a:xfrm>
              <a:off x="4916" y="114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6" name="Line 1170"/>
            <p:cNvSpPr>
              <a:spLocks noChangeShapeType="1"/>
            </p:cNvSpPr>
            <p:nvPr/>
          </p:nvSpPr>
          <p:spPr bwMode="auto">
            <a:xfrm>
              <a:off x="4921" y="1146"/>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7" name="Freeform 1171"/>
            <p:cNvSpPr>
              <a:spLocks/>
            </p:cNvSpPr>
            <p:nvPr/>
          </p:nvSpPr>
          <p:spPr bwMode="auto">
            <a:xfrm>
              <a:off x="4916" y="1140"/>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8" name="Line 1172"/>
            <p:cNvSpPr>
              <a:spLocks noChangeShapeType="1"/>
            </p:cNvSpPr>
            <p:nvPr/>
          </p:nvSpPr>
          <p:spPr bwMode="auto">
            <a:xfrm>
              <a:off x="4923" y="114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9" name="Freeform 1173"/>
            <p:cNvSpPr>
              <a:spLocks/>
            </p:cNvSpPr>
            <p:nvPr/>
          </p:nvSpPr>
          <p:spPr bwMode="auto">
            <a:xfrm>
              <a:off x="4923" y="1140"/>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0" name="Line 1174"/>
            <p:cNvSpPr>
              <a:spLocks noChangeShapeType="1"/>
            </p:cNvSpPr>
            <p:nvPr/>
          </p:nvSpPr>
          <p:spPr bwMode="auto">
            <a:xfrm>
              <a:off x="4926" y="114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1" name="Freeform 1175"/>
            <p:cNvSpPr>
              <a:spLocks/>
            </p:cNvSpPr>
            <p:nvPr/>
          </p:nvSpPr>
          <p:spPr bwMode="auto">
            <a:xfrm>
              <a:off x="4926" y="1140"/>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2" name="Line 1176"/>
            <p:cNvSpPr>
              <a:spLocks noChangeShapeType="1"/>
            </p:cNvSpPr>
            <p:nvPr/>
          </p:nvSpPr>
          <p:spPr bwMode="auto">
            <a:xfrm flipV="1">
              <a:off x="4928" y="114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3" name="Freeform 1177"/>
            <p:cNvSpPr>
              <a:spLocks/>
            </p:cNvSpPr>
            <p:nvPr/>
          </p:nvSpPr>
          <p:spPr bwMode="auto">
            <a:xfrm>
              <a:off x="4923" y="1140"/>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4" name="Line 1178"/>
            <p:cNvSpPr>
              <a:spLocks noChangeShapeType="1"/>
            </p:cNvSpPr>
            <p:nvPr/>
          </p:nvSpPr>
          <p:spPr bwMode="auto">
            <a:xfrm>
              <a:off x="4928" y="1140"/>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5" name="Freeform 1179"/>
            <p:cNvSpPr>
              <a:spLocks/>
            </p:cNvSpPr>
            <p:nvPr/>
          </p:nvSpPr>
          <p:spPr bwMode="auto">
            <a:xfrm>
              <a:off x="4923" y="113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6" name="Line 1180"/>
            <p:cNvSpPr>
              <a:spLocks noChangeShapeType="1"/>
            </p:cNvSpPr>
            <p:nvPr/>
          </p:nvSpPr>
          <p:spPr bwMode="auto">
            <a:xfrm>
              <a:off x="4945" y="1130"/>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7" name="Freeform 1181"/>
            <p:cNvSpPr>
              <a:spLocks/>
            </p:cNvSpPr>
            <p:nvPr/>
          </p:nvSpPr>
          <p:spPr bwMode="auto">
            <a:xfrm>
              <a:off x="4945" y="1125"/>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8" name="Line 1182"/>
            <p:cNvSpPr>
              <a:spLocks noChangeShapeType="1"/>
            </p:cNvSpPr>
            <p:nvPr/>
          </p:nvSpPr>
          <p:spPr bwMode="auto">
            <a:xfrm>
              <a:off x="4947" y="113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9" name="Freeform 1183"/>
            <p:cNvSpPr>
              <a:spLocks/>
            </p:cNvSpPr>
            <p:nvPr/>
          </p:nvSpPr>
          <p:spPr bwMode="auto">
            <a:xfrm>
              <a:off x="4947" y="1125"/>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0" name="Line 1184"/>
            <p:cNvSpPr>
              <a:spLocks noChangeShapeType="1"/>
            </p:cNvSpPr>
            <p:nvPr/>
          </p:nvSpPr>
          <p:spPr bwMode="auto">
            <a:xfrm>
              <a:off x="4950" y="1130"/>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1" name="Freeform 1185"/>
            <p:cNvSpPr>
              <a:spLocks/>
            </p:cNvSpPr>
            <p:nvPr/>
          </p:nvSpPr>
          <p:spPr bwMode="auto">
            <a:xfrm>
              <a:off x="4950" y="1125"/>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2" name="Line 1186"/>
            <p:cNvSpPr>
              <a:spLocks noChangeShapeType="1"/>
            </p:cNvSpPr>
            <p:nvPr/>
          </p:nvSpPr>
          <p:spPr bwMode="auto">
            <a:xfrm flipV="1">
              <a:off x="4955" y="1124"/>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3" name="Freeform 1187"/>
            <p:cNvSpPr>
              <a:spLocks/>
            </p:cNvSpPr>
            <p:nvPr/>
          </p:nvSpPr>
          <p:spPr bwMode="auto">
            <a:xfrm>
              <a:off x="4950" y="1125"/>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4" name="Line 1188"/>
            <p:cNvSpPr>
              <a:spLocks noChangeShapeType="1"/>
            </p:cNvSpPr>
            <p:nvPr/>
          </p:nvSpPr>
          <p:spPr bwMode="auto">
            <a:xfrm>
              <a:off x="4955" y="112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5" name="Freeform 1189"/>
            <p:cNvSpPr>
              <a:spLocks/>
            </p:cNvSpPr>
            <p:nvPr/>
          </p:nvSpPr>
          <p:spPr bwMode="auto">
            <a:xfrm>
              <a:off x="4950" y="111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6" name="Line 1190"/>
            <p:cNvSpPr>
              <a:spLocks noChangeShapeType="1"/>
            </p:cNvSpPr>
            <p:nvPr/>
          </p:nvSpPr>
          <p:spPr bwMode="auto">
            <a:xfrm>
              <a:off x="4957" y="112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7" name="Freeform 1191"/>
            <p:cNvSpPr>
              <a:spLocks/>
            </p:cNvSpPr>
            <p:nvPr/>
          </p:nvSpPr>
          <p:spPr bwMode="auto">
            <a:xfrm>
              <a:off x="4957" y="1119"/>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8" name="Line 1192"/>
            <p:cNvSpPr>
              <a:spLocks noChangeShapeType="1"/>
            </p:cNvSpPr>
            <p:nvPr/>
          </p:nvSpPr>
          <p:spPr bwMode="auto">
            <a:xfrm flipV="1">
              <a:off x="4959" y="111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9" name="Freeform 1193"/>
            <p:cNvSpPr>
              <a:spLocks/>
            </p:cNvSpPr>
            <p:nvPr/>
          </p:nvSpPr>
          <p:spPr bwMode="auto">
            <a:xfrm>
              <a:off x="4953" y="1119"/>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0" name="Line 1194"/>
            <p:cNvSpPr>
              <a:spLocks noChangeShapeType="1"/>
            </p:cNvSpPr>
            <p:nvPr/>
          </p:nvSpPr>
          <p:spPr bwMode="auto">
            <a:xfrm flipV="1">
              <a:off x="4976" y="1095"/>
              <a:ext cx="1" cy="1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1" name="Line 1195"/>
            <p:cNvSpPr>
              <a:spLocks noChangeShapeType="1"/>
            </p:cNvSpPr>
            <p:nvPr/>
          </p:nvSpPr>
          <p:spPr bwMode="auto">
            <a:xfrm>
              <a:off x="4976" y="1095"/>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2" name="Freeform 1196"/>
            <p:cNvSpPr>
              <a:spLocks/>
            </p:cNvSpPr>
            <p:nvPr/>
          </p:nvSpPr>
          <p:spPr bwMode="auto">
            <a:xfrm>
              <a:off x="4971" y="1089"/>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3" name="Line 1197"/>
            <p:cNvSpPr>
              <a:spLocks noChangeShapeType="1"/>
            </p:cNvSpPr>
            <p:nvPr/>
          </p:nvSpPr>
          <p:spPr bwMode="auto">
            <a:xfrm flipV="1">
              <a:off x="4979" y="1088"/>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4" name="Freeform 1198"/>
            <p:cNvSpPr>
              <a:spLocks/>
            </p:cNvSpPr>
            <p:nvPr/>
          </p:nvSpPr>
          <p:spPr bwMode="auto">
            <a:xfrm>
              <a:off x="4974" y="108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5" name="Line 1199"/>
            <p:cNvSpPr>
              <a:spLocks noChangeShapeType="1"/>
            </p:cNvSpPr>
            <p:nvPr/>
          </p:nvSpPr>
          <p:spPr bwMode="auto">
            <a:xfrm>
              <a:off x="4998" y="108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6" name="Freeform 1200"/>
            <p:cNvSpPr>
              <a:spLocks/>
            </p:cNvSpPr>
            <p:nvPr/>
          </p:nvSpPr>
          <p:spPr bwMode="auto">
            <a:xfrm>
              <a:off x="4998" y="1077"/>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7" name="Line 1201"/>
            <p:cNvSpPr>
              <a:spLocks noChangeShapeType="1"/>
            </p:cNvSpPr>
            <p:nvPr/>
          </p:nvSpPr>
          <p:spPr bwMode="auto">
            <a:xfrm>
              <a:off x="5000" y="108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8" name="Freeform 1202"/>
            <p:cNvSpPr>
              <a:spLocks/>
            </p:cNvSpPr>
            <p:nvPr/>
          </p:nvSpPr>
          <p:spPr bwMode="auto">
            <a:xfrm>
              <a:off x="5000" y="1077"/>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9" name="Line 1203"/>
            <p:cNvSpPr>
              <a:spLocks noChangeShapeType="1"/>
            </p:cNvSpPr>
            <p:nvPr/>
          </p:nvSpPr>
          <p:spPr bwMode="auto">
            <a:xfrm flipV="1">
              <a:off x="5006" y="1069"/>
              <a:ext cx="0" cy="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0" name="Freeform 1204"/>
            <p:cNvSpPr>
              <a:spLocks/>
            </p:cNvSpPr>
            <p:nvPr/>
          </p:nvSpPr>
          <p:spPr bwMode="auto">
            <a:xfrm>
              <a:off x="5002" y="107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81" name="Line 1205"/>
            <p:cNvSpPr>
              <a:spLocks noChangeShapeType="1"/>
            </p:cNvSpPr>
            <p:nvPr/>
          </p:nvSpPr>
          <p:spPr bwMode="auto">
            <a:xfrm>
              <a:off x="5006" y="106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2" name="Freeform 1206"/>
            <p:cNvSpPr>
              <a:spLocks/>
            </p:cNvSpPr>
            <p:nvPr/>
          </p:nvSpPr>
          <p:spPr bwMode="auto">
            <a:xfrm>
              <a:off x="5002" y="1064"/>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83" name="Line 1207"/>
            <p:cNvSpPr>
              <a:spLocks noChangeShapeType="1"/>
            </p:cNvSpPr>
            <p:nvPr/>
          </p:nvSpPr>
          <p:spPr bwMode="auto">
            <a:xfrm>
              <a:off x="5009" y="106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4" name="Freeform 1208"/>
            <p:cNvSpPr>
              <a:spLocks/>
            </p:cNvSpPr>
            <p:nvPr/>
          </p:nvSpPr>
          <p:spPr bwMode="auto">
            <a:xfrm>
              <a:off x="5009" y="1064"/>
              <a:ext cx="1"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grpSp>
      <p:sp>
        <p:nvSpPr>
          <p:cNvPr id="614585" name="Line 1209"/>
          <p:cNvSpPr>
            <a:spLocks noChangeShapeType="1"/>
          </p:cNvSpPr>
          <p:nvPr/>
        </p:nvSpPr>
        <p:spPr bwMode="auto">
          <a:xfrm>
            <a:off x="9156701" y="1968500"/>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6" name="Line 1210"/>
          <p:cNvSpPr>
            <a:spLocks noChangeShapeType="1"/>
          </p:cNvSpPr>
          <p:nvPr/>
        </p:nvSpPr>
        <p:spPr bwMode="auto">
          <a:xfrm>
            <a:off x="9161464" y="1968500"/>
            <a:ext cx="158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7" name="Freeform 1211"/>
          <p:cNvSpPr>
            <a:spLocks/>
          </p:cNvSpPr>
          <p:nvPr/>
        </p:nvSpPr>
        <p:spPr bwMode="auto">
          <a:xfrm>
            <a:off x="9161463" y="1962150"/>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88" name="Line 1212"/>
          <p:cNvSpPr>
            <a:spLocks noChangeShapeType="1"/>
          </p:cNvSpPr>
          <p:nvPr/>
        </p:nvSpPr>
        <p:spPr bwMode="auto">
          <a:xfrm>
            <a:off x="9163051" y="19685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9" name="Freeform 1213"/>
          <p:cNvSpPr>
            <a:spLocks/>
          </p:cNvSpPr>
          <p:nvPr/>
        </p:nvSpPr>
        <p:spPr bwMode="auto">
          <a:xfrm>
            <a:off x="9163050" y="19621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0" name="Line 1214"/>
          <p:cNvSpPr>
            <a:spLocks noChangeShapeType="1"/>
          </p:cNvSpPr>
          <p:nvPr/>
        </p:nvSpPr>
        <p:spPr bwMode="auto">
          <a:xfrm flipV="1">
            <a:off x="9166225" y="1960564"/>
            <a:ext cx="1588"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1" name="Freeform 1215"/>
          <p:cNvSpPr>
            <a:spLocks/>
          </p:cNvSpPr>
          <p:nvPr/>
        </p:nvSpPr>
        <p:spPr bwMode="auto">
          <a:xfrm>
            <a:off x="9161463" y="1962150"/>
            <a:ext cx="11112"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2" name="Line 1216"/>
          <p:cNvSpPr>
            <a:spLocks noChangeShapeType="1"/>
          </p:cNvSpPr>
          <p:nvPr/>
        </p:nvSpPr>
        <p:spPr bwMode="auto">
          <a:xfrm>
            <a:off x="9166226" y="19605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3" name="Freeform 1217"/>
          <p:cNvSpPr>
            <a:spLocks/>
          </p:cNvSpPr>
          <p:nvPr/>
        </p:nvSpPr>
        <p:spPr bwMode="auto">
          <a:xfrm>
            <a:off x="9161463" y="1954214"/>
            <a:ext cx="11112" cy="14287"/>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4" name="Line 1218"/>
          <p:cNvSpPr>
            <a:spLocks noChangeShapeType="1"/>
          </p:cNvSpPr>
          <p:nvPr/>
        </p:nvSpPr>
        <p:spPr bwMode="auto">
          <a:xfrm>
            <a:off x="9169400" y="1960564"/>
            <a:ext cx="1270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5" name="Freeform 1219"/>
          <p:cNvSpPr>
            <a:spLocks/>
          </p:cNvSpPr>
          <p:nvPr/>
        </p:nvSpPr>
        <p:spPr bwMode="auto">
          <a:xfrm>
            <a:off x="9169400" y="1954214"/>
            <a:ext cx="1588" cy="14287"/>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6" name="Line 1220"/>
          <p:cNvSpPr>
            <a:spLocks noChangeShapeType="1"/>
          </p:cNvSpPr>
          <p:nvPr/>
        </p:nvSpPr>
        <p:spPr bwMode="auto">
          <a:xfrm>
            <a:off x="9182100" y="1960564"/>
            <a:ext cx="158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7" name="Freeform 1221"/>
          <p:cNvSpPr>
            <a:spLocks/>
          </p:cNvSpPr>
          <p:nvPr/>
        </p:nvSpPr>
        <p:spPr bwMode="auto">
          <a:xfrm>
            <a:off x="9182100" y="1954214"/>
            <a:ext cx="0" cy="14287"/>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8" name="Line 1222"/>
          <p:cNvSpPr>
            <a:spLocks noChangeShapeType="1"/>
          </p:cNvSpPr>
          <p:nvPr/>
        </p:nvSpPr>
        <p:spPr bwMode="auto">
          <a:xfrm>
            <a:off x="9201151" y="19431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9" name="Line 1223"/>
          <p:cNvSpPr>
            <a:spLocks noChangeShapeType="1"/>
          </p:cNvSpPr>
          <p:nvPr/>
        </p:nvSpPr>
        <p:spPr bwMode="auto">
          <a:xfrm flipV="1">
            <a:off x="9204325" y="1935164"/>
            <a:ext cx="0"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0" name="Freeform 1224"/>
          <p:cNvSpPr>
            <a:spLocks/>
          </p:cNvSpPr>
          <p:nvPr/>
        </p:nvSpPr>
        <p:spPr bwMode="auto">
          <a:xfrm>
            <a:off x="9196389" y="1936750"/>
            <a:ext cx="14287"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1" name="Line 1225"/>
          <p:cNvSpPr>
            <a:spLocks noChangeShapeType="1"/>
          </p:cNvSpPr>
          <p:nvPr/>
        </p:nvSpPr>
        <p:spPr bwMode="auto">
          <a:xfrm>
            <a:off x="9204326" y="19351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2" name="Freeform 1226"/>
          <p:cNvSpPr>
            <a:spLocks/>
          </p:cNvSpPr>
          <p:nvPr/>
        </p:nvSpPr>
        <p:spPr bwMode="auto">
          <a:xfrm>
            <a:off x="9196389" y="1928814"/>
            <a:ext cx="14287"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3" name="Line 1227"/>
          <p:cNvSpPr>
            <a:spLocks noChangeShapeType="1"/>
          </p:cNvSpPr>
          <p:nvPr/>
        </p:nvSpPr>
        <p:spPr bwMode="auto">
          <a:xfrm>
            <a:off x="9207501" y="19351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4" name="Freeform 1228"/>
          <p:cNvSpPr>
            <a:spLocks/>
          </p:cNvSpPr>
          <p:nvPr/>
        </p:nvSpPr>
        <p:spPr bwMode="auto">
          <a:xfrm>
            <a:off x="9207500" y="1928814"/>
            <a:ext cx="1588"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5" name="Line 1229"/>
          <p:cNvSpPr>
            <a:spLocks noChangeShapeType="1"/>
          </p:cNvSpPr>
          <p:nvPr/>
        </p:nvSpPr>
        <p:spPr bwMode="auto">
          <a:xfrm>
            <a:off x="9210676" y="1935164"/>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6" name="Freeform 1230"/>
          <p:cNvSpPr>
            <a:spLocks/>
          </p:cNvSpPr>
          <p:nvPr/>
        </p:nvSpPr>
        <p:spPr bwMode="auto">
          <a:xfrm>
            <a:off x="9210675" y="1928814"/>
            <a:ext cx="1588"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7" name="Line 1231"/>
          <p:cNvSpPr>
            <a:spLocks noChangeShapeType="1"/>
          </p:cNvSpPr>
          <p:nvPr/>
        </p:nvSpPr>
        <p:spPr bwMode="auto">
          <a:xfrm>
            <a:off x="9215438" y="1935164"/>
            <a:ext cx="1270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8" name="Freeform 1232"/>
          <p:cNvSpPr>
            <a:spLocks/>
          </p:cNvSpPr>
          <p:nvPr/>
        </p:nvSpPr>
        <p:spPr bwMode="auto">
          <a:xfrm>
            <a:off x="9215438" y="1928814"/>
            <a:ext cx="0"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9" name="Line 1233"/>
          <p:cNvSpPr>
            <a:spLocks noChangeShapeType="1"/>
          </p:cNvSpPr>
          <p:nvPr/>
        </p:nvSpPr>
        <p:spPr bwMode="auto">
          <a:xfrm>
            <a:off x="9255125" y="1927225"/>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0" name="Line 1234"/>
          <p:cNvSpPr>
            <a:spLocks noChangeShapeType="1"/>
          </p:cNvSpPr>
          <p:nvPr/>
        </p:nvSpPr>
        <p:spPr bwMode="auto">
          <a:xfrm>
            <a:off x="9256713" y="1927225"/>
            <a:ext cx="476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1" name="Freeform 1235"/>
          <p:cNvSpPr>
            <a:spLocks/>
          </p:cNvSpPr>
          <p:nvPr/>
        </p:nvSpPr>
        <p:spPr bwMode="auto">
          <a:xfrm>
            <a:off x="9256714" y="1920875"/>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2" name="Line 1236"/>
          <p:cNvSpPr>
            <a:spLocks noChangeShapeType="1"/>
          </p:cNvSpPr>
          <p:nvPr/>
        </p:nvSpPr>
        <p:spPr bwMode="auto">
          <a:xfrm>
            <a:off x="9261476" y="19272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3" name="Freeform 1237"/>
          <p:cNvSpPr>
            <a:spLocks/>
          </p:cNvSpPr>
          <p:nvPr/>
        </p:nvSpPr>
        <p:spPr bwMode="auto">
          <a:xfrm>
            <a:off x="9261475" y="1920875"/>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4" name="Line 1238"/>
          <p:cNvSpPr>
            <a:spLocks noChangeShapeType="1"/>
          </p:cNvSpPr>
          <p:nvPr/>
        </p:nvSpPr>
        <p:spPr bwMode="auto">
          <a:xfrm>
            <a:off x="9264651" y="1927225"/>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5" name="Freeform 1239"/>
          <p:cNvSpPr>
            <a:spLocks/>
          </p:cNvSpPr>
          <p:nvPr/>
        </p:nvSpPr>
        <p:spPr bwMode="auto">
          <a:xfrm>
            <a:off x="9264650"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6" name="Line 1240"/>
          <p:cNvSpPr>
            <a:spLocks noChangeShapeType="1"/>
          </p:cNvSpPr>
          <p:nvPr/>
        </p:nvSpPr>
        <p:spPr bwMode="auto">
          <a:xfrm>
            <a:off x="9269414" y="1927225"/>
            <a:ext cx="793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7" name="Freeform 1241"/>
          <p:cNvSpPr>
            <a:spLocks/>
          </p:cNvSpPr>
          <p:nvPr/>
        </p:nvSpPr>
        <p:spPr bwMode="auto">
          <a:xfrm>
            <a:off x="9269414" y="1920875"/>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8" name="Line 1242"/>
          <p:cNvSpPr>
            <a:spLocks noChangeShapeType="1"/>
          </p:cNvSpPr>
          <p:nvPr/>
        </p:nvSpPr>
        <p:spPr bwMode="auto">
          <a:xfrm>
            <a:off x="9277351" y="19272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9" name="Freeform 1243"/>
          <p:cNvSpPr>
            <a:spLocks/>
          </p:cNvSpPr>
          <p:nvPr/>
        </p:nvSpPr>
        <p:spPr bwMode="auto">
          <a:xfrm>
            <a:off x="9277350"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0" name="Line 1244"/>
          <p:cNvSpPr>
            <a:spLocks noChangeShapeType="1"/>
          </p:cNvSpPr>
          <p:nvPr/>
        </p:nvSpPr>
        <p:spPr bwMode="auto">
          <a:xfrm>
            <a:off x="9280526" y="19272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1" name="Freeform 1245"/>
          <p:cNvSpPr>
            <a:spLocks/>
          </p:cNvSpPr>
          <p:nvPr/>
        </p:nvSpPr>
        <p:spPr bwMode="auto">
          <a:xfrm>
            <a:off x="9280525"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2" name="Line 1246"/>
          <p:cNvSpPr>
            <a:spLocks noChangeShapeType="1"/>
          </p:cNvSpPr>
          <p:nvPr/>
        </p:nvSpPr>
        <p:spPr bwMode="auto">
          <a:xfrm>
            <a:off x="9283700" y="192722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3" name="Freeform 1247"/>
          <p:cNvSpPr>
            <a:spLocks/>
          </p:cNvSpPr>
          <p:nvPr/>
        </p:nvSpPr>
        <p:spPr bwMode="auto">
          <a:xfrm>
            <a:off x="9283700"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4" name="Line 1248"/>
          <p:cNvSpPr>
            <a:spLocks noChangeShapeType="1"/>
          </p:cNvSpPr>
          <p:nvPr/>
        </p:nvSpPr>
        <p:spPr bwMode="auto">
          <a:xfrm>
            <a:off x="9290050" y="1927225"/>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5" name="Freeform 1249"/>
          <p:cNvSpPr>
            <a:spLocks/>
          </p:cNvSpPr>
          <p:nvPr/>
        </p:nvSpPr>
        <p:spPr bwMode="auto">
          <a:xfrm>
            <a:off x="9290050" y="1920875"/>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6" name="Line 1250"/>
          <p:cNvSpPr>
            <a:spLocks noChangeShapeType="1"/>
          </p:cNvSpPr>
          <p:nvPr/>
        </p:nvSpPr>
        <p:spPr bwMode="auto">
          <a:xfrm flipV="1">
            <a:off x="9297989" y="1892301"/>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7" name="Line 1251"/>
          <p:cNvSpPr>
            <a:spLocks noChangeShapeType="1"/>
          </p:cNvSpPr>
          <p:nvPr/>
        </p:nvSpPr>
        <p:spPr bwMode="auto">
          <a:xfrm>
            <a:off x="9297988" y="1892300"/>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8" name="Freeform 1252"/>
          <p:cNvSpPr>
            <a:spLocks/>
          </p:cNvSpPr>
          <p:nvPr/>
        </p:nvSpPr>
        <p:spPr bwMode="auto">
          <a:xfrm>
            <a:off x="9291638" y="1885950"/>
            <a:ext cx="12700"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9" name="Line 1253"/>
          <p:cNvSpPr>
            <a:spLocks noChangeShapeType="1"/>
          </p:cNvSpPr>
          <p:nvPr/>
        </p:nvSpPr>
        <p:spPr bwMode="auto">
          <a:xfrm>
            <a:off x="9304338" y="1892300"/>
            <a:ext cx="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0" name="Freeform 1254"/>
          <p:cNvSpPr>
            <a:spLocks/>
          </p:cNvSpPr>
          <p:nvPr/>
        </p:nvSpPr>
        <p:spPr bwMode="auto">
          <a:xfrm>
            <a:off x="9304338" y="1885950"/>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1" name="Line 1255"/>
          <p:cNvSpPr>
            <a:spLocks noChangeShapeType="1"/>
          </p:cNvSpPr>
          <p:nvPr/>
        </p:nvSpPr>
        <p:spPr bwMode="auto">
          <a:xfrm flipV="1">
            <a:off x="9304338" y="1885950"/>
            <a:ext cx="0"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2" name="Freeform 1256"/>
          <p:cNvSpPr>
            <a:spLocks/>
          </p:cNvSpPr>
          <p:nvPr/>
        </p:nvSpPr>
        <p:spPr bwMode="auto">
          <a:xfrm>
            <a:off x="9296401" y="1885950"/>
            <a:ext cx="15875"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3" name="Line 1257"/>
          <p:cNvSpPr>
            <a:spLocks noChangeShapeType="1"/>
          </p:cNvSpPr>
          <p:nvPr/>
        </p:nvSpPr>
        <p:spPr bwMode="auto">
          <a:xfrm>
            <a:off x="9304339" y="1885950"/>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4" name="Freeform 1258"/>
          <p:cNvSpPr>
            <a:spLocks/>
          </p:cNvSpPr>
          <p:nvPr/>
        </p:nvSpPr>
        <p:spPr bwMode="auto">
          <a:xfrm>
            <a:off x="9296401" y="1879600"/>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5" name="Line 1259"/>
          <p:cNvSpPr>
            <a:spLocks noChangeShapeType="1"/>
          </p:cNvSpPr>
          <p:nvPr/>
        </p:nvSpPr>
        <p:spPr bwMode="auto">
          <a:xfrm>
            <a:off x="9307513" y="1885950"/>
            <a:ext cx="476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6" name="Freeform 1260"/>
          <p:cNvSpPr>
            <a:spLocks/>
          </p:cNvSpPr>
          <p:nvPr/>
        </p:nvSpPr>
        <p:spPr bwMode="auto">
          <a:xfrm>
            <a:off x="9307514" y="1879600"/>
            <a:ext cx="1587"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7" name="Line 1261"/>
          <p:cNvSpPr>
            <a:spLocks noChangeShapeType="1"/>
          </p:cNvSpPr>
          <p:nvPr/>
        </p:nvSpPr>
        <p:spPr bwMode="auto">
          <a:xfrm>
            <a:off x="9312276" y="1885950"/>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8" name="Freeform 1262"/>
          <p:cNvSpPr>
            <a:spLocks/>
          </p:cNvSpPr>
          <p:nvPr/>
        </p:nvSpPr>
        <p:spPr bwMode="auto">
          <a:xfrm>
            <a:off x="9312275" y="1879600"/>
            <a:ext cx="1588"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9" name="Line 1263"/>
          <p:cNvSpPr>
            <a:spLocks noChangeShapeType="1"/>
          </p:cNvSpPr>
          <p:nvPr/>
        </p:nvSpPr>
        <p:spPr bwMode="auto">
          <a:xfrm>
            <a:off x="9339264" y="1874839"/>
            <a:ext cx="793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0" name="Line 1264"/>
          <p:cNvSpPr>
            <a:spLocks noChangeShapeType="1"/>
          </p:cNvSpPr>
          <p:nvPr/>
        </p:nvSpPr>
        <p:spPr bwMode="auto">
          <a:xfrm flipV="1">
            <a:off x="9347200" y="1855788"/>
            <a:ext cx="1588" cy="190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1" name="Freeform 1265"/>
          <p:cNvSpPr>
            <a:spLocks/>
          </p:cNvSpPr>
          <p:nvPr/>
        </p:nvSpPr>
        <p:spPr bwMode="auto">
          <a:xfrm>
            <a:off x="9337676" y="1868489"/>
            <a:ext cx="15875"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2" name="Line 1266"/>
          <p:cNvSpPr>
            <a:spLocks noChangeShapeType="1"/>
          </p:cNvSpPr>
          <p:nvPr/>
        </p:nvSpPr>
        <p:spPr bwMode="auto">
          <a:xfrm>
            <a:off x="9347201" y="1855789"/>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3" name="Freeform 1267"/>
          <p:cNvSpPr>
            <a:spLocks/>
          </p:cNvSpPr>
          <p:nvPr/>
        </p:nvSpPr>
        <p:spPr bwMode="auto">
          <a:xfrm>
            <a:off x="9337676" y="1851025"/>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4" name="Line 1268"/>
          <p:cNvSpPr>
            <a:spLocks noChangeShapeType="1"/>
          </p:cNvSpPr>
          <p:nvPr/>
        </p:nvSpPr>
        <p:spPr bwMode="auto">
          <a:xfrm flipV="1">
            <a:off x="9350375" y="1851026"/>
            <a:ext cx="1588"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5" name="Freeform 1269"/>
          <p:cNvSpPr>
            <a:spLocks/>
          </p:cNvSpPr>
          <p:nvPr/>
        </p:nvSpPr>
        <p:spPr bwMode="auto">
          <a:xfrm>
            <a:off x="9342439" y="1851025"/>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6" name="Line 1270"/>
          <p:cNvSpPr>
            <a:spLocks noChangeShapeType="1"/>
          </p:cNvSpPr>
          <p:nvPr/>
        </p:nvSpPr>
        <p:spPr bwMode="auto">
          <a:xfrm>
            <a:off x="9371014" y="1838325"/>
            <a:ext cx="158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7" name="Line 1271"/>
          <p:cNvSpPr>
            <a:spLocks noChangeShapeType="1"/>
          </p:cNvSpPr>
          <p:nvPr/>
        </p:nvSpPr>
        <p:spPr bwMode="auto">
          <a:xfrm>
            <a:off x="9372601" y="1838325"/>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8" name="Freeform 1272"/>
          <p:cNvSpPr>
            <a:spLocks/>
          </p:cNvSpPr>
          <p:nvPr/>
        </p:nvSpPr>
        <p:spPr bwMode="auto">
          <a:xfrm>
            <a:off x="9372601" y="1833563"/>
            <a:ext cx="3175"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9" name="Line 1273"/>
          <p:cNvSpPr>
            <a:spLocks noChangeShapeType="1"/>
          </p:cNvSpPr>
          <p:nvPr/>
        </p:nvSpPr>
        <p:spPr bwMode="auto">
          <a:xfrm>
            <a:off x="9377363" y="183832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0" name="Freeform 1274"/>
          <p:cNvSpPr>
            <a:spLocks/>
          </p:cNvSpPr>
          <p:nvPr/>
        </p:nvSpPr>
        <p:spPr bwMode="auto">
          <a:xfrm>
            <a:off x="9377364" y="1833563"/>
            <a:ext cx="1587"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1" name="Line 1275"/>
          <p:cNvSpPr>
            <a:spLocks noChangeShapeType="1"/>
          </p:cNvSpPr>
          <p:nvPr/>
        </p:nvSpPr>
        <p:spPr bwMode="auto">
          <a:xfrm flipV="1">
            <a:off x="9383714" y="1828801"/>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2" name="Freeform 1276"/>
          <p:cNvSpPr>
            <a:spLocks/>
          </p:cNvSpPr>
          <p:nvPr/>
        </p:nvSpPr>
        <p:spPr bwMode="auto">
          <a:xfrm>
            <a:off x="9377364" y="1833563"/>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3" name="Line 1277"/>
          <p:cNvSpPr>
            <a:spLocks noChangeShapeType="1"/>
          </p:cNvSpPr>
          <p:nvPr/>
        </p:nvSpPr>
        <p:spPr bwMode="auto">
          <a:xfrm>
            <a:off x="9383714" y="18288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4" name="Freeform 1278"/>
          <p:cNvSpPr>
            <a:spLocks/>
          </p:cNvSpPr>
          <p:nvPr/>
        </p:nvSpPr>
        <p:spPr bwMode="auto">
          <a:xfrm>
            <a:off x="9377364" y="1822451"/>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5" name="Line 1279"/>
          <p:cNvSpPr>
            <a:spLocks noChangeShapeType="1"/>
          </p:cNvSpPr>
          <p:nvPr/>
        </p:nvSpPr>
        <p:spPr bwMode="auto">
          <a:xfrm flipV="1">
            <a:off x="9386889" y="1822450"/>
            <a:ext cx="3175"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6" name="Freeform 1280"/>
          <p:cNvSpPr>
            <a:spLocks/>
          </p:cNvSpPr>
          <p:nvPr/>
        </p:nvSpPr>
        <p:spPr bwMode="auto">
          <a:xfrm>
            <a:off x="9380539" y="1822451"/>
            <a:ext cx="14287"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7" name="Line 1281"/>
          <p:cNvSpPr>
            <a:spLocks noChangeShapeType="1"/>
          </p:cNvSpPr>
          <p:nvPr/>
        </p:nvSpPr>
        <p:spPr bwMode="auto">
          <a:xfrm>
            <a:off x="9401176"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8" name="Line 1282"/>
          <p:cNvSpPr>
            <a:spLocks noChangeShapeType="1"/>
          </p:cNvSpPr>
          <p:nvPr/>
        </p:nvSpPr>
        <p:spPr bwMode="auto">
          <a:xfrm>
            <a:off x="9404351"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9" name="Freeform 1283"/>
          <p:cNvSpPr>
            <a:spLocks/>
          </p:cNvSpPr>
          <p:nvPr/>
        </p:nvSpPr>
        <p:spPr bwMode="auto">
          <a:xfrm>
            <a:off x="9404350"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0" name="Line 1284"/>
          <p:cNvSpPr>
            <a:spLocks noChangeShapeType="1"/>
          </p:cNvSpPr>
          <p:nvPr/>
        </p:nvSpPr>
        <p:spPr bwMode="auto">
          <a:xfrm>
            <a:off x="9407526" y="1801814"/>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1" name="Freeform 1285"/>
          <p:cNvSpPr>
            <a:spLocks/>
          </p:cNvSpPr>
          <p:nvPr/>
        </p:nvSpPr>
        <p:spPr bwMode="auto">
          <a:xfrm>
            <a:off x="9407525"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2" name="Line 1286"/>
          <p:cNvSpPr>
            <a:spLocks noChangeShapeType="1"/>
          </p:cNvSpPr>
          <p:nvPr/>
        </p:nvSpPr>
        <p:spPr bwMode="auto">
          <a:xfrm>
            <a:off x="9412289" y="1801814"/>
            <a:ext cx="952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3" name="Freeform 1287"/>
          <p:cNvSpPr>
            <a:spLocks/>
          </p:cNvSpPr>
          <p:nvPr/>
        </p:nvSpPr>
        <p:spPr bwMode="auto">
          <a:xfrm>
            <a:off x="9412289"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4" name="Line 1288"/>
          <p:cNvSpPr>
            <a:spLocks noChangeShapeType="1"/>
          </p:cNvSpPr>
          <p:nvPr/>
        </p:nvSpPr>
        <p:spPr bwMode="auto">
          <a:xfrm>
            <a:off x="9421814"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5" name="Freeform 1289"/>
          <p:cNvSpPr>
            <a:spLocks/>
          </p:cNvSpPr>
          <p:nvPr/>
        </p:nvSpPr>
        <p:spPr bwMode="auto">
          <a:xfrm>
            <a:off x="9421814"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6" name="Line 1290"/>
          <p:cNvSpPr>
            <a:spLocks noChangeShapeType="1"/>
          </p:cNvSpPr>
          <p:nvPr/>
        </p:nvSpPr>
        <p:spPr bwMode="auto">
          <a:xfrm>
            <a:off x="9424989"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7" name="Freeform 1291"/>
          <p:cNvSpPr>
            <a:spLocks/>
          </p:cNvSpPr>
          <p:nvPr/>
        </p:nvSpPr>
        <p:spPr bwMode="auto">
          <a:xfrm>
            <a:off x="9424989"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8" name="Line 1292"/>
          <p:cNvSpPr>
            <a:spLocks noChangeShapeType="1"/>
          </p:cNvSpPr>
          <p:nvPr/>
        </p:nvSpPr>
        <p:spPr bwMode="auto">
          <a:xfrm>
            <a:off x="9428163" y="1801814"/>
            <a:ext cx="635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9" name="Freeform 1293"/>
          <p:cNvSpPr>
            <a:spLocks/>
          </p:cNvSpPr>
          <p:nvPr/>
        </p:nvSpPr>
        <p:spPr bwMode="auto">
          <a:xfrm>
            <a:off x="9428164"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0" name="Line 1294"/>
          <p:cNvSpPr>
            <a:spLocks noChangeShapeType="1"/>
          </p:cNvSpPr>
          <p:nvPr/>
        </p:nvSpPr>
        <p:spPr bwMode="auto">
          <a:xfrm>
            <a:off x="9434514"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1" name="Freeform 1295"/>
          <p:cNvSpPr>
            <a:spLocks/>
          </p:cNvSpPr>
          <p:nvPr/>
        </p:nvSpPr>
        <p:spPr bwMode="auto">
          <a:xfrm>
            <a:off x="9434514"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2" name="Line 1296"/>
          <p:cNvSpPr>
            <a:spLocks noChangeShapeType="1"/>
          </p:cNvSpPr>
          <p:nvPr/>
        </p:nvSpPr>
        <p:spPr bwMode="auto">
          <a:xfrm>
            <a:off x="9472613" y="1801814"/>
            <a:ext cx="4762"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3" name="Freeform 1297"/>
          <p:cNvSpPr>
            <a:spLocks/>
          </p:cNvSpPr>
          <p:nvPr/>
        </p:nvSpPr>
        <p:spPr bwMode="auto">
          <a:xfrm>
            <a:off x="9472614" y="1795464"/>
            <a:ext cx="3175"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4" name="Line 1298"/>
          <p:cNvSpPr>
            <a:spLocks noChangeShapeType="1"/>
          </p:cNvSpPr>
          <p:nvPr/>
        </p:nvSpPr>
        <p:spPr bwMode="auto">
          <a:xfrm>
            <a:off x="9477376" y="1801814"/>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5" name="Freeform 1299"/>
          <p:cNvSpPr>
            <a:spLocks/>
          </p:cNvSpPr>
          <p:nvPr/>
        </p:nvSpPr>
        <p:spPr bwMode="auto">
          <a:xfrm>
            <a:off x="9477375"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6" name="Line 1300"/>
          <p:cNvSpPr>
            <a:spLocks noChangeShapeType="1"/>
          </p:cNvSpPr>
          <p:nvPr/>
        </p:nvSpPr>
        <p:spPr bwMode="auto">
          <a:xfrm>
            <a:off x="9482139" y="1801814"/>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7" name="Freeform 1301"/>
          <p:cNvSpPr>
            <a:spLocks/>
          </p:cNvSpPr>
          <p:nvPr/>
        </p:nvSpPr>
        <p:spPr bwMode="auto">
          <a:xfrm>
            <a:off x="9482138" y="1795464"/>
            <a:ext cx="0"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8" name="Line 1302"/>
          <p:cNvSpPr>
            <a:spLocks noChangeShapeType="1"/>
          </p:cNvSpPr>
          <p:nvPr/>
        </p:nvSpPr>
        <p:spPr bwMode="auto">
          <a:xfrm>
            <a:off x="9483726" y="1801814"/>
            <a:ext cx="1111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9" name="Freeform 1303"/>
          <p:cNvSpPr>
            <a:spLocks/>
          </p:cNvSpPr>
          <p:nvPr/>
        </p:nvSpPr>
        <p:spPr bwMode="auto">
          <a:xfrm>
            <a:off x="9483725"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0" name="Line 1304"/>
          <p:cNvSpPr>
            <a:spLocks noChangeShapeType="1"/>
          </p:cNvSpPr>
          <p:nvPr/>
        </p:nvSpPr>
        <p:spPr bwMode="auto">
          <a:xfrm>
            <a:off x="9494839"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1" name="Freeform 1305"/>
          <p:cNvSpPr>
            <a:spLocks/>
          </p:cNvSpPr>
          <p:nvPr/>
        </p:nvSpPr>
        <p:spPr bwMode="auto">
          <a:xfrm>
            <a:off x="9494839"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2" name="Line 1306"/>
          <p:cNvSpPr>
            <a:spLocks noChangeShapeType="1"/>
          </p:cNvSpPr>
          <p:nvPr/>
        </p:nvSpPr>
        <p:spPr bwMode="auto">
          <a:xfrm flipV="1">
            <a:off x="9498014" y="1792289"/>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3" name="Freeform 1307"/>
          <p:cNvSpPr>
            <a:spLocks/>
          </p:cNvSpPr>
          <p:nvPr/>
        </p:nvSpPr>
        <p:spPr bwMode="auto">
          <a:xfrm>
            <a:off x="9491663" y="1795464"/>
            <a:ext cx="12700"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4" name="Line 1308"/>
          <p:cNvSpPr>
            <a:spLocks noChangeShapeType="1"/>
          </p:cNvSpPr>
          <p:nvPr/>
        </p:nvSpPr>
        <p:spPr bwMode="auto">
          <a:xfrm>
            <a:off x="9523414" y="1781175"/>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5" name="Freeform 1309"/>
          <p:cNvSpPr>
            <a:spLocks/>
          </p:cNvSpPr>
          <p:nvPr/>
        </p:nvSpPr>
        <p:spPr bwMode="auto">
          <a:xfrm>
            <a:off x="9523414" y="1774825"/>
            <a:ext cx="1587"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6" name="Line 1310"/>
          <p:cNvSpPr>
            <a:spLocks noChangeShapeType="1"/>
          </p:cNvSpPr>
          <p:nvPr/>
        </p:nvSpPr>
        <p:spPr bwMode="auto">
          <a:xfrm>
            <a:off x="9526589" y="1781175"/>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7" name="Freeform 1311"/>
          <p:cNvSpPr>
            <a:spLocks/>
          </p:cNvSpPr>
          <p:nvPr/>
        </p:nvSpPr>
        <p:spPr bwMode="auto">
          <a:xfrm>
            <a:off x="9526588" y="1774825"/>
            <a:ext cx="0"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8" name="Line 1312"/>
          <p:cNvSpPr>
            <a:spLocks noChangeShapeType="1"/>
          </p:cNvSpPr>
          <p:nvPr/>
        </p:nvSpPr>
        <p:spPr bwMode="auto">
          <a:xfrm>
            <a:off x="9529764" y="1781175"/>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9" name="Freeform 1313"/>
          <p:cNvSpPr>
            <a:spLocks/>
          </p:cNvSpPr>
          <p:nvPr/>
        </p:nvSpPr>
        <p:spPr bwMode="auto">
          <a:xfrm>
            <a:off x="9529764" y="1774825"/>
            <a:ext cx="3175"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0" name="Line 1314"/>
          <p:cNvSpPr>
            <a:spLocks noChangeShapeType="1"/>
          </p:cNvSpPr>
          <p:nvPr/>
        </p:nvSpPr>
        <p:spPr bwMode="auto">
          <a:xfrm>
            <a:off x="9532939" y="1781175"/>
            <a:ext cx="793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1" name="Freeform 1315"/>
          <p:cNvSpPr>
            <a:spLocks/>
          </p:cNvSpPr>
          <p:nvPr/>
        </p:nvSpPr>
        <p:spPr bwMode="auto">
          <a:xfrm>
            <a:off x="9532939" y="1774825"/>
            <a:ext cx="1587"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2" name="Line 1316"/>
          <p:cNvSpPr>
            <a:spLocks noChangeShapeType="1"/>
          </p:cNvSpPr>
          <p:nvPr/>
        </p:nvSpPr>
        <p:spPr bwMode="auto">
          <a:xfrm flipV="1">
            <a:off x="9540875" y="1770063"/>
            <a:ext cx="1588" cy="1111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3" name="Freeform 1317"/>
          <p:cNvSpPr>
            <a:spLocks/>
          </p:cNvSpPr>
          <p:nvPr/>
        </p:nvSpPr>
        <p:spPr bwMode="auto">
          <a:xfrm>
            <a:off x="9532939" y="1774825"/>
            <a:ext cx="15875" cy="14288"/>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4" name="Line 1318"/>
          <p:cNvSpPr>
            <a:spLocks noChangeShapeType="1"/>
          </p:cNvSpPr>
          <p:nvPr/>
        </p:nvSpPr>
        <p:spPr bwMode="auto">
          <a:xfrm>
            <a:off x="9540875" y="1770063"/>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5" name="Freeform 1319"/>
          <p:cNvSpPr>
            <a:spLocks/>
          </p:cNvSpPr>
          <p:nvPr/>
        </p:nvSpPr>
        <p:spPr bwMode="auto">
          <a:xfrm>
            <a:off x="9532939" y="1763714"/>
            <a:ext cx="15875" cy="14287"/>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6" name="Line 1320"/>
          <p:cNvSpPr>
            <a:spLocks noChangeShapeType="1"/>
          </p:cNvSpPr>
          <p:nvPr/>
        </p:nvSpPr>
        <p:spPr bwMode="auto">
          <a:xfrm>
            <a:off x="9542463" y="1770063"/>
            <a:ext cx="476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7" name="Freeform 1321"/>
          <p:cNvSpPr>
            <a:spLocks/>
          </p:cNvSpPr>
          <p:nvPr/>
        </p:nvSpPr>
        <p:spPr bwMode="auto">
          <a:xfrm>
            <a:off x="9542464" y="1763714"/>
            <a:ext cx="1587"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8" name="Line 1322"/>
          <p:cNvSpPr>
            <a:spLocks noChangeShapeType="1"/>
          </p:cNvSpPr>
          <p:nvPr/>
        </p:nvSpPr>
        <p:spPr bwMode="auto">
          <a:xfrm>
            <a:off x="9571039" y="1758950"/>
            <a:ext cx="158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9" name="Line 1323"/>
          <p:cNvSpPr>
            <a:spLocks noChangeShapeType="1"/>
          </p:cNvSpPr>
          <p:nvPr/>
        </p:nvSpPr>
        <p:spPr bwMode="auto">
          <a:xfrm>
            <a:off x="9572625" y="1758950"/>
            <a:ext cx="793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0" name="Freeform 1324"/>
          <p:cNvSpPr>
            <a:spLocks/>
          </p:cNvSpPr>
          <p:nvPr/>
        </p:nvSpPr>
        <p:spPr bwMode="auto">
          <a:xfrm>
            <a:off x="9572626" y="1752600"/>
            <a:ext cx="3175"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1" name="Line 1325"/>
          <p:cNvSpPr>
            <a:spLocks noChangeShapeType="1"/>
          </p:cNvSpPr>
          <p:nvPr/>
        </p:nvSpPr>
        <p:spPr bwMode="auto">
          <a:xfrm>
            <a:off x="9580564" y="1758950"/>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2" name="Freeform 1326"/>
          <p:cNvSpPr>
            <a:spLocks/>
          </p:cNvSpPr>
          <p:nvPr/>
        </p:nvSpPr>
        <p:spPr bwMode="auto">
          <a:xfrm>
            <a:off x="9580564" y="1752600"/>
            <a:ext cx="1587"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3" name="Line 1327"/>
          <p:cNvSpPr>
            <a:spLocks noChangeShapeType="1"/>
          </p:cNvSpPr>
          <p:nvPr/>
        </p:nvSpPr>
        <p:spPr bwMode="auto">
          <a:xfrm flipV="1">
            <a:off x="9583739" y="1746250"/>
            <a:ext cx="1587" cy="1270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4" name="Freeform 1328"/>
          <p:cNvSpPr>
            <a:spLocks/>
          </p:cNvSpPr>
          <p:nvPr/>
        </p:nvSpPr>
        <p:spPr bwMode="auto">
          <a:xfrm>
            <a:off x="9577389" y="1752600"/>
            <a:ext cx="14287" cy="14288"/>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5" name="Line 1329"/>
          <p:cNvSpPr>
            <a:spLocks noChangeShapeType="1"/>
          </p:cNvSpPr>
          <p:nvPr/>
        </p:nvSpPr>
        <p:spPr bwMode="auto">
          <a:xfrm>
            <a:off x="9583739" y="1746250"/>
            <a:ext cx="793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6" name="Freeform 1330"/>
          <p:cNvSpPr>
            <a:spLocks/>
          </p:cNvSpPr>
          <p:nvPr/>
        </p:nvSpPr>
        <p:spPr bwMode="auto">
          <a:xfrm>
            <a:off x="9577389" y="1739900"/>
            <a:ext cx="14287" cy="14288"/>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7" name="Line 1331"/>
          <p:cNvSpPr>
            <a:spLocks noChangeShapeType="1"/>
          </p:cNvSpPr>
          <p:nvPr/>
        </p:nvSpPr>
        <p:spPr bwMode="auto">
          <a:xfrm flipV="1">
            <a:off x="9615488" y="1724026"/>
            <a:ext cx="0" cy="111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8" name="Freeform 1332"/>
          <p:cNvSpPr>
            <a:spLocks/>
          </p:cNvSpPr>
          <p:nvPr/>
        </p:nvSpPr>
        <p:spPr bwMode="auto">
          <a:xfrm>
            <a:off x="9607551" y="1728789"/>
            <a:ext cx="15875" cy="14287"/>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9" name="Line 1333"/>
          <p:cNvSpPr>
            <a:spLocks noChangeShapeType="1"/>
          </p:cNvSpPr>
          <p:nvPr/>
        </p:nvSpPr>
        <p:spPr bwMode="auto">
          <a:xfrm>
            <a:off x="9615489" y="17240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10" name="Freeform 1334"/>
          <p:cNvSpPr>
            <a:spLocks/>
          </p:cNvSpPr>
          <p:nvPr/>
        </p:nvSpPr>
        <p:spPr bwMode="auto">
          <a:xfrm>
            <a:off x="9607551" y="1717675"/>
            <a:ext cx="15875" cy="14288"/>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11" name="Line 1335"/>
          <p:cNvSpPr>
            <a:spLocks noChangeShapeType="1"/>
          </p:cNvSpPr>
          <p:nvPr/>
        </p:nvSpPr>
        <p:spPr bwMode="auto">
          <a:xfrm flipV="1">
            <a:off x="9618664" y="1712913"/>
            <a:ext cx="1587" cy="11112"/>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2" name="Freeform 1336"/>
          <p:cNvSpPr>
            <a:spLocks/>
          </p:cNvSpPr>
          <p:nvPr/>
        </p:nvSpPr>
        <p:spPr bwMode="auto">
          <a:xfrm>
            <a:off x="9612314" y="1717675"/>
            <a:ext cx="14287"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13" name="Line 1337"/>
          <p:cNvSpPr>
            <a:spLocks noChangeShapeType="1"/>
          </p:cNvSpPr>
          <p:nvPr/>
        </p:nvSpPr>
        <p:spPr bwMode="auto">
          <a:xfrm>
            <a:off x="9618663" y="1712914"/>
            <a:ext cx="4762" cy="1587"/>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4" name="Freeform 1338"/>
          <p:cNvSpPr>
            <a:spLocks/>
          </p:cNvSpPr>
          <p:nvPr/>
        </p:nvSpPr>
        <p:spPr bwMode="auto">
          <a:xfrm>
            <a:off x="9612314" y="1706564"/>
            <a:ext cx="14287"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15" name="Line 1339"/>
          <p:cNvSpPr>
            <a:spLocks noChangeShapeType="1"/>
          </p:cNvSpPr>
          <p:nvPr/>
        </p:nvSpPr>
        <p:spPr bwMode="auto">
          <a:xfrm>
            <a:off x="9623426" y="1712914"/>
            <a:ext cx="3175" cy="1587"/>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6" name="Freeform 1340"/>
          <p:cNvSpPr>
            <a:spLocks/>
          </p:cNvSpPr>
          <p:nvPr/>
        </p:nvSpPr>
        <p:spPr bwMode="auto">
          <a:xfrm>
            <a:off x="9623425" y="17065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17" name="Line 1341"/>
          <p:cNvSpPr>
            <a:spLocks noChangeShapeType="1"/>
          </p:cNvSpPr>
          <p:nvPr/>
        </p:nvSpPr>
        <p:spPr bwMode="auto">
          <a:xfrm>
            <a:off x="9634538" y="1689100"/>
            <a:ext cx="4762"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8" name="Line 1342"/>
          <p:cNvSpPr>
            <a:spLocks noChangeShapeType="1"/>
          </p:cNvSpPr>
          <p:nvPr/>
        </p:nvSpPr>
        <p:spPr bwMode="auto">
          <a:xfrm>
            <a:off x="9639300" y="1689100"/>
            <a:ext cx="1588"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9" name="Freeform 1343"/>
          <p:cNvSpPr>
            <a:spLocks/>
          </p:cNvSpPr>
          <p:nvPr/>
        </p:nvSpPr>
        <p:spPr bwMode="auto">
          <a:xfrm>
            <a:off x="9639300"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0" name="Line 1344"/>
          <p:cNvSpPr>
            <a:spLocks noChangeShapeType="1"/>
          </p:cNvSpPr>
          <p:nvPr/>
        </p:nvSpPr>
        <p:spPr bwMode="auto">
          <a:xfrm>
            <a:off x="9640888" y="1689100"/>
            <a:ext cx="6350"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1" name="Freeform 1345"/>
          <p:cNvSpPr>
            <a:spLocks/>
          </p:cNvSpPr>
          <p:nvPr/>
        </p:nvSpPr>
        <p:spPr bwMode="auto">
          <a:xfrm>
            <a:off x="9640889"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2" name="Line 1346"/>
          <p:cNvSpPr>
            <a:spLocks noChangeShapeType="1"/>
          </p:cNvSpPr>
          <p:nvPr/>
        </p:nvSpPr>
        <p:spPr bwMode="auto">
          <a:xfrm>
            <a:off x="9647239"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3" name="Freeform 1347"/>
          <p:cNvSpPr>
            <a:spLocks/>
          </p:cNvSpPr>
          <p:nvPr/>
        </p:nvSpPr>
        <p:spPr bwMode="auto">
          <a:xfrm>
            <a:off x="9647239"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4" name="Line 1348"/>
          <p:cNvSpPr>
            <a:spLocks noChangeShapeType="1"/>
          </p:cNvSpPr>
          <p:nvPr/>
        </p:nvSpPr>
        <p:spPr bwMode="auto">
          <a:xfrm>
            <a:off x="9650414"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5" name="Freeform 1349"/>
          <p:cNvSpPr>
            <a:spLocks/>
          </p:cNvSpPr>
          <p:nvPr/>
        </p:nvSpPr>
        <p:spPr bwMode="auto">
          <a:xfrm>
            <a:off x="9650414"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6" name="Line 1350"/>
          <p:cNvSpPr>
            <a:spLocks noChangeShapeType="1"/>
          </p:cNvSpPr>
          <p:nvPr/>
        </p:nvSpPr>
        <p:spPr bwMode="auto">
          <a:xfrm>
            <a:off x="9653588" y="1689100"/>
            <a:ext cx="11112"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7" name="Freeform 1351"/>
          <p:cNvSpPr>
            <a:spLocks/>
          </p:cNvSpPr>
          <p:nvPr/>
        </p:nvSpPr>
        <p:spPr bwMode="auto">
          <a:xfrm>
            <a:off x="9653589"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8" name="Line 1352"/>
          <p:cNvSpPr>
            <a:spLocks noChangeShapeType="1"/>
          </p:cNvSpPr>
          <p:nvPr/>
        </p:nvSpPr>
        <p:spPr bwMode="auto">
          <a:xfrm>
            <a:off x="9664701" y="1689100"/>
            <a:ext cx="3175" cy="1588"/>
          </a:xfrm>
          <a:prstGeom prst="line">
            <a:avLst/>
          </a:prstGeom>
          <a:noFill/>
          <a:ln w="17526">
            <a:solidFill>
              <a:schemeClr val="bg1"/>
            </a:solidFill>
            <a:round/>
            <a:headEnd/>
            <a:tailEnd/>
          </a:ln>
        </p:spPr>
        <p:txBody>
          <a:bodyPr/>
          <a:lstStyle/>
          <a:p>
            <a:pPr>
              <a:defRPr/>
            </a:pPr>
            <a:endParaRPr lang="en-US">
              <a:latin typeface="Arial" charset="0"/>
            </a:endParaRPr>
          </a:p>
        </p:txBody>
      </p:sp>
      <p:sp>
        <p:nvSpPr>
          <p:cNvPr id="614729" name="Freeform 1353"/>
          <p:cNvSpPr>
            <a:spLocks/>
          </p:cNvSpPr>
          <p:nvPr/>
        </p:nvSpPr>
        <p:spPr bwMode="auto">
          <a:xfrm>
            <a:off x="9664700"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0" name="Line 1354"/>
          <p:cNvSpPr>
            <a:spLocks noChangeShapeType="1"/>
          </p:cNvSpPr>
          <p:nvPr/>
        </p:nvSpPr>
        <p:spPr bwMode="auto">
          <a:xfrm>
            <a:off x="9667876"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1" name="Freeform 1355"/>
          <p:cNvSpPr>
            <a:spLocks/>
          </p:cNvSpPr>
          <p:nvPr/>
        </p:nvSpPr>
        <p:spPr bwMode="auto">
          <a:xfrm>
            <a:off x="9667875"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2" name="Line 1356"/>
          <p:cNvSpPr>
            <a:spLocks noChangeShapeType="1"/>
          </p:cNvSpPr>
          <p:nvPr/>
        </p:nvSpPr>
        <p:spPr bwMode="auto">
          <a:xfrm>
            <a:off x="9707563" y="1689100"/>
            <a:ext cx="4762"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3" name="Line 1357"/>
          <p:cNvSpPr>
            <a:spLocks noChangeShapeType="1"/>
          </p:cNvSpPr>
          <p:nvPr/>
        </p:nvSpPr>
        <p:spPr bwMode="auto">
          <a:xfrm>
            <a:off x="9712326"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4" name="Freeform 1358"/>
          <p:cNvSpPr>
            <a:spLocks/>
          </p:cNvSpPr>
          <p:nvPr/>
        </p:nvSpPr>
        <p:spPr bwMode="auto">
          <a:xfrm>
            <a:off x="9712325"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5" name="Line 1359"/>
          <p:cNvSpPr>
            <a:spLocks noChangeShapeType="1"/>
          </p:cNvSpPr>
          <p:nvPr/>
        </p:nvSpPr>
        <p:spPr bwMode="auto">
          <a:xfrm>
            <a:off x="9715501"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6" name="Freeform 1360"/>
          <p:cNvSpPr>
            <a:spLocks/>
          </p:cNvSpPr>
          <p:nvPr/>
        </p:nvSpPr>
        <p:spPr bwMode="auto">
          <a:xfrm>
            <a:off x="9715500" y="1682750"/>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7" name="Line 1361"/>
          <p:cNvSpPr>
            <a:spLocks noChangeShapeType="1"/>
          </p:cNvSpPr>
          <p:nvPr/>
        </p:nvSpPr>
        <p:spPr bwMode="auto">
          <a:xfrm>
            <a:off x="9718676"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8" name="Freeform 1362"/>
          <p:cNvSpPr>
            <a:spLocks/>
          </p:cNvSpPr>
          <p:nvPr/>
        </p:nvSpPr>
        <p:spPr bwMode="auto">
          <a:xfrm>
            <a:off x="9718675"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9" name="Line 1363"/>
          <p:cNvSpPr>
            <a:spLocks noChangeShapeType="1"/>
          </p:cNvSpPr>
          <p:nvPr/>
        </p:nvSpPr>
        <p:spPr bwMode="auto">
          <a:xfrm>
            <a:off x="9721851"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40" name="Freeform 1364"/>
          <p:cNvSpPr>
            <a:spLocks/>
          </p:cNvSpPr>
          <p:nvPr/>
        </p:nvSpPr>
        <p:spPr bwMode="auto">
          <a:xfrm>
            <a:off x="9721850"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48" name="Line 1372"/>
          <p:cNvSpPr>
            <a:spLocks noChangeShapeType="1"/>
          </p:cNvSpPr>
          <p:nvPr/>
        </p:nvSpPr>
        <p:spPr bwMode="auto">
          <a:xfrm>
            <a:off x="7318376" y="3405189"/>
            <a:ext cx="447675" cy="15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1" name="Line 1365"/>
          <p:cNvSpPr>
            <a:spLocks noChangeShapeType="1"/>
          </p:cNvSpPr>
          <p:nvPr/>
        </p:nvSpPr>
        <p:spPr bwMode="auto">
          <a:xfrm>
            <a:off x="4537075" y="2130425"/>
            <a:ext cx="381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2" name="Line 1366"/>
          <p:cNvSpPr>
            <a:spLocks noChangeShapeType="1"/>
          </p:cNvSpPr>
          <p:nvPr/>
        </p:nvSpPr>
        <p:spPr bwMode="auto">
          <a:xfrm>
            <a:off x="4608513" y="2130425"/>
            <a:ext cx="381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3" name="Line 1367"/>
          <p:cNvSpPr>
            <a:spLocks noChangeShapeType="1"/>
          </p:cNvSpPr>
          <p:nvPr/>
        </p:nvSpPr>
        <p:spPr bwMode="auto">
          <a:xfrm>
            <a:off x="4681538" y="2130425"/>
            <a:ext cx="36512"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4" name="Line 1368"/>
          <p:cNvSpPr>
            <a:spLocks noChangeShapeType="1"/>
          </p:cNvSpPr>
          <p:nvPr/>
        </p:nvSpPr>
        <p:spPr bwMode="auto">
          <a:xfrm>
            <a:off x="4756151" y="2130425"/>
            <a:ext cx="34925"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5" name="Line 1369"/>
          <p:cNvSpPr>
            <a:spLocks noChangeShapeType="1"/>
          </p:cNvSpPr>
          <p:nvPr/>
        </p:nvSpPr>
        <p:spPr bwMode="auto">
          <a:xfrm>
            <a:off x="4827588" y="2130425"/>
            <a:ext cx="36512"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6" name="Line 1370"/>
          <p:cNvSpPr>
            <a:spLocks noChangeShapeType="1"/>
          </p:cNvSpPr>
          <p:nvPr/>
        </p:nvSpPr>
        <p:spPr bwMode="auto">
          <a:xfrm>
            <a:off x="4899026" y="2130425"/>
            <a:ext cx="36513"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7" name="Line 1371"/>
          <p:cNvSpPr>
            <a:spLocks noChangeShapeType="1"/>
          </p:cNvSpPr>
          <p:nvPr/>
        </p:nvSpPr>
        <p:spPr bwMode="auto">
          <a:xfrm>
            <a:off x="4975226" y="2130425"/>
            <a:ext cx="11113"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9" name="Rectangle 1373"/>
          <p:cNvSpPr>
            <a:spLocks noChangeArrowheads="1"/>
          </p:cNvSpPr>
          <p:nvPr/>
        </p:nvSpPr>
        <p:spPr bwMode="auto">
          <a:xfrm>
            <a:off x="5108575" y="1931988"/>
            <a:ext cx="2998834" cy="369332"/>
          </a:xfrm>
          <a:prstGeom prst="rect">
            <a:avLst/>
          </a:prstGeom>
          <a:noFill/>
          <a:ln w="9525">
            <a:noFill/>
            <a:miter lim="800000"/>
            <a:headEnd/>
            <a:tailEnd/>
          </a:ln>
        </p:spPr>
        <p:txBody>
          <a:bodyPr wrap="none" lIns="0" tIns="0" rIns="0" bIns="0">
            <a:spAutoFit/>
          </a:bodyPr>
          <a:lstStyle/>
          <a:p>
            <a:pPr>
              <a:defRPr/>
            </a:pPr>
            <a:r>
              <a:rPr lang="en-GB" sz="2400">
                <a:solidFill>
                  <a:schemeClr val="bg1"/>
                </a:solidFill>
                <a:effectLst>
                  <a:outerShdw blurRad="38100" dist="38100" dir="2700000" algn="tl">
                    <a:srgbClr val="000000"/>
                  </a:outerShdw>
                </a:effectLst>
                <a:latin typeface="Arial" charset="0"/>
              </a:rPr>
              <a:t>Metoprolol ( n = 1511)</a:t>
            </a:r>
          </a:p>
        </p:txBody>
      </p:sp>
      <p:sp>
        <p:nvSpPr>
          <p:cNvPr id="614750" name="Rectangle 1374"/>
          <p:cNvSpPr>
            <a:spLocks noChangeArrowheads="1"/>
          </p:cNvSpPr>
          <p:nvPr/>
        </p:nvSpPr>
        <p:spPr bwMode="auto">
          <a:xfrm>
            <a:off x="7870826" y="3230563"/>
            <a:ext cx="2869375" cy="369332"/>
          </a:xfrm>
          <a:prstGeom prst="rect">
            <a:avLst/>
          </a:prstGeom>
          <a:noFill/>
          <a:ln w="9525">
            <a:noFill/>
            <a:miter lim="800000"/>
            <a:headEnd/>
            <a:tailEnd/>
          </a:ln>
        </p:spPr>
        <p:txBody>
          <a:bodyPr wrap="none" lIns="0" tIns="0" rIns="0" bIns="0">
            <a:spAutoFit/>
          </a:bodyPr>
          <a:lstStyle/>
          <a:p>
            <a:pPr>
              <a:defRPr/>
            </a:pPr>
            <a:r>
              <a:rPr lang="en-GB" sz="2400">
                <a:solidFill>
                  <a:schemeClr val="bg1"/>
                </a:solidFill>
                <a:effectLst>
                  <a:outerShdw blurRad="38100" dist="38100" dir="2700000" algn="tl">
                    <a:srgbClr val="000000"/>
                  </a:outerShdw>
                </a:effectLst>
                <a:latin typeface="Arial" charset="0"/>
              </a:rPr>
              <a:t>Carvedilol (n = 1518)</a:t>
            </a:r>
          </a:p>
        </p:txBody>
      </p:sp>
      <p:sp>
        <p:nvSpPr>
          <p:cNvPr id="614751" name="Text Box 1375"/>
          <p:cNvSpPr txBox="1">
            <a:spLocks noChangeArrowheads="1"/>
          </p:cNvSpPr>
          <p:nvPr/>
        </p:nvSpPr>
        <p:spPr bwMode="auto">
          <a:xfrm>
            <a:off x="6132513" y="3779839"/>
            <a:ext cx="4333238" cy="830997"/>
          </a:xfrm>
          <a:prstGeom prst="rect">
            <a:avLst/>
          </a:prstGeom>
          <a:noFill/>
          <a:ln w="9525">
            <a:noFill/>
            <a:miter lim="800000"/>
            <a:headEnd/>
            <a:tailEnd/>
          </a:ln>
          <a:effectLst/>
        </p:spPr>
        <p:txBody>
          <a:bodyPr wrap="none">
            <a:spAutoFit/>
          </a:bodyPr>
          <a:lstStyle/>
          <a:p>
            <a:pPr>
              <a:defRPr/>
            </a:pPr>
            <a:r>
              <a:rPr lang="en-GB" sz="2400">
                <a:solidFill>
                  <a:schemeClr val="bg1"/>
                </a:solidFill>
                <a:effectLst>
                  <a:outerShdw blurRad="38100" dist="38100" dir="2700000" algn="tl">
                    <a:srgbClr val="000000"/>
                  </a:outerShdw>
                </a:effectLst>
                <a:latin typeface="Arial" charset="0"/>
                <a:cs typeface="Times New Roman" pitchFamily="18" charset="0"/>
              </a:rPr>
              <a:t>Hazard ratio 0.83, </a:t>
            </a:r>
          </a:p>
          <a:p>
            <a:pPr>
              <a:defRPr/>
            </a:pPr>
            <a:r>
              <a:rPr lang="en-GB" sz="2400">
                <a:solidFill>
                  <a:schemeClr val="bg1"/>
                </a:solidFill>
                <a:effectLst>
                  <a:outerShdw blurRad="38100" dist="38100" dir="2700000" algn="tl">
                    <a:srgbClr val="000000"/>
                  </a:outerShdw>
                </a:effectLst>
                <a:latin typeface="Arial" charset="0"/>
                <a:cs typeface="Times New Roman" pitchFamily="18" charset="0"/>
              </a:rPr>
              <a:t>95% CI 0.74-0.93, </a:t>
            </a:r>
            <a:r>
              <a:rPr lang="en-GB" sz="2400" i="1">
                <a:solidFill>
                  <a:schemeClr val="bg1"/>
                </a:solidFill>
                <a:effectLst>
                  <a:outerShdw blurRad="38100" dist="38100" dir="2700000" algn="tl">
                    <a:srgbClr val="000000"/>
                  </a:outerShdw>
                </a:effectLst>
                <a:latin typeface="Arial" charset="0"/>
                <a:cs typeface="Times New Roman" pitchFamily="18" charset="0"/>
              </a:rPr>
              <a:t>P</a:t>
            </a:r>
            <a:r>
              <a:rPr lang="en-GB" sz="2400">
                <a:solidFill>
                  <a:schemeClr val="bg1"/>
                </a:solidFill>
                <a:effectLst>
                  <a:outerShdw blurRad="38100" dist="38100" dir="2700000" algn="tl">
                    <a:srgbClr val="000000"/>
                  </a:outerShdw>
                </a:effectLst>
                <a:latin typeface="Arial" charset="0"/>
                <a:cs typeface="Times New Roman" pitchFamily="18" charset="0"/>
              </a:rPr>
              <a:t> = 0.0017</a:t>
            </a:r>
            <a:r>
              <a:rPr lang="en-GB" sz="2400">
                <a:solidFill>
                  <a:schemeClr val="bg1"/>
                </a:solidFill>
                <a:effectLst>
                  <a:outerShdw blurRad="38100" dist="38100" dir="2700000" algn="tl">
                    <a:srgbClr val="000000"/>
                  </a:outerShdw>
                </a:effectLst>
                <a:latin typeface="Arial" charset="0"/>
              </a:rPr>
              <a:t> </a:t>
            </a:r>
          </a:p>
        </p:txBody>
      </p:sp>
      <p:sp>
        <p:nvSpPr>
          <p:cNvPr id="614753" name="Text Box 1377"/>
          <p:cNvSpPr txBox="1">
            <a:spLocks noChangeArrowheads="1"/>
          </p:cNvSpPr>
          <p:nvPr/>
        </p:nvSpPr>
        <p:spPr bwMode="auto">
          <a:xfrm>
            <a:off x="10005982" y="138115"/>
            <a:ext cx="1468438" cy="519112"/>
          </a:xfrm>
          <a:prstGeom prst="rect">
            <a:avLst/>
          </a:prstGeom>
          <a:noFill/>
          <a:ln w="9525">
            <a:noFill/>
            <a:miter lim="800000"/>
            <a:headEnd/>
            <a:tailEnd/>
          </a:ln>
          <a:effectLst/>
        </p:spPr>
        <p:txBody>
          <a:bodyPr wrap="none">
            <a:spAutoFit/>
          </a:bodyPr>
          <a:lstStyle/>
          <a:p>
            <a:pPr>
              <a:defRPr/>
            </a:pPr>
            <a:r>
              <a:rPr lang="en-US" sz="2800" dirty="0">
                <a:solidFill>
                  <a:srgbClr val="FF9900"/>
                </a:solidFill>
                <a:effectLst>
                  <a:outerShdw blurRad="38100" dist="38100" dir="2700000" algn="tl">
                    <a:srgbClr val="000000"/>
                  </a:outerShdw>
                </a:effectLst>
                <a:latin typeface="Arial" charset="0"/>
              </a:rPr>
              <a:t>COMET</a:t>
            </a:r>
          </a:p>
        </p:txBody>
      </p:sp>
      <p:sp>
        <p:nvSpPr>
          <p:cNvPr id="614754" name="Text Box 1378"/>
          <p:cNvSpPr txBox="1">
            <a:spLocks noChangeArrowheads="1"/>
          </p:cNvSpPr>
          <p:nvPr/>
        </p:nvSpPr>
        <p:spPr bwMode="auto">
          <a:xfrm>
            <a:off x="4113213" y="6364289"/>
            <a:ext cx="3963306" cy="340735"/>
          </a:xfrm>
          <a:prstGeom prst="rect">
            <a:avLst/>
          </a:prstGeom>
          <a:noFill/>
          <a:ln w="28575">
            <a:noFill/>
            <a:miter lim="800000"/>
            <a:headEnd/>
            <a:tailEnd/>
          </a:ln>
          <a:effectLst/>
        </p:spPr>
        <p:txBody>
          <a:bodyPr wrap="none" lIns="90000" tIns="46800" rIns="90000" bIns="46800">
            <a:spAutoFit/>
          </a:bodyPr>
          <a:lstStyle/>
          <a:p>
            <a:pPr>
              <a:defRPr/>
            </a:pPr>
            <a:r>
              <a:rPr lang="en-US" sz="1600" dirty="0">
                <a:solidFill>
                  <a:srgbClr val="000000"/>
                </a:solidFill>
                <a:latin typeface="Times New Roman" pitchFamily="18" charset="0"/>
              </a:rPr>
              <a:t>Poole-Wilson PA et al. Lancet 2003;362:7-13.</a:t>
            </a:r>
          </a:p>
        </p:txBody>
      </p:sp>
    </p:spTree>
    <p:extLst>
      <p:ext uri="{BB962C8B-B14F-4D97-AF65-F5344CB8AC3E}">
        <p14:creationId xmlns:p14="http://schemas.microsoft.com/office/powerpoint/2010/main" val="11623898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0661" y="1499607"/>
            <a:ext cx="10227836" cy="510677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1880" name="AutoShape 8"/>
          <p:cNvSpPr>
            <a:spLocks noChangeAspect="1" noChangeArrowheads="1" noTextEdit="1"/>
          </p:cNvSpPr>
          <p:nvPr/>
        </p:nvSpPr>
        <p:spPr bwMode="auto">
          <a:xfrm>
            <a:off x="1714500" y="1676400"/>
            <a:ext cx="8743950" cy="4457700"/>
          </a:xfrm>
          <a:prstGeom prst="rect">
            <a:avLst/>
          </a:prstGeom>
          <a:noFill/>
          <a:ln w="9525">
            <a:noFill/>
            <a:miter lim="800000"/>
            <a:headEnd/>
            <a:tailEnd/>
          </a:ln>
        </p:spPr>
        <p:txBody>
          <a:bodyPr/>
          <a:lstStyle/>
          <a:p>
            <a:pPr>
              <a:defRPr/>
            </a:pPr>
            <a:endParaRPr lang="en-US">
              <a:latin typeface="Arial" charset="0"/>
            </a:endParaRPr>
          </a:p>
        </p:txBody>
      </p:sp>
      <p:sp>
        <p:nvSpPr>
          <p:cNvPr id="591882" name="Rectangle 10"/>
          <p:cNvSpPr>
            <a:spLocks noChangeArrowheads="1"/>
          </p:cNvSpPr>
          <p:nvPr/>
        </p:nvSpPr>
        <p:spPr bwMode="auto">
          <a:xfrm>
            <a:off x="2600325" y="5486400"/>
            <a:ext cx="5276850" cy="1588"/>
          </a:xfrm>
          <a:prstGeom prst="rect">
            <a:avLst/>
          </a:prstGeom>
          <a:solidFill>
            <a:srgbClr val="808080"/>
          </a:solidFill>
          <a:ln w="9525">
            <a:noFill/>
            <a:miter lim="800000"/>
            <a:headEnd/>
            <a:tailEnd/>
          </a:ln>
        </p:spPr>
        <p:txBody>
          <a:bodyPr/>
          <a:lstStyle/>
          <a:p>
            <a:pPr>
              <a:defRPr/>
            </a:pPr>
            <a:endParaRPr lang="en-US">
              <a:latin typeface="Arial" charset="0"/>
            </a:endParaRPr>
          </a:p>
        </p:txBody>
      </p:sp>
      <p:sp>
        <p:nvSpPr>
          <p:cNvPr id="591883" name="Rectangle 11"/>
          <p:cNvSpPr>
            <a:spLocks noChangeArrowheads="1"/>
          </p:cNvSpPr>
          <p:nvPr/>
        </p:nvSpPr>
        <p:spPr bwMode="auto">
          <a:xfrm>
            <a:off x="2600325" y="2000250"/>
            <a:ext cx="1588" cy="3486150"/>
          </a:xfrm>
          <a:prstGeom prst="rect">
            <a:avLst/>
          </a:prstGeom>
          <a:noFill/>
          <a:ln w="9525">
            <a:noFill/>
            <a:miter lim="800000"/>
            <a:headEnd/>
            <a:tailEnd/>
          </a:ln>
        </p:spPr>
        <p:txBody>
          <a:bodyPr/>
          <a:lstStyle/>
          <a:p>
            <a:pPr>
              <a:defRPr/>
            </a:pPr>
            <a:endParaRPr lang="en-US">
              <a:latin typeface="Arial" charset="0"/>
            </a:endParaRPr>
          </a:p>
        </p:txBody>
      </p:sp>
      <p:sp>
        <p:nvSpPr>
          <p:cNvPr id="591884" name="Rectangle 12"/>
          <p:cNvSpPr>
            <a:spLocks noChangeArrowheads="1"/>
          </p:cNvSpPr>
          <p:nvPr/>
        </p:nvSpPr>
        <p:spPr bwMode="auto">
          <a:xfrm>
            <a:off x="2600325" y="2000250"/>
            <a:ext cx="5276850" cy="3486150"/>
          </a:xfrm>
          <a:prstGeom prst="rect">
            <a:avLst/>
          </a:prstGeom>
          <a:noFill/>
          <a:ln w="9525">
            <a:noFill/>
            <a:miter lim="800000"/>
            <a:headEnd/>
            <a:tailEnd/>
          </a:ln>
        </p:spPr>
        <p:txBody>
          <a:bodyPr/>
          <a:lstStyle/>
          <a:p>
            <a:pPr>
              <a:defRPr/>
            </a:pPr>
            <a:endParaRPr lang="en-US">
              <a:latin typeface="Arial" charset="0"/>
            </a:endParaRPr>
          </a:p>
        </p:txBody>
      </p:sp>
      <p:sp>
        <p:nvSpPr>
          <p:cNvPr id="591885" name="Freeform 13"/>
          <p:cNvSpPr>
            <a:spLocks/>
          </p:cNvSpPr>
          <p:nvPr/>
        </p:nvSpPr>
        <p:spPr bwMode="auto">
          <a:xfrm>
            <a:off x="2600325" y="5486400"/>
            <a:ext cx="5276850" cy="1588"/>
          </a:xfrm>
          <a:custGeom>
            <a:avLst/>
            <a:gdLst/>
            <a:ahLst/>
            <a:cxnLst>
              <a:cxn ang="0">
                <a:pos x="0" y="0"/>
              </a:cxn>
              <a:cxn ang="0">
                <a:pos x="0" y="0"/>
              </a:cxn>
              <a:cxn ang="0">
                <a:pos x="554" y="0"/>
              </a:cxn>
            </a:cxnLst>
            <a:rect l="0" t="0" r="r" b="b"/>
            <a:pathLst>
              <a:path w="554">
                <a:moveTo>
                  <a:pt x="0" y="0"/>
                </a:moveTo>
                <a:lnTo>
                  <a:pt x="0" y="0"/>
                </a:lnTo>
                <a:lnTo>
                  <a:pt x="554" y="0"/>
                </a:lnTo>
              </a:path>
            </a:pathLst>
          </a:custGeom>
          <a:noFill/>
          <a:ln w="9525">
            <a:solidFill>
              <a:srgbClr val="FFFFFF"/>
            </a:solidFill>
            <a:prstDash val="solid"/>
            <a:round/>
            <a:headEnd/>
            <a:tailEnd/>
          </a:ln>
        </p:spPr>
        <p:txBody>
          <a:bodyPr/>
          <a:lstStyle/>
          <a:p>
            <a:pPr>
              <a:defRPr/>
            </a:pPr>
            <a:endParaRPr lang="en-US">
              <a:latin typeface="Arial" charset="0"/>
            </a:endParaRPr>
          </a:p>
        </p:txBody>
      </p:sp>
      <p:sp>
        <p:nvSpPr>
          <p:cNvPr id="591886" name="Freeform 14"/>
          <p:cNvSpPr>
            <a:spLocks/>
          </p:cNvSpPr>
          <p:nvPr/>
        </p:nvSpPr>
        <p:spPr bwMode="auto">
          <a:xfrm>
            <a:off x="2600325" y="3743325"/>
            <a:ext cx="5276850" cy="1588"/>
          </a:xfrm>
          <a:custGeom>
            <a:avLst/>
            <a:gdLst/>
            <a:ahLst/>
            <a:cxnLst>
              <a:cxn ang="0">
                <a:pos x="0" y="0"/>
              </a:cxn>
              <a:cxn ang="0">
                <a:pos x="0" y="0"/>
              </a:cxn>
              <a:cxn ang="0">
                <a:pos x="554" y="0"/>
              </a:cxn>
            </a:cxnLst>
            <a:rect l="0" t="0" r="r" b="b"/>
            <a:pathLst>
              <a:path w="554">
                <a:moveTo>
                  <a:pt x="0" y="0"/>
                </a:moveTo>
                <a:lnTo>
                  <a:pt x="0" y="0"/>
                </a:lnTo>
                <a:lnTo>
                  <a:pt x="554" y="0"/>
                </a:lnTo>
              </a:path>
            </a:pathLst>
          </a:custGeom>
          <a:noFill/>
          <a:ln w="9525">
            <a:solidFill>
              <a:srgbClr val="FFFFFF"/>
            </a:solidFill>
            <a:prstDash val="solid"/>
            <a:round/>
            <a:headEnd/>
            <a:tailEnd/>
          </a:ln>
        </p:spPr>
        <p:txBody>
          <a:bodyPr/>
          <a:lstStyle/>
          <a:p>
            <a:pPr>
              <a:defRPr/>
            </a:pPr>
            <a:endParaRPr lang="en-US">
              <a:latin typeface="Arial" charset="0"/>
            </a:endParaRPr>
          </a:p>
        </p:txBody>
      </p:sp>
      <p:sp>
        <p:nvSpPr>
          <p:cNvPr id="591887" name="Freeform 15"/>
          <p:cNvSpPr>
            <a:spLocks/>
          </p:cNvSpPr>
          <p:nvPr/>
        </p:nvSpPr>
        <p:spPr bwMode="auto">
          <a:xfrm>
            <a:off x="2600325" y="2000250"/>
            <a:ext cx="5276850" cy="1588"/>
          </a:xfrm>
          <a:custGeom>
            <a:avLst/>
            <a:gdLst/>
            <a:ahLst/>
            <a:cxnLst>
              <a:cxn ang="0">
                <a:pos x="0" y="0"/>
              </a:cxn>
              <a:cxn ang="0">
                <a:pos x="0" y="0"/>
              </a:cxn>
              <a:cxn ang="0">
                <a:pos x="554" y="0"/>
              </a:cxn>
            </a:cxnLst>
            <a:rect l="0" t="0" r="r" b="b"/>
            <a:pathLst>
              <a:path w="554">
                <a:moveTo>
                  <a:pt x="0" y="0"/>
                </a:moveTo>
                <a:lnTo>
                  <a:pt x="0" y="0"/>
                </a:lnTo>
                <a:lnTo>
                  <a:pt x="554" y="0"/>
                </a:lnTo>
              </a:path>
            </a:pathLst>
          </a:custGeom>
          <a:noFill/>
          <a:ln w="9525">
            <a:solidFill>
              <a:srgbClr val="FFFFFF"/>
            </a:solidFill>
            <a:prstDash val="solid"/>
            <a:round/>
            <a:headEnd/>
            <a:tailEnd/>
          </a:ln>
        </p:spPr>
        <p:txBody>
          <a:bodyPr/>
          <a:lstStyle/>
          <a:p>
            <a:pPr>
              <a:defRPr/>
            </a:pPr>
            <a:endParaRPr lang="en-US">
              <a:latin typeface="Arial" charset="0"/>
            </a:endParaRPr>
          </a:p>
        </p:txBody>
      </p:sp>
      <p:sp>
        <p:nvSpPr>
          <p:cNvPr id="591888" name="Rectangle 16"/>
          <p:cNvSpPr>
            <a:spLocks noChangeArrowheads="1"/>
          </p:cNvSpPr>
          <p:nvPr/>
        </p:nvSpPr>
        <p:spPr bwMode="auto">
          <a:xfrm>
            <a:off x="2600325" y="5486400"/>
            <a:ext cx="5276850" cy="1588"/>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889" name="Rectangle 17"/>
          <p:cNvSpPr>
            <a:spLocks noChangeArrowheads="1"/>
          </p:cNvSpPr>
          <p:nvPr/>
        </p:nvSpPr>
        <p:spPr bwMode="auto">
          <a:xfrm>
            <a:off x="2600325" y="2000250"/>
            <a:ext cx="1588" cy="34861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890" name="Rectangle 18"/>
          <p:cNvSpPr>
            <a:spLocks noChangeArrowheads="1"/>
          </p:cNvSpPr>
          <p:nvPr/>
        </p:nvSpPr>
        <p:spPr bwMode="auto">
          <a:xfrm>
            <a:off x="2600325" y="2000250"/>
            <a:ext cx="5276850" cy="34861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891" name="Rectangle 19"/>
          <p:cNvSpPr>
            <a:spLocks noChangeArrowheads="1"/>
          </p:cNvSpPr>
          <p:nvPr/>
        </p:nvSpPr>
        <p:spPr bwMode="auto">
          <a:xfrm>
            <a:off x="3914775" y="2714626"/>
            <a:ext cx="1588" cy="2771775"/>
          </a:xfrm>
          <a:prstGeom prst="rect">
            <a:avLst/>
          </a:prstGeom>
          <a:solidFill>
            <a:srgbClr val="800000"/>
          </a:solidFill>
          <a:ln w="9525">
            <a:solidFill>
              <a:srgbClr val="FFFFFF"/>
            </a:solidFill>
            <a:miter lim="800000"/>
            <a:headEnd/>
            <a:tailEnd/>
          </a:ln>
        </p:spPr>
        <p:txBody>
          <a:bodyPr/>
          <a:lstStyle/>
          <a:p>
            <a:pPr>
              <a:defRPr/>
            </a:pPr>
            <a:endParaRPr lang="en-US">
              <a:latin typeface="Arial" charset="0"/>
            </a:endParaRPr>
          </a:p>
        </p:txBody>
      </p:sp>
      <p:sp>
        <p:nvSpPr>
          <p:cNvPr id="591892" name="Rectangle 20"/>
          <p:cNvSpPr>
            <a:spLocks noChangeArrowheads="1"/>
          </p:cNvSpPr>
          <p:nvPr/>
        </p:nvSpPr>
        <p:spPr bwMode="auto">
          <a:xfrm>
            <a:off x="3162301" y="2714626"/>
            <a:ext cx="752475" cy="2771775"/>
          </a:xfrm>
          <a:prstGeom prst="rect">
            <a:avLst/>
          </a:prstGeom>
          <a:solidFill>
            <a:schemeClr val="accent2">
              <a:lumMod val="60000"/>
              <a:lumOff val="40000"/>
            </a:schemeClr>
          </a:solidFill>
          <a:ln w="9525">
            <a:solidFill>
              <a:srgbClr val="FFFFFF"/>
            </a:solidFill>
            <a:miter lim="800000"/>
            <a:headEnd/>
            <a:tailEnd/>
          </a:ln>
        </p:spPr>
        <p:txBody>
          <a:bodyPr/>
          <a:lstStyle/>
          <a:p>
            <a:pPr>
              <a:defRPr/>
            </a:pPr>
            <a:endParaRPr lang="en-US">
              <a:latin typeface="Arial" charset="0"/>
            </a:endParaRPr>
          </a:p>
        </p:txBody>
      </p:sp>
      <p:sp>
        <p:nvSpPr>
          <p:cNvPr id="591893" name="Rectangle 21"/>
          <p:cNvSpPr>
            <a:spLocks noChangeArrowheads="1"/>
          </p:cNvSpPr>
          <p:nvPr/>
        </p:nvSpPr>
        <p:spPr bwMode="auto">
          <a:xfrm>
            <a:off x="4676775" y="3324226"/>
            <a:ext cx="1588" cy="2162175"/>
          </a:xfrm>
          <a:prstGeom prst="rect">
            <a:avLst/>
          </a:prstGeom>
          <a:solidFill>
            <a:srgbClr val="808000"/>
          </a:solidFill>
          <a:ln w="9525">
            <a:solidFill>
              <a:srgbClr val="FFFFFF"/>
            </a:solidFill>
            <a:miter lim="800000"/>
            <a:headEnd/>
            <a:tailEnd/>
          </a:ln>
        </p:spPr>
        <p:txBody>
          <a:bodyPr/>
          <a:lstStyle/>
          <a:p>
            <a:pPr>
              <a:defRPr/>
            </a:pPr>
            <a:endParaRPr lang="en-US">
              <a:latin typeface="Arial" charset="0"/>
            </a:endParaRPr>
          </a:p>
        </p:txBody>
      </p:sp>
      <p:sp>
        <p:nvSpPr>
          <p:cNvPr id="591894" name="Rectangle 22"/>
          <p:cNvSpPr>
            <a:spLocks noChangeArrowheads="1"/>
          </p:cNvSpPr>
          <p:nvPr/>
        </p:nvSpPr>
        <p:spPr bwMode="auto">
          <a:xfrm>
            <a:off x="3914775" y="3324226"/>
            <a:ext cx="762000" cy="2162175"/>
          </a:xfrm>
          <a:prstGeom prst="rect">
            <a:avLst/>
          </a:prstGeom>
          <a:solidFill>
            <a:srgbClr val="FFFF00"/>
          </a:solidFill>
          <a:ln w="9525">
            <a:solidFill>
              <a:srgbClr val="FFFFFF"/>
            </a:solidFill>
            <a:miter lim="800000"/>
            <a:headEnd/>
            <a:tailEnd/>
          </a:ln>
        </p:spPr>
        <p:txBody>
          <a:bodyPr/>
          <a:lstStyle/>
          <a:p>
            <a:pPr>
              <a:defRPr/>
            </a:pPr>
            <a:endParaRPr lang="en-US">
              <a:latin typeface="Arial" charset="0"/>
            </a:endParaRPr>
          </a:p>
        </p:txBody>
      </p:sp>
      <p:sp>
        <p:nvSpPr>
          <p:cNvPr id="591895" name="Rectangle 23"/>
          <p:cNvSpPr>
            <a:spLocks noChangeArrowheads="1"/>
          </p:cNvSpPr>
          <p:nvPr/>
        </p:nvSpPr>
        <p:spPr bwMode="auto">
          <a:xfrm>
            <a:off x="7315200" y="4124326"/>
            <a:ext cx="1588" cy="1362075"/>
          </a:xfrm>
          <a:prstGeom prst="rect">
            <a:avLst/>
          </a:prstGeom>
          <a:solidFill>
            <a:srgbClr val="808000"/>
          </a:solidFill>
          <a:ln w="9525">
            <a:solidFill>
              <a:srgbClr val="FFFFFF"/>
            </a:solidFill>
            <a:miter lim="800000"/>
            <a:headEnd/>
            <a:tailEnd/>
          </a:ln>
        </p:spPr>
        <p:txBody>
          <a:bodyPr/>
          <a:lstStyle/>
          <a:p>
            <a:pPr>
              <a:defRPr/>
            </a:pPr>
            <a:endParaRPr lang="en-US">
              <a:latin typeface="Arial" charset="0"/>
            </a:endParaRPr>
          </a:p>
        </p:txBody>
      </p:sp>
      <p:sp>
        <p:nvSpPr>
          <p:cNvPr id="591896" name="Rectangle 24"/>
          <p:cNvSpPr>
            <a:spLocks noChangeArrowheads="1"/>
          </p:cNvSpPr>
          <p:nvPr/>
        </p:nvSpPr>
        <p:spPr bwMode="auto">
          <a:xfrm>
            <a:off x="6562726" y="4124326"/>
            <a:ext cx="752475" cy="1362075"/>
          </a:xfrm>
          <a:prstGeom prst="rect">
            <a:avLst/>
          </a:prstGeom>
          <a:solidFill>
            <a:srgbClr val="FFFF00"/>
          </a:solidFill>
          <a:ln w="9525">
            <a:solidFill>
              <a:srgbClr val="FFFFFF"/>
            </a:solidFill>
            <a:miter lim="800000"/>
            <a:headEnd/>
            <a:tailEnd/>
          </a:ln>
        </p:spPr>
        <p:txBody>
          <a:bodyPr/>
          <a:lstStyle/>
          <a:p>
            <a:pPr>
              <a:defRPr/>
            </a:pPr>
            <a:endParaRPr lang="en-US">
              <a:latin typeface="Arial" charset="0"/>
            </a:endParaRPr>
          </a:p>
        </p:txBody>
      </p:sp>
      <p:sp>
        <p:nvSpPr>
          <p:cNvPr id="591897" name="Rectangle 25"/>
          <p:cNvSpPr>
            <a:spLocks noChangeArrowheads="1"/>
          </p:cNvSpPr>
          <p:nvPr/>
        </p:nvSpPr>
        <p:spPr bwMode="auto">
          <a:xfrm>
            <a:off x="6562726" y="4124325"/>
            <a:ext cx="752475" cy="1588"/>
          </a:xfrm>
          <a:prstGeom prst="rect">
            <a:avLst/>
          </a:prstGeom>
          <a:solidFill>
            <a:srgbClr val="BFBF00"/>
          </a:solidFill>
          <a:ln w="9525">
            <a:solidFill>
              <a:srgbClr val="FFFFFF"/>
            </a:solidFill>
            <a:miter lim="800000"/>
            <a:headEnd/>
            <a:tailEnd/>
          </a:ln>
        </p:spPr>
        <p:txBody>
          <a:bodyPr/>
          <a:lstStyle/>
          <a:p>
            <a:pPr>
              <a:defRPr/>
            </a:pPr>
            <a:endParaRPr lang="en-US">
              <a:latin typeface="Arial" charset="0"/>
            </a:endParaRPr>
          </a:p>
        </p:txBody>
      </p:sp>
      <p:sp>
        <p:nvSpPr>
          <p:cNvPr id="591898" name="Rectangle 26"/>
          <p:cNvSpPr>
            <a:spLocks noChangeArrowheads="1"/>
          </p:cNvSpPr>
          <p:nvPr/>
        </p:nvSpPr>
        <p:spPr bwMode="auto">
          <a:xfrm>
            <a:off x="6562725" y="3409950"/>
            <a:ext cx="1588" cy="2076450"/>
          </a:xfrm>
          <a:prstGeom prst="rect">
            <a:avLst/>
          </a:prstGeom>
          <a:solidFill>
            <a:srgbClr val="800000"/>
          </a:solidFill>
          <a:ln w="9525">
            <a:solidFill>
              <a:srgbClr val="FFFFFF"/>
            </a:solidFill>
            <a:miter lim="800000"/>
            <a:headEnd/>
            <a:tailEnd/>
          </a:ln>
        </p:spPr>
        <p:txBody>
          <a:bodyPr/>
          <a:lstStyle/>
          <a:p>
            <a:pPr>
              <a:defRPr/>
            </a:pPr>
            <a:endParaRPr lang="en-US">
              <a:latin typeface="Arial" charset="0"/>
            </a:endParaRPr>
          </a:p>
        </p:txBody>
      </p:sp>
      <p:sp>
        <p:nvSpPr>
          <p:cNvPr id="591899" name="Rectangle 27"/>
          <p:cNvSpPr>
            <a:spLocks noChangeArrowheads="1"/>
          </p:cNvSpPr>
          <p:nvPr/>
        </p:nvSpPr>
        <p:spPr bwMode="auto">
          <a:xfrm>
            <a:off x="5800725" y="3409950"/>
            <a:ext cx="762000" cy="2076450"/>
          </a:xfrm>
          <a:prstGeom prst="rect">
            <a:avLst/>
          </a:prstGeom>
          <a:solidFill>
            <a:schemeClr val="accent2">
              <a:lumMod val="60000"/>
              <a:lumOff val="40000"/>
            </a:schemeClr>
          </a:solidFill>
          <a:ln w="9525">
            <a:solidFill>
              <a:srgbClr val="FFFFFF"/>
            </a:solidFill>
            <a:miter lim="800000"/>
            <a:headEnd/>
            <a:tailEnd/>
          </a:ln>
        </p:spPr>
        <p:txBody>
          <a:bodyPr/>
          <a:lstStyle/>
          <a:p>
            <a:pPr>
              <a:defRPr/>
            </a:pPr>
            <a:endParaRPr lang="en-US">
              <a:effectLst>
                <a:outerShdw blurRad="38100" dist="38100" dir="2700000" algn="tl">
                  <a:srgbClr val="000000"/>
                </a:outerShdw>
              </a:effectLst>
              <a:latin typeface="Arial" charset="0"/>
            </a:endParaRPr>
          </a:p>
        </p:txBody>
      </p:sp>
      <p:sp>
        <p:nvSpPr>
          <p:cNvPr id="591900" name="Line 28"/>
          <p:cNvSpPr>
            <a:spLocks noChangeShapeType="1"/>
          </p:cNvSpPr>
          <p:nvPr/>
        </p:nvSpPr>
        <p:spPr bwMode="auto">
          <a:xfrm flipV="1">
            <a:off x="2600325" y="2000250"/>
            <a:ext cx="1588" cy="3486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1" name="Line 29"/>
          <p:cNvSpPr>
            <a:spLocks noChangeShapeType="1"/>
          </p:cNvSpPr>
          <p:nvPr/>
        </p:nvSpPr>
        <p:spPr bwMode="auto">
          <a:xfrm flipH="1">
            <a:off x="2543175" y="5486400"/>
            <a:ext cx="571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2" name="Line 30"/>
          <p:cNvSpPr>
            <a:spLocks noChangeShapeType="1"/>
          </p:cNvSpPr>
          <p:nvPr/>
        </p:nvSpPr>
        <p:spPr bwMode="auto">
          <a:xfrm flipH="1">
            <a:off x="2543175" y="3743325"/>
            <a:ext cx="571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3" name="Line 31"/>
          <p:cNvSpPr>
            <a:spLocks noChangeShapeType="1"/>
          </p:cNvSpPr>
          <p:nvPr/>
        </p:nvSpPr>
        <p:spPr bwMode="auto">
          <a:xfrm flipH="1">
            <a:off x="2543175" y="2000250"/>
            <a:ext cx="571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4" name="Rectangle 32"/>
          <p:cNvSpPr>
            <a:spLocks noChangeArrowheads="1"/>
          </p:cNvSpPr>
          <p:nvPr/>
        </p:nvSpPr>
        <p:spPr bwMode="auto">
          <a:xfrm>
            <a:off x="2381250" y="5353050"/>
            <a:ext cx="127000" cy="274638"/>
          </a:xfrm>
          <a:prstGeom prst="rect">
            <a:avLst/>
          </a:prstGeom>
          <a:noFill/>
          <a:ln w="9525">
            <a:noFill/>
            <a:miter lim="800000"/>
            <a:headEnd/>
            <a:tailEnd/>
          </a:ln>
        </p:spPr>
        <p:txBody>
          <a:bodyPr wrap="none" lIns="0" tIns="0" rIns="0" bIns="0">
            <a:spAutoFit/>
          </a:bodyPr>
          <a:lstStyle/>
          <a:p>
            <a:pPr>
              <a:defRPr/>
            </a:pPr>
            <a:r>
              <a:rPr lang="en-US" b="1">
                <a:solidFill>
                  <a:srgbClr val="FFFFFF"/>
                </a:solidFill>
                <a:latin typeface="Arial" charset="0"/>
              </a:rPr>
              <a:t>0</a:t>
            </a:r>
            <a:endParaRPr lang="en-US">
              <a:effectLst>
                <a:outerShdw blurRad="38100" dist="38100" dir="2700000" algn="tl">
                  <a:srgbClr val="000000"/>
                </a:outerShdw>
              </a:effectLst>
              <a:latin typeface="Arial" charset="0"/>
            </a:endParaRPr>
          </a:p>
        </p:txBody>
      </p:sp>
      <p:sp>
        <p:nvSpPr>
          <p:cNvPr id="591905" name="Rectangle 33"/>
          <p:cNvSpPr>
            <a:spLocks noChangeArrowheads="1"/>
          </p:cNvSpPr>
          <p:nvPr/>
        </p:nvSpPr>
        <p:spPr bwMode="auto">
          <a:xfrm>
            <a:off x="2257425" y="3609975"/>
            <a:ext cx="254000" cy="274638"/>
          </a:xfrm>
          <a:prstGeom prst="rect">
            <a:avLst/>
          </a:prstGeom>
          <a:noFill/>
          <a:ln w="9525">
            <a:noFill/>
            <a:miter lim="800000"/>
            <a:headEnd/>
            <a:tailEnd/>
          </a:ln>
        </p:spPr>
        <p:txBody>
          <a:bodyPr wrap="none" lIns="0" tIns="0" rIns="0" bIns="0">
            <a:spAutoFit/>
          </a:bodyPr>
          <a:lstStyle/>
          <a:p>
            <a:pPr>
              <a:defRPr/>
            </a:pPr>
            <a:r>
              <a:rPr lang="en-US" b="1">
                <a:solidFill>
                  <a:srgbClr val="FFFFFF"/>
                </a:solidFill>
                <a:latin typeface="Arial" charset="0"/>
              </a:rPr>
              <a:t>10</a:t>
            </a:r>
            <a:endParaRPr lang="en-US">
              <a:effectLst>
                <a:outerShdw blurRad="38100" dist="38100" dir="2700000" algn="tl">
                  <a:srgbClr val="000000"/>
                </a:outerShdw>
              </a:effectLst>
              <a:latin typeface="Arial" charset="0"/>
            </a:endParaRPr>
          </a:p>
        </p:txBody>
      </p:sp>
      <p:sp>
        <p:nvSpPr>
          <p:cNvPr id="591906" name="Rectangle 34"/>
          <p:cNvSpPr>
            <a:spLocks noChangeArrowheads="1"/>
          </p:cNvSpPr>
          <p:nvPr/>
        </p:nvSpPr>
        <p:spPr bwMode="auto">
          <a:xfrm>
            <a:off x="2257425" y="1866900"/>
            <a:ext cx="254000" cy="274638"/>
          </a:xfrm>
          <a:prstGeom prst="rect">
            <a:avLst/>
          </a:prstGeom>
          <a:noFill/>
          <a:ln w="9525">
            <a:noFill/>
            <a:miter lim="800000"/>
            <a:headEnd/>
            <a:tailEnd/>
          </a:ln>
        </p:spPr>
        <p:txBody>
          <a:bodyPr wrap="none" lIns="0" tIns="0" rIns="0" bIns="0">
            <a:spAutoFit/>
          </a:bodyPr>
          <a:lstStyle/>
          <a:p>
            <a:pPr>
              <a:defRPr/>
            </a:pPr>
            <a:r>
              <a:rPr lang="en-US" b="1">
                <a:solidFill>
                  <a:srgbClr val="FFFFFF"/>
                </a:solidFill>
                <a:latin typeface="Arial" charset="0"/>
              </a:rPr>
              <a:t>20</a:t>
            </a:r>
            <a:endParaRPr lang="en-US">
              <a:effectLst>
                <a:outerShdw blurRad="38100" dist="38100" dir="2700000" algn="tl">
                  <a:srgbClr val="000000"/>
                </a:outerShdw>
              </a:effectLst>
              <a:latin typeface="Arial" charset="0"/>
            </a:endParaRPr>
          </a:p>
        </p:txBody>
      </p:sp>
      <p:sp>
        <p:nvSpPr>
          <p:cNvPr id="591907" name="Line 35"/>
          <p:cNvSpPr>
            <a:spLocks noChangeShapeType="1"/>
          </p:cNvSpPr>
          <p:nvPr/>
        </p:nvSpPr>
        <p:spPr bwMode="auto">
          <a:xfrm>
            <a:off x="2600325" y="5486400"/>
            <a:ext cx="52768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8" name="Line 36"/>
          <p:cNvSpPr>
            <a:spLocks noChangeShapeType="1"/>
          </p:cNvSpPr>
          <p:nvPr/>
        </p:nvSpPr>
        <p:spPr bwMode="auto">
          <a:xfrm>
            <a:off x="2600325" y="5486400"/>
            <a:ext cx="1588" cy="57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9" name="Line 37"/>
          <p:cNvSpPr>
            <a:spLocks noChangeShapeType="1"/>
          </p:cNvSpPr>
          <p:nvPr/>
        </p:nvSpPr>
        <p:spPr bwMode="auto">
          <a:xfrm>
            <a:off x="5238750" y="5486400"/>
            <a:ext cx="1588" cy="57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10" name="Line 38"/>
          <p:cNvSpPr>
            <a:spLocks noChangeShapeType="1"/>
          </p:cNvSpPr>
          <p:nvPr/>
        </p:nvSpPr>
        <p:spPr bwMode="auto">
          <a:xfrm>
            <a:off x="7877175" y="5486400"/>
            <a:ext cx="1588" cy="57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11" name="Rectangle 39"/>
          <p:cNvSpPr>
            <a:spLocks noChangeArrowheads="1"/>
          </p:cNvSpPr>
          <p:nvPr/>
        </p:nvSpPr>
        <p:spPr bwMode="auto">
          <a:xfrm>
            <a:off x="3343275" y="5610226"/>
            <a:ext cx="1041400" cy="549275"/>
          </a:xfrm>
          <a:prstGeom prst="rect">
            <a:avLst/>
          </a:prstGeom>
          <a:noFill/>
          <a:ln w="9525">
            <a:noFill/>
            <a:miter lim="800000"/>
            <a:headEnd/>
            <a:tailEnd/>
          </a:ln>
        </p:spPr>
        <p:txBody>
          <a:bodyPr wrap="none" lIns="0" tIns="0" rIns="0" bIns="0">
            <a:spAutoFit/>
          </a:bodyPr>
          <a:lstStyle/>
          <a:p>
            <a:pPr algn="ctr">
              <a:defRPr/>
            </a:pPr>
            <a:r>
              <a:rPr lang="en-US">
                <a:solidFill>
                  <a:srgbClr val="FFFFFF"/>
                </a:solidFill>
                <a:effectLst>
                  <a:outerShdw blurRad="38100" dist="38100" dir="2700000" algn="tl">
                    <a:srgbClr val="000000"/>
                  </a:outerShdw>
                </a:effectLst>
                <a:latin typeface="Arial" charset="0"/>
              </a:rPr>
              <a:t>SOLVD </a:t>
            </a:r>
          </a:p>
          <a:p>
            <a:pPr algn="ctr">
              <a:defRPr/>
            </a:pPr>
            <a:r>
              <a:rPr lang="en-US">
                <a:solidFill>
                  <a:srgbClr val="FFFFFF"/>
                </a:solidFill>
                <a:effectLst>
                  <a:outerShdw blurRad="38100" dist="38100" dir="2700000" algn="tl">
                    <a:srgbClr val="000000"/>
                  </a:outerShdw>
                </a:effectLst>
                <a:latin typeface="Arial" charset="0"/>
              </a:rPr>
              <a:t>Treatment</a:t>
            </a:r>
            <a:endParaRPr lang="en-US">
              <a:effectLst>
                <a:outerShdw blurRad="38100" dist="38100" dir="2700000" algn="tl">
                  <a:srgbClr val="000000"/>
                </a:outerShdw>
              </a:effectLst>
              <a:latin typeface="Arial" charset="0"/>
            </a:endParaRPr>
          </a:p>
        </p:txBody>
      </p:sp>
      <p:sp>
        <p:nvSpPr>
          <p:cNvPr id="591912" name="Rectangle 40"/>
          <p:cNvSpPr>
            <a:spLocks noChangeArrowheads="1"/>
          </p:cNvSpPr>
          <p:nvPr/>
        </p:nvSpPr>
        <p:spPr bwMode="auto">
          <a:xfrm>
            <a:off x="6022975" y="5610226"/>
            <a:ext cx="1092200" cy="549275"/>
          </a:xfrm>
          <a:prstGeom prst="rect">
            <a:avLst/>
          </a:prstGeom>
          <a:noFill/>
          <a:ln w="9525">
            <a:noFill/>
            <a:miter lim="800000"/>
            <a:headEnd/>
            <a:tailEnd/>
          </a:ln>
        </p:spPr>
        <p:txBody>
          <a:bodyPr wrap="none" lIns="0" tIns="0" rIns="0" bIns="0">
            <a:spAutoFit/>
          </a:bodyPr>
          <a:lstStyle/>
          <a:p>
            <a:pPr algn="ctr">
              <a:defRPr/>
            </a:pPr>
            <a:r>
              <a:rPr lang="en-US">
                <a:solidFill>
                  <a:srgbClr val="FFFFFF"/>
                </a:solidFill>
                <a:effectLst>
                  <a:outerShdw blurRad="38100" dist="38100" dir="2700000" algn="tl">
                    <a:srgbClr val="000000"/>
                  </a:outerShdw>
                </a:effectLst>
                <a:latin typeface="Arial" charset="0"/>
              </a:rPr>
              <a:t>CIBIS-II +</a:t>
            </a:r>
          </a:p>
          <a:p>
            <a:pPr algn="ctr">
              <a:defRPr/>
            </a:pPr>
            <a:r>
              <a:rPr lang="en-US">
                <a:solidFill>
                  <a:srgbClr val="FFFFFF"/>
                </a:solidFill>
                <a:effectLst>
                  <a:outerShdw blurRad="38100" dist="38100" dir="2700000" algn="tl">
                    <a:srgbClr val="000000"/>
                  </a:outerShdw>
                </a:effectLst>
                <a:latin typeface="Arial" charset="0"/>
              </a:rPr>
              <a:t>MERIT-HF</a:t>
            </a:r>
            <a:endParaRPr lang="en-US">
              <a:effectLst>
                <a:outerShdw blurRad="38100" dist="38100" dir="2700000" algn="tl">
                  <a:srgbClr val="000000"/>
                </a:outerShdw>
              </a:effectLst>
              <a:latin typeface="Arial" charset="0"/>
            </a:endParaRPr>
          </a:p>
        </p:txBody>
      </p:sp>
      <p:sp>
        <p:nvSpPr>
          <p:cNvPr id="591913" name="Rectangle 41"/>
          <p:cNvSpPr>
            <a:spLocks noChangeArrowheads="1"/>
          </p:cNvSpPr>
          <p:nvPr/>
        </p:nvSpPr>
        <p:spPr bwMode="auto">
          <a:xfrm>
            <a:off x="8296275" y="4733925"/>
            <a:ext cx="2038350" cy="6667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914" name="Rectangle 42"/>
          <p:cNvSpPr>
            <a:spLocks noChangeArrowheads="1"/>
          </p:cNvSpPr>
          <p:nvPr/>
        </p:nvSpPr>
        <p:spPr bwMode="auto">
          <a:xfrm>
            <a:off x="8372476" y="4848226"/>
            <a:ext cx="142875" cy="142875"/>
          </a:xfrm>
          <a:prstGeom prst="rect">
            <a:avLst/>
          </a:prstGeom>
          <a:solidFill>
            <a:srgbClr val="94DE61"/>
          </a:solidFill>
          <a:ln w="9525">
            <a:solidFill>
              <a:srgbClr val="FFFFFF"/>
            </a:solidFill>
            <a:miter lim="800000"/>
            <a:headEnd/>
            <a:tailEnd/>
          </a:ln>
        </p:spPr>
        <p:txBody>
          <a:bodyPr/>
          <a:lstStyle/>
          <a:p>
            <a:pPr>
              <a:defRPr/>
            </a:pPr>
            <a:endParaRPr lang="en-US">
              <a:latin typeface="Arial" charset="0"/>
            </a:endParaRPr>
          </a:p>
        </p:txBody>
      </p:sp>
      <p:sp>
        <p:nvSpPr>
          <p:cNvPr id="591915" name="Rectangle 43"/>
          <p:cNvSpPr>
            <a:spLocks noChangeArrowheads="1"/>
          </p:cNvSpPr>
          <p:nvPr/>
        </p:nvSpPr>
        <p:spPr bwMode="auto">
          <a:xfrm>
            <a:off x="8582025" y="4800600"/>
            <a:ext cx="825500" cy="274638"/>
          </a:xfrm>
          <a:prstGeom prst="rect">
            <a:avLst/>
          </a:prstGeom>
          <a:noFill/>
          <a:ln w="9525">
            <a:noFill/>
            <a:miter lim="800000"/>
            <a:headEnd/>
            <a:tailEnd/>
          </a:ln>
        </p:spPr>
        <p:txBody>
          <a:bodyPr wrap="none" lIns="0" tIns="0" rIns="0" bIns="0">
            <a:spAutoFit/>
          </a:bodyPr>
          <a:lstStyle/>
          <a:p>
            <a:pPr>
              <a:defRPr/>
            </a:pPr>
            <a:r>
              <a:rPr lang="en-US">
                <a:solidFill>
                  <a:srgbClr val="FFFFFF"/>
                </a:solidFill>
                <a:latin typeface="Arial" charset="0"/>
              </a:rPr>
              <a:t>Placebo</a:t>
            </a:r>
            <a:endParaRPr lang="en-US">
              <a:effectLst>
                <a:outerShdw blurRad="38100" dist="38100" dir="2700000" algn="tl">
                  <a:srgbClr val="000000"/>
                </a:outerShdw>
              </a:effectLst>
              <a:latin typeface="Arial" charset="0"/>
            </a:endParaRPr>
          </a:p>
        </p:txBody>
      </p:sp>
      <p:sp>
        <p:nvSpPr>
          <p:cNvPr id="591916" name="Rectangle 44"/>
          <p:cNvSpPr>
            <a:spLocks noChangeArrowheads="1"/>
          </p:cNvSpPr>
          <p:nvPr/>
        </p:nvSpPr>
        <p:spPr bwMode="auto">
          <a:xfrm>
            <a:off x="8372476" y="5191126"/>
            <a:ext cx="142875" cy="142875"/>
          </a:xfrm>
          <a:prstGeom prst="rect">
            <a:avLst/>
          </a:prstGeom>
          <a:solidFill>
            <a:srgbClr val="FFFF00"/>
          </a:solidFill>
          <a:ln w="9525">
            <a:solidFill>
              <a:srgbClr val="FFFFFF"/>
            </a:solidFill>
            <a:miter lim="800000"/>
            <a:headEnd/>
            <a:tailEnd/>
          </a:ln>
        </p:spPr>
        <p:txBody>
          <a:bodyPr/>
          <a:lstStyle/>
          <a:p>
            <a:pPr>
              <a:defRPr/>
            </a:pPr>
            <a:endParaRPr lang="en-US">
              <a:latin typeface="Arial" charset="0"/>
            </a:endParaRPr>
          </a:p>
        </p:txBody>
      </p:sp>
      <p:sp>
        <p:nvSpPr>
          <p:cNvPr id="591917" name="Rectangle 45"/>
          <p:cNvSpPr>
            <a:spLocks noChangeArrowheads="1"/>
          </p:cNvSpPr>
          <p:nvPr/>
        </p:nvSpPr>
        <p:spPr bwMode="auto">
          <a:xfrm>
            <a:off x="8582025" y="5143500"/>
            <a:ext cx="1727200" cy="274638"/>
          </a:xfrm>
          <a:prstGeom prst="rect">
            <a:avLst/>
          </a:prstGeom>
          <a:noFill/>
          <a:ln w="9525">
            <a:noFill/>
            <a:miter lim="800000"/>
            <a:headEnd/>
            <a:tailEnd/>
          </a:ln>
        </p:spPr>
        <p:txBody>
          <a:bodyPr wrap="none" lIns="0" tIns="0" rIns="0" bIns="0">
            <a:spAutoFit/>
          </a:bodyPr>
          <a:lstStyle/>
          <a:p>
            <a:pPr>
              <a:defRPr/>
            </a:pPr>
            <a:r>
              <a:rPr lang="en-US">
                <a:solidFill>
                  <a:srgbClr val="FFFFFF"/>
                </a:solidFill>
                <a:latin typeface="Arial" charset="0"/>
              </a:rPr>
              <a:t>Active Treatment</a:t>
            </a:r>
            <a:endParaRPr lang="en-US">
              <a:effectLst>
                <a:outerShdw blurRad="38100" dist="38100" dir="2700000" algn="tl">
                  <a:srgbClr val="000000"/>
                </a:outerShdw>
              </a:effectLst>
              <a:latin typeface="Arial" charset="0"/>
            </a:endParaRPr>
          </a:p>
        </p:txBody>
      </p:sp>
      <p:sp>
        <p:nvSpPr>
          <p:cNvPr id="591918" name="Text Box 46"/>
          <p:cNvSpPr txBox="1">
            <a:spLocks noChangeArrowheads="1"/>
          </p:cNvSpPr>
          <p:nvPr/>
        </p:nvSpPr>
        <p:spPr bwMode="auto">
          <a:xfrm rot="-5400000">
            <a:off x="514351" y="3511551"/>
            <a:ext cx="2930525" cy="457200"/>
          </a:xfrm>
          <a:prstGeom prst="rect">
            <a:avLst/>
          </a:prstGeom>
          <a:noFill/>
          <a:ln w="9525">
            <a:noFill/>
            <a:miter lim="800000"/>
            <a:headEnd/>
            <a:tailEnd/>
          </a:ln>
          <a:effectLst/>
        </p:spPr>
        <p:txBody>
          <a:bodyPr wrap="none">
            <a:spAutoFit/>
          </a:bodyPr>
          <a:lstStyle/>
          <a:p>
            <a:pPr algn="ctr">
              <a:defRPr/>
            </a:pPr>
            <a:r>
              <a:rPr lang="en-US" sz="2400">
                <a:solidFill>
                  <a:schemeClr val="bg1"/>
                </a:solidFill>
                <a:effectLst>
                  <a:outerShdw blurRad="38100" dist="38100" dir="2700000" algn="tl">
                    <a:srgbClr val="000000"/>
                  </a:outerShdw>
                </a:effectLst>
                <a:latin typeface="Arial" charset="0"/>
              </a:rPr>
              <a:t>Annual Mortality (%)</a:t>
            </a:r>
          </a:p>
        </p:txBody>
      </p:sp>
      <p:sp>
        <p:nvSpPr>
          <p:cNvPr id="591919" name="Rectangle 47"/>
          <p:cNvSpPr>
            <a:spLocks noGrp="1" noChangeArrowheads="1"/>
          </p:cNvSpPr>
          <p:nvPr>
            <p:ph type="title"/>
          </p:nvPr>
        </p:nvSpPr>
        <p:spPr>
          <a:xfrm>
            <a:off x="187028" y="318926"/>
            <a:ext cx="10363200" cy="809625"/>
          </a:xfrm>
        </p:spPr>
        <p:txBody>
          <a:bodyPr>
            <a:normAutofit fontScale="90000"/>
          </a:bodyPr>
          <a:lstStyle/>
          <a:p>
            <a:pPr>
              <a:defRPr/>
            </a:pPr>
            <a:r>
              <a:rPr lang="en-US" dirty="0"/>
              <a:t>Impact of ACE Inhibition and </a:t>
            </a:r>
            <a:r>
              <a:rPr lang="en-US" dirty="0">
                <a:latin typeface="Symbol" pitchFamily="18" charset="2"/>
              </a:rPr>
              <a:t>b</a:t>
            </a:r>
            <a:r>
              <a:rPr lang="en-US" dirty="0"/>
              <a:t>-Blockade on Annual Survival in Heart Failure</a:t>
            </a:r>
          </a:p>
        </p:txBody>
      </p:sp>
      <p:sp>
        <p:nvSpPr>
          <p:cNvPr id="591920" name="Text Box 48"/>
          <p:cNvSpPr txBox="1">
            <a:spLocks noChangeArrowheads="1"/>
          </p:cNvSpPr>
          <p:nvPr/>
        </p:nvSpPr>
        <p:spPr bwMode="auto">
          <a:xfrm>
            <a:off x="3194051" y="2344738"/>
            <a:ext cx="838691"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15.6%</a:t>
            </a:r>
          </a:p>
        </p:txBody>
      </p:sp>
      <p:sp>
        <p:nvSpPr>
          <p:cNvPr id="591922" name="Text Box 50"/>
          <p:cNvSpPr txBox="1">
            <a:spLocks noChangeArrowheads="1"/>
          </p:cNvSpPr>
          <p:nvPr/>
        </p:nvSpPr>
        <p:spPr bwMode="auto">
          <a:xfrm>
            <a:off x="3946526" y="3001963"/>
            <a:ext cx="838691"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12.4%</a:t>
            </a:r>
          </a:p>
        </p:txBody>
      </p:sp>
      <p:sp>
        <p:nvSpPr>
          <p:cNvPr id="591923" name="Text Box 51"/>
          <p:cNvSpPr txBox="1">
            <a:spLocks noChangeArrowheads="1"/>
          </p:cNvSpPr>
          <p:nvPr/>
        </p:nvSpPr>
        <p:spPr bwMode="auto">
          <a:xfrm>
            <a:off x="5813425" y="3087688"/>
            <a:ext cx="821572"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11.9%</a:t>
            </a:r>
          </a:p>
        </p:txBody>
      </p:sp>
      <p:sp>
        <p:nvSpPr>
          <p:cNvPr id="591924" name="Text Box 52"/>
          <p:cNvSpPr txBox="1">
            <a:spLocks noChangeArrowheads="1"/>
          </p:cNvSpPr>
          <p:nvPr/>
        </p:nvSpPr>
        <p:spPr bwMode="auto">
          <a:xfrm>
            <a:off x="6594476" y="3792538"/>
            <a:ext cx="710451"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7.8%</a:t>
            </a:r>
          </a:p>
        </p:txBody>
      </p:sp>
      <p:sp>
        <p:nvSpPr>
          <p:cNvPr id="37933" name="Text Box 53"/>
          <p:cNvSpPr txBox="1">
            <a:spLocks noChangeArrowheads="1"/>
          </p:cNvSpPr>
          <p:nvPr/>
        </p:nvSpPr>
        <p:spPr bwMode="auto">
          <a:xfrm>
            <a:off x="3108326" y="4183063"/>
            <a:ext cx="832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Digoxin,</a:t>
            </a:r>
          </a:p>
          <a:p>
            <a:r>
              <a:rPr lang="en-US">
                <a:solidFill>
                  <a:srgbClr val="000000"/>
                </a:solidFill>
              </a:rPr>
              <a:t>Diuretic</a:t>
            </a:r>
          </a:p>
        </p:txBody>
      </p:sp>
      <p:sp>
        <p:nvSpPr>
          <p:cNvPr id="591926" name="Text Box 54"/>
          <p:cNvSpPr txBox="1">
            <a:spLocks noChangeArrowheads="1"/>
          </p:cNvSpPr>
          <p:nvPr/>
        </p:nvSpPr>
        <p:spPr bwMode="auto">
          <a:xfrm>
            <a:off x="3764438" y="4183064"/>
            <a:ext cx="1018227" cy="1200329"/>
          </a:xfrm>
          <a:prstGeom prst="rect">
            <a:avLst/>
          </a:prstGeom>
          <a:noFill/>
          <a:ln w="9525">
            <a:noFill/>
            <a:miter lim="800000"/>
            <a:headEnd/>
            <a:tailEnd/>
          </a:ln>
          <a:effectLst/>
        </p:spPr>
        <p:txBody>
          <a:bodyPr wrap="none">
            <a:spAutoFit/>
          </a:bodyPr>
          <a:lstStyle/>
          <a:p>
            <a:pPr algn="ctr">
              <a:defRPr/>
            </a:pPr>
            <a:r>
              <a:rPr lang="en-US">
                <a:solidFill>
                  <a:srgbClr val="000000"/>
                </a:solidFill>
                <a:latin typeface="Arial" charset="0"/>
              </a:rPr>
              <a:t>Digoxin,</a:t>
            </a:r>
          </a:p>
          <a:p>
            <a:pPr algn="ctr">
              <a:defRPr/>
            </a:pPr>
            <a:r>
              <a:rPr lang="en-US">
                <a:solidFill>
                  <a:srgbClr val="000000"/>
                </a:solidFill>
                <a:latin typeface="Arial" charset="0"/>
              </a:rPr>
              <a:t>Diuretic</a:t>
            </a:r>
          </a:p>
          <a:p>
            <a:pPr algn="ctr">
              <a:defRPr/>
            </a:pPr>
            <a:r>
              <a:rPr lang="en-US">
                <a:solidFill>
                  <a:srgbClr val="000000"/>
                </a:solidFill>
                <a:latin typeface="Arial" charset="0"/>
              </a:rPr>
              <a:t>+</a:t>
            </a:r>
          </a:p>
          <a:p>
            <a:pPr algn="ctr">
              <a:defRPr/>
            </a:pPr>
            <a:r>
              <a:rPr lang="en-US">
                <a:solidFill>
                  <a:srgbClr val="FA2E2E"/>
                </a:solidFill>
                <a:effectLst>
                  <a:outerShdw blurRad="38100" dist="38100" dir="2700000" algn="tl">
                    <a:srgbClr val="000000"/>
                  </a:outerShdw>
                </a:effectLst>
                <a:latin typeface="Arial" charset="0"/>
              </a:rPr>
              <a:t>ACEI</a:t>
            </a:r>
          </a:p>
        </p:txBody>
      </p:sp>
      <p:sp>
        <p:nvSpPr>
          <p:cNvPr id="591928" name="Text Box 56"/>
          <p:cNvSpPr txBox="1">
            <a:spLocks noChangeArrowheads="1"/>
          </p:cNvSpPr>
          <p:nvPr/>
        </p:nvSpPr>
        <p:spPr bwMode="auto">
          <a:xfrm>
            <a:off x="6470522" y="4183063"/>
            <a:ext cx="941647" cy="1446550"/>
          </a:xfrm>
          <a:prstGeom prst="rect">
            <a:avLst/>
          </a:prstGeom>
          <a:noFill/>
          <a:ln w="9525">
            <a:noFill/>
            <a:miter lim="800000"/>
            <a:headEnd/>
            <a:tailEnd/>
          </a:ln>
          <a:effectLst/>
        </p:spPr>
        <p:txBody>
          <a:bodyPr wrap="none">
            <a:spAutoFit/>
          </a:bodyPr>
          <a:lstStyle/>
          <a:p>
            <a:pPr algn="ctr">
              <a:defRPr/>
            </a:pPr>
            <a:r>
              <a:rPr lang="en-US" sz="1400" dirty="0">
                <a:solidFill>
                  <a:srgbClr val="000000"/>
                </a:solidFill>
                <a:latin typeface="Arial" charset="0"/>
              </a:rPr>
              <a:t>Digoxin,</a:t>
            </a:r>
          </a:p>
          <a:p>
            <a:pPr algn="ctr">
              <a:defRPr/>
            </a:pPr>
            <a:r>
              <a:rPr lang="en-US" sz="1400" dirty="0">
                <a:solidFill>
                  <a:srgbClr val="000000"/>
                </a:solidFill>
                <a:latin typeface="Arial" charset="0"/>
              </a:rPr>
              <a:t>Diuretic,</a:t>
            </a:r>
          </a:p>
          <a:p>
            <a:pPr algn="ctr">
              <a:defRPr/>
            </a:pPr>
            <a:r>
              <a:rPr lang="en-US" sz="1400" dirty="0">
                <a:solidFill>
                  <a:srgbClr val="000000"/>
                </a:solidFill>
                <a:latin typeface="Arial" charset="0"/>
              </a:rPr>
              <a:t>ACEI</a:t>
            </a:r>
          </a:p>
          <a:p>
            <a:pPr algn="ctr">
              <a:defRPr/>
            </a:pPr>
            <a:r>
              <a:rPr lang="en-US" sz="1400" dirty="0">
                <a:solidFill>
                  <a:srgbClr val="000000"/>
                </a:solidFill>
                <a:latin typeface="Arial" charset="0"/>
              </a:rPr>
              <a:t>+</a:t>
            </a:r>
          </a:p>
          <a:p>
            <a:pPr algn="ctr">
              <a:defRPr/>
            </a:pPr>
            <a:r>
              <a:rPr lang="en-US" sz="1400" dirty="0">
                <a:solidFill>
                  <a:srgbClr val="FA2E2E"/>
                </a:solidFill>
                <a:effectLst>
                  <a:outerShdw blurRad="38100" dist="38100" dir="2700000" algn="tl">
                    <a:srgbClr val="000000"/>
                  </a:outerShdw>
                </a:effectLst>
                <a:latin typeface="Symbol" pitchFamily="18" charset="2"/>
              </a:rPr>
              <a:t>b</a:t>
            </a:r>
            <a:r>
              <a:rPr lang="en-US" sz="1400" dirty="0">
                <a:solidFill>
                  <a:srgbClr val="FA2E2E"/>
                </a:solidFill>
                <a:effectLst>
                  <a:outerShdw blurRad="38100" dist="38100" dir="2700000" algn="tl">
                    <a:srgbClr val="000000"/>
                  </a:outerShdw>
                </a:effectLst>
                <a:latin typeface="Arial" charset="0"/>
              </a:rPr>
              <a:t>-Blocker</a:t>
            </a:r>
          </a:p>
          <a:p>
            <a:pPr algn="ctr">
              <a:defRPr/>
            </a:pPr>
            <a:endParaRPr lang="en-US" dirty="0">
              <a:solidFill>
                <a:srgbClr val="000000"/>
              </a:solidFill>
              <a:latin typeface="Arial" charset="0"/>
            </a:endParaRPr>
          </a:p>
        </p:txBody>
      </p:sp>
      <p:sp>
        <p:nvSpPr>
          <p:cNvPr id="37936" name="Text Box 57"/>
          <p:cNvSpPr txBox="1">
            <a:spLocks noChangeArrowheads="1"/>
          </p:cNvSpPr>
          <p:nvPr/>
        </p:nvSpPr>
        <p:spPr bwMode="auto">
          <a:xfrm>
            <a:off x="5757603" y="4183064"/>
            <a:ext cx="8418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a:solidFill>
                  <a:srgbClr val="000000"/>
                </a:solidFill>
              </a:rPr>
              <a:t>Digoxin,</a:t>
            </a:r>
          </a:p>
          <a:p>
            <a:pPr algn="ctr"/>
            <a:r>
              <a:rPr lang="en-US">
                <a:solidFill>
                  <a:srgbClr val="000000"/>
                </a:solidFill>
              </a:rPr>
              <a:t>Diuretic,</a:t>
            </a:r>
          </a:p>
          <a:p>
            <a:pPr algn="ctr"/>
            <a:r>
              <a:rPr lang="en-US">
                <a:solidFill>
                  <a:srgbClr val="000000"/>
                </a:solidFill>
              </a:rPr>
              <a:t>ACEI</a:t>
            </a:r>
          </a:p>
          <a:p>
            <a:pPr algn="ctr"/>
            <a:endParaRPr lang="en-US">
              <a:solidFill>
                <a:srgbClr val="000000"/>
              </a:solidFill>
            </a:endParaRPr>
          </a:p>
        </p:txBody>
      </p:sp>
      <p:sp>
        <p:nvSpPr>
          <p:cNvPr id="591931" name="Text Box 59"/>
          <p:cNvSpPr txBox="1">
            <a:spLocks noChangeArrowheads="1"/>
          </p:cNvSpPr>
          <p:nvPr/>
        </p:nvSpPr>
        <p:spPr bwMode="auto">
          <a:xfrm>
            <a:off x="8372117" y="2730500"/>
            <a:ext cx="1846980" cy="1569660"/>
          </a:xfrm>
          <a:prstGeom prst="rect">
            <a:avLst/>
          </a:prstGeom>
          <a:noFill/>
          <a:ln w="9525">
            <a:noFill/>
            <a:miter lim="800000"/>
            <a:headEnd/>
            <a:tailEnd/>
          </a:ln>
          <a:effectLst/>
        </p:spPr>
        <p:txBody>
          <a:bodyPr wrap="none">
            <a:spAutoFit/>
          </a:bodyPr>
          <a:lstStyle/>
          <a:p>
            <a:pPr algn="ctr">
              <a:defRPr/>
            </a:pPr>
            <a:r>
              <a:rPr lang="en-US" sz="3200">
                <a:effectLst>
                  <a:outerShdw blurRad="38100" dist="38100" dir="2700000" algn="tl">
                    <a:srgbClr val="000000"/>
                  </a:outerShdw>
                </a:effectLst>
                <a:latin typeface="Arial" charset="0"/>
              </a:rPr>
              <a:t>Mortality </a:t>
            </a:r>
          </a:p>
          <a:p>
            <a:pPr algn="ctr">
              <a:defRPr/>
            </a:pPr>
            <a:r>
              <a:rPr lang="en-US" sz="3200">
                <a:effectLst>
                  <a:outerShdw blurRad="38100" dist="38100" dir="2700000" algn="tl">
                    <a:srgbClr val="000000"/>
                  </a:outerShdw>
                </a:effectLst>
                <a:latin typeface="Arial" charset="0"/>
              </a:rPr>
              <a:t>Reduced</a:t>
            </a:r>
          </a:p>
          <a:p>
            <a:pPr algn="ctr">
              <a:defRPr/>
            </a:pPr>
            <a:r>
              <a:rPr lang="en-US" sz="3200">
                <a:effectLst>
                  <a:outerShdw blurRad="38100" dist="38100" dir="2700000" algn="tl">
                    <a:srgbClr val="000000"/>
                  </a:outerShdw>
                </a:effectLst>
                <a:latin typeface="Arial" charset="0"/>
              </a:rPr>
              <a:t>50%!</a:t>
            </a:r>
          </a:p>
        </p:txBody>
      </p:sp>
    </p:spTree>
    <p:extLst>
      <p:ext uri="{BB962C8B-B14F-4D97-AF65-F5344CB8AC3E}">
        <p14:creationId xmlns:p14="http://schemas.microsoft.com/office/powerpoint/2010/main" val="2898513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1931">
                                            <p:txEl>
                                              <p:pRg st="0" end="0"/>
                                            </p:txEl>
                                          </p:spTgt>
                                        </p:tgtEl>
                                        <p:attrNameLst>
                                          <p:attrName>style.visibility</p:attrName>
                                        </p:attrNameLst>
                                      </p:cBhvr>
                                      <p:to>
                                        <p:strVal val="visible"/>
                                      </p:to>
                                    </p:set>
                                    <p:anim calcmode="lin" valueType="num">
                                      <p:cBhvr additive="base">
                                        <p:cTn id="7" dur="500" fill="hold"/>
                                        <p:tgtEl>
                                          <p:spTgt spid="5919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193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1931">
                                            <p:txEl>
                                              <p:pRg st="1" end="1"/>
                                            </p:txEl>
                                          </p:spTgt>
                                        </p:tgtEl>
                                        <p:attrNameLst>
                                          <p:attrName>style.visibility</p:attrName>
                                        </p:attrNameLst>
                                      </p:cBhvr>
                                      <p:to>
                                        <p:strVal val="visible"/>
                                      </p:to>
                                    </p:set>
                                    <p:anim calcmode="lin" valueType="num">
                                      <p:cBhvr additive="base">
                                        <p:cTn id="11" dur="500" fill="hold"/>
                                        <p:tgtEl>
                                          <p:spTgt spid="59193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193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1931">
                                            <p:txEl>
                                              <p:pRg st="2" end="2"/>
                                            </p:txEl>
                                          </p:spTgt>
                                        </p:tgtEl>
                                        <p:attrNameLst>
                                          <p:attrName>style.visibility</p:attrName>
                                        </p:attrNameLst>
                                      </p:cBhvr>
                                      <p:to>
                                        <p:strVal val="visible"/>
                                      </p:to>
                                    </p:set>
                                    <p:anim calcmode="lin" valueType="num">
                                      <p:cBhvr additive="base">
                                        <p:cTn id="15" dur="500" fill="hold"/>
                                        <p:tgtEl>
                                          <p:spTgt spid="59193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919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14506"/>
            <a:ext cx="8596668" cy="1320800"/>
          </a:xfrm>
        </p:spPr>
        <p:txBody>
          <a:bodyPr/>
          <a:lstStyle/>
          <a:p>
            <a:r>
              <a:rPr lang="en-US" dirty="0" smtClean="0"/>
              <a:t>Aldosterone antagonist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87263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632" y="895684"/>
            <a:ext cx="10948736" cy="5855369"/>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292" name="Rectangle 4"/>
          <p:cNvSpPr>
            <a:spLocks noGrp="1" noChangeArrowheads="1"/>
          </p:cNvSpPr>
          <p:nvPr>
            <p:ph type="title"/>
          </p:nvPr>
        </p:nvSpPr>
        <p:spPr>
          <a:xfrm>
            <a:off x="396597" y="0"/>
            <a:ext cx="10097614" cy="1320800"/>
          </a:xfrm>
        </p:spPr>
        <p:txBody>
          <a:bodyPr/>
          <a:lstStyle/>
          <a:p>
            <a:r>
              <a:rPr lang="en-US" sz="3600" b="0" dirty="0">
                <a:effectLst>
                  <a:outerShdw blurRad="38100" dist="38100" dir="2700000" algn="tl">
                    <a:srgbClr val="FFFFFF"/>
                  </a:outerShdw>
                </a:effectLst>
                <a:latin typeface="Arial" charset="0"/>
              </a:rPr>
              <a:t>Aldosterone Antagonists Improve Survival</a:t>
            </a:r>
          </a:p>
        </p:txBody>
      </p:sp>
      <p:sp>
        <p:nvSpPr>
          <p:cNvPr id="38915" name="Text Box 5"/>
          <p:cNvSpPr txBox="1">
            <a:spLocks noChangeArrowheads="1"/>
          </p:cNvSpPr>
          <p:nvPr/>
        </p:nvSpPr>
        <p:spPr bwMode="auto">
          <a:xfrm>
            <a:off x="1726772" y="1373189"/>
            <a:ext cx="34307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2400" dirty="0">
                <a:solidFill>
                  <a:srgbClr val="FFFFFF"/>
                </a:solidFill>
                <a:effectLst/>
              </a:rPr>
              <a:t>Advanced Heart Failure</a:t>
            </a:r>
          </a:p>
          <a:p>
            <a:pPr algn="ctr"/>
            <a:r>
              <a:rPr lang="en-US" sz="2400" dirty="0">
                <a:solidFill>
                  <a:srgbClr val="FFFFFF"/>
                </a:solidFill>
                <a:effectLst/>
              </a:rPr>
              <a:t>RALES</a:t>
            </a:r>
          </a:p>
        </p:txBody>
      </p:sp>
      <p:sp>
        <p:nvSpPr>
          <p:cNvPr id="38916" name="Text Box 6"/>
          <p:cNvSpPr txBox="1">
            <a:spLocks noChangeArrowheads="1"/>
          </p:cNvSpPr>
          <p:nvPr/>
        </p:nvSpPr>
        <p:spPr bwMode="auto">
          <a:xfrm>
            <a:off x="6887971" y="1373189"/>
            <a:ext cx="3725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2400" dirty="0">
                <a:solidFill>
                  <a:schemeClr val="bg1"/>
                </a:solidFill>
                <a:effectLst/>
              </a:rPr>
              <a:t>Post Myocardial Infarction</a:t>
            </a:r>
          </a:p>
          <a:p>
            <a:pPr algn="ctr"/>
            <a:r>
              <a:rPr lang="en-US" sz="2400" dirty="0">
                <a:solidFill>
                  <a:schemeClr val="bg1"/>
                </a:solidFill>
                <a:effectLst/>
              </a:rPr>
              <a:t>EPHESUS</a:t>
            </a:r>
          </a:p>
        </p:txBody>
      </p:sp>
      <p:sp>
        <p:nvSpPr>
          <p:cNvPr id="38917" name="Text Box 46"/>
          <p:cNvSpPr txBox="1">
            <a:spLocks noChangeArrowheads="1"/>
          </p:cNvSpPr>
          <p:nvPr/>
        </p:nvSpPr>
        <p:spPr bwMode="auto">
          <a:xfrm>
            <a:off x="1094668" y="207803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1.00</a:t>
            </a:r>
            <a:endParaRPr lang="en-US" sz="1600">
              <a:solidFill>
                <a:schemeClr val="tx1"/>
              </a:solidFill>
              <a:effectLst/>
            </a:endParaRPr>
          </a:p>
        </p:txBody>
      </p:sp>
      <p:sp>
        <p:nvSpPr>
          <p:cNvPr id="38918" name="Text Box 47"/>
          <p:cNvSpPr txBox="1">
            <a:spLocks noChangeArrowheads="1"/>
          </p:cNvSpPr>
          <p:nvPr/>
        </p:nvSpPr>
        <p:spPr bwMode="black">
          <a:xfrm>
            <a:off x="4724401" y="4730750"/>
            <a:ext cx="834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dirty="0">
                <a:solidFill>
                  <a:srgbClr val="FFFFFF"/>
                </a:solidFill>
                <a:effectLst/>
              </a:rPr>
              <a:t>Placebo</a:t>
            </a:r>
          </a:p>
        </p:txBody>
      </p:sp>
      <p:sp>
        <p:nvSpPr>
          <p:cNvPr id="38919" name="Text Box 48"/>
          <p:cNvSpPr txBox="1">
            <a:spLocks noChangeArrowheads="1"/>
          </p:cNvSpPr>
          <p:nvPr/>
        </p:nvSpPr>
        <p:spPr bwMode="black">
          <a:xfrm>
            <a:off x="2602401" y="5986464"/>
            <a:ext cx="16193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600" dirty="0">
                <a:solidFill>
                  <a:srgbClr val="FFFFFF"/>
                </a:solidFill>
                <a:effectLst/>
              </a:rPr>
              <a:t>Months Follow-up</a:t>
            </a:r>
          </a:p>
        </p:txBody>
      </p:sp>
      <p:sp>
        <p:nvSpPr>
          <p:cNvPr id="38920" name="Text Box 50"/>
          <p:cNvSpPr txBox="1">
            <a:spLocks noChangeArrowheads="1"/>
          </p:cNvSpPr>
          <p:nvPr/>
        </p:nvSpPr>
        <p:spPr bwMode="black">
          <a:xfrm>
            <a:off x="4159956" y="3870325"/>
            <a:ext cx="15399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dirty="0">
                <a:solidFill>
                  <a:schemeClr val="bg1"/>
                </a:solidFill>
                <a:effectLst/>
              </a:rPr>
              <a:t>Spironolactone</a:t>
            </a:r>
          </a:p>
        </p:txBody>
      </p:sp>
      <p:sp>
        <p:nvSpPr>
          <p:cNvPr id="38921" name="Text Box 51"/>
          <p:cNvSpPr txBox="1">
            <a:spLocks noChangeArrowheads="1"/>
          </p:cNvSpPr>
          <p:nvPr/>
        </p:nvSpPr>
        <p:spPr bwMode="auto">
          <a:xfrm>
            <a:off x="1094668" y="2374901"/>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0.95</a:t>
            </a:r>
            <a:endParaRPr lang="en-US" sz="1600">
              <a:solidFill>
                <a:schemeClr val="tx1"/>
              </a:solidFill>
              <a:effectLst/>
            </a:endParaRPr>
          </a:p>
        </p:txBody>
      </p:sp>
      <p:sp>
        <p:nvSpPr>
          <p:cNvPr id="38922" name="Text Box 52"/>
          <p:cNvSpPr txBox="1">
            <a:spLocks noChangeArrowheads="1"/>
          </p:cNvSpPr>
          <p:nvPr/>
        </p:nvSpPr>
        <p:spPr bwMode="auto">
          <a:xfrm>
            <a:off x="1094668" y="2670176"/>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0.90</a:t>
            </a:r>
            <a:endParaRPr lang="en-US" sz="1600">
              <a:solidFill>
                <a:schemeClr val="tx1"/>
              </a:solidFill>
              <a:effectLst/>
            </a:endParaRPr>
          </a:p>
        </p:txBody>
      </p:sp>
      <p:sp>
        <p:nvSpPr>
          <p:cNvPr id="38923" name="Text Box 53"/>
          <p:cNvSpPr txBox="1">
            <a:spLocks noChangeArrowheads="1"/>
          </p:cNvSpPr>
          <p:nvPr/>
        </p:nvSpPr>
        <p:spPr bwMode="auto">
          <a:xfrm>
            <a:off x="1094668" y="296703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0.85</a:t>
            </a:r>
            <a:endParaRPr lang="en-US" sz="1600">
              <a:solidFill>
                <a:schemeClr val="tx1"/>
              </a:solidFill>
              <a:effectLst/>
            </a:endParaRPr>
          </a:p>
        </p:txBody>
      </p:sp>
      <p:sp>
        <p:nvSpPr>
          <p:cNvPr id="38924" name="Text Box 54"/>
          <p:cNvSpPr txBox="1">
            <a:spLocks noChangeArrowheads="1"/>
          </p:cNvSpPr>
          <p:nvPr/>
        </p:nvSpPr>
        <p:spPr bwMode="auto">
          <a:xfrm>
            <a:off x="1094668" y="3262313"/>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0.80</a:t>
            </a:r>
            <a:endParaRPr lang="en-US" sz="1600">
              <a:solidFill>
                <a:schemeClr val="tx1"/>
              </a:solidFill>
              <a:effectLst/>
            </a:endParaRPr>
          </a:p>
        </p:txBody>
      </p:sp>
      <p:sp>
        <p:nvSpPr>
          <p:cNvPr id="38925" name="Text Box 55"/>
          <p:cNvSpPr txBox="1">
            <a:spLocks noChangeArrowheads="1"/>
          </p:cNvSpPr>
          <p:nvPr/>
        </p:nvSpPr>
        <p:spPr bwMode="auto">
          <a:xfrm>
            <a:off x="1094668" y="3559176"/>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0.75</a:t>
            </a:r>
            <a:endParaRPr lang="en-US" sz="1600">
              <a:solidFill>
                <a:schemeClr val="tx1"/>
              </a:solidFill>
              <a:effectLst/>
            </a:endParaRPr>
          </a:p>
        </p:txBody>
      </p:sp>
      <p:sp>
        <p:nvSpPr>
          <p:cNvPr id="38926" name="Text Box 56"/>
          <p:cNvSpPr txBox="1">
            <a:spLocks noChangeArrowheads="1"/>
          </p:cNvSpPr>
          <p:nvPr/>
        </p:nvSpPr>
        <p:spPr bwMode="auto">
          <a:xfrm>
            <a:off x="1094668" y="3854450"/>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0.70</a:t>
            </a:r>
            <a:endParaRPr lang="en-US" sz="1600">
              <a:solidFill>
                <a:schemeClr val="tx1"/>
              </a:solidFill>
              <a:effectLst/>
            </a:endParaRPr>
          </a:p>
        </p:txBody>
      </p:sp>
      <p:sp>
        <p:nvSpPr>
          <p:cNvPr id="38927" name="Text Box 57"/>
          <p:cNvSpPr txBox="1">
            <a:spLocks noChangeArrowheads="1"/>
          </p:cNvSpPr>
          <p:nvPr/>
        </p:nvSpPr>
        <p:spPr bwMode="auto">
          <a:xfrm>
            <a:off x="1094668" y="4151313"/>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0.65</a:t>
            </a:r>
            <a:endParaRPr lang="en-US" sz="1600">
              <a:solidFill>
                <a:schemeClr val="tx1"/>
              </a:solidFill>
              <a:effectLst/>
            </a:endParaRPr>
          </a:p>
        </p:txBody>
      </p:sp>
      <p:sp>
        <p:nvSpPr>
          <p:cNvPr id="38928" name="Text Box 58"/>
          <p:cNvSpPr txBox="1">
            <a:spLocks noChangeArrowheads="1"/>
          </p:cNvSpPr>
          <p:nvPr/>
        </p:nvSpPr>
        <p:spPr bwMode="auto">
          <a:xfrm>
            <a:off x="1094668" y="444658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0.60</a:t>
            </a:r>
            <a:endParaRPr lang="en-US" sz="1600">
              <a:solidFill>
                <a:schemeClr val="tx1"/>
              </a:solidFill>
              <a:effectLst/>
            </a:endParaRPr>
          </a:p>
        </p:txBody>
      </p:sp>
      <p:sp>
        <p:nvSpPr>
          <p:cNvPr id="38929" name="Text Box 59"/>
          <p:cNvSpPr txBox="1">
            <a:spLocks noChangeArrowheads="1"/>
          </p:cNvSpPr>
          <p:nvPr/>
        </p:nvSpPr>
        <p:spPr bwMode="auto">
          <a:xfrm>
            <a:off x="1094668" y="4743451"/>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0.55</a:t>
            </a:r>
            <a:endParaRPr lang="en-US" sz="1600">
              <a:solidFill>
                <a:schemeClr val="tx1"/>
              </a:solidFill>
              <a:effectLst/>
            </a:endParaRPr>
          </a:p>
        </p:txBody>
      </p:sp>
      <p:sp>
        <p:nvSpPr>
          <p:cNvPr id="38930" name="Text Box 60"/>
          <p:cNvSpPr txBox="1">
            <a:spLocks noChangeArrowheads="1"/>
          </p:cNvSpPr>
          <p:nvPr/>
        </p:nvSpPr>
        <p:spPr bwMode="auto">
          <a:xfrm>
            <a:off x="1094668" y="5038726"/>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0.50</a:t>
            </a:r>
            <a:endParaRPr lang="en-US" sz="1600">
              <a:solidFill>
                <a:schemeClr val="tx1"/>
              </a:solidFill>
              <a:effectLst/>
            </a:endParaRPr>
          </a:p>
        </p:txBody>
      </p:sp>
      <p:sp>
        <p:nvSpPr>
          <p:cNvPr id="38931" name="Text Box 61"/>
          <p:cNvSpPr txBox="1">
            <a:spLocks noChangeArrowheads="1"/>
          </p:cNvSpPr>
          <p:nvPr/>
        </p:nvSpPr>
        <p:spPr bwMode="auto">
          <a:xfrm>
            <a:off x="1094668" y="533558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0.45</a:t>
            </a:r>
            <a:endParaRPr lang="en-US" sz="1600">
              <a:solidFill>
                <a:schemeClr val="tx1"/>
              </a:solidFill>
              <a:effectLst/>
            </a:endParaRPr>
          </a:p>
        </p:txBody>
      </p:sp>
      <p:sp>
        <p:nvSpPr>
          <p:cNvPr id="38932" name="Text Box 62"/>
          <p:cNvSpPr txBox="1">
            <a:spLocks noChangeArrowheads="1"/>
          </p:cNvSpPr>
          <p:nvPr/>
        </p:nvSpPr>
        <p:spPr bwMode="auto">
          <a:xfrm>
            <a:off x="1090905" y="5645151"/>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0.00</a:t>
            </a:r>
            <a:endParaRPr lang="en-US" sz="1600">
              <a:solidFill>
                <a:schemeClr val="tx1"/>
              </a:solidFill>
              <a:effectLst/>
            </a:endParaRPr>
          </a:p>
        </p:txBody>
      </p:sp>
      <p:sp>
        <p:nvSpPr>
          <p:cNvPr id="38933" name="Text Box 63"/>
          <p:cNvSpPr txBox="1">
            <a:spLocks noChangeArrowheads="1"/>
          </p:cNvSpPr>
          <p:nvPr/>
        </p:nvSpPr>
        <p:spPr bwMode="auto">
          <a:xfrm>
            <a:off x="1442638"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0</a:t>
            </a:r>
            <a:endParaRPr lang="en-US" sz="1600">
              <a:solidFill>
                <a:schemeClr val="tx1"/>
              </a:solidFill>
              <a:effectLst/>
            </a:endParaRPr>
          </a:p>
        </p:txBody>
      </p:sp>
      <p:sp>
        <p:nvSpPr>
          <p:cNvPr id="38934" name="Text Box 64"/>
          <p:cNvSpPr txBox="1">
            <a:spLocks noChangeArrowheads="1"/>
          </p:cNvSpPr>
          <p:nvPr/>
        </p:nvSpPr>
        <p:spPr bwMode="auto">
          <a:xfrm>
            <a:off x="1762489"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a:t>
            </a:r>
            <a:endParaRPr lang="en-US" sz="1600">
              <a:solidFill>
                <a:schemeClr val="tx1"/>
              </a:solidFill>
              <a:effectLst/>
            </a:endParaRPr>
          </a:p>
        </p:txBody>
      </p:sp>
      <p:sp>
        <p:nvSpPr>
          <p:cNvPr id="38935" name="Text Box 65"/>
          <p:cNvSpPr txBox="1">
            <a:spLocks noChangeArrowheads="1"/>
          </p:cNvSpPr>
          <p:nvPr/>
        </p:nvSpPr>
        <p:spPr bwMode="auto">
          <a:xfrm>
            <a:off x="2103037"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6</a:t>
            </a:r>
            <a:endParaRPr lang="en-US" sz="1600">
              <a:solidFill>
                <a:schemeClr val="tx1"/>
              </a:solidFill>
              <a:effectLst/>
            </a:endParaRPr>
          </a:p>
        </p:txBody>
      </p:sp>
      <p:sp>
        <p:nvSpPr>
          <p:cNvPr id="38936" name="Text Box 66"/>
          <p:cNvSpPr txBox="1">
            <a:spLocks noChangeArrowheads="1"/>
          </p:cNvSpPr>
          <p:nvPr/>
        </p:nvSpPr>
        <p:spPr bwMode="auto">
          <a:xfrm>
            <a:off x="2415363"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9</a:t>
            </a:r>
            <a:endParaRPr lang="en-US" sz="1600">
              <a:solidFill>
                <a:schemeClr val="tx1"/>
              </a:solidFill>
              <a:effectLst/>
            </a:endParaRPr>
          </a:p>
        </p:txBody>
      </p:sp>
      <p:sp>
        <p:nvSpPr>
          <p:cNvPr id="38937" name="Text Box 67"/>
          <p:cNvSpPr txBox="1">
            <a:spLocks noChangeArrowheads="1"/>
          </p:cNvSpPr>
          <p:nvPr/>
        </p:nvSpPr>
        <p:spPr bwMode="auto">
          <a:xfrm>
            <a:off x="2706534"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12</a:t>
            </a:r>
            <a:endParaRPr lang="en-US" sz="1600">
              <a:solidFill>
                <a:schemeClr val="tx1"/>
              </a:solidFill>
              <a:effectLst/>
            </a:endParaRPr>
          </a:p>
        </p:txBody>
      </p:sp>
      <p:sp>
        <p:nvSpPr>
          <p:cNvPr id="38938" name="Text Box 68"/>
          <p:cNvSpPr txBox="1">
            <a:spLocks noChangeArrowheads="1"/>
          </p:cNvSpPr>
          <p:nvPr/>
        </p:nvSpPr>
        <p:spPr bwMode="black">
          <a:xfrm>
            <a:off x="3054608"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15</a:t>
            </a:r>
            <a:endParaRPr lang="en-US" sz="1600">
              <a:solidFill>
                <a:schemeClr val="tx1"/>
              </a:solidFill>
              <a:effectLst/>
            </a:endParaRPr>
          </a:p>
        </p:txBody>
      </p:sp>
      <p:sp>
        <p:nvSpPr>
          <p:cNvPr id="38939" name="Text Box 69"/>
          <p:cNvSpPr txBox="1">
            <a:spLocks noChangeArrowheads="1"/>
          </p:cNvSpPr>
          <p:nvPr/>
        </p:nvSpPr>
        <p:spPr bwMode="black">
          <a:xfrm>
            <a:off x="3342475"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18</a:t>
            </a:r>
            <a:endParaRPr lang="en-US" sz="1600">
              <a:solidFill>
                <a:schemeClr val="tx1"/>
              </a:solidFill>
              <a:effectLst/>
            </a:endParaRPr>
          </a:p>
        </p:txBody>
      </p:sp>
      <p:sp>
        <p:nvSpPr>
          <p:cNvPr id="38940" name="Text Box 70"/>
          <p:cNvSpPr txBox="1">
            <a:spLocks noChangeArrowheads="1"/>
          </p:cNvSpPr>
          <p:nvPr/>
        </p:nvSpPr>
        <p:spPr bwMode="black">
          <a:xfrm>
            <a:off x="3624697"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21</a:t>
            </a:r>
            <a:endParaRPr lang="en-US" sz="1600">
              <a:solidFill>
                <a:schemeClr val="tx1"/>
              </a:solidFill>
              <a:effectLst/>
            </a:endParaRPr>
          </a:p>
        </p:txBody>
      </p:sp>
      <p:sp>
        <p:nvSpPr>
          <p:cNvPr id="38941" name="Text Box 71"/>
          <p:cNvSpPr txBox="1">
            <a:spLocks noChangeArrowheads="1"/>
          </p:cNvSpPr>
          <p:nvPr/>
        </p:nvSpPr>
        <p:spPr bwMode="black">
          <a:xfrm>
            <a:off x="3970890"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24</a:t>
            </a:r>
            <a:endParaRPr lang="en-US" sz="1600">
              <a:solidFill>
                <a:schemeClr val="tx1"/>
              </a:solidFill>
              <a:effectLst/>
            </a:endParaRPr>
          </a:p>
        </p:txBody>
      </p:sp>
      <p:sp>
        <p:nvSpPr>
          <p:cNvPr id="38942" name="Text Box 72"/>
          <p:cNvSpPr txBox="1">
            <a:spLocks noChangeArrowheads="1"/>
          </p:cNvSpPr>
          <p:nvPr/>
        </p:nvSpPr>
        <p:spPr bwMode="black">
          <a:xfrm>
            <a:off x="4309556"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27</a:t>
            </a:r>
            <a:endParaRPr lang="en-US" sz="1600">
              <a:solidFill>
                <a:schemeClr val="tx1"/>
              </a:solidFill>
              <a:effectLst/>
            </a:endParaRPr>
          </a:p>
        </p:txBody>
      </p:sp>
      <p:sp>
        <p:nvSpPr>
          <p:cNvPr id="38943" name="Text Box 73"/>
          <p:cNvSpPr txBox="1">
            <a:spLocks noChangeArrowheads="1"/>
          </p:cNvSpPr>
          <p:nvPr/>
        </p:nvSpPr>
        <p:spPr bwMode="black">
          <a:xfrm>
            <a:off x="4586134"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30</a:t>
            </a:r>
            <a:endParaRPr lang="en-US" sz="1600">
              <a:solidFill>
                <a:schemeClr val="tx1"/>
              </a:solidFill>
              <a:effectLst/>
            </a:endParaRPr>
          </a:p>
        </p:txBody>
      </p:sp>
      <p:sp>
        <p:nvSpPr>
          <p:cNvPr id="38944" name="Text Box 74"/>
          <p:cNvSpPr txBox="1">
            <a:spLocks noChangeArrowheads="1"/>
          </p:cNvSpPr>
          <p:nvPr/>
        </p:nvSpPr>
        <p:spPr bwMode="black">
          <a:xfrm>
            <a:off x="4931385"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33</a:t>
            </a:r>
            <a:endParaRPr lang="en-US" sz="1600">
              <a:solidFill>
                <a:schemeClr val="tx1"/>
              </a:solidFill>
              <a:effectLst/>
            </a:endParaRPr>
          </a:p>
        </p:txBody>
      </p:sp>
      <p:sp>
        <p:nvSpPr>
          <p:cNvPr id="38945" name="Text Box 75"/>
          <p:cNvSpPr txBox="1">
            <a:spLocks noChangeArrowheads="1"/>
          </p:cNvSpPr>
          <p:nvPr/>
        </p:nvSpPr>
        <p:spPr bwMode="black">
          <a:xfrm>
            <a:off x="5235245"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36</a:t>
            </a:r>
            <a:endParaRPr lang="en-US" sz="1600">
              <a:solidFill>
                <a:schemeClr val="tx1"/>
              </a:solidFill>
              <a:effectLst/>
            </a:endParaRPr>
          </a:p>
        </p:txBody>
      </p:sp>
      <p:sp>
        <p:nvSpPr>
          <p:cNvPr id="396364" name="Line 76"/>
          <p:cNvSpPr>
            <a:spLocks noChangeShapeType="1"/>
          </p:cNvSpPr>
          <p:nvPr/>
        </p:nvSpPr>
        <p:spPr bwMode="auto">
          <a:xfrm>
            <a:off x="1484490" y="2157413"/>
            <a:ext cx="1881" cy="3398837"/>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5" name="Freeform 77"/>
          <p:cNvSpPr>
            <a:spLocks/>
          </p:cNvSpPr>
          <p:nvPr/>
        </p:nvSpPr>
        <p:spPr bwMode="auto">
          <a:xfrm>
            <a:off x="1484490" y="5478742"/>
            <a:ext cx="184666" cy="369332"/>
          </a:xfrm>
          <a:custGeom>
            <a:avLst/>
            <a:gdLst/>
            <a:ahLst/>
            <a:cxnLst>
              <a:cxn ang="0">
                <a:pos x="0" y="0"/>
              </a:cxn>
              <a:cxn ang="0">
                <a:pos x="0" y="90"/>
              </a:cxn>
              <a:cxn ang="0">
                <a:pos x="3125" y="90"/>
              </a:cxn>
            </a:cxnLst>
            <a:rect l="0" t="0" r="r" b="b"/>
            <a:pathLst>
              <a:path w="3125" h="90">
                <a:moveTo>
                  <a:pt x="0" y="0"/>
                </a:moveTo>
                <a:lnTo>
                  <a:pt x="0" y="90"/>
                </a:lnTo>
                <a:lnTo>
                  <a:pt x="3125" y="90"/>
                </a:lnTo>
              </a:path>
            </a:pathLst>
          </a:custGeom>
          <a:noFill/>
          <a:ln w="12700" cap="flat" cmpd="sng">
            <a:solidFill>
              <a:schemeClr val="tx1"/>
            </a:solidFill>
            <a:prstDash val="solid"/>
            <a:round/>
            <a:headEnd/>
            <a:tailEnd/>
          </a:ln>
          <a:effectLst/>
        </p:spPr>
        <p:txBody>
          <a:bodyPr wrap="none" anchor="ctr">
            <a:spAutoFit/>
          </a:bodyPr>
          <a:lstStyle/>
          <a:p>
            <a:pPr>
              <a:defRPr/>
            </a:pPr>
            <a:endParaRPr lang="en-US">
              <a:ea typeface="+mn-ea"/>
            </a:endParaRPr>
          </a:p>
        </p:txBody>
      </p:sp>
      <p:sp>
        <p:nvSpPr>
          <p:cNvPr id="396366" name="Line 78"/>
          <p:cNvSpPr>
            <a:spLocks noChangeShapeType="1"/>
          </p:cNvSpPr>
          <p:nvPr/>
        </p:nvSpPr>
        <p:spPr bwMode="auto">
          <a:xfrm>
            <a:off x="1429926" y="215741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7" name="Line 79"/>
          <p:cNvSpPr>
            <a:spLocks noChangeShapeType="1"/>
          </p:cNvSpPr>
          <p:nvPr/>
        </p:nvSpPr>
        <p:spPr bwMode="auto">
          <a:xfrm>
            <a:off x="1429926" y="245427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8" name="Line 80"/>
          <p:cNvSpPr>
            <a:spLocks noChangeShapeType="1"/>
          </p:cNvSpPr>
          <p:nvPr/>
        </p:nvSpPr>
        <p:spPr bwMode="auto">
          <a:xfrm>
            <a:off x="1429926" y="2749550"/>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9" name="Line 81"/>
          <p:cNvSpPr>
            <a:spLocks noChangeShapeType="1"/>
          </p:cNvSpPr>
          <p:nvPr/>
        </p:nvSpPr>
        <p:spPr bwMode="auto">
          <a:xfrm>
            <a:off x="1429926" y="304641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0" name="Line 82"/>
          <p:cNvSpPr>
            <a:spLocks noChangeShapeType="1"/>
          </p:cNvSpPr>
          <p:nvPr/>
        </p:nvSpPr>
        <p:spPr bwMode="auto">
          <a:xfrm>
            <a:off x="1429926" y="3341688"/>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1" name="Line 83"/>
          <p:cNvSpPr>
            <a:spLocks noChangeShapeType="1"/>
          </p:cNvSpPr>
          <p:nvPr/>
        </p:nvSpPr>
        <p:spPr bwMode="auto">
          <a:xfrm>
            <a:off x="1429926" y="3638550"/>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2" name="Line 84"/>
          <p:cNvSpPr>
            <a:spLocks noChangeShapeType="1"/>
          </p:cNvSpPr>
          <p:nvPr/>
        </p:nvSpPr>
        <p:spPr bwMode="auto">
          <a:xfrm>
            <a:off x="1429926" y="393382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3" name="Line 85"/>
          <p:cNvSpPr>
            <a:spLocks noChangeShapeType="1"/>
          </p:cNvSpPr>
          <p:nvPr/>
        </p:nvSpPr>
        <p:spPr bwMode="auto">
          <a:xfrm>
            <a:off x="1429926" y="4230688"/>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4" name="Line 86"/>
          <p:cNvSpPr>
            <a:spLocks noChangeShapeType="1"/>
          </p:cNvSpPr>
          <p:nvPr/>
        </p:nvSpPr>
        <p:spPr bwMode="auto">
          <a:xfrm>
            <a:off x="1429926" y="452596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5" name="Line 87"/>
          <p:cNvSpPr>
            <a:spLocks noChangeShapeType="1"/>
          </p:cNvSpPr>
          <p:nvPr/>
        </p:nvSpPr>
        <p:spPr bwMode="auto">
          <a:xfrm>
            <a:off x="1429926" y="482282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6" name="Line 88"/>
          <p:cNvSpPr>
            <a:spLocks noChangeShapeType="1"/>
          </p:cNvSpPr>
          <p:nvPr/>
        </p:nvSpPr>
        <p:spPr bwMode="auto">
          <a:xfrm>
            <a:off x="1429926" y="5118100"/>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7" name="Line 89"/>
          <p:cNvSpPr>
            <a:spLocks noChangeShapeType="1"/>
          </p:cNvSpPr>
          <p:nvPr/>
        </p:nvSpPr>
        <p:spPr bwMode="auto">
          <a:xfrm>
            <a:off x="1429926" y="541496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8" name="Line 90"/>
          <p:cNvSpPr>
            <a:spLocks noChangeShapeType="1"/>
          </p:cNvSpPr>
          <p:nvPr/>
        </p:nvSpPr>
        <p:spPr bwMode="auto">
          <a:xfrm>
            <a:off x="1429926" y="572452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9" name="Line 91"/>
          <p:cNvSpPr>
            <a:spLocks noChangeShapeType="1"/>
          </p:cNvSpPr>
          <p:nvPr/>
        </p:nvSpPr>
        <p:spPr bwMode="auto">
          <a:xfrm flipH="1">
            <a:off x="1450623" y="5508625"/>
            <a:ext cx="75259" cy="6985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0" name="Line 92"/>
          <p:cNvSpPr>
            <a:spLocks noChangeShapeType="1"/>
          </p:cNvSpPr>
          <p:nvPr/>
        </p:nvSpPr>
        <p:spPr bwMode="auto">
          <a:xfrm flipH="1">
            <a:off x="1450623" y="5562600"/>
            <a:ext cx="75259" cy="6985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1" name="Line 93"/>
          <p:cNvSpPr>
            <a:spLocks noChangeShapeType="1"/>
          </p:cNvSpPr>
          <p:nvPr/>
        </p:nvSpPr>
        <p:spPr bwMode="auto">
          <a:xfrm rot="5400000">
            <a:off x="1450358"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2" name="Line 94"/>
          <p:cNvSpPr>
            <a:spLocks noChangeShapeType="1"/>
          </p:cNvSpPr>
          <p:nvPr/>
        </p:nvSpPr>
        <p:spPr bwMode="auto">
          <a:xfrm rot="5400000">
            <a:off x="1772091"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3" name="Line 95"/>
          <p:cNvSpPr>
            <a:spLocks noChangeShapeType="1"/>
          </p:cNvSpPr>
          <p:nvPr/>
        </p:nvSpPr>
        <p:spPr bwMode="auto">
          <a:xfrm rot="5400000">
            <a:off x="2091943"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4" name="Line 96"/>
          <p:cNvSpPr>
            <a:spLocks noChangeShapeType="1"/>
          </p:cNvSpPr>
          <p:nvPr/>
        </p:nvSpPr>
        <p:spPr bwMode="auto">
          <a:xfrm rot="5400000">
            <a:off x="2409914"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5" name="Line 97"/>
          <p:cNvSpPr>
            <a:spLocks noChangeShapeType="1"/>
          </p:cNvSpPr>
          <p:nvPr/>
        </p:nvSpPr>
        <p:spPr bwMode="auto">
          <a:xfrm rot="5400000">
            <a:off x="2739172"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6" name="Line 98"/>
          <p:cNvSpPr>
            <a:spLocks noChangeShapeType="1"/>
          </p:cNvSpPr>
          <p:nvPr/>
        </p:nvSpPr>
        <p:spPr bwMode="black">
          <a:xfrm rot="5400000">
            <a:off x="3053380"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7" name="Line 99"/>
          <p:cNvSpPr>
            <a:spLocks noChangeShapeType="1"/>
          </p:cNvSpPr>
          <p:nvPr/>
        </p:nvSpPr>
        <p:spPr bwMode="black">
          <a:xfrm rot="5400000">
            <a:off x="3373232"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8" name="Line 100"/>
          <p:cNvSpPr>
            <a:spLocks noChangeShapeType="1"/>
          </p:cNvSpPr>
          <p:nvPr/>
        </p:nvSpPr>
        <p:spPr bwMode="black">
          <a:xfrm rot="5400000">
            <a:off x="3676150"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9" name="Line 101"/>
          <p:cNvSpPr>
            <a:spLocks noChangeShapeType="1"/>
          </p:cNvSpPr>
          <p:nvPr/>
        </p:nvSpPr>
        <p:spPr bwMode="black">
          <a:xfrm rot="5400000">
            <a:off x="4014817"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0" name="Line 102"/>
          <p:cNvSpPr>
            <a:spLocks noChangeShapeType="1"/>
          </p:cNvSpPr>
          <p:nvPr/>
        </p:nvSpPr>
        <p:spPr bwMode="black">
          <a:xfrm rot="5400000">
            <a:off x="4319617"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1" name="Line 103"/>
          <p:cNvSpPr>
            <a:spLocks noChangeShapeType="1"/>
          </p:cNvSpPr>
          <p:nvPr/>
        </p:nvSpPr>
        <p:spPr bwMode="black">
          <a:xfrm rot="5400000">
            <a:off x="4637588"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2" name="Line 104"/>
          <p:cNvSpPr>
            <a:spLocks noChangeShapeType="1"/>
          </p:cNvSpPr>
          <p:nvPr/>
        </p:nvSpPr>
        <p:spPr bwMode="black">
          <a:xfrm rot="5400000">
            <a:off x="4931099"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3" name="Line 105"/>
          <p:cNvSpPr>
            <a:spLocks noChangeShapeType="1"/>
          </p:cNvSpPr>
          <p:nvPr/>
        </p:nvSpPr>
        <p:spPr bwMode="black">
          <a:xfrm rot="5400000">
            <a:off x="5294224"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402" name="Text Box 114"/>
          <p:cNvSpPr txBox="1">
            <a:spLocks noChangeArrowheads="1"/>
          </p:cNvSpPr>
          <p:nvPr/>
        </p:nvSpPr>
        <p:spPr bwMode="auto">
          <a:xfrm>
            <a:off x="6864295" y="6364288"/>
            <a:ext cx="3923470" cy="338554"/>
          </a:xfrm>
          <a:prstGeom prst="rect">
            <a:avLst/>
          </a:prstGeom>
          <a:noFill/>
          <a:ln w="9525">
            <a:noFill/>
            <a:miter lim="800000"/>
            <a:headEnd/>
            <a:tailEnd/>
          </a:ln>
          <a:effec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600">
                <a:solidFill>
                  <a:schemeClr val="bg1"/>
                </a:solidFill>
                <a:effectLst>
                  <a:outerShdw blurRad="38100" dist="38100" dir="2700000" algn="tl">
                    <a:srgbClr val="808080"/>
                  </a:outerShdw>
                </a:effectLst>
                <a:latin typeface="Times New Roman" charset="0"/>
              </a:rPr>
              <a:t>Pitt B et al. N Engl J Med 2003;348:1309-21.</a:t>
            </a:r>
          </a:p>
        </p:txBody>
      </p:sp>
      <p:sp>
        <p:nvSpPr>
          <p:cNvPr id="396407" name="Text Box 119"/>
          <p:cNvSpPr txBox="1">
            <a:spLocks noChangeArrowheads="1"/>
          </p:cNvSpPr>
          <p:nvPr/>
        </p:nvSpPr>
        <p:spPr bwMode="auto">
          <a:xfrm>
            <a:off x="835379" y="6364288"/>
            <a:ext cx="4940770" cy="336550"/>
          </a:xfrm>
          <a:prstGeom prst="rect">
            <a:avLst/>
          </a:prstGeom>
          <a:noFill/>
          <a:ln w="9525">
            <a:noFill/>
            <a:miter lim="800000"/>
            <a:headEnd/>
            <a:tailEnd/>
          </a:ln>
          <a:effectLst/>
        </p:spPr>
        <p:txBody>
          <a:bodyPr>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600" dirty="0">
                <a:solidFill>
                  <a:srgbClr val="FFFFFF"/>
                </a:solidFill>
                <a:effectLst>
                  <a:outerShdw blurRad="38100" dist="38100" dir="2700000" algn="tl">
                    <a:srgbClr val="808080"/>
                  </a:outerShdw>
                </a:effectLst>
                <a:latin typeface="Times New Roman" charset="0"/>
              </a:rPr>
              <a:t>Pitt B et al. N </a:t>
            </a:r>
            <a:r>
              <a:rPr lang="en-US" sz="1600" dirty="0" err="1">
                <a:solidFill>
                  <a:srgbClr val="FFFFFF"/>
                </a:solidFill>
                <a:effectLst>
                  <a:outerShdw blurRad="38100" dist="38100" dir="2700000" algn="tl">
                    <a:srgbClr val="808080"/>
                  </a:outerShdw>
                </a:effectLst>
                <a:latin typeface="Times New Roman" charset="0"/>
              </a:rPr>
              <a:t>Engl</a:t>
            </a:r>
            <a:r>
              <a:rPr lang="en-US" sz="1600" dirty="0">
                <a:solidFill>
                  <a:srgbClr val="FFFFFF"/>
                </a:solidFill>
                <a:effectLst>
                  <a:outerShdw blurRad="38100" dist="38100" dir="2700000" algn="tl">
                    <a:srgbClr val="808080"/>
                  </a:outerShdw>
                </a:effectLst>
                <a:latin typeface="Times New Roman" charset="0"/>
              </a:rPr>
              <a:t> J Med</a:t>
            </a:r>
            <a:r>
              <a:rPr lang="en-US" sz="1600" i="1" dirty="0">
                <a:solidFill>
                  <a:srgbClr val="FFFFFF"/>
                </a:solidFill>
                <a:effectLst>
                  <a:outerShdw blurRad="38100" dist="38100" dir="2700000" algn="tl">
                    <a:srgbClr val="808080"/>
                  </a:outerShdw>
                </a:effectLst>
                <a:latin typeface="Times New Roman" charset="0"/>
              </a:rPr>
              <a:t>.</a:t>
            </a:r>
            <a:r>
              <a:rPr lang="en-US" sz="1600" dirty="0">
                <a:solidFill>
                  <a:srgbClr val="FFFFFF"/>
                </a:solidFill>
                <a:effectLst>
                  <a:outerShdw blurRad="38100" dist="38100" dir="2700000" algn="tl">
                    <a:srgbClr val="808080"/>
                  </a:outerShdw>
                </a:effectLst>
                <a:latin typeface="Times New Roman" charset="0"/>
              </a:rPr>
              <a:t> 1999;341:709–717.</a:t>
            </a:r>
          </a:p>
        </p:txBody>
      </p:sp>
      <p:grpSp>
        <p:nvGrpSpPr>
          <p:cNvPr id="38980" name="Group 129"/>
          <p:cNvGrpSpPr>
            <a:grpSpLocks/>
          </p:cNvGrpSpPr>
          <p:nvPr/>
        </p:nvGrpSpPr>
        <p:grpSpPr bwMode="auto">
          <a:xfrm>
            <a:off x="6178785" y="2284414"/>
            <a:ext cx="5200415" cy="3678237"/>
            <a:chOff x="3398" y="1343"/>
            <a:chExt cx="2878" cy="2371"/>
          </a:xfrm>
        </p:grpSpPr>
        <p:grpSp>
          <p:nvGrpSpPr>
            <p:cNvPr id="38993" name="Group 126"/>
            <p:cNvGrpSpPr>
              <a:grpSpLocks/>
            </p:cNvGrpSpPr>
            <p:nvPr/>
          </p:nvGrpSpPr>
          <p:grpSpPr bwMode="auto">
            <a:xfrm>
              <a:off x="3398" y="1343"/>
              <a:ext cx="2878" cy="2371"/>
              <a:chOff x="4508" y="851"/>
              <a:chExt cx="2878" cy="2371"/>
            </a:xfrm>
          </p:grpSpPr>
          <p:pic>
            <p:nvPicPr>
              <p:cNvPr id="38997" name="Picture 122" descr="03f1[1]"/>
              <p:cNvPicPr>
                <a:picLocks noChangeAspect="1" noChangeArrowheads="1"/>
              </p:cNvPicPr>
              <p:nvPr/>
            </p:nvPicPr>
            <p:blipFill>
              <a:blip r:embed="rId2">
                <a:extLst>
                  <a:ext uri="{28A0092B-C50C-407E-A947-70E740481C1C}">
                    <a14:useLocalDpi xmlns:a14="http://schemas.microsoft.com/office/drawing/2010/main" val="0"/>
                  </a:ext>
                </a:extLst>
              </a:blip>
              <a:srcRect l="21429" t="1991" r="14285" b="73451"/>
              <a:stretch>
                <a:fillRect/>
              </a:stretch>
            </p:blipFill>
            <p:spPr bwMode="auto">
              <a:xfrm>
                <a:off x="4508" y="851"/>
                <a:ext cx="2878" cy="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411" name="Rectangle 123"/>
              <p:cNvSpPr>
                <a:spLocks noChangeArrowheads="1"/>
              </p:cNvSpPr>
              <p:nvPr/>
            </p:nvSpPr>
            <p:spPr bwMode="auto">
              <a:xfrm>
                <a:off x="4734" y="1200"/>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12" name="Rectangle 124"/>
              <p:cNvSpPr>
                <a:spLocks noChangeArrowheads="1"/>
              </p:cNvSpPr>
              <p:nvPr/>
            </p:nvSpPr>
            <p:spPr bwMode="auto">
              <a:xfrm>
                <a:off x="6192" y="1548"/>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13" name="Rectangle 125"/>
              <p:cNvSpPr>
                <a:spLocks noChangeArrowheads="1"/>
              </p:cNvSpPr>
              <p:nvPr/>
            </p:nvSpPr>
            <p:spPr bwMode="auto">
              <a:xfrm>
                <a:off x="6402" y="2214"/>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grpSp>
        <p:sp>
          <p:nvSpPr>
            <p:cNvPr id="38994" name="Text Box 121"/>
            <p:cNvSpPr txBox="1">
              <a:spLocks noChangeArrowheads="1"/>
            </p:cNvSpPr>
            <p:nvPr/>
          </p:nvSpPr>
          <p:spPr bwMode="auto">
            <a:xfrm>
              <a:off x="3624" y="1663"/>
              <a:ext cx="1204"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600">
                  <a:solidFill>
                    <a:srgbClr val="000000"/>
                  </a:solidFill>
                  <a:effectLst/>
                </a:rPr>
                <a:t>RR = 0.85 (0.75-0.96)</a:t>
              </a:r>
            </a:p>
            <a:p>
              <a:r>
                <a:rPr lang="en-US" sz="1600">
                  <a:solidFill>
                    <a:srgbClr val="000000"/>
                  </a:solidFill>
                  <a:effectLst/>
                </a:rPr>
                <a:t>P = 0.008</a:t>
              </a:r>
            </a:p>
          </p:txBody>
        </p:sp>
        <p:sp>
          <p:nvSpPr>
            <p:cNvPr id="38995" name="Text Box 127"/>
            <p:cNvSpPr txBox="1">
              <a:spLocks noChangeArrowheads="1"/>
            </p:cNvSpPr>
            <p:nvPr/>
          </p:nvSpPr>
          <p:spPr bwMode="auto">
            <a:xfrm>
              <a:off x="5202" y="2146"/>
              <a:ext cx="56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Placebo</a:t>
              </a:r>
            </a:p>
          </p:txBody>
        </p:sp>
        <p:sp>
          <p:nvSpPr>
            <p:cNvPr id="38996" name="Text Box 128"/>
            <p:cNvSpPr txBox="1">
              <a:spLocks noChangeArrowheads="1"/>
            </p:cNvSpPr>
            <p:nvPr/>
          </p:nvSpPr>
          <p:spPr bwMode="auto">
            <a:xfrm>
              <a:off x="5094" y="2812"/>
              <a:ext cx="75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Eplerenone</a:t>
              </a:r>
            </a:p>
          </p:txBody>
        </p:sp>
      </p:grpSp>
      <p:grpSp>
        <p:nvGrpSpPr>
          <p:cNvPr id="38982" name="Group 131"/>
          <p:cNvGrpSpPr>
            <a:grpSpLocks/>
          </p:cNvGrpSpPr>
          <p:nvPr/>
        </p:nvGrpSpPr>
        <p:grpSpPr bwMode="auto">
          <a:xfrm>
            <a:off x="6178785" y="2259014"/>
            <a:ext cx="5200415" cy="3678237"/>
            <a:chOff x="3398" y="1343"/>
            <a:chExt cx="2878" cy="2371"/>
          </a:xfrm>
        </p:grpSpPr>
        <p:grpSp>
          <p:nvGrpSpPr>
            <p:cNvPr id="38985" name="Group 132"/>
            <p:cNvGrpSpPr>
              <a:grpSpLocks/>
            </p:cNvGrpSpPr>
            <p:nvPr/>
          </p:nvGrpSpPr>
          <p:grpSpPr bwMode="auto">
            <a:xfrm>
              <a:off x="3398" y="1343"/>
              <a:ext cx="2878" cy="2371"/>
              <a:chOff x="4508" y="851"/>
              <a:chExt cx="2878" cy="2371"/>
            </a:xfrm>
          </p:grpSpPr>
          <p:pic>
            <p:nvPicPr>
              <p:cNvPr id="38989" name="Picture 133" descr="03f1[1]"/>
              <p:cNvPicPr>
                <a:picLocks noChangeAspect="1" noChangeArrowheads="1"/>
              </p:cNvPicPr>
              <p:nvPr/>
            </p:nvPicPr>
            <p:blipFill>
              <a:blip r:embed="rId2">
                <a:extLst>
                  <a:ext uri="{28A0092B-C50C-407E-A947-70E740481C1C}">
                    <a14:useLocalDpi xmlns:a14="http://schemas.microsoft.com/office/drawing/2010/main" val="0"/>
                  </a:ext>
                </a:extLst>
              </a:blip>
              <a:srcRect l="21429" t="1991" r="14285" b="73451"/>
              <a:stretch>
                <a:fillRect/>
              </a:stretch>
            </p:blipFill>
            <p:spPr bwMode="auto">
              <a:xfrm>
                <a:off x="4508" y="851"/>
                <a:ext cx="2878" cy="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422" name="Rectangle 134"/>
              <p:cNvSpPr>
                <a:spLocks noChangeArrowheads="1"/>
              </p:cNvSpPr>
              <p:nvPr/>
            </p:nvSpPr>
            <p:spPr bwMode="auto">
              <a:xfrm>
                <a:off x="4734" y="1200"/>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23" name="Rectangle 135"/>
              <p:cNvSpPr>
                <a:spLocks noChangeArrowheads="1"/>
              </p:cNvSpPr>
              <p:nvPr/>
            </p:nvSpPr>
            <p:spPr bwMode="auto">
              <a:xfrm>
                <a:off x="6192" y="1548"/>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24" name="Rectangle 136"/>
              <p:cNvSpPr>
                <a:spLocks noChangeArrowheads="1"/>
              </p:cNvSpPr>
              <p:nvPr/>
            </p:nvSpPr>
            <p:spPr bwMode="auto">
              <a:xfrm>
                <a:off x="6402" y="2214"/>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grpSp>
        <p:sp>
          <p:nvSpPr>
            <p:cNvPr id="38986" name="Text Box 137"/>
            <p:cNvSpPr txBox="1">
              <a:spLocks noChangeArrowheads="1"/>
            </p:cNvSpPr>
            <p:nvPr/>
          </p:nvSpPr>
          <p:spPr bwMode="auto">
            <a:xfrm>
              <a:off x="3624" y="1663"/>
              <a:ext cx="1204"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600">
                  <a:solidFill>
                    <a:srgbClr val="000000"/>
                  </a:solidFill>
                  <a:effectLst/>
                </a:rPr>
                <a:t>RR = 0.85 (0.75-0.96)</a:t>
              </a:r>
            </a:p>
            <a:p>
              <a:r>
                <a:rPr lang="en-US" sz="1600">
                  <a:solidFill>
                    <a:srgbClr val="000000"/>
                  </a:solidFill>
                  <a:effectLst/>
                </a:rPr>
                <a:t>P = 0.008</a:t>
              </a:r>
            </a:p>
          </p:txBody>
        </p:sp>
        <p:sp>
          <p:nvSpPr>
            <p:cNvPr id="38987" name="Text Box 138"/>
            <p:cNvSpPr txBox="1">
              <a:spLocks noChangeArrowheads="1"/>
            </p:cNvSpPr>
            <p:nvPr/>
          </p:nvSpPr>
          <p:spPr bwMode="auto">
            <a:xfrm>
              <a:off x="5202" y="2146"/>
              <a:ext cx="56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Placebo</a:t>
              </a:r>
            </a:p>
          </p:txBody>
        </p:sp>
        <p:sp>
          <p:nvSpPr>
            <p:cNvPr id="38988" name="Text Box 139"/>
            <p:cNvSpPr txBox="1">
              <a:spLocks noChangeArrowheads="1"/>
            </p:cNvSpPr>
            <p:nvPr/>
          </p:nvSpPr>
          <p:spPr bwMode="auto">
            <a:xfrm>
              <a:off x="5094" y="2812"/>
              <a:ext cx="75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Eplerenone</a:t>
              </a:r>
            </a:p>
          </p:txBody>
        </p:sp>
      </p:grpSp>
      <p:sp>
        <p:nvSpPr>
          <p:cNvPr id="396429" name="Text Box 141"/>
          <p:cNvSpPr txBox="1">
            <a:spLocks noChangeArrowheads="1"/>
          </p:cNvSpPr>
          <p:nvPr/>
        </p:nvSpPr>
        <p:spPr bwMode="auto">
          <a:xfrm>
            <a:off x="7840135" y="6011863"/>
            <a:ext cx="1601583" cy="307777"/>
          </a:xfrm>
          <a:prstGeom prst="rect">
            <a:avLst/>
          </a:prstGeom>
          <a:noFill/>
          <a:ln w="9525">
            <a:noFill/>
            <a:miter lim="800000"/>
            <a:headEnd/>
            <a:tailEnd/>
          </a:ln>
          <a:effec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a:solidFill>
                  <a:schemeClr val="bg1"/>
                </a:solidFill>
                <a:effectLst>
                  <a:outerShdw blurRad="38100" dist="38100" dir="2700000" algn="tl">
                    <a:srgbClr val="808080"/>
                  </a:outerShdw>
                </a:effectLst>
              </a:rPr>
              <a:t>Months Follow-up</a:t>
            </a:r>
          </a:p>
        </p:txBody>
      </p:sp>
      <p:sp>
        <p:nvSpPr>
          <p:cNvPr id="396439" name="Text Box 151"/>
          <p:cNvSpPr txBox="1">
            <a:spLocks noChangeArrowheads="1"/>
          </p:cNvSpPr>
          <p:nvPr/>
        </p:nvSpPr>
        <p:spPr bwMode="auto">
          <a:xfrm>
            <a:off x="1561630" y="4954589"/>
            <a:ext cx="1926116" cy="523220"/>
          </a:xfrm>
          <a:prstGeom prst="rect">
            <a:avLst/>
          </a:prstGeom>
          <a:noFill/>
          <a:ln w="9525">
            <a:noFill/>
            <a:miter lim="800000"/>
            <a:headEnd/>
            <a:tailEnd/>
          </a:ln>
          <a:effec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a:solidFill>
                  <a:schemeClr val="bg1"/>
                </a:solidFill>
                <a:effectLst>
                  <a:outerShdw blurRad="38100" dist="38100" dir="2700000" algn="tl">
                    <a:srgbClr val="808080"/>
                  </a:outerShdw>
                </a:effectLst>
              </a:rPr>
              <a:t>RR = 0.70 (0.60-0.82)</a:t>
            </a:r>
          </a:p>
          <a:p>
            <a:r>
              <a:rPr lang="en-US">
                <a:solidFill>
                  <a:schemeClr val="bg1"/>
                </a:solidFill>
                <a:effectLst>
                  <a:outerShdw blurRad="38100" dist="38100" dir="2700000" algn="tl">
                    <a:srgbClr val="808080"/>
                  </a:outerShdw>
                </a:effectLst>
              </a:rPr>
              <a:t>P &lt; 0.001</a:t>
            </a:r>
          </a:p>
        </p:txBody>
      </p:sp>
      <p:sp>
        <p:nvSpPr>
          <p:cNvPr id="89" name="Freeform 130"/>
          <p:cNvSpPr>
            <a:spLocks/>
          </p:cNvSpPr>
          <p:nvPr/>
        </p:nvSpPr>
        <p:spPr bwMode="auto">
          <a:xfrm>
            <a:off x="1470323" y="2157329"/>
            <a:ext cx="3206750" cy="3236913"/>
          </a:xfrm>
          <a:custGeom>
            <a:avLst/>
            <a:gdLst/>
            <a:ahLst/>
            <a:cxnLst>
              <a:cxn ang="0">
                <a:pos x="0" y="0"/>
              </a:cxn>
              <a:cxn ang="0">
                <a:pos x="48" y="78"/>
              </a:cxn>
              <a:cxn ang="0">
                <a:pos x="90" y="132"/>
              </a:cxn>
              <a:cxn ang="0">
                <a:pos x="132" y="180"/>
              </a:cxn>
              <a:cxn ang="0">
                <a:pos x="198" y="240"/>
              </a:cxn>
              <a:cxn ang="0">
                <a:pos x="216" y="318"/>
              </a:cxn>
              <a:cxn ang="0">
                <a:pos x="276" y="354"/>
              </a:cxn>
              <a:cxn ang="0">
                <a:pos x="306" y="396"/>
              </a:cxn>
              <a:cxn ang="0">
                <a:pos x="348" y="456"/>
              </a:cxn>
              <a:cxn ang="0">
                <a:pos x="408" y="456"/>
              </a:cxn>
              <a:cxn ang="0">
                <a:pos x="444" y="534"/>
              </a:cxn>
              <a:cxn ang="0">
                <a:pos x="510" y="558"/>
              </a:cxn>
              <a:cxn ang="0">
                <a:pos x="528" y="654"/>
              </a:cxn>
              <a:cxn ang="0">
                <a:pos x="606" y="702"/>
              </a:cxn>
              <a:cxn ang="0">
                <a:pos x="690" y="786"/>
              </a:cxn>
              <a:cxn ang="0">
                <a:pos x="780" y="828"/>
              </a:cxn>
              <a:cxn ang="0">
                <a:pos x="870" y="936"/>
              </a:cxn>
              <a:cxn ang="0">
                <a:pos x="960" y="1008"/>
              </a:cxn>
              <a:cxn ang="0">
                <a:pos x="1002" y="1056"/>
              </a:cxn>
              <a:cxn ang="0">
                <a:pos x="1044" y="1104"/>
              </a:cxn>
              <a:cxn ang="0">
                <a:pos x="1110" y="1152"/>
              </a:cxn>
              <a:cxn ang="0">
                <a:pos x="1146" y="1188"/>
              </a:cxn>
              <a:cxn ang="0">
                <a:pos x="1212" y="1200"/>
              </a:cxn>
              <a:cxn ang="0">
                <a:pos x="1254" y="1254"/>
              </a:cxn>
              <a:cxn ang="0">
                <a:pos x="1314" y="1278"/>
              </a:cxn>
              <a:cxn ang="0">
                <a:pos x="1344" y="1338"/>
              </a:cxn>
              <a:cxn ang="0">
                <a:pos x="1386" y="1356"/>
              </a:cxn>
              <a:cxn ang="0">
                <a:pos x="1512" y="1410"/>
              </a:cxn>
              <a:cxn ang="0">
                <a:pos x="1608" y="1464"/>
              </a:cxn>
              <a:cxn ang="0">
                <a:pos x="1650" y="1512"/>
              </a:cxn>
              <a:cxn ang="0">
                <a:pos x="1716" y="1536"/>
              </a:cxn>
              <a:cxn ang="0">
                <a:pos x="1758" y="1560"/>
              </a:cxn>
              <a:cxn ang="0">
                <a:pos x="1794" y="1590"/>
              </a:cxn>
              <a:cxn ang="0">
                <a:pos x="1854" y="1614"/>
              </a:cxn>
              <a:cxn ang="0">
                <a:pos x="1872" y="1680"/>
              </a:cxn>
              <a:cxn ang="0">
                <a:pos x="1908" y="1680"/>
              </a:cxn>
              <a:cxn ang="0">
                <a:pos x="1962" y="1728"/>
              </a:cxn>
              <a:cxn ang="0">
                <a:pos x="2124" y="1788"/>
              </a:cxn>
              <a:cxn ang="0">
                <a:pos x="2166" y="1824"/>
              </a:cxn>
              <a:cxn ang="0">
                <a:pos x="2232" y="1848"/>
              </a:cxn>
              <a:cxn ang="0">
                <a:pos x="2310" y="1866"/>
              </a:cxn>
              <a:cxn ang="0">
                <a:pos x="2352" y="1896"/>
              </a:cxn>
              <a:cxn ang="0">
                <a:pos x="2388" y="1920"/>
              </a:cxn>
              <a:cxn ang="0">
                <a:pos x="2400" y="1956"/>
              </a:cxn>
              <a:cxn ang="0">
                <a:pos x="2538" y="2028"/>
              </a:cxn>
              <a:cxn ang="0">
                <a:pos x="2586" y="2070"/>
              </a:cxn>
              <a:cxn ang="0">
                <a:pos x="2658" y="2136"/>
              </a:cxn>
              <a:cxn ang="0">
                <a:pos x="2694" y="2208"/>
              </a:cxn>
              <a:cxn ang="0">
                <a:pos x="2754" y="2220"/>
              </a:cxn>
              <a:cxn ang="0">
                <a:pos x="2850" y="2256"/>
              </a:cxn>
              <a:cxn ang="0">
                <a:pos x="2934" y="2304"/>
              </a:cxn>
              <a:cxn ang="0">
                <a:pos x="3042" y="2388"/>
              </a:cxn>
              <a:cxn ang="0">
                <a:pos x="3090" y="2454"/>
              </a:cxn>
            </a:cxnLst>
            <a:rect l="0" t="0" r="r" b="b"/>
            <a:pathLst>
              <a:path w="3090" h="2454">
                <a:moveTo>
                  <a:pt x="0" y="0"/>
                </a:moveTo>
                <a:lnTo>
                  <a:pt x="48" y="78"/>
                </a:lnTo>
                <a:lnTo>
                  <a:pt x="90" y="132"/>
                </a:lnTo>
                <a:lnTo>
                  <a:pt x="132" y="180"/>
                </a:lnTo>
                <a:lnTo>
                  <a:pt x="198" y="240"/>
                </a:lnTo>
                <a:lnTo>
                  <a:pt x="216" y="318"/>
                </a:lnTo>
                <a:lnTo>
                  <a:pt x="276" y="354"/>
                </a:lnTo>
                <a:lnTo>
                  <a:pt x="306" y="396"/>
                </a:lnTo>
                <a:lnTo>
                  <a:pt x="348" y="456"/>
                </a:lnTo>
                <a:lnTo>
                  <a:pt x="408" y="456"/>
                </a:lnTo>
                <a:lnTo>
                  <a:pt x="444" y="534"/>
                </a:lnTo>
                <a:lnTo>
                  <a:pt x="510" y="558"/>
                </a:lnTo>
                <a:lnTo>
                  <a:pt x="528" y="654"/>
                </a:lnTo>
                <a:lnTo>
                  <a:pt x="606" y="702"/>
                </a:lnTo>
                <a:lnTo>
                  <a:pt x="690" y="786"/>
                </a:lnTo>
                <a:lnTo>
                  <a:pt x="780" y="828"/>
                </a:lnTo>
                <a:lnTo>
                  <a:pt x="870" y="936"/>
                </a:lnTo>
                <a:lnTo>
                  <a:pt x="960" y="1008"/>
                </a:lnTo>
                <a:lnTo>
                  <a:pt x="1002" y="1056"/>
                </a:lnTo>
                <a:lnTo>
                  <a:pt x="1044" y="1104"/>
                </a:lnTo>
                <a:lnTo>
                  <a:pt x="1110" y="1152"/>
                </a:lnTo>
                <a:lnTo>
                  <a:pt x="1146" y="1188"/>
                </a:lnTo>
                <a:lnTo>
                  <a:pt x="1212" y="1200"/>
                </a:lnTo>
                <a:lnTo>
                  <a:pt x="1254" y="1254"/>
                </a:lnTo>
                <a:lnTo>
                  <a:pt x="1314" y="1278"/>
                </a:lnTo>
                <a:lnTo>
                  <a:pt x="1344" y="1338"/>
                </a:lnTo>
                <a:lnTo>
                  <a:pt x="1386" y="1356"/>
                </a:lnTo>
                <a:lnTo>
                  <a:pt x="1512" y="1410"/>
                </a:lnTo>
                <a:lnTo>
                  <a:pt x="1608" y="1464"/>
                </a:lnTo>
                <a:lnTo>
                  <a:pt x="1650" y="1512"/>
                </a:lnTo>
                <a:lnTo>
                  <a:pt x="1716" y="1536"/>
                </a:lnTo>
                <a:lnTo>
                  <a:pt x="1758" y="1560"/>
                </a:lnTo>
                <a:lnTo>
                  <a:pt x="1794" y="1590"/>
                </a:lnTo>
                <a:lnTo>
                  <a:pt x="1854" y="1614"/>
                </a:lnTo>
                <a:lnTo>
                  <a:pt x="1872" y="1680"/>
                </a:lnTo>
                <a:lnTo>
                  <a:pt x="1908" y="1680"/>
                </a:lnTo>
                <a:lnTo>
                  <a:pt x="1962" y="1728"/>
                </a:lnTo>
                <a:lnTo>
                  <a:pt x="2124" y="1788"/>
                </a:lnTo>
                <a:lnTo>
                  <a:pt x="2166" y="1824"/>
                </a:lnTo>
                <a:lnTo>
                  <a:pt x="2232" y="1848"/>
                </a:lnTo>
                <a:lnTo>
                  <a:pt x="2310" y="1866"/>
                </a:lnTo>
                <a:lnTo>
                  <a:pt x="2352" y="1896"/>
                </a:lnTo>
                <a:lnTo>
                  <a:pt x="2388" y="1920"/>
                </a:lnTo>
                <a:lnTo>
                  <a:pt x="2400" y="1956"/>
                </a:lnTo>
                <a:lnTo>
                  <a:pt x="2538" y="2028"/>
                </a:lnTo>
                <a:lnTo>
                  <a:pt x="2586" y="2070"/>
                </a:lnTo>
                <a:lnTo>
                  <a:pt x="2658" y="2136"/>
                </a:lnTo>
                <a:lnTo>
                  <a:pt x="2694" y="2208"/>
                </a:lnTo>
                <a:lnTo>
                  <a:pt x="2754" y="2220"/>
                </a:lnTo>
                <a:lnTo>
                  <a:pt x="2850" y="2256"/>
                </a:lnTo>
                <a:lnTo>
                  <a:pt x="2934" y="2304"/>
                </a:lnTo>
                <a:lnTo>
                  <a:pt x="3042" y="2388"/>
                </a:lnTo>
                <a:lnTo>
                  <a:pt x="3090" y="2454"/>
                </a:lnTo>
              </a:path>
            </a:pathLst>
          </a:custGeom>
          <a:noFill/>
          <a:ln w="38100" cap="flat" cmpd="sng">
            <a:solidFill>
              <a:srgbClr val="EF1F1D"/>
            </a:solidFill>
            <a:prstDash val="solid"/>
            <a:round/>
            <a:headEnd/>
            <a:tailEnd/>
          </a:ln>
          <a:effectLst/>
        </p:spPr>
        <p:txBody>
          <a:bodyPr anchor="ctr">
            <a:spAutoFit/>
          </a:bodyPr>
          <a:lstStyle/>
          <a:p>
            <a:pPr>
              <a:defRPr/>
            </a:pPr>
            <a:endParaRPr lang="en-US">
              <a:ea typeface="+mn-ea"/>
            </a:endParaRPr>
          </a:p>
        </p:txBody>
      </p:sp>
      <p:sp>
        <p:nvSpPr>
          <p:cNvPr id="90" name="Freeform 107"/>
          <p:cNvSpPr>
            <a:spLocks/>
          </p:cNvSpPr>
          <p:nvPr/>
        </p:nvSpPr>
        <p:spPr bwMode="auto">
          <a:xfrm>
            <a:off x="1483395" y="2091029"/>
            <a:ext cx="3119437" cy="2325688"/>
          </a:xfrm>
          <a:custGeom>
            <a:avLst/>
            <a:gdLst/>
            <a:ahLst/>
            <a:cxnLst>
              <a:cxn ang="0">
                <a:pos x="0" y="0"/>
              </a:cxn>
              <a:cxn ang="0">
                <a:pos x="84" y="102"/>
              </a:cxn>
              <a:cxn ang="0">
                <a:pos x="108" y="138"/>
              </a:cxn>
              <a:cxn ang="0">
                <a:pos x="150" y="216"/>
              </a:cxn>
              <a:cxn ang="0">
                <a:pos x="282" y="312"/>
              </a:cxn>
              <a:cxn ang="0">
                <a:pos x="372" y="336"/>
              </a:cxn>
              <a:cxn ang="0">
                <a:pos x="432" y="378"/>
              </a:cxn>
              <a:cxn ang="0">
                <a:pos x="474" y="396"/>
              </a:cxn>
              <a:cxn ang="0">
                <a:pos x="510" y="438"/>
              </a:cxn>
              <a:cxn ang="0">
                <a:pos x="528" y="498"/>
              </a:cxn>
              <a:cxn ang="0">
                <a:pos x="594" y="510"/>
              </a:cxn>
              <a:cxn ang="0">
                <a:pos x="600" y="564"/>
              </a:cxn>
              <a:cxn ang="0">
                <a:pos x="672" y="582"/>
              </a:cxn>
              <a:cxn ang="0">
                <a:pos x="726" y="612"/>
              </a:cxn>
              <a:cxn ang="0">
                <a:pos x="750" y="642"/>
              </a:cxn>
              <a:cxn ang="0">
                <a:pos x="846" y="696"/>
              </a:cxn>
              <a:cxn ang="0">
                <a:pos x="882" y="738"/>
              </a:cxn>
              <a:cxn ang="0">
                <a:pos x="900" y="774"/>
              </a:cxn>
              <a:cxn ang="0">
                <a:pos x="1002" y="792"/>
              </a:cxn>
              <a:cxn ang="0">
                <a:pos x="1074" y="810"/>
              </a:cxn>
              <a:cxn ang="0">
                <a:pos x="1104" y="858"/>
              </a:cxn>
              <a:cxn ang="0">
                <a:pos x="1140" y="864"/>
              </a:cxn>
              <a:cxn ang="0">
                <a:pos x="1188" y="918"/>
              </a:cxn>
              <a:cxn ang="0">
                <a:pos x="1242" y="924"/>
              </a:cxn>
              <a:cxn ang="0">
                <a:pos x="1260" y="972"/>
              </a:cxn>
              <a:cxn ang="0">
                <a:pos x="1308" y="972"/>
              </a:cxn>
              <a:cxn ang="0">
                <a:pos x="1332" y="1002"/>
              </a:cxn>
              <a:cxn ang="0">
                <a:pos x="1380" y="996"/>
              </a:cxn>
              <a:cxn ang="0">
                <a:pos x="1392" y="1032"/>
              </a:cxn>
              <a:cxn ang="0">
                <a:pos x="1428" y="1032"/>
              </a:cxn>
              <a:cxn ang="0">
                <a:pos x="1470" y="1092"/>
              </a:cxn>
              <a:cxn ang="0">
                <a:pos x="1524" y="1116"/>
              </a:cxn>
              <a:cxn ang="0">
                <a:pos x="1578" y="1134"/>
              </a:cxn>
              <a:cxn ang="0">
                <a:pos x="1680" y="1188"/>
              </a:cxn>
              <a:cxn ang="0">
                <a:pos x="1704" y="1218"/>
              </a:cxn>
              <a:cxn ang="0">
                <a:pos x="1746" y="1242"/>
              </a:cxn>
              <a:cxn ang="0">
                <a:pos x="1788" y="1260"/>
              </a:cxn>
              <a:cxn ang="0">
                <a:pos x="1824" y="1296"/>
              </a:cxn>
              <a:cxn ang="0">
                <a:pos x="1878" y="1338"/>
              </a:cxn>
              <a:cxn ang="0">
                <a:pos x="1932" y="1350"/>
              </a:cxn>
              <a:cxn ang="0">
                <a:pos x="1992" y="1404"/>
              </a:cxn>
              <a:cxn ang="0">
                <a:pos x="2064" y="1422"/>
              </a:cxn>
              <a:cxn ang="0">
                <a:pos x="2172" y="1458"/>
              </a:cxn>
              <a:cxn ang="0">
                <a:pos x="2250" y="1476"/>
              </a:cxn>
              <a:cxn ang="0">
                <a:pos x="2298" y="1482"/>
              </a:cxn>
              <a:cxn ang="0">
                <a:pos x="2328" y="1506"/>
              </a:cxn>
              <a:cxn ang="0">
                <a:pos x="2382" y="1518"/>
              </a:cxn>
              <a:cxn ang="0">
                <a:pos x="2484" y="1560"/>
              </a:cxn>
              <a:cxn ang="0">
                <a:pos x="2604" y="1566"/>
              </a:cxn>
              <a:cxn ang="0">
                <a:pos x="2652" y="1602"/>
              </a:cxn>
              <a:cxn ang="0">
                <a:pos x="2796" y="1632"/>
              </a:cxn>
              <a:cxn ang="0">
                <a:pos x="2964" y="1668"/>
              </a:cxn>
              <a:cxn ang="0">
                <a:pos x="3006" y="1728"/>
              </a:cxn>
            </a:cxnLst>
            <a:rect l="0" t="0" r="r" b="b"/>
            <a:pathLst>
              <a:path w="3006" h="1728">
                <a:moveTo>
                  <a:pt x="0" y="0"/>
                </a:moveTo>
                <a:lnTo>
                  <a:pt x="84" y="102"/>
                </a:lnTo>
                <a:lnTo>
                  <a:pt x="108" y="138"/>
                </a:lnTo>
                <a:lnTo>
                  <a:pt x="150" y="216"/>
                </a:lnTo>
                <a:lnTo>
                  <a:pt x="282" y="312"/>
                </a:lnTo>
                <a:lnTo>
                  <a:pt x="372" y="336"/>
                </a:lnTo>
                <a:lnTo>
                  <a:pt x="432" y="378"/>
                </a:lnTo>
                <a:lnTo>
                  <a:pt x="474" y="396"/>
                </a:lnTo>
                <a:lnTo>
                  <a:pt x="510" y="438"/>
                </a:lnTo>
                <a:lnTo>
                  <a:pt x="528" y="498"/>
                </a:lnTo>
                <a:lnTo>
                  <a:pt x="594" y="510"/>
                </a:lnTo>
                <a:lnTo>
                  <a:pt x="600" y="564"/>
                </a:lnTo>
                <a:lnTo>
                  <a:pt x="672" y="582"/>
                </a:lnTo>
                <a:lnTo>
                  <a:pt x="726" y="612"/>
                </a:lnTo>
                <a:lnTo>
                  <a:pt x="750" y="642"/>
                </a:lnTo>
                <a:lnTo>
                  <a:pt x="846" y="696"/>
                </a:lnTo>
                <a:lnTo>
                  <a:pt x="882" y="738"/>
                </a:lnTo>
                <a:lnTo>
                  <a:pt x="900" y="774"/>
                </a:lnTo>
                <a:lnTo>
                  <a:pt x="1002" y="792"/>
                </a:lnTo>
                <a:lnTo>
                  <a:pt x="1074" y="810"/>
                </a:lnTo>
                <a:lnTo>
                  <a:pt x="1104" y="858"/>
                </a:lnTo>
                <a:lnTo>
                  <a:pt x="1140" y="864"/>
                </a:lnTo>
                <a:lnTo>
                  <a:pt x="1188" y="918"/>
                </a:lnTo>
                <a:lnTo>
                  <a:pt x="1242" y="924"/>
                </a:lnTo>
                <a:lnTo>
                  <a:pt x="1260" y="972"/>
                </a:lnTo>
                <a:lnTo>
                  <a:pt x="1308" y="972"/>
                </a:lnTo>
                <a:lnTo>
                  <a:pt x="1332" y="1002"/>
                </a:lnTo>
                <a:lnTo>
                  <a:pt x="1380" y="996"/>
                </a:lnTo>
                <a:lnTo>
                  <a:pt x="1392" y="1032"/>
                </a:lnTo>
                <a:lnTo>
                  <a:pt x="1428" y="1032"/>
                </a:lnTo>
                <a:lnTo>
                  <a:pt x="1470" y="1092"/>
                </a:lnTo>
                <a:lnTo>
                  <a:pt x="1524" y="1116"/>
                </a:lnTo>
                <a:lnTo>
                  <a:pt x="1578" y="1134"/>
                </a:lnTo>
                <a:lnTo>
                  <a:pt x="1680" y="1188"/>
                </a:lnTo>
                <a:lnTo>
                  <a:pt x="1704" y="1218"/>
                </a:lnTo>
                <a:lnTo>
                  <a:pt x="1746" y="1242"/>
                </a:lnTo>
                <a:lnTo>
                  <a:pt x="1788" y="1260"/>
                </a:lnTo>
                <a:lnTo>
                  <a:pt x="1824" y="1296"/>
                </a:lnTo>
                <a:lnTo>
                  <a:pt x="1878" y="1338"/>
                </a:lnTo>
                <a:lnTo>
                  <a:pt x="1932" y="1350"/>
                </a:lnTo>
                <a:lnTo>
                  <a:pt x="1992" y="1404"/>
                </a:lnTo>
                <a:lnTo>
                  <a:pt x="2064" y="1422"/>
                </a:lnTo>
                <a:lnTo>
                  <a:pt x="2172" y="1458"/>
                </a:lnTo>
                <a:lnTo>
                  <a:pt x="2250" y="1476"/>
                </a:lnTo>
                <a:lnTo>
                  <a:pt x="2298" y="1482"/>
                </a:lnTo>
                <a:lnTo>
                  <a:pt x="2328" y="1506"/>
                </a:lnTo>
                <a:lnTo>
                  <a:pt x="2382" y="1518"/>
                </a:lnTo>
                <a:lnTo>
                  <a:pt x="2484" y="1560"/>
                </a:lnTo>
                <a:lnTo>
                  <a:pt x="2604" y="1566"/>
                </a:lnTo>
                <a:lnTo>
                  <a:pt x="2652" y="1602"/>
                </a:lnTo>
                <a:lnTo>
                  <a:pt x="2796" y="1632"/>
                </a:lnTo>
                <a:lnTo>
                  <a:pt x="2964" y="1668"/>
                </a:lnTo>
                <a:lnTo>
                  <a:pt x="3006" y="1728"/>
                </a:lnTo>
              </a:path>
            </a:pathLst>
          </a:custGeom>
          <a:noFill/>
          <a:ln w="38100" cap="flat" cmpd="sng">
            <a:solidFill>
              <a:srgbClr val="FFEA18"/>
            </a:solidFill>
            <a:prstDash val="solid"/>
            <a:round/>
            <a:headEnd/>
            <a:tailEnd/>
          </a:ln>
          <a:effectLst/>
        </p:spPr>
        <p:txBody>
          <a:bodyPr wrap="none" anchor="ctr">
            <a:spAutoFit/>
          </a:bodyPr>
          <a:lstStyle/>
          <a:p>
            <a:pPr>
              <a:defRPr/>
            </a:pPr>
            <a:endParaRPr lang="en-US">
              <a:ea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278" y="1022608"/>
            <a:ext cx="9382125" cy="1470025"/>
          </a:xfrm>
        </p:spPr>
        <p:txBody>
          <a:bodyPr/>
          <a:lstStyle/>
          <a:p>
            <a:pPr>
              <a:defRPr/>
            </a:pPr>
            <a:r>
              <a:rPr lang="en-US" sz="3600" dirty="0"/>
              <a:t>Is there a role for </a:t>
            </a:r>
            <a:r>
              <a:rPr lang="en-US" sz="3600" dirty="0" err="1"/>
              <a:t>aldosterone</a:t>
            </a:r>
            <a:r>
              <a:rPr lang="en-US" sz="3600" dirty="0"/>
              <a:t> antagonists in chronic NYHA class II systolic heart failure?</a:t>
            </a:r>
          </a:p>
        </p:txBody>
      </p:sp>
      <p:sp>
        <p:nvSpPr>
          <p:cNvPr id="3" name="Subtitle 2"/>
          <p:cNvSpPr>
            <a:spLocks noGrp="1"/>
          </p:cNvSpPr>
          <p:nvPr>
            <p:ph type="subTitle" idx="1"/>
          </p:nvPr>
        </p:nvSpPr>
        <p:spPr>
          <a:xfrm>
            <a:off x="486396" y="2937780"/>
            <a:ext cx="9052379" cy="2925547"/>
          </a:xfrm>
        </p:spPr>
        <p:txBody>
          <a:bodyPr>
            <a:normAutofit/>
          </a:bodyPr>
          <a:lstStyle/>
          <a:p>
            <a:pPr>
              <a:defRPr/>
            </a:pPr>
            <a:r>
              <a:rPr lang="en-US" b="0" dirty="0" smtClean="0">
                <a:solidFill>
                  <a:srgbClr val="000000"/>
                </a:solidFill>
              </a:rPr>
              <a:t>Breaking News  May, 2011:</a:t>
            </a:r>
          </a:p>
          <a:p>
            <a:pPr>
              <a:defRPr/>
            </a:pPr>
            <a:endParaRPr lang="en-US" b="0" dirty="0" smtClean="0">
              <a:solidFill>
                <a:srgbClr val="000000"/>
              </a:solidFill>
            </a:endParaRPr>
          </a:p>
          <a:p>
            <a:pPr>
              <a:defRPr/>
            </a:pPr>
            <a:r>
              <a:rPr lang="en-US" sz="2400" dirty="0">
                <a:solidFill>
                  <a:srgbClr val="000000"/>
                </a:solidFill>
              </a:rPr>
              <a:t>EMPHASIS-HF (</a:t>
            </a:r>
            <a:r>
              <a:rPr lang="en-US" sz="2400" dirty="0" err="1">
                <a:solidFill>
                  <a:srgbClr val="000000"/>
                </a:solidFill>
              </a:rPr>
              <a:t>eplerenone</a:t>
            </a:r>
            <a:r>
              <a:rPr lang="en-US" sz="2400" dirty="0">
                <a:solidFill>
                  <a:srgbClr val="000000"/>
                </a:solidFill>
              </a:rPr>
              <a:t> </a:t>
            </a:r>
            <a:r>
              <a:rPr lang="en-US" sz="2400" dirty="0" err="1">
                <a:solidFill>
                  <a:srgbClr val="000000"/>
                </a:solidFill>
              </a:rPr>
              <a:t>verus</a:t>
            </a:r>
            <a:r>
              <a:rPr lang="en-US" sz="2400" dirty="0">
                <a:solidFill>
                  <a:srgbClr val="000000"/>
                </a:solidFill>
              </a:rPr>
              <a:t> placebo) terminated early by DSMB because of a significant reduction in the primary endpoint of cardiovascular death or heart failure hospitalization </a:t>
            </a:r>
          </a:p>
        </p:txBody>
      </p:sp>
    </p:spTree>
    <p:extLst>
      <p:ext uri="{BB962C8B-B14F-4D97-AF65-F5344CB8AC3E}">
        <p14:creationId xmlns:p14="http://schemas.microsoft.com/office/powerpoint/2010/main" val="1327564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801" y="2271326"/>
            <a:ext cx="8596668" cy="1320800"/>
          </a:xfrm>
        </p:spPr>
        <p:txBody>
          <a:bodyPr/>
          <a:lstStyle/>
          <a:p>
            <a:r>
              <a:rPr lang="en-US" dirty="0" smtClean="0"/>
              <a:t>Stage D Heart Failure</a:t>
            </a:r>
            <a:endParaRPr lang="en-US" dirty="0"/>
          </a:p>
        </p:txBody>
      </p:sp>
    </p:spTree>
    <p:extLst>
      <p:ext uri="{BB962C8B-B14F-4D97-AF65-F5344CB8AC3E}">
        <p14:creationId xmlns:p14="http://schemas.microsoft.com/office/powerpoint/2010/main" val="1747181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35" name="Rectangle 27"/>
          <p:cNvSpPr>
            <a:spLocks noGrp="1" noChangeArrowheads="1"/>
          </p:cNvSpPr>
          <p:nvPr>
            <p:ph type="title"/>
          </p:nvPr>
        </p:nvSpPr>
        <p:spPr/>
        <p:txBody>
          <a:bodyPr/>
          <a:lstStyle/>
          <a:p>
            <a:pPr>
              <a:defRPr/>
            </a:pPr>
            <a:r>
              <a:rPr lang="en-US" dirty="0"/>
              <a:t>Features of Stage D Heart Failure</a:t>
            </a:r>
          </a:p>
        </p:txBody>
      </p:sp>
      <p:sp>
        <p:nvSpPr>
          <p:cNvPr id="427070" name="Rectangle 62"/>
          <p:cNvSpPr>
            <a:spLocks noGrp="1" noChangeArrowheads="1"/>
          </p:cNvSpPr>
          <p:nvPr>
            <p:ph type="body" idx="1"/>
          </p:nvPr>
        </p:nvSpPr>
        <p:spPr/>
        <p:txBody>
          <a:bodyPr>
            <a:noAutofit/>
          </a:bodyPr>
          <a:lstStyle/>
          <a:p>
            <a:pPr>
              <a:spcAft>
                <a:spcPct val="50000"/>
              </a:spcAft>
              <a:defRPr/>
            </a:pPr>
            <a:r>
              <a:rPr lang="en-US" sz="2400" b="0" dirty="0" smtClean="0"/>
              <a:t>Marked symptoms at rest or with any activity.</a:t>
            </a:r>
          </a:p>
          <a:p>
            <a:pPr>
              <a:spcAft>
                <a:spcPct val="50000"/>
              </a:spcAft>
              <a:defRPr/>
            </a:pPr>
            <a:r>
              <a:rPr lang="en-US" sz="2400" b="0" dirty="0" smtClean="0"/>
              <a:t>Despite optimal medical and device therapy.</a:t>
            </a:r>
          </a:p>
          <a:p>
            <a:pPr>
              <a:spcAft>
                <a:spcPct val="50000"/>
              </a:spcAft>
              <a:defRPr/>
            </a:pPr>
            <a:r>
              <a:rPr lang="en-US" sz="2400" b="0" dirty="0" smtClean="0"/>
              <a:t>Experience recurrent hospitalization.</a:t>
            </a:r>
          </a:p>
          <a:p>
            <a:pPr>
              <a:spcAft>
                <a:spcPct val="50000"/>
              </a:spcAft>
              <a:defRPr/>
            </a:pPr>
            <a:r>
              <a:rPr lang="en-US" sz="2400" b="0" dirty="0" smtClean="0"/>
              <a:t>Can not be discharged from the hospital without specialized interventions.</a:t>
            </a:r>
          </a:p>
          <a:p>
            <a:pPr>
              <a:spcAft>
                <a:spcPct val="50000"/>
              </a:spcAft>
              <a:defRPr/>
            </a:pPr>
            <a:r>
              <a:rPr lang="en-US" sz="2400" b="0" dirty="0" smtClean="0">
                <a:solidFill>
                  <a:schemeClr val="tx2"/>
                </a:solidFill>
              </a:rPr>
              <a:t>Typically these patients are “cold and wet” (low cardiac output + high filling pressures).</a:t>
            </a:r>
          </a:p>
        </p:txBody>
      </p:sp>
    </p:spTree>
    <p:extLst>
      <p:ext uri="{BB962C8B-B14F-4D97-AF65-F5344CB8AC3E}">
        <p14:creationId xmlns:p14="http://schemas.microsoft.com/office/powerpoint/2010/main" val="1774688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70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70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70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70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27070">
                                            <p:txEl>
                                              <p:pRg st="4" end="4"/>
                                            </p:txEl>
                                          </p:spTgt>
                                        </p:tgtEl>
                                        <p:attrNameLst>
                                          <p:attrName>style.visibility</p:attrName>
                                        </p:attrNameLst>
                                      </p:cBhvr>
                                      <p:to>
                                        <p:strVal val="visible"/>
                                      </p:to>
                                    </p:set>
                                    <p:anim calcmode="lin" valueType="num">
                                      <p:cBhvr additive="base">
                                        <p:cTn id="23" dur="500" fill="hold"/>
                                        <p:tgtEl>
                                          <p:spTgt spid="42707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2707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149737"/>
            <a:ext cx="8596668" cy="1320800"/>
          </a:xfrm>
        </p:spPr>
        <p:txBody>
          <a:bodyPr/>
          <a:lstStyle/>
          <a:p>
            <a:r>
              <a:rPr lang="en-US" dirty="0" smtClean="0"/>
              <a:t>What is heart failure?</a:t>
            </a:r>
            <a:endParaRPr lang="en-US" dirty="0"/>
          </a:p>
        </p:txBody>
      </p:sp>
    </p:spTree>
    <p:extLst>
      <p:ext uri="{BB962C8B-B14F-4D97-AF65-F5344CB8AC3E}">
        <p14:creationId xmlns:p14="http://schemas.microsoft.com/office/powerpoint/2010/main" val="2580128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60" name="Rectangle 4"/>
          <p:cNvSpPr>
            <a:spLocks noGrp="1" noChangeArrowheads="1"/>
          </p:cNvSpPr>
          <p:nvPr>
            <p:ph type="title"/>
          </p:nvPr>
        </p:nvSpPr>
        <p:spPr/>
        <p:txBody>
          <a:bodyPr/>
          <a:lstStyle/>
          <a:p>
            <a:pPr>
              <a:defRPr/>
            </a:pPr>
            <a:r>
              <a:rPr lang="en-US" dirty="0"/>
              <a:t>Inotropes Acutely Improve </a:t>
            </a:r>
            <a:r>
              <a:rPr lang="en-US" dirty="0" err="1"/>
              <a:t>Hemodyamics</a:t>
            </a:r>
            <a:endParaRPr lang="en-US" dirty="0"/>
          </a:p>
        </p:txBody>
      </p:sp>
      <p:grpSp>
        <p:nvGrpSpPr>
          <p:cNvPr id="79875" name="Group 10"/>
          <p:cNvGrpSpPr>
            <a:grpSpLocks/>
          </p:cNvGrpSpPr>
          <p:nvPr/>
        </p:nvGrpSpPr>
        <p:grpSpPr bwMode="auto">
          <a:xfrm>
            <a:off x="1069975" y="2500314"/>
            <a:ext cx="10052050" cy="3057525"/>
            <a:chOff x="0" y="1224"/>
            <a:chExt cx="6332" cy="1926"/>
          </a:xfrm>
        </p:grpSpPr>
        <p:pic>
          <p:nvPicPr>
            <p:cNvPr id="79878" name="Picture 5"/>
            <p:cNvPicPr>
              <a:picLocks noChangeAspect="1" noChangeArrowheads="1"/>
            </p:cNvPicPr>
            <p:nvPr/>
          </p:nvPicPr>
          <p:blipFill>
            <a:blip r:embed="rId2">
              <a:extLst>
                <a:ext uri="{28A0092B-C50C-407E-A947-70E740481C1C}">
                  <a14:useLocalDpi xmlns:a14="http://schemas.microsoft.com/office/drawing/2010/main" val="0"/>
                </a:ext>
              </a:extLst>
            </a:blip>
            <a:srcRect l="11296" t="22523" r="11296" b="22523"/>
            <a:stretch>
              <a:fillRect/>
            </a:stretch>
          </p:blipFill>
          <p:spPr bwMode="auto">
            <a:xfrm>
              <a:off x="3232" y="1224"/>
              <a:ext cx="3100" cy="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6"/>
            <p:cNvPicPr>
              <a:picLocks noChangeAspect="1" noChangeArrowheads="1"/>
            </p:cNvPicPr>
            <p:nvPr/>
          </p:nvPicPr>
          <p:blipFill>
            <a:blip r:embed="rId3">
              <a:extLst>
                <a:ext uri="{28A0092B-C50C-407E-A947-70E740481C1C}">
                  <a14:useLocalDpi xmlns:a14="http://schemas.microsoft.com/office/drawing/2010/main" val="0"/>
                </a:ext>
              </a:extLst>
            </a:blip>
            <a:srcRect l="11595" t="23201" r="11595" b="23201"/>
            <a:stretch>
              <a:fillRect/>
            </a:stretch>
          </p:blipFill>
          <p:spPr bwMode="auto">
            <a:xfrm>
              <a:off x="0" y="1229"/>
              <a:ext cx="3152"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5864" name="Text Box 8"/>
          <p:cNvSpPr txBox="1">
            <a:spLocks noChangeArrowheads="1"/>
          </p:cNvSpPr>
          <p:nvPr/>
        </p:nvSpPr>
        <p:spPr bwMode="auto">
          <a:xfrm>
            <a:off x="3622675" y="6338888"/>
            <a:ext cx="5200650"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Bader FM, Gilbert EM et al.  Congest Heart Failure, In Press.</a:t>
            </a:r>
          </a:p>
        </p:txBody>
      </p:sp>
      <p:sp>
        <p:nvSpPr>
          <p:cNvPr id="505867" name="Text Box 11"/>
          <p:cNvSpPr txBox="1">
            <a:spLocks noChangeArrowheads="1"/>
          </p:cNvSpPr>
          <p:nvPr/>
        </p:nvSpPr>
        <p:spPr bwMode="auto">
          <a:xfrm>
            <a:off x="3863818" y="1484314"/>
            <a:ext cx="4596130" cy="707886"/>
          </a:xfrm>
          <a:prstGeom prst="rect">
            <a:avLst/>
          </a:prstGeom>
          <a:noFill/>
          <a:ln w="9525">
            <a:noFill/>
            <a:miter lim="800000"/>
            <a:headEnd/>
            <a:tailEnd/>
          </a:ln>
          <a:effectLst/>
        </p:spPr>
        <p:txBody>
          <a:bodyPr wrap="none">
            <a:spAutoFit/>
          </a:bodyPr>
          <a:lstStyle/>
          <a:p>
            <a:pPr algn="ctr">
              <a:defRPr/>
            </a:pPr>
            <a:r>
              <a:rPr lang="en-US" sz="2000" dirty="0" err="1">
                <a:latin typeface="Arial" charset="0"/>
              </a:rPr>
              <a:t>Dobutamine</a:t>
            </a:r>
            <a:r>
              <a:rPr lang="en-US" sz="2000" dirty="0">
                <a:latin typeface="Arial" charset="0"/>
              </a:rPr>
              <a:t>: </a:t>
            </a:r>
            <a:r>
              <a:rPr lang="en-US" sz="2000" dirty="0">
                <a:latin typeface="Symbol" pitchFamily="18" charset="2"/>
              </a:rPr>
              <a:t>b</a:t>
            </a:r>
            <a:r>
              <a:rPr lang="en-US" sz="2000" dirty="0">
                <a:latin typeface="Arial" charset="0"/>
              </a:rPr>
              <a:t>-Receptor Agonist</a:t>
            </a:r>
          </a:p>
          <a:p>
            <a:pPr algn="ctr">
              <a:defRPr/>
            </a:pPr>
            <a:r>
              <a:rPr lang="en-US" sz="2000" dirty="0" err="1">
                <a:latin typeface="Arial" charset="0"/>
              </a:rPr>
              <a:t>Enoximone</a:t>
            </a:r>
            <a:r>
              <a:rPr lang="en-US" sz="2000" dirty="0">
                <a:latin typeface="Arial" charset="0"/>
              </a:rPr>
              <a:t>: Phosdiesterase-3 Inhibitor</a:t>
            </a:r>
          </a:p>
        </p:txBody>
      </p:sp>
    </p:spTree>
    <p:extLst>
      <p:ext uri="{BB962C8B-B14F-4D97-AF65-F5344CB8AC3E}">
        <p14:creationId xmlns:p14="http://schemas.microsoft.com/office/powerpoint/2010/main" val="21425996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Rectangle 4"/>
          <p:cNvSpPr>
            <a:spLocks noGrp="1" noChangeArrowheads="1"/>
          </p:cNvSpPr>
          <p:nvPr>
            <p:ph type="title"/>
          </p:nvPr>
        </p:nvSpPr>
        <p:spPr/>
        <p:txBody>
          <a:bodyPr/>
          <a:lstStyle/>
          <a:p>
            <a:pPr>
              <a:defRPr/>
            </a:pPr>
            <a:r>
              <a:rPr lang="en-US" sz="3200" dirty="0"/>
              <a:t>Chronic Inotrope Therapy Decreases Survival</a:t>
            </a:r>
          </a:p>
        </p:txBody>
      </p:sp>
      <p:pic>
        <p:nvPicPr>
          <p:cNvPr id="80899" name="Picture 5" descr="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2228851"/>
            <a:ext cx="501808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9" y="2214563"/>
            <a:ext cx="4967287"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912" name="Text Box 8"/>
          <p:cNvSpPr txBox="1">
            <a:spLocks noChangeArrowheads="1"/>
          </p:cNvSpPr>
          <p:nvPr/>
        </p:nvSpPr>
        <p:spPr bwMode="auto">
          <a:xfrm>
            <a:off x="2682875" y="1582738"/>
            <a:ext cx="1555750" cy="457200"/>
          </a:xfrm>
          <a:prstGeom prst="rect">
            <a:avLst/>
          </a:prstGeom>
          <a:noFill/>
          <a:ln w="9525">
            <a:noFill/>
            <a:miter lim="800000"/>
            <a:headEnd/>
            <a:tailEnd/>
          </a:ln>
          <a:effectLst/>
        </p:spPr>
        <p:txBody>
          <a:bodyPr wrap="none">
            <a:spAutoFit/>
          </a:bodyPr>
          <a:lstStyle/>
          <a:p>
            <a:pPr>
              <a:defRPr/>
            </a:pPr>
            <a:r>
              <a:rPr lang="en-US" sz="2400" dirty="0">
                <a:latin typeface="Arial" charset="0"/>
              </a:rPr>
              <a:t>VEST trial</a:t>
            </a:r>
          </a:p>
        </p:txBody>
      </p:sp>
      <p:sp>
        <p:nvSpPr>
          <p:cNvPr id="507914" name="Text Box 10"/>
          <p:cNvSpPr txBox="1">
            <a:spLocks noChangeArrowheads="1"/>
          </p:cNvSpPr>
          <p:nvPr/>
        </p:nvSpPr>
        <p:spPr bwMode="auto">
          <a:xfrm>
            <a:off x="7842251" y="1582738"/>
            <a:ext cx="1415923" cy="461665"/>
          </a:xfrm>
          <a:prstGeom prst="rect">
            <a:avLst/>
          </a:prstGeom>
          <a:noFill/>
          <a:ln w="9525">
            <a:noFill/>
            <a:miter lim="800000"/>
            <a:headEnd/>
            <a:tailEnd/>
          </a:ln>
          <a:effectLst/>
        </p:spPr>
        <p:txBody>
          <a:bodyPr wrap="none">
            <a:spAutoFit/>
          </a:bodyPr>
          <a:lstStyle/>
          <a:p>
            <a:pPr>
              <a:defRPr/>
            </a:pPr>
            <a:r>
              <a:rPr lang="en-US" sz="2400" dirty="0">
                <a:latin typeface="Arial" charset="0"/>
              </a:rPr>
              <a:t>PRIME II</a:t>
            </a:r>
          </a:p>
        </p:txBody>
      </p:sp>
      <p:sp>
        <p:nvSpPr>
          <p:cNvPr id="507915" name="Text Box 11"/>
          <p:cNvSpPr txBox="1">
            <a:spLocks noChangeArrowheads="1"/>
          </p:cNvSpPr>
          <p:nvPr/>
        </p:nvSpPr>
        <p:spPr bwMode="auto">
          <a:xfrm>
            <a:off x="9661525" y="3613151"/>
            <a:ext cx="1104900" cy="581025"/>
          </a:xfrm>
          <a:prstGeom prst="rect">
            <a:avLst/>
          </a:prstGeom>
          <a:noFill/>
          <a:ln w="9525">
            <a:noFill/>
            <a:miter lim="800000"/>
            <a:headEnd/>
            <a:tailEnd/>
          </a:ln>
          <a:effectLst/>
        </p:spPr>
        <p:txBody>
          <a:bodyPr wrap="none">
            <a:spAutoFit/>
          </a:bodyPr>
          <a:lstStyle/>
          <a:p>
            <a:pPr>
              <a:defRPr/>
            </a:pPr>
            <a:r>
              <a:rPr lang="en-US" sz="1600">
                <a:solidFill>
                  <a:srgbClr val="000000"/>
                </a:solidFill>
                <a:effectLst>
                  <a:outerShdw blurRad="38100" dist="38100" dir="2700000" algn="tl">
                    <a:srgbClr val="FFFFFF"/>
                  </a:outerShdw>
                </a:effectLst>
                <a:latin typeface="Arial" charset="0"/>
              </a:rPr>
              <a:t>RR = 1.26</a:t>
            </a:r>
          </a:p>
          <a:p>
            <a:pPr>
              <a:defRPr/>
            </a:pPr>
            <a:r>
              <a:rPr lang="en-US" sz="1600">
                <a:solidFill>
                  <a:srgbClr val="000000"/>
                </a:solidFill>
                <a:effectLst>
                  <a:outerShdw blurRad="38100" dist="38100" dir="2700000" algn="tl">
                    <a:srgbClr val="FFFFFF"/>
                  </a:outerShdw>
                </a:effectLst>
                <a:latin typeface="Arial" charset="0"/>
              </a:rPr>
              <a:t>p = 0.017</a:t>
            </a:r>
          </a:p>
        </p:txBody>
      </p:sp>
      <p:sp>
        <p:nvSpPr>
          <p:cNvPr id="507916" name="Text Box 12"/>
          <p:cNvSpPr txBox="1">
            <a:spLocks noChangeArrowheads="1"/>
          </p:cNvSpPr>
          <p:nvPr/>
        </p:nvSpPr>
        <p:spPr bwMode="auto">
          <a:xfrm>
            <a:off x="1570038" y="5881688"/>
            <a:ext cx="3992562" cy="336550"/>
          </a:xfrm>
          <a:prstGeom prst="rect">
            <a:avLst/>
          </a:prstGeom>
          <a:noFill/>
          <a:ln w="9525">
            <a:noFill/>
            <a:miter lim="800000"/>
            <a:headEnd/>
            <a:tailEnd/>
          </a:ln>
          <a:effectLst/>
        </p:spPr>
        <p:txBody>
          <a:bodyPr wrap="none">
            <a:spAutoFit/>
          </a:bodyPr>
          <a:lstStyle/>
          <a:p>
            <a:pPr algn="ctr">
              <a:defRPr/>
            </a:pPr>
            <a:r>
              <a:rPr lang="en-US" sz="1600" dirty="0">
                <a:solidFill>
                  <a:srgbClr val="000000"/>
                </a:solidFill>
                <a:latin typeface="Times New Roman" pitchFamily="18" charset="0"/>
              </a:rPr>
              <a:t>Cohn J et al. N </a:t>
            </a:r>
            <a:r>
              <a:rPr lang="en-US" sz="1600" dirty="0" err="1">
                <a:solidFill>
                  <a:srgbClr val="000000"/>
                </a:solidFill>
                <a:latin typeface="Times New Roman" pitchFamily="18" charset="0"/>
              </a:rPr>
              <a:t>Engl</a:t>
            </a:r>
            <a:r>
              <a:rPr lang="en-US" sz="1600" dirty="0">
                <a:solidFill>
                  <a:srgbClr val="000000"/>
                </a:solidFill>
                <a:latin typeface="Times New Roman" pitchFamily="18" charset="0"/>
              </a:rPr>
              <a:t> J Med 1998;339:1810-16.</a:t>
            </a:r>
          </a:p>
        </p:txBody>
      </p:sp>
      <p:sp>
        <p:nvSpPr>
          <p:cNvPr id="507917" name="Text Box 13"/>
          <p:cNvSpPr txBox="1">
            <a:spLocks noChangeArrowheads="1"/>
          </p:cNvSpPr>
          <p:nvPr/>
        </p:nvSpPr>
        <p:spPr bwMode="auto">
          <a:xfrm>
            <a:off x="6821489" y="5881688"/>
            <a:ext cx="3660775" cy="336550"/>
          </a:xfrm>
          <a:prstGeom prst="rect">
            <a:avLst/>
          </a:prstGeom>
          <a:noFill/>
          <a:ln w="9525">
            <a:noFill/>
            <a:miter lim="800000"/>
            <a:headEnd/>
            <a:tailEnd/>
          </a:ln>
          <a:effectLst/>
        </p:spPr>
        <p:txBody>
          <a:bodyPr wrap="none">
            <a:spAutoFit/>
          </a:bodyPr>
          <a:lstStyle/>
          <a:p>
            <a:pPr algn="ctr">
              <a:defRPr/>
            </a:pPr>
            <a:r>
              <a:rPr lang="en-US" sz="1600" dirty="0">
                <a:solidFill>
                  <a:srgbClr val="000000"/>
                </a:solidFill>
                <a:latin typeface="Times New Roman" pitchFamily="18" charset="0"/>
              </a:rPr>
              <a:t>Hampton JR et al. Lancet 1997;349:971-7.</a:t>
            </a:r>
          </a:p>
        </p:txBody>
      </p:sp>
      <p:sp>
        <p:nvSpPr>
          <p:cNvPr id="507918" name="Text Box 14"/>
          <p:cNvSpPr txBox="1">
            <a:spLocks noChangeArrowheads="1"/>
          </p:cNvSpPr>
          <p:nvPr/>
        </p:nvSpPr>
        <p:spPr bwMode="auto">
          <a:xfrm>
            <a:off x="3889376" y="2251075"/>
            <a:ext cx="2195513" cy="825500"/>
          </a:xfrm>
          <a:prstGeom prst="rect">
            <a:avLst/>
          </a:prstGeom>
          <a:noFill/>
          <a:ln w="9525">
            <a:noFill/>
            <a:miter lim="800000"/>
            <a:headEnd/>
            <a:tailEnd/>
          </a:ln>
          <a:effectLst/>
        </p:spPr>
        <p:txBody>
          <a:bodyPr wrap="none">
            <a:spAutoFit/>
          </a:bodyPr>
          <a:lstStyle/>
          <a:p>
            <a:pPr>
              <a:defRPr/>
            </a:pPr>
            <a:r>
              <a:rPr lang="en-US" sz="1600">
                <a:solidFill>
                  <a:srgbClr val="000000"/>
                </a:solidFill>
                <a:effectLst>
                  <a:outerShdw blurRad="38100" dist="38100" dir="2700000" algn="tl">
                    <a:srgbClr val="FFFFFF"/>
                  </a:outerShdw>
                </a:effectLst>
                <a:latin typeface="Arial" charset="0"/>
              </a:rPr>
              <a:t>RR = 1.21</a:t>
            </a:r>
          </a:p>
          <a:p>
            <a:pPr>
              <a:defRPr/>
            </a:pPr>
            <a:r>
              <a:rPr lang="en-US" sz="1600">
                <a:solidFill>
                  <a:srgbClr val="000000"/>
                </a:solidFill>
                <a:effectLst>
                  <a:outerShdw blurRad="38100" dist="38100" dir="2700000" algn="tl">
                    <a:srgbClr val="FFFFFF"/>
                  </a:outerShdw>
                </a:effectLst>
                <a:latin typeface="Arial" charset="0"/>
              </a:rPr>
              <a:t>p = 0.02</a:t>
            </a:r>
          </a:p>
          <a:p>
            <a:pPr>
              <a:defRPr/>
            </a:pPr>
            <a:r>
              <a:rPr lang="en-US" sz="1600">
                <a:solidFill>
                  <a:srgbClr val="000000"/>
                </a:solidFill>
                <a:effectLst>
                  <a:outerShdw blurRad="38100" dist="38100" dir="2700000" algn="tl">
                    <a:srgbClr val="FFFFFF"/>
                  </a:outerShdw>
                </a:effectLst>
                <a:latin typeface="Arial" charset="0"/>
              </a:rPr>
              <a:t>For 60 mg vs. placebo</a:t>
            </a:r>
          </a:p>
        </p:txBody>
      </p:sp>
    </p:spTree>
    <p:extLst>
      <p:ext uri="{BB962C8B-B14F-4D97-AF65-F5344CB8AC3E}">
        <p14:creationId xmlns:p14="http://schemas.microsoft.com/office/powerpoint/2010/main" val="164595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4" name="Rectangle 4"/>
          <p:cNvSpPr>
            <a:spLocks noGrp="1" noChangeArrowheads="1"/>
          </p:cNvSpPr>
          <p:nvPr>
            <p:ph type="ctrTitle"/>
          </p:nvPr>
        </p:nvSpPr>
        <p:spPr/>
        <p:txBody>
          <a:bodyPr/>
          <a:lstStyle/>
          <a:p>
            <a:pPr>
              <a:defRPr/>
            </a:pPr>
            <a:r>
              <a:rPr lang="en-US" sz="3600" dirty="0"/>
              <a:t>If there is no current role for chronic inotrope therapy, then what can we do for patients with stage D heart failure</a:t>
            </a:r>
            <a:r>
              <a:rPr lang="en-US" sz="3600" dirty="0" smtClean="0"/>
              <a:t>?</a:t>
            </a:r>
            <a:br>
              <a:rPr lang="en-US" sz="3600" dirty="0" smtClean="0"/>
            </a:br>
            <a:r>
              <a:rPr lang="en-US" sz="3600" dirty="0"/>
              <a:t/>
            </a:r>
            <a:br>
              <a:rPr lang="en-US" sz="3600" dirty="0"/>
            </a:br>
            <a:r>
              <a:rPr lang="en-US" sz="3600" dirty="0" smtClean="0"/>
              <a:t>(stay tuned for PART B)</a:t>
            </a:r>
            <a:endParaRPr lang="en-US" sz="3600" dirty="0"/>
          </a:p>
        </p:txBody>
      </p:sp>
    </p:spTree>
    <p:extLst>
      <p:ext uri="{BB962C8B-B14F-4D97-AF65-F5344CB8AC3E}">
        <p14:creationId xmlns:p14="http://schemas.microsoft.com/office/powerpoint/2010/main" val="36139115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pPr>
              <a:defRPr/>
            </a:pPr>
            <a:r>
              <a:rPr lang="en-US" dirty="0"/>
              <a:t>Limitations of the Current Medical </a:t>
            </a:r>
            <a:br>
              <a:rPr lang="en-US" dirty="0"/>
            </a:br>
            <a:r>
              <a:rPr lang="en-US" dirty="0"/>
              <a:t>Management of Heart Failure</a:t>
            </a:r>
          </a:p>
        </p:txBody>
      </p:sp>
      <p:sp>
        <p:nvSpPr>
          <p:cNvPr id="402435" name="Rectangle 3"/>
          <p:cNvSpPr>
            <a:spLocks noGrp="1" noChangeArrowheads="1"/>
          </p:cNvSpPr>
          <p:nvPr>
            <p:ph type="body" idx="1"/>
          </p:nvPr>
        </p:nvSpPr>
        <p:spPr/>
        <p:txBody>
          <a:bodyPr>
            <a:normAutofit/>
          </a:bodyPr>
          <a:lstStyle/>
          <a:p>
            <a:pPr>
              <a:lnSpc>
                <a:spcPct val="70000"/>
              </a:lnSpc>
              <a:defRPr/>
            </a:pPr>
            <a:r>
              <a:rPr lang="en-US" sz="2400" b="0" dirty="0" smtClean="0"/>
              <a:t>Many patients are still not receiving evidence based therapies.</a:t>
            </a:r>
          </a:p>
          <a:p>
            <a:pPr>
              <a:lnSpc>
                <a:spcPct val="70000"/>
              </a:lnSpc>
              <a:defRPr/>
            </a:pPr>
            <a:endParaRPr lang="en-US" sz="2400" b="0" dirty="0" smtClean="0"/>
          </a:p>
          <a:p>
            <a:pPr>
              <a:lnSpc>
                <a:spcPct val="70000"/>
              </a:lnSpc>
              <a:defRPr/>
            </a:pPr>
            <a:r>
              <a:rPr lang="en-US" sz="2400" b="0" dirty="0" smtClean="0"/>
              <a:t>Volume status is difficult to manage as an outpatient.</a:t>
            </a:r>
          </a:p>
          <a:p>
            <a:pPr>
              <a:lnSpc>
                <a:spcPct val="70000"/>
              </a:lnSpc>
              <a:defRPr/>
            </a:pPr>
            <a:endParaRPr lang="en-US" sz="2400" b="0" dirty="0" smtClean="0"/>
          </a:p>
          <a:p>
            <a:pPr>
              <a:lnSpc>
                <a:spcPct val="70000"/>
              </a:lnSpc>
              <a:defRPr/>
            </a:pPr>
            <a:r>
              <a:rPr lang="en-US" sz="2400" b="0" dirty="0" smtClean="0"/>
              <a:t>Clinically stable patients may die suddenly.</a:t>
            </a:r>
          </a:p>
          <a:p>
            <a:pPr>
              <a:lnSpc>
                <a:spcPct val="70000"/>
              </a:lnSpc>
              <a:defRPr/>
            </a:pPr>
            <a:endParaRPr lang="en-US" sz="2400" b="0" dirty="0" smtClean="0"/>
          </a:p>
          <a:p>
            <a:pPr>
              <a:lnSpc>
                <a:spcPct val="70000"/>
              </a:lnSpc>
              <a:defRPr/>
            </a:pPr>
            <a:r>
              <a:rPr lang="en-US" sz="2400" b="0" dirty="0" smtClean="0"/>
              <a:t>Some patients on optimal therapy will still progress to end-stage heart failure.  </a:t>
            </a:r>
          </a:p>
        </p:txBody>
      </p:sp>
    </p:spTree>
    <p:extLst>
      <p:ext uri="{BB962C8B-B14F-4D97-AF65-F5344CB8AC3E}">
        <p14:creationId xmlns:p14="http://schemas.microsoft.com/office/powerpoint/2010/main" val="3542375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2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24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243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24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16-Point Star 3"/>
          <p:cNvSpPr/>
          <p:nvPr/>
        </p:nvSpPr>
        <p:spPr>
          <a:xfrm>
            <a:off x="827393" y="558070"/>
            <a:ext cx="8158466" cy="4984138"/>
          </a:xfrm>
          <a:prstGeom prst="star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NEW THERAPIES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95364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093" y="2668684"/>
            <a:ext cx="8596668" cy="1320800"/>
          </a:xfrm>
        </p:spPr>
        <p:txBody>
          <a:bodyPr/>
          <a:lstStyle/>
          <a:p>
            <a:r>
              <a:rPr lang="en-US" dirty="0" smtClean="0"/>
              <a:t>IVABRADINE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55516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10242"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29699"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5DEB5B20-ECED-5344-84B9-DEFF25B63AD6}" type="slidenum">
              <a:rPr lang="en-US" sz="1000">
                <a:solidFill>
                  <a:srgbClr val="2B2B2B"/>
                </a:solidFill>
                <a:sym typeface="Arial" charset="0"/>
              </a:rPr>
              <a:pPr algn="r"/>
              <a:t>46</a:t>
            </a:fld>
            <a:endParaRPr lang="en-US" sz="1000">
              <a:solidFill>
                <a:srgbClr val="2B2B2B"/>
              </a:solidFill>
              <a:sym typeface="Arial" charset="0"/>
            </a:endParaRPr>
          </a:p>
        </p:txBody>
      </p:sp>
      <p:sp>
        <p:nvSpPr>
          <p:cNvPr id="10244" name="Rectangle 4"/>
          <p:cNvSpPr>
            <a:spLocks noGrp="1" noChangeArrowheads="1"/>
          </p:cNvSpPr>
          <p:nvPr>
            <p:ph type="title"/>
          </p:nvPr>
        </p:nvSpPr>
        <p:spPr>
          <a:xfrm>
            <a:off x="292501" y="282456"/>
            <a:ext cx="8596668" cy="1320800"/>
          </a:xfrm>
        </p:spPr>
        <p:txBody>
          <a:bodyPr/>
          <a:lstStyle/>
          <a:p>
            <a:r>
              <a:rPr lang="en-US" dirty="0">
                <a:latin typeface="Arial" charset="0"/>
              </a:rPr>
              <a:t>Elevated Resting Heart Rate</a:t>
            </a:r>
          </a:p>
        </p:txBody>
      </p:sp>
      <p:sp>
        <p:nvSpPr>
          <p:cNvPr id="29701" name="Rectangle 5"/>
          <p:cNvSpPr>
            <a:spLocks noGrp="1" noChangeArrowheads="1"/>
          </p:cNvSpPr>
          <p:nvPr>
            <p:ph type="body" idx="1"/>
          </p:nvPr>
        </p:nvSpPr>
        <p:spPr>
          <a:xfrm>
            <a:off x="1" y="1295400"/>
            <a:ext cx="12043833" cy="5266727"/>
          </a:xfrm>
        </p:spPr>
        <p:txBody>
          <a:bodyPr>
            <a:normAutofit fontScale="55000" lnSpcReduction="20000"/>
          </a:bodyPr>
          <a:lstStyle/>
          <a:p>
            <a:pPr marL="381000" indent="-344488">
              <a:spcBef>
                <a:spcPct val="0"/>
              </a:spcBef>
            </a:pPr>
            <a:r>
              <a:rPr lang="en-US" sz="3800" dirty="0"/>
              <a:t>Accelerates production of atherosclerosis (</a:t>
            </a:r>
            <a:r>
              <a:rPr lang="en-US" sz="3800" dirty="0" err="1"/>
              <a:t>Int</a:t>
            </a:r>
            <a:r>
              <a:rPr lang="en-US" sz="3800" dirty="0"/>
              <a:t> J </a:t>
            </a:r>
            <a:r>
              <a:rPr lang="en-US" sz="3800" dirty="0" err="1"/>
              <a:t>Cardiol</a:t>
            </a:r>
            <a:r>
              <a:rPr lang="en-US" sz="3800" dirty="0"/>
              <a:t> 2008;126:302-12)</a:t>
            </a:r>
          </a:p>
          <a:p>
            <a:pPr marL="381000" indent="-344488">
              <a:spcBef>
                <a:spcPct val="0"/>
              </a:spcBef>
              <a:buFont typeface="Wingdings" charset="0"/>
              <a:buNone/>
            </a:pPr>
            <a:endParaRPr lang="en-US" sz="3800" dirty="0"/>
          </a:p>
          <a:p>
            <a:pPr marL="381000" indent="-344488"/>
            <a:r>
              <a:rPr lang="en-US" sz="3800" dirty="0"/>
              <a:t>Associated with coronary plaque disruption (Circulation 2001;126:1477-82) </a:t>
            </a:r>
          </a:p>
          <a:p>
            <a:pPr marL="381000" indent="-344488">
              <a:buFont typeface="Wingdings" charset="0"/>
              <a:buNone/>
            </a:pPr>
            <a:r>
              <a:rPr lang="en-US" sz="3800" dirty="0"/>
              <a:t> </a:t>
            </a:r>
          </a:p>
          <a:p>
            <a:pPr marL="381000" indent="-344488"/>
            <a:r>
              <a:rPr lang="en-US" sz="3800" dirty="0"/>
              <a:t>Framingham Study</a:t>
            </a:r>
          </a:p>
          <a:p>
            <a:pPr lvl="1"/>
            <a:r>
              <a:rPr lang="en-US" sz="3800" dirty="0"/>
              <a:t>progressive increase in all cause and cardiovascular mortality in relation </a:t>
            </a:r>
          </a:p>
          <a:p>
            <a:pPr lvl="1">
              <a:buFont typeface="Arial" charset="0"/>
              <a:buNone/>
            </a:pPr>
            <a:r>
              <a:rPr lang="en-US" sz="3800" dirty="0"/>
              <a:t>to antecedent HR (Am Heart J 1987; 113:1489-94</a:t>
            </a:r>
            <a:r>
              <a:rPr lang="en-US" sz="3800" dirty="0" smtClean="0"/>
              <a:t>)</a:t>
            </a:r>
            <a:endParaRPr lang="en-US" sz="3800" dirty="0"/>
          </a:p>
          <a:p>
            <a:pPr lvl="1">
              <a:buFont typeface="Arial" charset="0"/>
              <a:buNone/>
            </a:pPr>
            <a:endParaRPr lang="en-US" sz="3800" dirty="0"/>
          </a:p>
          <a:p>
            <a:pPr marL="381000" indent="-344488"/>
            <a:r>
              <a:rPr lang="en-US" sz="3800" dirty="0"/>
              <a:t>Continuous increase in death rates in survivors of Acute MI</a:t>
            </a:r>
          </a:p>
          <a:p>
            <a:pPr marL="381000" indent="-344488">
              <a:buFont typeface="Wingdings" charset="0"/>
              <a:buNone/>
            </a:pPr>
            <a:r>
              <a:rPr lang="en-US" sz="3800" dirty="0"/>
              <a:t>       starting at HR &gt; 70 (J Am </a:t>
            </a:r>
            <a:r>
              <a:rPr lang="en-US" sz="3800" dirty="0" err="1"/>
              <a:t>Coll</a:t>
            </a:r>
            <a:r>
              <a:rPr lang="en-US" sz="3800" dirty="0"/>
              <a:t> </a:t>
            </a:r>
            <a:r>
              <a:rPr lang="en-US" sz="3800" dirty="0" err="1"/>
              <a:t>Cardiol</a:t>
            </a:r>
            <a:r>
              <a:rPr lang="en-US" sz="3800" dirty="0"/>
              <a:t> 2007;50:823-30</a:t>
            </a:r>
            <a:r>
              <a:rPr lang="en-US" sz="3800" dirty="0" smtClean="0"/>
              <a:t>) </a:t>
            </a:r>
          </a:p>
          <a:p>
            <a:pPr marL="381000" indent="-344488">
              <a:buFont typeface="Wingdings" charset="0"/>
              <a:buNone/>
            </a:pPr>
            <a:endParaRPr lang="en-US" sz="3800" dirty="0"/>
          </a:p>
          <a:p>
            <a:r>
              <a:rPr lang="en-US" sz="3800" dirty="0" smtClean="0"/>
              <a:t>Elevated HR (&gt; 100 </a:t>
            </a:r>
            <a:r>
              <a:rPr lang="en-US" sz="3800" dirty="0" err="1" smtClean="0"/>
              <a:t>bpm</a:t>
            </a:r>
            <a:r>
              <a:rPr lang="en-US" sz="3800" dirty="0" smtClean="0"/>
              <a:t>) post heart transplant </a:t>
            </a:r>
            <a:r>
              <a:rPr lang="en-US" sz="3800" dirty="0" err="1" smtClean="0"/>
              <a:t>pts</a:t>
            </a:r>
            <a:r>
              <a:rPr lang="en-US" sz="3800" dirty="0" smtClean="0"/>
              <a:t> have worse outcomes with regard to 10-yr all cause mortality (</a:t>
            </a:r>
            <a:r>
              <a:rPr lang="en-US" sz="3800" b="1" dirty="0" smtClean="0"/>
              <a:t>WACHTER</a:t>
            </a:r>
            <a:r>
              <a:rPr lang="en-US" sz="3800" dirty="0" smtClean="0"/>
              <a:t>, </a:t>
            </a:r>
            <a:r>
              <a:rPr lang="en-US" sz="3800" dirty="0" err="1" smtClean="0"/>
              <a:t>et.al</a:t>
            </a:r>
            <a:r>
              <a:rPr lang="en-US" sz="3800" dirty="0" smtClean="0"/>
              <a:t>. </a:t>
            </a:r>
            <a:r>
              <a:rPr lang="ro-RO" sz="3800" u="sng" dirty="0"/>
              <a:t>Clin Transplant. 2015 Sep;29(9):829-34</a:t>
            </a:r>
            <a:r>
              <a:rPr lang="ro-RO" sz="3800" u="sng" dirty="0" smtClean="0"/>
              <a:t>.)</a:t>
            </a:r>
            <a:r>
              <a:rPr lang="en-US" sz="3800" dirty="0" smtClean="0"/>
              <a:t> </a:t>
            </a:r>
          </a:p>
          <a:p>
            <a:pPr marL="381000" indent="-344488">
              <a:buFont typeface="Wingdings" charset="0"/>
              <a:buNone/>
            </a:pPr>
            <a:endParaRPr lang="en-US" sz="1800" dirty="0" smtClean="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29698"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49155"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A63D910C-A693-B844-95EA-4EADA30914E3}" type="slidenum">
              <a:rPr lang="en-US" sz="1000">
                <a:solidFill>
                  <a:srgbClr val="2B2B2B"/>
                </a:solidFill>
                <a:sym typeface="Arial" charset="0"/>
              </a:rPr>
              <a:pPr algn="r"/>
              <a:t>47</a:t>
            </a:fld>
            <a:endParaRPr lang="en-US" sz="1000">
              <a:solidFill>
                <a:srgbClr val="2B2B2B"/>
              </a:solidFill>
              <a:sym typeface="Arial" charset="0"/>
            </a:endParaRPr>
          </a:p>
        </p:txBody>
      </p:sp>
      <p:sp>
        <p:nvSpPr>
          <p:cNvPr id="29700" name="Rectangle 4"/>
          <p:cNvSpPr>
            <a:spLocks noGrp="1" noChangeArrowheads="1"/>
          </p:cNvSpPr>
          <p:nvPr>
            <p:ph type="title"/>
          </p:nvPr>
        </p:nvSpPr>
        <p:spPr/>
        <p:txBody>
          <a:bodyPr/>
          <a:lstStyle/>
          <a:p>
            <a:r>
              <a:rPr lang="en-US">
                <a:latin typeface="Arial" charset="0"/>
              </a:rPr>
              <a:t>Beta Blockers (BB)</a:t>
            </a:r>
          </a:p>
        </p:txBody>
      </p:sp>
      <p:sp>
        <p:nvSpPr>
          <p:cNvPr id="49157" name="Rectangle 5"/>
          <p:cNvSpPr>
            <a:spLocks noGrp="1" noChangeArrowheads="1"/>
          </p:cNvSpPr>
          <p:nvPr>
            <p:ph type="body" idx="1"/>
          </p:nvPr>
        </p:nvSpPr>
        <p:spPr>
          <a:xfrm>
            <a:off x="609601" y="1371600"/>
            <a:ext cx="10403417" cy="4451350"/>
          </a:xfrm>
        </p:spPr>
        <p:txBody>
          <a:bodyPr/>
          <a:lstStyle/>
          <a:p>
            <a:pPr marL="381000" indent="-344488">
              <a:lnSpc>
                <a:spcPct val="80000"/>
              </a:lnSpc>
              <a:spcBef>
                <a:spcPct val="0"/>
              </a:spcBef>
            </a:pPr>
            <a:r>
              <a:rPr lang="en-US" sz="2000">
                <a:latin typeface="Arial" charset="0"/>
              </a:rPr>
              <a:t>B1</a:t>
            </a:r>
            <a:r>
              <a:rPr lang="en-US" sz="2000">
                <a:latin typeface="Wingdings" charset="0"/>
                <a:sym typeface="Wingdings" charset="0"/>
              </a:rPr>
              <a:t></a:t>
            </a:r>
            <a:r>
              <a:rPr lang="en-US" sz="2000">
                <a:latin typeface="Arial" charset="0"/>
              </a:rPr>
              <a:t>negative chronotropy and inotropy</a:t>
            </a:r>
          </a:p>
          <a:p>
            <a:pPr marL="381000" indent="-344488">
              <a:lnSpc>
                <a:spcPct val="80000"/>
              </a:lnSpc>
            </a:pPr>
            <a:r>
              <a:rPr lang="en-US" sz="2000">
                <a:latin typeface="Wingdings" charset="0"/>
                <a:sym typeface="Wingdings" charset="0"/>
              </a:rPr>
              <a:t></a:t>
            </a:r>
            <a:r>
              <a:rPr lang="en-US" sz="2000">
                <a:latin typeface="Arial" charset="0"/>
              </a:rPr>
              <a:t>AV conduction delay</a:t>
            </a:r>
          </a:p>
          <a:p>
            <a:pPr marL="381000" indent="-344488">
              <a:lnSpc>
                <a:spcPct val="80000"/>
              </a:lnSpc>
            </a:pPr>
            <a:r>
              <a:rPr lang="en-US" sz="2000">
                <a:latin typeface="Wingdings" charset="0"/>
                <a:sym typeface="Wingdings" charset="0"/>
              </a:rPr>
              <a:t></a:t>
            </a:r>
            <a:r>
              <a:rPr lang="en-US" sz="2000">
                <a:latin typeface="Arial" charset="0"/>
              </a:rPr>
              <a:t>Reduced atrial and ventricular arrythmias</a:t>
            </a:r>
          </a:p>
          <a:p>
            <a:pPr marL="381000" indent="-344488">
              <a:lnSpc>
                <a:spcPct val="80000"/>
              </a:lnSpc>
            </a:pPr>
            <a:endParaRPr lang="en-US" sz="2000">
              <a:latin typeface="Arial" charset="0"/>
            </a:endParaRPr>
          </a:p>
          <a:p>
            <a:pPr marL="381000" indent="-344488">
              <a:lnSpc>
                <a:spcPct val="80000"/>
              </a:lnSpc>
            </a:pPr>
            <a:r>
              <a:rPr lang="en-US" sz="2000">
                <a:latin typeface="Arial" charset="0"/>
              </a:rPr>
              <a:t>B2</a:t>
            </a:r>
            <a:r>
              <a:rPr lang="en-US" sz="2000">
                <a:latin typeface="Wingdings" charset="0"/>
                <a:sym typeface="Wingdings" charset="0"/>
              </a:rPr>
              <a:t></a:t>
            </a:r>
            <a:r>
              <a:rPr lang="en-US" sz="2000">
                <a:latin typeface="Arial" charset="0"/>
              </a:rPr>
              <a:t>Bronchoconstriction</a:t>
            </a:r>
          </a:p>
          <a:p>
            <a:pPr marL="381000" indent="-344488">
              <a:lnSpc>
                <a:spcPct val="80000"/>
              </a:lnSpc>
            </a:pPr>
            <a:r>
              <a:rPr lang="en-US" sz="2000">
                <a:latin typeface="Wingdings" charset="0"/>
                <a:sym typeface="Wingdings" charset="0"/>
              </a:rPr>
              <a:t></a:t>
            </a:r>
            <a:r>
              <a:rPr lang="en-US" sz="2000">
                <a:latin typeface="Arial" charset="0"/>
              </a:rPr>
              <a:t>Peripheral unopposed alpha constriction</a:t>
            </a:r>
          </a:p>
          <a:p>
            <a:pPr marL="381000" indent="-344488">
              <a:lnSpc>
                <a:spcPct val="80000"/>
              </a:lnSpc>
            </a:pPr>
            <a:r>
              <a:rPr lang="en-US" sz="2000">
                <a:latin typeface="Wingdings" charset="0"/>
                <a:sym typeface="Wingdings" charset="0"/>
              </a:rPr>
              <a:t></a:t>
            </a:r>
            <a:r>
              <a:rPr lang="en-US" sz="2000">
                <a:latin typeface="Arial" charset="0"/>
              </a:rPr>
              <a:t>Decrease glycogenolysis</a:t>
            </a:r>
          </a:p>
          <a:p>
            <a:pPr lvl="4">
              <a:lnSpc>
                <a:spcPct val="80000"/>
              </a:lnSpc>
              <a:spcBef>
                <a:spcPts val="600"/>
              </a:spcBef>
            </a:pPr>
            <a:r>
              <a:rPr lang="en-US" sz="1800">
                <a:latin typeface="Arial" charset="0"/>
              </a:rPr>
              <a:t>(contribute to hypoglycemic events)</a:t>
            </a:r>
            <a:endParaRPr lang="en-US" sz="1400">
              <a:latin typeface="Arial" charset="0"/>
            </a:endParaRPr>
          </a:p>
          <a:p>
            <a:pPr marL="381000" indent="-344488">
              <a:lnSpc>
                <a:spcPct val="80000"/>
              </a:lnSpc>
            </a:pPr>
            <a:r>
              <a:rPr lang="en-US" sz="2000">
                <a:latin typeface="Arial" charset="0"/>
              </a:rPr>
              <a:t>        </a:t>
            </a:r>
          </a:p>
          <a:p>
            <a:pPr marL="381000" indent="-344488">
              <a:lnSpc>
                <a:spcPct val="80000"/>
              </a:lnSpc>
            </a:pPr>
            <a:r>
              <a:rPr lang="en-US" sz="2000">
                <a:latin typeface="Arial" charset="0"/>
              </a:rPr>
              <a:t>Other </a:t>
            </a:r>
            <a:r>
              <a:rPr lang="en-US" sz="2000">
                <a:latin typeface="Wingdings" charset="0"/>
                <a:sym typeface="Wingdings" charset="0"/>
              </a:rPr>
              <a:t></a:t>
            </a:r>
            <a:r>
              <a:rPr lang="en-US" sz="2000">
                <a:latin typeface="Arial" charset="0"/>
              </a:rPr>
              <a:t>antagonize release of renin</a:t>
            </a:r>
          </a:p>
          <a:p>
            <a:pPr marL="381000" indent="-344488">
              <a:lnSpc>
                <a:spcPct val="80000"/>
              </a:lnSpc>
            </a:pPr>
            <a:r>
              <a:rPr lang="en-US" sz="2000">
                <a:latin typeface="Arial" charset="0"/>
              </a:rPr>
              <a:t>             </a:t>
            </a:r>
            <a:r>
              <a:rPr lang="en-US" sz="1200">
                <a:latin typeface="Arial" charset="0"/>
              </a:rPr>
              <a:t> </a:t>
            </a:r>
            <a:r>
              <a:rPr lang="en-US" sz="2000">
                <a:latin typeface="Wingdings" charset="0"/>
                <a:sym typeface="Wingdings" charset="0"/>
              </a:rPr>
              <a:t></a:t>
            </a:r>
            <a:r>
              <a:rPr lang="en-US" sz="2000">
                <a:latin typeface="Arial" charset="0"/>
              </a:rPr>
              <a:t>reduces intraocular pressures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31746"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51203"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3C8032EF-1C58-9E4A-B881-67A3525D600A}" type="slidenum">
              <a:rPr lang="en-US" sz="1000">
                <a:solidFill>
                  <a:srgbClr val="2B2B2B"/>
                </a:solidFill>
                <a:sym typeface="Arial" charset="0"/>
              </a:rPr>
              <a:pPr algn="r"/>
              <a:t>48</a:t>
            </a:fld>
            <a:endParaRPr lang="en-US" sz="1000">
              <a:solidFill>
                <a:srgbClr val="2B2B2B"/>
              </a:solidFill>
              <a:sym typeface="Arial" charset="0"/>
            </a:endParaRPr>
          </a:p>
        </p:txBody>
      </p:sp>
      <p:sp>
        <p:nvSpPr>
          <p:cNvPr id="31748" name="Rectangle 4"/>
          <p:cNvSpPr>
            <a:spLocks noGrp="1" noChangeArrowheads="1"/>
          </p:cNvSpPr>
          <p:nvPr>
            <p:ph type="title"/>
          </p:nvPr>
        </p:nvSpPr>
        <p:spPr/>
        <p:txBody>
          <a:bodyPr/>
          <a:lstStyle/>
          <a:p>
            <a:r>
              <a:rPr lang="en-US">
                <a:latin typeface="Arial" charset="0"/>
              </a:rPr>
              <a:t>Impact of BB</a:t>
            </a:r>
          </a:p>
        </p:txBody>
      </p:sp>
      <p:sp>
        <p:nvSpPr>
          <p:cNvPr id="51205" name="Rectangle 5"/>
          <p:cNvSpPr>
            <a:spLocks noGrp="1" noChangeArrowheads="1"/>
          </p:cNvSpPr>
          <p:nvPr>
            <p:ph type="body" idx="1"/>
          </p:nvPr>
        </p:nvSpPr>
        <p:spPr>
          <a:xfrm>
            <a:off x="304800" y="1598613"/>
            <a:ext cx="6502400" cy="4527550"/>
          </a:xfrm>
        </p:spPr>
        <p:txBody>
          <a:bodyPr>
            <a:normAutofit/>
          </a:bodyPr>
          <a:lstStyle/>
          <a:p>
            <a:pPr marL="381000" indent="-344488">
              <a:lnSpc>
                <a:spcPct val="90000"/>
              </a:lnSpc>
              <a:spcBef>
                <a:spcPct val="0"/>
              </a:spcBef>
            </a:pPr>
            <a:r>
              <a:rPr lang="en-US" sz="2400" dirty="0">
                <a:latin typeface="Arial" charset="0"/>
              </a:rPr>
              <a:t>Acute MI</a:t>
            </a:r>
          </a:p>
          <a:p>
            <a:pPr lvl="1">
              <a:lnSpc>
                <a:spcPct val="90000"/>
              </a:lnSpc>
            </a:pPr>
            <a:r>
              <a:rPr lang="en-US" sz="2400" dirty="0">
                <a:latin typeface="Arial" charset="0"/>
              </a:rPr>
              <a:t>Norwegian Multicenter   Study Group </a:t>
            </a:r>
            <a:r>
              <a:rPr lang="en-US" sz="2400" dirty="0" err="1">
                <a:latin typeface="Arial" charset="0"/>
              </a:rPr>
              <a:t>Timolol</a:t>
            </a:r>
            <a:r>
              <a:rPr lang="en-US" sz="2400" dirty="0">
                <a:latin typeface="Arial" charset="0"/>
              </a:rPr>
              <a:t> </a:t>
            </a:r>
          </a:p>
          <a:p>
            <a:pPr lvl="1">
              <a:lnSpc>
                <a:spcPct val="90000"/>
              </a:lnSpc>
            </a:pPr>
            <a:r>
              <a:rPr lang="en-US" sz="2400" dirty="0">
                <a:latin typeface="Arial" charset="0"/>
              </a:rPr>
              <a:t>CAPRICORN </a:t>
            </a:r>
          </a:p>
          <a:p>
            <a:pPr lvl="1">
              <a:lnSpc>
                <a:spcPct val="90000"/>
              </a:lnSpc>
            </a:pPr>
            <a:r>
              <a:rPr lang="en-US" sz="2400" dirty="0">
                <a:latin typeface="Arial" charset="0"/>
              </a:rPr>
              <a:t>ISIS-1 </a:t>
            </a:r>
          </a:p>
          <a:p>
            <a:pPr lvl="1">
              <a:lnSpc>
                <a:spcPct val="90000"/>
              </a:lnSpc>
            </a:pPr>
            <a:endParaRPr lang="en-US" sz="2400" dirty="0">
              <a:latin typeface="Arial" charset="0"/>
            </a:endParaRPr>
          </a:p>
          <a:p>
            <a:pPr marL="381000" indent="-344488">
              <a:lnSpc>
                <a:spcPct val="90000"/>
              </a:lnSpc>
            </a:pPr>
            <a:r>
              <a:rPr lang="en-US" sz="2400" dirty="0" smtClean="0">
                <a:latin typeface="Arial" charset="0"/>
              </a:rPr>
              <a:t>CHF</a:t>
            </a:r>
            <a:endParaRPr lang="en-US" sz="2400" dirty="0">
              <a:latin typeface="Arial" charset="0"/>
            </a:endParaRPr>
          </a:p>
          <a:p>
            <a:pPr lvl="1">
              <a:lnSpc>
                <a:spcPct val="90000"/>
              </a:lnSpc>
            </a:pPr>
            <a:r>
              <a:rPr lang="en-US" sz="2400" dirty="0">
                <a:latin typeface="Arial" charset="0"/>
              </a:rPr>
              <a:t>COPERNICUS </a:t>
            </a:r>
          </a:p>
          <a:p>
            <a:pPr lvl="1">
              <a:lnSpc>
                <a:spcPct val="90000"/>
              </a:lnSpc>
            </a:pPr>
            <a:r>
              <a:rPr lang="en-US" sz="2400" dirty="0">
                <a:latin typeface="Arial" charset="0"/>
              </a:rPr>
              <a:t>MERIT-HF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33794"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53251"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91137860-294E-9D4A-9805-64A941124DC0}" type="slidenum">
              <a:rPr lang="en-US" sz="1000">
                <a:solidFill>
                  <a:srgbClr val="2B2B2B"/>
                </a:solidFill>
                <a:sym typeface="Arial" charset="0"/>
              </a:rPr>
              <a:pPr algn="r"/>
              <a:t>49</a:t>
            </a:fld>
            <a:endParaRPr lang="en-US" sz="1000">
              <a:solidFill>
                <a:srgbClr val="2B2B2B"/>
              </a:solidFill>
              <a:sym typeface="Arial" charset="0"/>
            </a:endParaRPr>
          </a:p>
        </p:txBody>
      </p:sp>
      <p:sp>
        <p:nvSpPr>
          <p:cNvPr id="33796" name="Rectangle 4"/>
          <p:cNvSpPr>
            <a:spLocks noGrp="1" noChangeArrowheads="1"/>
          </p:cNvSpPr>
          <p:nvPr>
            <p:ph type="title"/>
          </p:nvPr>
        </p:nvSpPr>
        <p:spPr/>
        <p:txBody>
          <a:bodyPr/>
          <a:lstStyle/>
          <a:p>
            <a:r>
              <a:rPr lang="en-US" dirty="0" smtClean="0">
                <a:latin typeface="Arial" charset="0"/>
              </a:rPr>
              <a:t>Intolerance </a:t>
            </a:r>
            <a:r>
              <a:rPr lang="en-US" dirty="0">
                <a:latin typeface="Arial" charset="0"/>
              </a:rPr>
              <a:t>of BB</a:t>
            </a:r>
          </a:p>
        </p:txBody>
      </p:sp>
      <p:sp>
        <p:nvSpPr>
          <p:cNvPr id="53253" name="Rectangle 5"/>
          <p:cNvSpPr>
            <a:spLocks noGrp="1" noChangeArrowheads="1"/>
          </p:cNvSpPr>
          <p:nvPr>
            <p:ph type="body" idx="1"/>
          </p:nvPr>
        </p:nvSpPr>
        <p:spPr>
          <a:xfrm>
            <a:off x="103717" y="1262063"/>
            <a:ext cx="10818283" cy="5186362"/>
          </a:xfrm>
        </p:spPr>
        <p:txBody>
          <a:bodyPr/>
          <a:lstStyle/>
          <a:p>
            <a:pPr marL="381000" indent="-344488">
              <a:spcBef>
                <a:spcPct val="0"/>
              </a:spcBef>
            </a:pPr>
            <a:r>
              <a:rPr lang="en-US" sz="2400" dirty="0">
                <a:latin typeface="Arial" charset="0"/>
              </a:rPr>
              <a:t>Side effects</a:t>
            </a:r>
          </a:p>
          <a:p>
            <a:pPr lvl="1"/>
            <a:r>
              <a:rPr lang="en-US" sz="2400" dirty="0">
                <a:latin typeface="Arial" charset="0"/>
              </a:rPr>
              <a:t>Bronchoconstriction, AV delay, </a:t>
            </a:r>
            <a:r>
              <a:rPr lang="en-US" sz="2400" dirty="0" smtClean="0">
                <a:latin typeface="Arial" charset="0"/>
              </a:rPr>
              <a:t>reduced insulin sensitivity</a:t>
            </a:r>
            <a:endParaRPr lang="en-US" sz="2400" dirty="0">
              <a:latin typeface="Arial" charset="0"/>
            </a:endParaRPr>
          </a:p>
          <a:p>
            <a:pPr lvl="1"/>
            <a:r>
              <a:rPr lang="en-US" sz="2400" dirty="0">
                <a:latin typeface="Arial" charset="0"/>
              </a:rPr>
              <a:t>Weight gain, depression, </a:t>
            </a:r>
            <a:r>
              <a:rPr lang="en-US" sz="2400" dirty="0" smtClean="0">
                <a:latin typeface="Arial" charset="0"/>
              </a:rPr>
              <a:t>fatigue, exercise tolerance</a:t>
            </a:r>
            <a:endParaRPr lang="en-US" sz="2400" dirty="0">
              <a:latin typeface="Arial" charset="0"/>
            </a:endParaRPr>
          </a:p>
          <a:p>
            <a:pPr marL="381000" indent="-344488"/>
            <a:endParaRPr lang="en-US" sz="2400" dirty="0">
              <a:latin typeface="Arial" charset="0"/>
            </a:endParaRPr>
          </a:p>
          <a:p>
            <a:pPr marL="381000" indent="-344488"/>
            <a:r>
              <a:rPr lang="en-US" sz="2400" dirty="0">
                <a:latin typeface="Arial" charset="0"/>
              </a:rPr>
              <a:t>BB may not be tolerated in high enough doses to attain</a:t>
            </a:r>
          </a:p>
          <a:p>
            <a:pPr marL="381000" indent="-344488">
              <a:buFont typeface="Wingdings" charset="0"/>
              <a:buNone/>
            </a:pPr>
            <a:r>
              <a:rPr lang="en-US" sz="2400" dirty="0">
                <a:latin typeface="Arial" charset="0"/>
              </a:rPr>
              <a:t>	 heart rates below </a:t>
            </a:r>
            <a:r>
              <a:rPr lang="en-US" sz="2400" dirty="0" smtClean="0">
                <a:latin typeface="Arial" charset="0"/>
              </a:rPr>
              <a:t>70 </a:t>
            </a:r>
            <a:r>
              <a:rPr lang="en-US" sz="2400" dirty="0" err="1" smtClean="0">
                <a:latin typeface="Arial" charset="0"/>
              </a:rPr>
              <a:t>bpm</a:t>
            </a:r>
            <a:endParaRPr lang="en-US" sz="2400" dirty="0">
              <a:latin typeface="Arial" charset="0"/>
            </a:endParaRPr>
          </a:p>
          <a:p>
            <a:pPr marL="36512" indent="0">
              <a:buNone/>
            </a:pPr>
            <a:endParaRPr lang="en-US"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Failure</a:t>
            </a:r>
            <a:endParaRPr lang="en-US" dirty="0"/>
          </a:p>
        </p:txBody>
      </p:sp>
      <p:sp>
        <p:nvSpPr>
          <p:cNvPr id="3" name="Content Placeholder 2"/>
          <p:cNvSpPr>
            <a:spLocks noGrp="1"/>
          </p:cNvSpPr>
          <p:nvPr>
            <p:ph idx="1"/>
          </p:nvPr>
        </p:nvSpPr>
        <p:spPr>
          <a:xfrm>
            <a:off x="677334" y="1445567"/>
            <a:ext cx="8596668" cy="4595795"/>
          </a:xfrm>
        </p:spPr>
        <p:txBody>
          <a:bodyPr>
            <a:normAutofit/>
          </a:bodyPr>
          <a:lstStyle/>
          <a:p>
            <a:r>
              <a:rPr lang="en-US" sz="2000" dirty="0" smtClean="0"/>
              <a:t>Any structural or functional impairment of ventricular filling or ejection of blood</a:t>
            </a:r>
          </a:p>
          <a:p>
            <a:endParaRPr lang="en-US" sz="2000" dirty="0" smtClean="0"/>
          </a:p>
          <a:p>
            <a:r>
              <a:rPr lang="en-US" sz="2000" dirty="0" smtClean="0"/>
              <a:t>Symptoms</a:t>
            </a:r>
          </a:p>
          <a:p>
            <a:pPr lvl="1"/>
            <a:r>
              <a:rPr lang="en-US" sz="2000" dirty="0" smtClean="0"/>
              <a:t>Dyspnea</a:t>
            </a:r>
            <a:endParaRPr lang="en-US" sz="2000" dirty="0"/>
          </a:p>
          <a:p>
            <a:pPr lvl="1"/>
            <a:r>
              <a:rPr lang="en-US" sz="2000" dirty="0" smtClean="0"/>
              <a:t>Fatigue</a:t>
            </a:r>
          </a:p>
          <a:p>
            <a:pPr lvl="1"/>
            <a:r>
              <a:rPr lang="en-US" sz="2000" dirty="0"/>
              <a:t>D</a:t>
            </a:r>
            <a:r>
              <a:rPr lang="en-US" sz="2000" dirty="0" smtClean="0"/>
              <a:t>ecreased exercise tolerance</a:t>
            </a:r>
            <a:endParaRPr lang="en-US" sz="2000" dirty="0"/>
          </a:p>
          <a:p>
            <a:pPr lvl="1"/>
            <a:r>
              <a:rPr lang="en-US" sz="2000" dirty="0"/>
              <a:t>P</a:t>
            </a:r>
            <a:r>
              <a:rPr lang="en-US" sz="2000" dirty="0" smtClean="0"/>
              <a:t>ulmonary congestion</a:t>
            </a:r>
            <a:endParaRPr lang="en-US" sz="2000" dirty="0"/>
          </a:p>
          <a:p>
            <a:pPr lvl="1"/>
            <a:r>
              <a:rPr lang="en-US" sz="2000" dirty="0" smtClean="0"/>
              <a:t>Splanchnic congestion</a:t>
            </a:r>
          </a:p>
          <a:p>
            <a:pPr lvl="1"/>
            <a:r>
              <a:rPr lang="en-US" sz="2000" dirty="0"/>
              <a:t>P</a:t>
            </a:r>
            <a:r>
              <a:rPr lang="en-US" sz="2000" dirty="0" smtClean="0"/>
              <a:t>eripheral edema</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405" y="1891126"/>
            <a:ext cx="3745022" cy="4966874"/>
          </a:xfrm>
          <a:prstGeom prst="rect">
            <a:avLst/>
          </a:prstGeom>
        </p:spPr>
      </p:pic>
    </p:spTree>
    <p:extLst>
      <p:ext uri="{BB962C8B-B14F-4D97-AF65-F5344CB8AC3E}">
        <p14:creationId xmlns:p14="http://schemas.microsoft.com/office/powerpoint/2010/main" val="1985180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7919"/>
            <a:ext cx="9794007" cy="1320800"/>
          </a:xfrm>
        </p:spPr>
        <p:txBody>
          <a:bodyPr/>
          <a:lstStyle/>
          <a:p>
            <a:r>
              <a:rPr lang="en-US" dirty="0" smtClean="0"/>
              <a:t>IVABRADINE: First in class HCN channel blocker 		</a:t>
            </a:r>
            <a:endParaRPr lang="en-US" dirty="0"/>
          </a:p>
        </p:txBody>
      </p:sp>
      <p:sp>
        <p:nvSpPr>
          <p:cNvPr id="3" name="Content Placeholder 2"/>
          <p:cNvSpPr>
            <a:spLocks noGrp="1"/>
          </p:cNvSpPr>
          <p:nvPr>
            <p:ph idx="1"/>
          </p:nvPr>
        </p:nvSpPr>
        <p:spPr>
          <a:xfrm>
            <a:off x="638850" y="1641007"/>
            <a:ext cx="8596668" cy="3880773"/>
          </a:xfrm>
        </p:spPr>
        <p:txBody>
          <a:bodyPr>
            <a:normAutofit fontScale="77500" lnSpcReduction="20000"/>
          </a:bodyPr>
          <a:lstStyle/>
          <a:p>
            <a:pPr>
              <a:buClr>
                <a:schemeClr val="accent2">
                  <a:lumMod val="75000"/>
                </a:schemeClr>
              </a:buClr>
              <a:buFont typeface="Wingdings" charset="2"/>
              <a:buChar char="Ø"/>
            </a:pPr>
            <a:r>
              <a:rPr lang="en-US" sz="3300" dirty="0" smtClean="0"/>
              <a:t>Blocks the hyperpolarization-activated cyclic nucleotide-gated (HCN) channel responsible for the cardiac pacemaker (affects the If current)</a:t>
            </a:r>
            <a:r>
              <a:rPr lang="en-US" sz="3300" dirty="0"/>
              <a:t> </a:t>
            </a:r>
            <a:endParaRPr lang="en-US" sz="3300" dirty="0" smtClean="0"/>
          </a:p>
          <a:p>
            <a:pPr>
              <a:buClr>
                <a:schemeClr val="accent2">
                  <a:lumMod val="75000"/>
                </a:schemeClr>
              </a:buClr>
              <a:buFont typeface="Wingdings" charset="2"/>
              <a:buChar char="Ø"/>
            </a:pPr>
            <a:r>
              <a:rPr lang="en-US" sz="3300" dirty="0" smtClean="0"/>
              <a:t>Inward </a:t>
            </a:r>
            <a:r>
              <a:rPr lang="en-US" sz="3300" dirty="0"/>
              <a:t>flow of positively charged ions that initiates the spontaneous diastolic depolarization phase, modulating heart </a:t>
            </a:r>
            <a:r>
              <a:rPr lang="en-US" sz="3300" dirty="0" smtClean="0"/>
              <a:t>rate</a:t>
            </a:r>
          </a:p>
          <a:p>
            <a:pPr>
              <a:buClr>
                <a:schemeClr val="accent2">
                  <a:lumMod val="75000"/>
                </a:schemeClr>
              </a:buClr>
              <a:buFont typeface="Wingdings" charset="2"/>
              <a:buChar char="Ø"/>
            </a:pPr>
            <a:r>
              <a:rPr lang="en-US" sz="3300" dirty="0" smtClean="0"/>
              <a:t>Lowers heart rate with NO effect on ventricular repolarization or myocardial contractility</a:t>
            </a:r>
          </a:p>
          <a:p>
            <a:pPr>
              <a:buClr>
                <a:schemeClr val="accent2">
                  <a:lumMod val="75000"/>
                </a:schemeClr>
              </a:buClr>
              <a:buFont typeface="Wingdings" charset="2"/>
              <a:buChar char="Ø"/>
            </a:pPr>
            <a:r>
              <a:rPr lang="en-US" sz="3300" dirty="0" smtClean="0"/>
              <a:t>Size of effect of </a:t>
            </a:r>
            <a:r>
              <a:rPr lang="en-US" sz="3300" dirty="0" err="1" smtClean="0"/>
              <a:t>ivabradine</a:t>
            </a:r>
            <a:r>
              <a:rPr lang="en-US" sz="3300" dirty="0" smtClean="0"/>
              <a:t> is dependent on baseline heart rate. </a:t>
            </a:r>
          </a:p>
          <a:p>
            <a:endParaRPr lang="en-US" sz="2400" dirty="0"/>
          </a:p>
        </p:txBody>
      </p:sp>
    </p:spTree>
    <p:extLst>
      <p:ext uri="{BB962C8B-B14F-4D97-AF65-F5344CB8AC3E}">
        <p14:creationId xmlns:p14="http://schemas.microsoft.com/office/powerpoint/2010/main" val="1414024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881718" y="434975"/>
            <a:ext cx="8428567"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sz="4000" dirty="0">
                <a:solidFill>
                  <a:srgbClr val="000000"/>
                </a:solidFill>
                <a:latin typeface="Arial" charset="0"/>
              </a:rPr>
              <a:t>I</a:t>
            </a:r>
            <a:r>
              <a:rPr lang="en-US" sz="4000" baseline="-25000" dirty="0">
                <a:solidFill>
                  <a:srgbClr val="000000"/>
                </a:solidFill>
                <a:latin typeface="Arial" charset="0"/>
              </a:rPr>
              <a:t>f</a:t>
            </a:r>
            <a:r>
              <a:rPr lang="en-US" sz="4000" dirty="0">
                <a:solidFill>
                  <a:srgbClr val="000000"/>
                </a:solidFill>
                <a:latin typeface="Arial" charset="0"/>
              </a:rPr>
              <a:t> Current</a:t>
            </a:r>
          </a:p>
        </p:txBody>
      </p:sp>
      <p:sp>
        <p:nvSpPr>
          <p:cNvPr id="155651" name="Rectangle 3"/>
          <p:cNvSpPr>
            <a:spLocks noGrp="1" noChangeArrowheads="1"/>
          </p:cNvSpPr>
          <p:nvPr>
            <p:ph type="body" idx="1"/>
          </p:nvPr>
        </p:nvSpPr>
        <p:spPr>
          <a:xfrm>
            <a:off x="347134" y="1430339"/>
            <a:ext cx="11444817" cy="6264275"/>
          </a:xfrm>
        </p:spPr>
        <p:txBody>
          <a:bodyPr wrap="square">
            <a:normAutofit/>
          </a:bodyPr>
          <a:lstStyle/>
          <a:p>
            <a:r>
              <a:rPr lang="en-US" sz="2400" dirty="0">
                <a:solidFill>
                  <a:srgbClr val="000000"/>
                </a:solidFill>
              </a:rPr>
              <a:t>The funny current is highly expressed in spontaneously active cardiac regions, such as the </a:t>
            </a:r>
            <a:r>
              <a:rPr lang="en-US" sz="2400" dirty="0">
                <a:solidFill>
                  <a:srgbClr val="000000"/>
                </a:solidFill>
                <a:hlinkClick r:id="rId2" tooltip="Sinoatrial node"/>
              </a:rPr>
              <a:t>sinoatrial node</a:t>
            </a:r>
            <a:r>
              <a:rPr lang="en-US" sz="2400" dirty="0">
                <a:solidFill>
                  <a:srgbClr val="000000"/>
                </a:solidFill>
              </a:rPr>
              <a:t> (SAN, the natural pacemaker region), the </a:t>
            </a:r>
            <a:r>
              <a:rPr lang="en-US" sz="2400" dirty="0">
                <a:solidFill>
                  <a:srgbClr val="000000"/>
                </a:solidFill>
                <a:hlinkClick r:id="rId3" tooltip="Atrioventricular node"/>
              </a:rPr>
              <a:t>atrio-ventricular node</a:t>
            </a:r>
            <a:r>
              <a:rPr lang="en-US" sz="2400" dirty="0">
                <a:solidFill>
                  <a:srgbClr val="000000"/>
                </a:solidFill>
              </a:rPr>
              <a:t> (AVN) and the Purkinje </a:t>
            </a:r>
            <a:r>
              <a:rPr lang="en-US" sz="2400" dirty="0" err="1">
                <a:solidFill>
                  <a:srgbClr val="000000"/>
                </a:solidFill>
              </a:rPr>
              <a:t>fibres</a:t>
            </a:r>
            <a:r>
              <a:rPr lang="en-US" sz="2400" dirty="0">
                <a:solidFill>
                  <a:srgbClr val="000000"/>
                </a:solidFill>
              </a:rPr>
              <a:t> of conduction tissue. </a:t>
            </a:r>
          </a:p>
          <a:p>
            <a:r>
              <a:rPr lang="en-US" sz="2400" dirty="0">
                <a:solidFill>
                  <a:srgbClr val="000000"/>
                </a:solidFill>
              </a:rPr>
              <a:t>Particularly unusual, the funny current is a mixed sodium-potassium current, inward and slowly activating on hyperpolarization at voltages in the diastolic range (normally from -60/-70 mV to -40 mV)</a:t>
            </a:r>
            <a:r>
              <a:rPr lang="en-US" sz="2400" dirty="0" smtClean="0">
                <a:solidFill>
                  <a:srgbClr val="000000"/>
                </a:solidFill>
              </a:rPr>
              <a:t>.</a:t>
            </a:r>
            <a:endParaRPr lang="en-US" sz="2400" dirty="0">
              <a:solidFill>
                <a:srgbClr val="000000"/>
              </a:solidFill>
            </a:endParaRPr>
          </a:p>
          <a:p>
            <a:r>
              <a:rPr lang="en-US" sz="2400" dirty="0">
                <a:solidFill>
                  <a:srgbClr val="000000"/>
                </a:solidFill>
              </a:rPr>
              <a:t>When at the end of a </a:t>
            </a:r>
            <a:r>
              <a:rPr lang="en-US" sz="2400" dirty="0" err="1">
                <a:solidFill>
                  <a:srgbClr val="000000"/>
                </a:solidFill>
              </a:rPr>
              <a:t>sinoatrial</a:t>
            </a:r>
            <a:r>
              <a:rPr lang="en-US" sz="2400" dirty="0">
                <a:solidFill>
                  <a:srgbClr val="000000"/>
                </a:solidFill>
              </a:rPr>
              <a:t> action potential the membrane repolarizes below the If threshold (about -40/-50 mV), the funny current is activated and supplies inward current, which is responsible for starting the </a:t>
            </a:r>
            <a:r>
              <a:rPr lang="en-US" sz="2400" dirty="0">
                <a:solidFill>
                  <a:schemeClr val="tx1"/>
                </a:solidFill>
                <a:hlinkClick r:id="rId4" tooltip="Diastolic depolarization"/>
              </a:rPr>
              <a:t>diastolic depolarization</a:t>
            </a:r>
            <a:r>
              <a:rPr lang="en-US" sz="2400" dirty="0">
                <a:solidFill>
                  <a:srgbClr val="000000"/>
                </a:solidFill>
              </a:rPr>
              <a:t> phase (DD)</a:t>
            </a:r>
            <a:r>
              <a:rPr lang="en-US" sz="2400" dirty="0" smtClean="0">
                <a:solidFill>
                  <a:srgbClr val="000000"/>
                </a:solidFill>
              </a:rPr>
              <a:t>;</a:t>
            </a:r>
            <a:endParaRPr lang="en-US" sz="2400" dirty="0">
              <a:solidFill>
                <a:srgbClr val="000000"/>
              </a:solidFill>
            </a:endParaRPr>
          </a:p>
          <a:p>
            <a:r>
              <a:rPr lang="en-US" sz="2400" dirty="0">
                <a:solidFill>
                  <a:srgbClr val="000000"/>
                </a:solidFill>
              </a:rPr>
              <a:t> By this mechanism, the funny current controls the rate of spontaneous activity of </a:t>
            </a:r>
            <a:r>
              <a:rPr lang="en-US" sz="2400" dirty="0" err="1">
                <a:solidFill>
                  <a:srgbClr val="000000"/>
                </a:solidFill>
              </a:rPr>
              <a:t>sinoatrial</a:t>
            </a:r>
            <a:r>
              <a:rPr lang="en-US" sz="2400" dirty="0">
                <a:solidFill>
                  <a:srgbClr val="000000"/>
                </a:solidFill>
              </a:rPr>
              <a:t> </a:t>
            </a:r>
            <a:r>
              <a:rPr lang="en-US" sz="2400" dirty="0" err="1">
                <a:solidFill>
                  <a:srgbClr val="000000"/>
                </a:solidFill>
              </a:rPr>
              <a:t>myocytes</a:t>
            </a:r>
            <a:r>
              <a:rPr lang="en-US" sz="2400" dirty="0">
                <a:solidFill>
                  <a:srgbClr val="000000"/>
                </a:solidFill>
              </a:rPr>
              <a:t>, hence the cardiac rate.</a:t>
            </a:r>
          </a:p>
          <a:p>
            <a:endParaRPr lang="en-US" sz="1800" dirty="0">
              <a:latin typeface="Arial" charset="0"/>
            </a:endParaRPr>
          </a:p>
          <a:p>
            <a:endParaRPr lang="en-US" sz="1800" dirty="0">
              <a:latin typeface="Arial" charset="0"/>
            </a:endParaRPr>
          </a:p>
          <a:p>
            <a:pPr>
              <a:buFont typeface="Wingdings" charset="0"/>
              <a:buNone/>
            </a:pPr>
            <a:endParaRPr lang="en-US" sz="18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43010"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62467"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0D7AB10D-5C2D-2C49-A09B-55A617B414BC}" type="slidenum">
              <a:rPr lang="en-US" sz="1000">
                <a:solidFill>
                  <a:srgbClr val="2B2B2B"/>
                </a:solidFill>
                <a:sym typeface="Arial" charset="0"/>
              </a:rPr>
              <a:pPr algn="r"/>
              <a:t>52</a:t>
            </a:fld>
            <a:endParaRPr lang="en-US" sz="1000">
              <a:solidFill>
                <a:srgbClr val="2B2B2B"/>
              </a:solidFill>
              <a:sym typeface="Arial" charset="0"/>
            </a:endParaRPr>
          </a:p>
        </p:txBody>
      </p:sp>
      <p:sp>
        <p:nvSpPr>
          <p:cNvPr id="43012" name="Rectangle 4"/>
          <p:cNvSpPr>
            <a:spLocks noGrp="1" noChangeArrowheads="1"/>
          </p:cNvSpPr>
          <p:nvPr>
            <p:ph type="title"/>
          </p:nvPr>
        </p:nvSpPr>
        <p:spPr/>
        <p:txBody>
          <a:bodyPr/>
          <a:lstStyle/>
          <a:p>
            <a:r>
              <a:rPr lang="en-US" dirty="0">
                <a:latin typeface="Arial" charset="0"/>
              </a:rPr>
              <a:t>Ivabradine</a:t>
            </a:r>
          </a:p>
        </p:txBody>
      </p:sp>
      <p:sp>
        <p:nvSpPr>
          <p:cNvPr id="62469" name="Rectangle 5"/>
          <p:cNvSpPr>
            <a:spLocks noGrp="1" noChangeArrowheads="1"/>
          </p:cNvSpPr>
          <p:nvPr>
            <p:ph type="body" idx="1"/>
          </p:nvPr>
        </p:nvSpPr>
        <p:spPr>
          <a:xfrm>
            <a:off x="609600" y="1219200"/>
            <a:ext cx="7924800" cy="5257800"/>
          </a:xfrm>
        </p:spPr>
        <p:txBody>
          <a:bodyPr/>
          <a:lstStyle/>
          <a:p>
            <a:pPr marL="381000" indent="-344488">
              <a:spcBef>
                <a:spcPct val="0"/>
              </a:spcBef>
            </a:pPr>
            <a:r>
              <a:rPr lang="en-US" sz="2400" dirty="0">
                <a:latin typeface="Arial" charset="0"/>
              </a:rPr>
              <a:t>Specifically binds the </a:t>
            </a:r>
            <a:r>
              <a:rPr lang="en-US" sz="2400" dirty="0" smtClean="0">
                <a:latin typeface="Arial" charset="0"/>
              </a:rPr>
              <a:t>(If) Funny </a:t>
            </a:r>
            <a:r>
              <a:rPr lang="en-US" sz="2400" dirty="0">
                <a:latin typeface="Arial" charset="0"/>
              </a:rPr>
              <a:t>channel</a:t>
            </a:r>
          </a:p>
          <a:p>
            <a:pPr lvl="1"/>
            <a:r>
              <a:rPr lang="en-US" sz="2400" dirty="0">
                <a:latin typeface="Arial" charset="0"/>
              </a:rPr>
              <a:t>Reduces the slope for diastolic depolarization </a:t>
            </a:r>
          </a:p>
          <a:p>
            <a:pPr lvl="2"/>
            <a:r>
              <a:rPr lang="en-US" sz="2400" dirty="0">
                <a:latin typeface="Arial" charset="0"/>
              </a:rPr>
              <a:t>Prolongs diastolic duration</a:t>
            </a:r>
          </a:p>
          <a:p>
            <a:pPr marL="381000" indent="-344488"/>
            <a:endParaRPr lang="en-US" sz="2800" dirty="0">
              <a:latin typeface="Arial" charset="0"/>
            </a:endParaRPr>
          </a:p>
          <a:p>
            <a:pPr marL="381000" indent="-344488"/>
            <a:r>
              <a:rPr lang="en-US" sz="2800" dirty="0">
                <a:latin typeface="Arial" charset="0"/>
              </a:rPr>
              <a:t>Does not alter…</a:t>
            </a:r>
            <a:endParaRPr lang="en-US" dirty="0">
              <a:latin typeface="Arial" charset="0"/>
            </a:endParaRPr>
          </a:p>
          <a:p>
            <a:pPr lvl="2">
              <a:spcBef>
                <a:spcPts val="500"/>
              </a:spcBef>
            </a:pPr>
            <a:r>
              <a:rPr lang="en-US" sz="2400" dirty="0">
                <a:latin typeface="Arial" charset="0"/>
              </a:rPr>
              <a:t>Ventricular repolarization</a:t>
            </a:r>
          </a:p>
          <a:p>
            <a:pPr lvl="2">
              <a:spcBef>
                <a:spcPts val="500"/>
              </a:spcBef>
            </a:pPr>
            <a:r>
              <a:rPr lang="en-US" sz="2400" dirty="0">
                <a:latin typeface="Arial" charset="0"/>
              </a:rPr>
              <a:t>Myocardial contractility</a:t>
            </a:r>
          </a:p>
          <a:p>
            <a:pPr lvl="2">
              <a:spcBef>
                <a:spcPts val="500"/>
              </a:spcBef>
            </a:pPr>
            <a:r>
              <a:rPr lang="en-US" sz="2400" dirty="0">
                <a:latin typeface="Arial" charset="0"/>
              </a:rPr>
              <a:t>Blood pressure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911024" y="1632144"/>
            <a:ext cx="7613033" cy="4696352"/>
          </a:xfrm>
          <a:prstGeom prst="rect">
            <a:avLst/>
          </a:prstGeom>
        </p:spPr>
      </p:pic>
      <p:sp>
        <p:nvSpPr>
          <p:cNvPr id="3" name="Rectangle 2"/>
          <p:cNvSpPr/>
          <p:nvPr/>
        </p:nvSpPr>
        <p:spPr>
          <a:xfrm>
            <a:off x="6099608" y="2078328"/>
            <a:ext cx="1770233" cy="365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IVABRADINE</a:t>
            </a:r>
            <a:endParaRPr lang="en-US" dirty="0"/>
          </a:p>
        </p:txBody>
      </p:sp>
      <p:sp>
        <p:nvSpPr>
          <p:cNvPr id="4" name="Rectangle 3"/>
          <p:cNvSpPr/>
          <p:nvPr/>
        </p:nvSpPr>
        <p:spPr>
          <a:xfrm>
            <a:off x="3983025" y="4810944"/>
            <a:ext cx="1443125" cy="923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Ivabradine slows diastolic depolarization</a:t>
            </a:r>
            <a:endParaRPr lang="en-US" sz="1400" dirty="0"/>
          </a:p>
        </p:txBody>
      </p:sp>
    </p:spTree>
    <p:extLst>
      <p:ext uri="{BB962C8B-B14F-4D97-AF65-F5344CB8AC3E}">
        <p14:creationId xmlns:p14="http://schemas.microsoft.com/office/powerpoint/2010/main" val="3745051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56322"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64515"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320F0A79-BB3C-574B-A1E3-A6CA6DE68256}" type="slidenum">
              <a:rPr lang="en-US" sz="1000">
                <a:solidFill>
                  <a:srgbClr val="2B2B2B"/>
                </a:solidFill>
                <a:sym typeface="Arial" charset="0"/>
              </a:rPr>
              <a:pPr algn="r"/>
              <a:t>54</a:t>
            </a:fld>
            <a:endParaRPr lang="en-US" sz="1000">
              <a:solidFill>
                <a:srgbClr val="2B2B2B"/>
              </a:solidFill>
              <a:sym typeface="Arial" charset="0"/>
            </a:endParaRPr>
          </a:p>
        </p:txBody>
      </p:sp>
      <p:sp>
        <p:nvSpPr>
          <p:cNvPr id="56324" name="Rectangle 4"/>
          <p:cNvSpPr>
            <a:spLocks noGrp="1" noChangeArrowheads="1"/>
          </p:cNvSpPr>
          <p:nvPr>
            <p:ph type="title"/>
          </p:nvPr>
        </p:nvSpPr>
        <p:spPr/>
        <p:txBody>
          <a:bodyPr/>
          <a:lstStyle/>
          <a:p>
            <a:r>
              <a:rPr lang="en-US" dirty="0">
                <a:latin typeface="Arial" charset="0"/>
              </a:rPr>
              <a:t>Ivabradine Trials</a:t>
            </a:r>
          </a:p>
        </p:txBody>
      </p:sp>
      <p:sp>
        <p:nvSpPr>
          <p:cNvPr id="64517" name="Rectangle 5"/>
          <p:cNvSpPr>
            <a:spLocks noGrp="1" noChangeArrowheads="1"/>
          </p:cNvSpPr>
          <p:nvPr>
            <p:ph type="body" idx="1"/>
          </p:nvPr>
        </p:nvSpPr>
        <p:spPr>
          <a:xfrm>
            <a:off x="662517" y="1312864"/>
            <a:ext cx="10615083" cy="4575175"/>
          </a:xfrm>
        </p:spPr>
        <p:txBody>
          <a:bodyPr wrap="square">
            <a:normAutofit/>
          </a:bodyPr>
          <a:lstStyle/>
          <a:p>
            <a:pPr marL="381000" indent="-344488">
              <a:spcBef>
                <a:spcPct val="0"/>
              </a:spcBef>
            </a:pPr>
            <a:r>
              <a:rPr lang="en-US" sz="2400" dirty="0">
                <a:latin typeface="Arial" charset="0"/>
              </a:rPr>
              <a:t>Reduces atherosclerosis (</a:t>
            </a:r>
            <a:r>
              <a:rPr lang="en-US" sz="2400" dirty="0" err="1">
                <a:latin typeface="Arial" charset="0"/>
              </a:rPr>
              <a:t>Circ</a:t>
            </a:r>
            <a:r>
              <a:rPr lang="en-US" sz="2400" dirty="0">
                <a:latin typeface="Arial" charset="0"/>
              </a:rPr>
              <a:t> 2008;117:2377-87)</a:t>
            </a:r>
          </a:p>
          <a:p>
            <a:pPr lvl="1"/>
            <a:r>
              <a:rPr lang="en-US" sz="2400" dirty="0">
                <a:latin typeface="Arial" charset="0"/>
              </a:rPr>
              <a:t>Decreases vascular oxidative stress</a:t>
            </a:r>
          </a:p>
          <a:p>
            <a:pPr lvl="1"/>
            <a:r>
              <a:rPr lang="en-US" sz="2400" dirty="0">
                <a:latin typeface="Arial" charset="0"/>
              </a:rPr>
              <a:t>Improves endothelial function</a:t>
            </a:r>
          </a:p>
          <a:p>
            <a:pPr marL="381000" indent="-344488"/>
            <a:r>
              <a:rPr lang="en-US" sz="2400" dirty="0">
                <a:latin typeface="Arial" charset="0"/>
              </a:rPr>
              <a:t>Increases </a:t>
            </a:r>
            <a:r>
              <a:rPr lang="en-US" sz="2400" dirty="0" smtClean="0">
                <a:latin typeface="Arial" charset="0"/>
              </a:rPr>
              <a:t>exercise </a:t>
            </a:r>
            <a:r>
              <a:rPr lang="en-US" sz="2400" dirty="0">
                <a:latin typeface="Arial" charset="0"/>
              </a:rPr>
              <a:t>tolerance and time to ischemia in</a:t>
            </a:r>
          </a:p>
          <a:p>
            <a:pPr marL="381000" indent="-344488">
              <a:buFont typeface="Wingdings" charset="0"/>
              <a:buNone/>
            </a:pPr>
            <a:r>
              <a:rPr lang="en-US" sz="2400" dirty="0">
                <a:latin typeface="Arial" charset="0"/>
              </a:rPr>
              <a:t> patients with &gt; 3 months angina (</a:t>
            </a:r>
            <a:r>
              <a:rPr lang="en-US" sz="2400" dirty="0" err="1">
                <a:latin typeface="Arial" charset="0"/>
              </a:rPr>
              <a:t>Circ</a:t>
            </a:r>
            <a:r>
              <a:rPr lang="en-US" sz="2400" dirty="0">
                <a:latin typeface="Arial" charset="0"/>
              </a:rPr>
              <a:t> 2003;107:817-23</a:t>
            </a:r>
            <a:r>
              <a:rPr lang="en-US" sz="2400" dirty="0" smtClean="0">
                <a:latin typeface="Arial" charset="0"/>
              </a:rPr>
              <a:t>)</a:t>
            </a:r>
            <a:endParaRPr lang="en-US" sz="2400" dirty="0">
              <a:latin typeface="Arial" charset="0"/>
            </a:endParaRPr>
          </a:p>
          <a:p>
            <a:pPr marL="381000" indent="-344488"/>
            <a:r>
              <a:rPr lang="en-US" sz="2400" dirty="0">
                <a:latin typeface="Arial" charset="0"/>
              </a:rPr>
              <a:t>Non-inferior to Atenolol (</a:t>
            </a:r>
            <a:r>
              <a:rPr lang="en-US" sz="2400" dirty="0" err="1">
                <a:latin typeface="Arial" charset="0"/>
              </a:rPr>
              <a:t>Eur</a:t>
            </a:r>
            <a:r>
              <a:rPr lang="en-US" sz="2400" dirty="0">
                <a:latin typeface="Arial" charset="0"/>
              </a:rPr>
              <a:t> Heart J 2005;26:2529-36)</a:t>
            </a:r>
          </a:p>
          <a:p>
            <a:pPr lvl="1"/>
            <a:r>
              <a:rPr lang="en-US" sz="2400" dirty="0">
                <a:latin typeface="Arial" charset="0"/>
              </a:rPr>
              <a:t>Exercise tolerance, time to angina or ischemia</a:t>
            </a:r>
          </a:p>
          <a:p>
            <a:pPr marL="381000" indent="-344488"/>
            <a:r>
              <a:rPr lang="en-US" sz="2400" dirty="0">
                <a:latin typeface="Arial" charset="0"/>
              </a:rPr>
              <a:t>Non-inferior to Amlodipine (Drugs 2007;67(3):393-405)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6101"/>
            <a:ext cx="12192000" cy="3188565"/>
          </a:xfrm>
          <a:prstGeom prst="rect">
            <a:avLst/>
          </a:prstGeom>
        </p:spPr>
        <p:txBody>
          <a:bodyPr>
            <a:spAutoFit/>
          </a:bodyPr>
          <a:lstStyle/>
          <a:p>
            <a:pPr algn="ctr">
              <a:lnSpc>
                <a:spcPct val="115000"/>
              </a:lnSpc>
            </a:pPr>
            <a:r>
              <a:rPr lang="en-US" sz="3200" b="1" dirty="0" err="1">
                <a:effectLst>
                  <a:outerShdw blurRad="38100" dist="38100" dir="2700000" algn="tl">
                    <a:srgbClr val="000000"/>
                  </a:outerShdw>
                </a:effectLst>
                <a:latin typeface="+mj-lt"/>
                <a:cs typeface="Arial Black"/>
              </a:rPr>
              <a:t>Mor</a:t>
            </a:r>
            <a:r>
              <a:rPr lang="en-US" sz="3200" dirty="0" err="1">
                <a:effectLst>
                  <a:outerShdw blurRad="38100" dist="38100" dir="2700000" algn="tl">
                    <a:srgbClr val="000000"/>
                  </a:outerShdw>
                </a:effectLst>
                <a:latin typeface="+mj-lt"/>
                <a:cs typeface="Arial Black"/>
              </a:rPr>
              <a:t>B</a:t>
            </a:r>
            <a:r>
              <a:rPr lang="en-US" sz="3200" b="1" dirty="0" err="1">
                <a:effectLst>
                  <a:outerShdw blurRad="38100" dist="38100" dir="2700000" algn="tl">
                    <a:srgbClr val="000000"/>
                  </a:outerShdw>
                </a:effectLst>
                <a:latin typeface="+mj-lt"/>
                <a:cs typeface="Arial Black"/>
              </a:rPr>
              <a:t>idity</a:t>
            </a:r>
            <a:r>
              <a:rPr lang="en-US" sz="3200" b="1" dirty="0">
                <a:effectLst>
                  <a:outerShdw blurRad="38100" dist="38100" dir="2700000" algn="tl">
                    <a:srgbClr val="000000"/>
                  </a:outerShdw>
                </a:effectLst>
                <a:latin typeface="+mj-lt"/>
                <a:cs typeface="Arial Black"/>
              </a:rPr>
              <a:t>-mortality </a:t>
            </a:r>
            <a:r>
              <a:rPr lang="en-US" sz="3200" dirty="0" err="1">
                <a:effectLst>
                  <a:outerShdw blurRad="38100" dist="38100" dir="2700000" algn="tl">
                    <a:srgbClr val="000000"/>
                  </a:outerShdw>
                </a:effectLst>
                <a:latin typeface="+mj-lt"/>
                <a:cs typeface="Arial Black"/>
              </a:rPr>
              <a:t>E</a:t>
            </a:r>
            <a:r>
              <a:rPr lang="en-US" sz="3200" b="1" dirty="0" err="1">
                <a:effectLst>
                  <a:outerShdw blurRad="38100" dist="38100" dir="2700000" algn="tl">
                    <a:srgbClr val="000000"/>
                  </a:outerShdw>
                </a:effectLst>
                <a:latin typeface="+mj-lt"/>
                <a:cs typeface="Arial Black"/>
              </a:rPr>
              <a:t>v</a:t>
            </a:r>
            <a:r>
              <a:rPr lang="en-US" sz="3200" dirty="0" err="1">
                <a:effectLst>
                  <a:outerShdw blurRad="38100" dist="38100" dir="2700000" algn="tl">
                    <a:srgbClr val="000000"/>
                  </a:outerShdw>
                </a:effectLst>
                <a:latin typeface="+mj-lt"/>
                <a:cs typeface="Arial Black"/>
              </a:rPr>
              <a:t>A</a:t>
            </a:r>
            <a:r>
              <a:rPr lang="en-US" sz="3200" b="1" dirty="0" err="1">
                <a:effectLst>
                  <a:outerShdw blurRad="38100" dist="38100" dir="2700000" algn="tl">
                    <a:srgbClr val="000000"/>
                  </a:outerShdw>
                </a:effectLst>
                <a:latin typeface="+mj-lt"/>
                <a:cs typeface="Arial Black"/>
              </a:rPr>
              <a:t>l</a:t>
            </a:r>
            <a:r>
              <a:rPr lang="en-US" sz="3200" dirty="0" err="1">
                <a:effectLst>
                  <a:outerShdw blurRad="38100" dist="38100" dir="2700000" algn="tl">
                    <a:srgbClr val="000000"/>
                  </a:outerShdw>
                </a:effectLst>
                <a:latin typeface="+mj-lt"/>
                <a:cs typeface="Arial Black"/>
              </a:rPr>
              <a:t>U</a:t>
            </a:r>
            <a:r>
              <a:rPr lang="en-US" sz="3200" b="1" dirty="0" err="1">
                <a:effectLst>
                  <a:outerShdw blurRad="38100" dist="38100" dir="2700000" algn="tl">
                    <a:srgbClr val="000000"/>
                  </a:outerShdw>
                </a:effectLst>
                <a:latin typeface="+mj-lt"/>
                <a:cs typeface="Arial Black"/>
              </a:rPr>
              <a:t>ation</a:t>
            </a:r>
            <a:r>
              <a:rPr lang="en-US" sz="3200" b="1" dirty="0">
                <a:effectLst>
                  <a:outerShdw blurRad="38100" dist="38100" dir="2700000" algn="tl">
                    <a:srgbClr val="000000"/>
                  </a:outerShdw>
                </a:effectLst>
                <a:latin typeface="+mj-lt"/>
                <a:cs typeface="Arial Black"/>
              </a:rPr>
              <a:t> of </a:t>
            </a:r>
            <a:r>
              <a:rPr lang="en-US" sz="3200" dirty="0">
                <a:effectLst>
                  <a:outerShdw blurRad="38100" dist="38100" dir="2700000" algn="tl">
                    <a:srgbClr val="000000"/>
                  </a:outerShdw>
                </a:effectLst>
                <a:latin typeface="+mj-lt"/>
                <a:cs typeface="Arial Black"/>
              </a:rPr>
              <a:t>T</a:t>
            </a:r>
            <a:r>
              <a:rPr lang="en-US" sz="3200" b="1" dirty="0">
                <a:effectLst>
                  <a:outerShdw blurRad="38100" dist="38100" dir="2700000" algn="tl">
                    <a:srgbClr val="000000"/>
                  </a:outerShdw>
                </a:effectLst>
                <a:latin typeface="+mj-lt"/>
                <a:cs typeface="Arial Black"/>
              </a:rPr>
              <a:t>he </a:t>
            </a:r>
            <a:r>
              <a:rPr lang="en-US" sz="3200" i="1" dirty="0">
                <a:effectLst>
                  <a:outerShdw blurRad="38100" dist="38100" dir="2700000" algn="tl">
                    <a:srgbClr val="000000"/>
                  </a:outerShdw>
                </a:effectLst>
                <a:latin typeface="+mj-lt"/>
                <a:cs typeface="Arial Black"/>
              </a:rPr>
              <a:t>I</a:t>
            </a:r>
            <a:r>
              <a:rPr lang="en-US" sz="1000" i="1" dirty="0">
                <a:effectLst>
                  <a:outerShdw blurRad="38100" dist="38100" dir="2700000" algn="tl">
                    <a:srgbClr val="000000"/>
                  </a:outerShdw>
                </a:effectLst>
                <a:latin typeface="+mj-lt"/>
                <a:cs typeface="Arial Black"/>
              </a:rPr>
              <a:t> </a:t>
            </a:r>
            <a:r>
              <a:rPr lang="en-US" sz="3200" baseline="-25000" dirty="0">
                <a:effectLst>
                  <a:outerShdw blurRad="38100" dist="38100" dir="2700000" algn="tl">
                    <a:srgbClr val="000000"/>
                  </a:outerShdw>
                </a:effectLst>
                <a:latin typeface="+mj-lt"/>
                <a:cs typeface="Arial Black"/>
              </a:rPr>
              <a:t>f</a:t>
            </a:r>
            <a:r>
              <a:rPr lang="en-US" sz="3200" b="1" dirty="0">
                <a:effectLst>
                  <a:outerShdw blurRad="38100" dist="38100" dir="2700000" algn="tl">
                    <a:srgbClr val="000000"/>
                  </a:outerShdw>
                </a:effectLst>
                <a:latin typeface="+mj-lt"/>
                <a:cs typeface="Arial Black"/>
              </a:rPr>
              <a:t> inhibitor Ivabradine in patients with coronary disease and left </a:t>
            </a:r>
            <a:r>
              <a:rPr lang="en-US" sz="3200" b="1" dirty="0" err="1">
                <a:effectLst>
                  <a:outerShdw blurRad="38100" dist="38100" dir="2700000" algn="tl">
                    <a:srgbClr val="000000"/>
                  </a:outerShdw>
                </a:effectLst>
                <a:latin typeface="+mj-lt"/>
                <a:cs typeface="Arial Black"/>
              </a:rPr>
              <a:t>ventric</a:t>
            </a:r>
            <a:r>
              <a:rPr lang="en-US" sz="3200" dirty="0" err="1">
                <a:effectLst>
                  <a:outerShdw blurRad="38100" dist="38100" dir="2700000" algn="tl">
                    <a:srgbClr val="000000"/>
                  </a:outerShdw>
                </a:effectLst>
                <a:latin typeface="+mj-lt"/>
                <a:cs typeface="Arial Black"/>
              </a:rPr>
              <a:t>UL</a:t>
            </a:r>
            <a:r>
              <a:rPr lang="en-US" sz="3200" b="1" dirty="0" err="1">
                <a:effectLst>
                  <a:outerShdw blurRad="38100" dist="38100" dir="2700000" algn="tl">
                    <a:srgbClr val="000000"/>
                  </a:outerShdw>
                </a:effectLst>
                <a:latin typeface="+mj-lt"/>
                <a:cs typeface="Arial Black"/>
              </a:rPr>
              <a:t>ar</a:t>
            </a:r>
            <a:r>
              <a:rPr lang="en-US" sz="3200" b="1" dirty="0">
                <a:effectLst>
                  <a:outerShdw blurRad="38100" dist="38100" dir="2700000" algn="tl">
                    <a:srgbClr val="000000"/>
                  </a:outerShdw>
                </a:effectLst>
                <a:latin typeface="+mj-lt"/>
                <a:cs typeface="Arial Black"/>
              </a:rPr>
              <a:t> dysfunction</a:t>
            </a:r>
          </a:p>
          <a:p>
            <a:pPr algn="ctr">
              <a:lnSpc>
                <a:spcPct val="115000"/>
              </a:lnSpc>
            </a:pPr>
            <a:endParaRPr lang="en-US" sz="3200" b="1" dirty="0">
              <a:effectLst>
                <a:outerShdw blurRad="38100" dist="38100" dir="2700000" algn="tl">
                  <a:srgbClr val="000000"/>
                </a:outerShdw>
              </a:effectLst>
            </a:endParaRPr>
          </a:p>
          <a:p>
            <a:pPr algn="ctr">
              <a:lnSpc>
                <a:spcPct val="115000"/>
              </a:lnSpc>
            </a:pPr>
            <a:r>
              <a:rPr lang="en-US" sz="4800" b="1" dirty="0">
                <a:solidFill>
                  <a:schemeClr val="accent2">
                    <a:lumMod val="75000"/>
                  </a:schemeClr>
                </a:solidFill>
                <a:effectLst>
                  <a:outerShdw blurRad="38100" dist="38100" dir="2700000" algn="tl">
                    <a:srgbClr val="FFFFFF"/>
                  </a:outerShdw>
                </a:effectLst>
              </a:rPr>
              <a:t>BEAUTIFUL Trial</a:t>
            </a:r>
          </a:p>
        </p:txBody>
      </p:sp>
    </p:spTree>
  </p:cSld>
  <p:clrMapOvr>
    <a:masterClrMapping/>
  </p:clrMapOvr>
  <p:transition spd="med">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Rectangle 4"/>
          <p:cNvSpPr>
            <a:spLocks noChangeArrowheads="1"/>
          </p:cNvSpPr>
          <p:nvPr/>
        </p:nvSpPr>
        <p:spPr bwMode="auto">
          <a:xfrm>
            <a:off x="609601" y="400051"/>
            <a:ext cx="10606617" cy="891522"/>
          </a:xfrm>
          <a:prstGeom prst="rect">
            <a:avLst/>
          </a:prstGeom>
          <a:noFill/>
          <a:ln w="9525">
            <a:noFill/>
            <a:miter lim="800000"/>
            <a:headEnd/>
            <a:tailEnd/>
          </a:ln>
          <a:effectLst>
            <a:prstShdw prst="shdw17" dist="17961" dir="2700000">
              <a:srgbClr val="002E51"/>
            </a:prstShdw>
          </a:effectLst>
        </p:spPr>
        <p:txBody>
          <a:bodyPr bIns="82800">
            <a:spAutoFit/>
          </a:bodyPr>
          <a:lstStyle/>
          <a:p>
            <a:pPr algn="ctr">
              <a:lnSpc>
                <a:spcPct val="115000"/>
              </a:lnSpc>
            </a:pPr>
            <a:r>
              <a:rPr lang="en-US" sz="4400" dirty="0" smtClean="0">
                <a:effectLst>
                  <a:outerShdw blurRad="38100" dist="38100" dir="2700000" algn="tl">
                    <a:srgbClr val="000000"/>
                  </a:outerShdw>
                </a:effectLst>
              </a:rPr>
              <a:t>BEAUTIFUL TRIAL</a:t>
            </a:r>
            <a:endParaRPr lang="en-US" sz="4400" dirty="0">
              <a:effectLst>
                <a:outerShdw blurRad="38100" dist="38100" dir="2700000" algn="tl">
                  <a:srgbClr val="000000"/>
                </a:outerShdw>
              </a:effectLst>
            </a:endParaRPr>
          </a:p>
        </p:txBody>
      </p:sp>
      <p:sp>
        <p:nvSpPr>
          <p:cNvPr id="138245" name="Rectangle 5"/>
          <p:cNvSpPr>
            <a:spLocks noChangeArrowheads="1"/>
          </p:cNvSpPr>
          <p:nvPr/>
        </p:nvSpPr>
        <p:spPr bwMode="auto">
          <a:xfrm>
            <a:off x="423334" y="2108819"/>
            <a:ext cx="3980577" cy="789960"/>
          </a:xfrm>
          <a:prstGeom prst="rect">
            <a:avLst/>
          </a:prstGeom>
          <a:noFill/>
          <a:ln w="9525">
            <a:noFill/>
            <a:miter lim="800000"/>
            <a:headEnd/>
            <a:tailEnd/>
          </a:ln>
          <a:effectLst>
            <a:prstShdw prst="shdw17" dist="17961" dir="2700000">
              <a:schemeClr val="folHlink">
                <a:gamma/>
                <a:shade val="60000"/>
                <a:invGamma/>
              </a:schemeClr>
            </a:prstShdw>
          </a:effectLst>
        </p:spPr>
        <p:txBody>
          <a:bodyPr wrap="none">
            <a:spAutoFit/>
          </a:bodyPr>
          <a:lstStyle/>
          <a:p>
            <a:pPr marL="271463" indent="-271463" eaLnBrk="0" hangingPunct="0">
              <a:lnSpc>
                <a:spcPct val="150000"/>
              </a:lnSpc>
              <a:spcBef>
                <a:spcPct val="20000"/>
              </a:spcBef>
              <a:spcAft>
                <a:spcPct val="50000"/>
              </a:spcAft>
              <a:buClr>
                <a:srgbClr val="FFA62F"/>
              </a:buClr>
              <a:buSzPct val="110000"/>
              <a:buFont typeface="Wingdings" pitchFamily="2" charset="2"/>
              <a:buChar char="Ø"/>
              <a:defRPr/>
            </a:pPr>
            <a:r>
              <a:rPr lang="en-GB" sz="3200" b="1" dirty="0">
                <a:solidFill>
                  <a:schemeClr val="accent2">
                    <a:lumMod val="75000"/>
                  </a:schemeClr>
                </a:solidFill>
                <a:ea typeface="+mn-ea"/>
                <a:cs typeface="+mn-cs"/>
              </a:rPr>
              <a:t> Clinical objective</a:t>
            </a:r>
          </a:p>
        </p:txBody>
      </p:sp>
      <p:sp>
        <p:nvSpPr>
          <p:cNvPr id="69635" name="Rectangle 3"/>
          <p:cNvSpPr>
            <a:spLocks noChangeArrowheads="1"/>
          </p:cNvSpPr>
          <p:nvPr/>
        </p:nvSpPr>
        <p:spPr bwMode="auto">
          <a:xfrm>
            <a:off x="406400" y="4654550"/>
            <a:ext cx="10509251"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lnSpc>
                <a:spcPct val="105000"/>
              </a:lnSpc>
              <a:spcBef>
                <a:spcPct val="20000"/>
              </a:spcBef>
              <a:spcAft>
                <a:spcPct val="35000"/>
              </a:spcAft>
              <a:buClr>
                <a:schemeClr val="accent1"/>
              </a:buClr>
              <a:buFont typeface="Wingdings" charset="0"/>
              <a:buNone/>
            </a:pPr>
            <a:r>
              <a:rPr lang="en-US" sz="2800" b="1" dirty="0"/>
              <a:t>To examine the effects of elevated HR  (</a:t>
            </a:r>
            <a:r>
              <a:rPr lang="en-US" sz="2800" b="1" u="sng" dirty="0"/>
              <a:t>&gt;</a:t>
            </a:r>
            <a:r>
              <a:rPr lang="en-US" sz="2800" b="1" dirty="0"/>
              <a:t>70 </a:t>
            </a:r>
            <a:r>
              <a:rPr lang="en-US" sz="2800" b="1" dirty="0" err="1"/>
              <a:t>bpm</a:t>
            </a:r>
            <a:r>
              <a:rPr lang="en-US" sz="2800" b="1" dirty="0"/>
              <a:t>) </a:t>
            </a:r>
            <a:r>
              <a:rPr lang="en-GB" sz="2800" b="1" dirty="0"/>
              <a:t>on cardiovascular events in these coronary patients</a:t>
            </a:r>
            <a:endParaRPr lang="it-IT" sz="2800" b="1" dirty="0"/>
          </a:p>
        </p:txBody>
      </p:sp>
      <p:sp>
        <p:nvSpPr>
          <p:cNvPr id="138247" name="Rectangle 7"/>
          <p:cNvSpPr>
            <a:spLocks noChangeArrowheads="1"/>
          </p:cNvSpPr>
          <p:nvPr/>
        </p:nvSpPr>
        <p:spPr bwMode="auto">
          <a:xfrm>
            <a:off x="314424" y="3966582"/>
            <a:ext cx="6122189" cy="789960"/>
          </a:xfrm>
          <a:prstGeom prst="rect">
            <a:avLst/>
          </a:prstGeom>
          <a:noFill/>
          <a:ln w="9525">
            <a:noFill/>
            <a:miter lim="800000"/>
            <a:headEnd/>
            <a:tailEnd/>
          </a:ln>
          <a:effectLst>
            <a:prstShdw prst="shdw17" dist="17961" dir="2700000">
              <a:schemeClr val="folHlink">
                <a:gamma/>
                <a:shade val="60000"/>
                <a:invGamma/>
              </a:schemeClr>
            </a:prstShdw>
          </a:effectLst>
        </p:spPr>
        <p:txBody>
          <a:bodyPr wrap="none">
            <a:spAutoFit/>
          </a:bodyPr>
          <a:lstStyle/>
          <a:p>
            <a:pPr marL="271463" indent="-271463" eaLnBrk="0" hangingPunct="0">
              <a:lnSpc>
                <a:spcPct val="150000"/>
              </a:lnSpc>
              <a:spcBef>
                <a:spcPct val="20000"/>
              </a:spcBef>
              <a:spcAft>
                <a:spcPct val="50000"/>
              </a:spcAft>
              <a:buClr>
                <a:srgbClr val="FFA62F"/>
              </a:buClr>
              <a:buSzPct val="110000"/>
              <a:buFont typeface="Wingdings" pitchFamily="2" charset="2"/>
              <a:buChar char="Ø"/>
              <a:defRPr/>
            </a:pPr>
            <a:r>
              <a:rPr lang="en-GB" sz="3200" b="1" dirty="0">
                <a:solidFill>
                  <a:srgbClr val="3F7819"/>
                </a:solidFill>
                <a:ea typeface="+mn-ea"/>
                <a:cs typeface="+mn-cs"/>
              </a:rPr>
              <a:t> Pathophysiological objective </a:t>
            </a:r>
          </a:p>
        </p:txBody>
      </p:sp>
      <p:sp>
        <p:nvSpPr>
          <p:cNvPr id="138248" name="Rectangle 8"/>
          <p:cNvSpPr>
            <a:spLocks noChangeArrowheads="1"/>
          </p:cNvSpPr>
          <p:nvPr/>
        </p:nvSpPr>
        <p:spPr bwMode="auto">
          <a:xfrm>
            <a:off x="393700" y="2832101"/>
            <a:ext cx="11091333" cy="993605"/>
          </a:xfrm>
          <a:prstGeom prst="rect">
            <a:avLst/>
          </a:prstGeom>
          <a:noFill/>
          <a:ln w="9525">
            <a:noFill/>
            <a:miter lim="800000"/>
            <a:headEnd/>
            <a:tailEnd/>
          </a:ln>
          <a:effectLst>
            <a:prstShdw prst="shdw17" dist="17961" dir="2700000">
              <a:schemeClr val="folHlink">
                <a:gamma/>
                <a:shade val="60000"/>
                <a:invGamma/>
              </a:schemeClr>
            </a:prstShdw>
          </a:effectLst>
        </p:spPr>
        <p:txBody>
          <a:bodyPr>
            <a:spAutoFit/>
          </a:bodyPr>
          <a:lstStyle/>
          <a:p>
            <a:pPr eaLnBrk="0" hangingPunct="0">
              <a:lnSpc>
                <a:spcPct val="105000"/>
              </a:lnSpc>
              <a:spcBef>
                <a:spcPct val="20000"/>
              </a:spcBef>
              <a:spcAft>
                <a:spcPct val="35000"/>
              </a:spcAft>
              <a:buClr>
                <a:schemeClr val="accent1"/>
              </a:buClr>
              <a:buFont typeface="Wingdings" pitchFamily="2" charset="2"/>
              <a:buNone/>
              <a:defRPr/>
            </a:pPr>
            <a:r>
              <a:rPr lang="en-GB" sz="2800" b="1" dirty="0">
                <a:ea typeface="+mn-ea"/>
                <a:cs typeface="+mn-cs"/>
              </a:rPr>
              <a:t>To examine the effects of </a:t>
            </a:r>
            <a:r>
              <a:rPr lang="en-GB" sz="2800" b="1" dirty="0" err="1">
                <a:ea typeface="+mn-ea"/>
                <a:cs typeface="+mn-cs"/>
              </a:rPr>
              <a:t>ivabradine</a:t>
            </a:r>
            <a:r>
              <a:rPr lang="en-GB" sz="2800" b="1" dirty="0">
                <a:ea typeface="+mn-ea"/>
                <a:cs typeface="+mn-cs"/>
              </a:rPr>
              <a:t> on cardiovascular events in coronary patients with left ventricular dysfunction</a:t>
            </a:r>
            <a:endParaRPr lang="it-IT" sz="2800" b="1" dirty="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Planishère_Procoralan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467" y="2684464"/>
            <a:ext cx="8729133"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1619" name="Rectangle 3"/>
          <p:cNvSpPr>
            <a:spLocks noGrp="1" noChangeArrowheads="1"/>
          </p:cNvSpPr>
          <p:nvPr>
            <p:ph type="title"/>
          </p:nvPr>
        </p:nvSpPr>
        <p:spPr>
          <a:xfrm>
            <a:off x="3747492" y="515512"/>
            <a:ext cx="3378200" cy="831552"/>
          </a:xfrm>
        </p:spPr>
        <p:txBody>
          <a:bodyPr wrap="none">
            <a:normAutofit/>
          </a:bodyPr>
          <a:lstStyle/>
          <a:p>
            <a:r>
              <a:rPr lang="en-US" dirty="0">
                <a:solidFill>
                  <a:srgbClr val="000000"/>
                </a:solidFill>
                <a:latin typeface="Arial" charset="0"/>
              </a:rPr>
              <a:t>Worldwide study </a:t>
            </a:r>
          </a:p>
        </p:txBody>
      </p:sp>
      <p:sp>
        <p:nvSpPr>
          <p:cNvPr id="71683" name="Rectangle 4"/>
          <p:cNvSpPr>
            <a:spLocks noGrp="1" noChangeArrowheads="1"/>
          </p:cNvSpPr>
          <p:nvPr>
            <p:ph type="body" idx="1"/>
          </p:nvPr>
        </p:nvSpPr>
        <p:spPr>
          <a:xfrm>
            <a:off x="952500" y="1343025"/>
            <a:ext cx="10287000" cy="1155700"/>
          </a:xfrm>
        </p:spPr>
        <p:txBody>
          <a:bodyPr lIns="0" tIns="0" rIns="0" bIns="0">
            <a:normAutofit lnSpcReduction="10000"/>
          </a:bodyPr>
          <a:lstStyle/>
          <a:p>
            <a:pPr algn="ctr">
              <a:spcBef>
                <a:spcPct val="0"/>
              </a:spcBef>
              <a:spcAft>
                <a:spcPct val="45000"/>
              </a:spcAft>
              <a:buFont typeface="Wingdings" charset="0"/>
              <a:buNone/>
            </a:pPr>
            <a:r>
              <a:rPr lang="en-US" sz="2200" b="1">
                <a:solidFill>
                  <a:srgbClr val="FF9933"/>
                </a:solidFill>
                <a:latin typeface="Arial" charset="0"/>
              </a:rPr>
              <a:t>10 917 participants</a:t>
            </a:r>
            <a:r>
              <a:rPr lang="en-US" sz="2200">
                <a:latin typeface="Arial" charset="0"/>
              </a:rPr>
              <a:t> with documented coronary artery disease</a:t>
            </a:r>
            <a:br>
              <a:rPr lang="en-US" sz="2200">
                <a:latin typeface="Arial" charset="0"/>
              </a:rPr>
            </a:br>
            <a:r>
              <a:rPr lang="en-US" sz="2200">
                <a:latin typeface="Arial" charset="0"/>
              </a:rPr>
              <a:t>and left ventricular dysfunction</a:t>
            </a:r>
          </a:p>
          <a:p>
            <a:pPr algn="ctr">
              <a:spcBef>
                <a:spcPct val="0"/>
              </a:spcBef>
              <a:spcAft>
                <a:spcPct val="45000"/>
              </a:spcAft>
              <a:buFont typeface="Wingdings" charset="0"/>
              <a:buNone/>
            </a:pPr>
            <a:r>
              <a:rPr lang="en-US" sz="2200" b="1">
                <a:solidFill>
                  <a:srgbClr val="FF9933"/>
                </a:solidFill>
                <a:latin typeface="Arial" charset="0"/>
              </a:rPr>
              <a:t>781 sites</a:t>
            </a:r>
            <a:r>
              <a:rPr lang="en-US" sz="2200">
                <a:latin typeface="Arial" charset="0"/>
              </a:rPr>
              <a:t> in </a:t>
            </a:r>
            <a:r>
              <a:rPr lang="en-US" sz="2200" b="1">
                <a:solidFill>
                  <a:srgbClr val="FF9933"/>
                </a:solidFill>
                <a:latin typeface="Arial" charset="0"/>
              </a:rPr>
              <a:t>33 countries</a:t>
            </a:r>
            <a:r>
              <a:rPr lang="en-US" sz="2200">
                <a:latin typeface="Arial" charset="0"/>
              </a:rPr>
              <a:t> across 4 continents</a:t>
            </a:r>
            <a:endParaRPr lang="fr-FR" sz="2200">
              <a:latin typeface="Arial" charset="0"/>
            </a:endParaRPr>
          </a:p>
        </p:txBody>
      </p:sp>
    </p:spTree>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a:xfrm>
            <a:off x="4307418" y="544513"/>
            <a:ext cx="3380316" cy="406400"/>
          </a:xfrm>
        </p:spPr>
        <p:txBody>
          <a:bodyPr wrap="none">
            <a:noAutofit/>
          </a:bodyPr>
          <a:lstStyle/>
          <a:p>
            <a:r>
              <a:rPr lang="en-AU" dirty="0">
                <a:solidFill>
                  <a:srgbClr val="000000"/>
                </a:solidFill>
                <a:latin typeface="Arial" charset="0"/>
              </a:rPr>
              <a:t>Inclusion criteria </a:t>
            </a:r>
          </a:p>
        </p:txBody>
      </p:sp>
      <p:sp>
        <p:nvSpPr>
          <p:cNvPr id="73730" name="Rectangle 3"/>
          <p:cNvSpPr>
            <a:spLocks noGrp="1" noChangeArrowheads="1"/>
          </p:cNvSpPr>
          <p:nvPr>
            <p:ph type="body" idx="1"/>
          </p:nvPr>
        </p:nvSpPr>
        <p:spPr>
          <a:xfrm>
            <a:off x="840318" y="1655764"/>
            <a:ext cx="10731500" cy="4376737"/>
          </a:xfrm>
        </p:spPr>
        <p:txBody>
          <a:bodyPr lIns="0" tIns="0" rIns="0" bIns="0"/>
          <a:lstStyle/>
          <a:p>
            <a:pPr>
              <a:lnSpc>
                <a:spcPct val="115000"/>
              </a:lnSpc>
              <a:spcBef>
                <a:spcPct val="0"/>
              </a:spcBef>
              <a:spcAft>
                <a:spcPct val="45000"/>
              </a:spcAft>
            </a:pPr>
            <a:r>
              <a:rPr lang="en-US" sz="2200">
                <a:latin typeface="Arial" charset="0"/>
              </a:rPr>
              <a:t>Male or female</a:t>
            </a:r>
          </a:p>
          <a:p>
            <a:pPr>
              <a:lnSpc>
                <a:spcPct val="115000"/>
              </a:lnSpc>
              <a:spcBef>
                <a:spcPct val="0"/>
              </a:spcBef>
              <a:spcAft>
                <a:spcPct val="45000"/>
              </a:spcAft>
            </a:pPr>
            <a:r>
              <a:rPr lang="en-US" sz="2200">
                <a:latin typeface="Arial" charset="0"/>
              </a:rPr>
              <a:t>Nondiabetic </a:t>
            </a:r>
            <a:r>
              <a:rPr lang="en-US" sz="2200">
                <a:latin typeface="Arial" charset="0"/>
                <a:sym typeface="Symbol" charset="0"/>
              </a:rPr>
              <a:t></a:t>
            </a:r>
            <a:r>
              <a:rPr lang="en-US" sz="2200">
                <a:latin typeface="Arial" charset="0"/>
              </a:rPr>
              <a:t>55 years, diabetic </a:t>
            </a:r>
            <a:r>
              <a:rPr lang="en-US" sz="2200">
                <a:latin typeface="Arial" charset="0"/>
                <a:sym typeface="Symbol" charset="0"/>
              </a:rPr>
              <a:t></a:t>
            </a:r>
            <a:r>
              <a:rPr lang="en-US" sz="2200">
                <a:latin typeface="Arial" charset="0"/>
              </a:rPr>
              <a:t>18 years</a:t>
            </a:r>
          </a:p>
          <a:p>
            <a:pPr>
              <a:lnSpc>
                <a:spcPct val="115000"/>
              </a:lnSpc>
              <a:spcBef>
                <a:spcPct val="0"/>
              </a:spcBef>
              <a:spcAft>
                <a:spcPct val="45000"/>
              </a:spcAft>
            </a:pPr>
            <a:r>
              <a:rPr lang="en-US" sz="2200">
                <a:latin typeface="Arial" charset="0"/>
              </a:rPr>
              <a:t>Documented coronary artery disease </a:t>
            </a:r>
          </a:p>
          <a:p>
            <a:pPr>
              <a:lnSpc>
                <a:spcPct val="115000"/>
              </a:lnSpc>
              <a:spcBef>
                <a:spcPct val="0"/>
              </a:spcBef>
              <a:spcAft>
                <a:spcPct val="45000"/>
              </a:spcAft>
            </a:pPr>
            <a:r>
              <a:rPr lang="en-US" sz="2200">
                <a:latin typeface="Arial" charset="0"/>
              </a:rPr>
              <a:t>Sinus rhythm and resting heart rate </a:t>
            </a:r>
            <a:r>
              <a:rPr lang="en-US" sz="2200">
                <a:latin typeface="Arial" charset="0"/>
                <a:sym typeface="Symbol" charset="0"/>
              </a:rPr>
              <a:t>60 bpm </a:t>
            </a:r>
          </a:p>
          <a:p>
            <a:pPr>
              <a:lnSpc>
                <a:spcPct val="115000"/>
              </a:lnSpc>
              <a:spcBef>
                <a:spcPct val="0"/>
              </a:spcBef>
              <a:spcAft>
                <a:spcPct val="45000"/>
              </a:spcAft>
            </a:pPr>
            <a:r>
              <a:rPr lang="en-US" sz="2200">
                <a:latin typeface="Arial" charset="0"/>
                <a:sym typeface="Symbol" charset="0"/>
              </a:rPr>
              <a:t>Documented left ventricular systolic dysfunction (&lt;40%)</a:t>
            </a:r>
          </a:p>
          <a:p>
            <a:pPr>
              <a:lnSpc>
                <a:spcPct val="115000"/>
              </a:lnSpc>
              <a:spcBef>
                <a:spcPct val="0"/>
              </a:spcBef>
              <a:spcAft>
                <a:spcPct val="45000"/>
              </a:spcAft>
            </a:pPr>
            <a:r>
              <a:rPr lang="en-US" sz="2200">
                <a:latin typeface="Arial" charset="0"/>
              </a:rPr>
              <a:t>Clinically stable for 3 months with regards to angina or</a:t>
            </a:r>
            <a:br>
              <a:rPr lang="en-US" sz="2200">
                <a:latin typeface="Arial" charset="0"/>
              </a:rPr>
            </a:br>
            <a:r>
              <a:rPr lang="en-US" sz="2200">
                <a:latin typeface="Arial" charset="0"/>
              </a:rPr>
              <a:t>heart failure symptoms or both</a:t>
            </a:r>
            <a:endParaRPr lang="fr-FR" sz="2200">
              <a:latin typeface="Arial" charset="0"/>
            </a:endParaRPr>
          </a:p>
          <a:p>
            <a:pPr>
              <a:lnSpc>
                <a:spcPct val="115000"/>
              </a:lnSpc>
              <a:spcBef>
                <a:spcPct val="0"/>
              </a:spcBef>
              <a:spcAft>
                <a:spcPct val="45000"/>
              </a:spcAft>
            </a:pPr>
            <a:r>
              <a:rPr lang="en-US" sz="2200">
                <a:latin typeface="Arial" charset="0"/>
              </a:rPr>
              <a:t>Therapeutically stable for 1 month (appropriate or stable doses</a:t>
            </a:r>
            <a:br>
              <a:rPr lang="en-US" sz="2200">
                <a:latin typeface="Arial" charset="0"/>
              </a:rPr>
            </a:br>
            <a:r>
              <a:rPr lang="en-US" sz="2200">
                <a:latin typeface="Arial" charset="0"/>
              </a:rPr>
              <a:t>of conventional medications)</a:t>
            </a:r>
          </a:p>
        </p:txBody>
      </p:sp>
      <p:sp>
        <p:nvSpPr>
          <p:cNvPr id="73731" name="Text Box 4"/>
          <p:cNvSpPr txBox="1">
            <a:spLocks noChangeArrowheads="1"/>
          </p:cNvSpPr>
          <p:nvPr/>
        </p:nvSpPr>
        <p:spPr bwMode="auto">
          <a:xfrm>
            <a:off x="42333" y="6542089"/>
            <a:ext cx="3195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US" sz="1200"/>
              <a:t>K. Fox et al. </a:t>
            </a:r>
            <a:r>
              <a:rPr lang="en-US" sz="1200" i="1"/>
              <a:t>Am Heart J.</a:t>
            </a:r>
            <a:r>
              <a:rPr lang="en-US" sz="1200"/>
              <a:t> 2006;152:860-866.</a:t>
            </a:r>
            <a:endParaRPr lang="fr-FR" sz="1200"/>
          </a:p>
        </p:txBody>
      </p:sp>
    </p:spTree>
  </p:cSld>
  <p:clrMapOvr>
    <a:masterClrMapping/>
  </p:clrMapOvr>
  <p:transition spd="med">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Rectangle 2"/>
          <p:cNvSpPr>
            <a:spLocks noGrp="1" noChangeArrowheads="1"/>
          </p:cNvSpPr>
          <p:nvPr>
            <p:ph type="title"/>
          </p:nvPr>
        </p:nvSpPr>
        <p:spPr>
          <a:xfrm>
            <a:off x="207434" y="427038"/>
            <a:ext cx="11777133" cy="457200"/>
          </a:xfrm>
        </p:spPr>
        <p:txBody>
          <a:bodyPr lIns="90000" tIns="46800" rIns="90000" bIns="46800" anchor="t">
            <a:noAutofit/>
          </a:bodyPr>
          <a:lstStyle/>
          <a:p>
            <a:pPr>
              <a:lnSpc>
                <a:spcPct val="100000"/>
              </a:lnSpc>
              <a:spcBef>
                <a:spcPct val="50000"/>
              </a:spcBef>
              <a:defRPr/>
            </a:pPr>
            <a:r>
              <a:rPr lang="en-AU" sz="3200" dirty="0" smtClean="0">
                <a:solidFill>
                  <a:srgbClr val="000000"/>
                </a:solidFill>
                <a:ea typeface="+mj-ea"/>
              </a:rPr>
              <a:t>Baseline characteristics</a:t>
            </a:r>
            <a:endParaRPr lang="fr-FR" sz="3200" dirty="0" smtClean="0">
              <a:solidFill>
                <a:srgbClr val="000000"/>
              </a:solidFill>
              <a:ea typeface="+mj-ea"/>
            </a:endParaRPr>
          </a:p>
        </p:txBody>
      </p:sp>
      <p:sp>
        <p:nvSpPr>
          <p:cNvPr id="77826" name="Text Box 35"/>
          <p:cNvSpPr txBox="1">
            <a:spLocks noChangeArrowheads="1"/>
          </p:cNvSpPr>
          <p:nvPr/>
        </p:nvSpPr>
        <p:spPr bwMode="auto">
          <a:xfrm>
            <a:off x="8229451" y="6315075"/>
            <a:ext cx="3729716" cy="19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eaLnBrk="1" hangingPunct="1"/>
            <a:r>
              <a:rPr lang="fr-FR" sz="1400" i="1"/>
              <a:t>Values in parentheses are standard deviations</a:t>
            </a:r>
          </a:p>
        </p:txBody>
      </p:sp>
      <p:sp>
        <p:nvSpPr>
          <p:cNvPr id="77827" name="Rectangle 4"/>
          <p:cNvSpPr>
            <a:spLocks noChangeArrowheads="1"/>
          </p:cNvSpPr>
          <p:nvPr/>
        </p:nvSpPr>
        <p:spPr bwMode="auto">
          <a:xfrm>
            <a:off x="393701" y="1547814"/>
            <a:ext cx="11595100" cy="4732337"/>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77828" name="Rectangle 5"/>
          <p:cNvSpPr>
            <a:spLocks noChangeArrowheads="1"/>
          </p:cNvSpPr>
          <p:nvPr/>
        </p:nvSpPr>
        <p:spPr bwMode="auto">
          <a:xfrm>
            <a:off x="391584" y="1554163"/>
            <a:ext cx="11605683" cy="766762"/>
          </a:xfrm>
          <a:prstGeom prst="rect">
            <a:avLst/>
          </a:prstGeom>
          <a:noFill/>
          <a:ln w="19050">
            <a:solidFill>
              <a:schemeClr val="bg1"/>
            </a:solidFill>
            <a:miter lim="800000"/>
            <a:headEnd/>
            <a:tailEnd/>
          </a:ln>
        </p:spPr>
        <p:txBody>
          <a:bodyPr wrap="none" anchor="ct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77829" name="Line 6"/>
          <p:cNvSpPr>
            <a:spLocks noChangeShapeType="1"/>
          </p:cNvSpPr>
          <p:nvPr/>
        </p:nvSpPr>
        <p:spPr bwMode="auto">
          <a:xfrm>
            <a:off x="702733" y="3167063"/>
            <a:ext cx="1090506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70210" name="Rectangle 1058"/>
          <p:cNvSpPr>
            <a:spLocks noChangeArrowheads="1"/>
          </p:cNvSpPr>
          <p:nvPr/>
        </p:nvSpPr>
        <p:spPr bwMode="auto">
          <a:xfrm>
            <a:off x="5875995" y="1800225"/>
            <a:ext cx="842178" cy="253916"/>
          </a:xfrm>
          <a:prstGeom prst="rect">
            <a:avLst/>
          </a:prstGeom>
          <a:noFill/>
          <a:ln w="12700">
            <a:noFill/>
            <a:miter lim="800000"/>
            <a:headEnd type="none" w="sm" len="sm"/>
            <a:tailEnd type="none" w="sm" len="sm"/>
          </a:ln>
          <a:effectLst/>
        </p:spPr>
        <p:txBody>
          <a:bodyPr wrap="none" lIns="0" tIns="0" rIns="0" bIns="0">
            <a:spAutoFit/>
          </a:bodyPr>
          <a:lstStyle/>
          <a:p>
            <a:pPr algn="ctr" eaLnBrk="0" hangingPunct="0">
              <a:lnSpc>
                <a:spcPct val="90000"/>
              </a:lnSpc>
              <a:spcBef>
                <a:spcPct val="20000"/>
              </a:spcBef>
              <a:spcAft>
                <a:spcPct val="20000"/>
              </a:spcAft>
              <a:buClr>
                <a:schemeClr val="accent1"/>
              </a:buClr>
              <a:buFont typeface="Wingdings" pitchFamily="2" charset="2"/>
              <a:buNone/>
              <a:defRPr/>
            </a:pPr>
            <a:r>
              <a:rPr lang="en-AU" b="1" dirty="0">
                <a:solidFill>
                  <a:schemeClr val="bg1"/>
                </a:solidFill>
                <a:effectLst>
                  <a:outerShdw blurRad="38100" dist="38100" dir="2700000" algn="tl">
                    <a:srgbClr val="000000"/>
                  </a:outerShdw>
                </a:effectLst>
                <a:ea typeface="+mn-ea"/>
                <a:cs typeface="+mn-cs"/>
              </a:rPr>
              <a:t>Placebo</a:t>
            </a:r>
            <a:endParaRPr lang="fr-FR" b="1" dirty="0">
              <a:solidFill>
                <a:schemeClr val="bg1"/>
              </a:solidFill>
              <a:effectLst>
                <a:outerShdw blurRad="38100" dist="38100" dir="2700000" algn="tl">
                  <a:srgbClr val="000000"/>
                </a:outerShdw>
              </a:effectLst>
              <a:ea typeface="+mn-ea"/>
              <a:cs typeface="+mn-cs"/>
            </a:endParaRPr>
          </a:p>
        </p:txBody>
      </p:sp>
      <p:sp>
        <p:nvSpPr>
          <p:cNvPr id="2" name="Rectangle 1058"/>
          <p:cNvSpPr>
            <a:spLocks noChangeArrowheads="1"/>
          </p:cNvSpPr>
          <p:nvPr/>
        </p:nvSpPr>
        <p:spPr bwMode="auto">
          <a:xfrm>
            <a:off x="8060734" y="1800225"/>
            <a:ext cx="1129366" cy="253916"/>
          </a:xfrm>
          <a:prstGeom prst="rect">
            <a:avLst/>
          </a:prstGeom>
          <a:noFill/>
          <a:ln w="12700">
            <a:noFill/>
            <a:miter lim="800000"/>
            <a:headEnd type="none" w="sm" len="sm"/>
            <a:tailEnd type="none" w="sm" len="sm"/>
          </a:ln>
          <a:effectLst/>
        </p:spPr>
        <p:txBody>
          <a:bodyPr wrap="none" lIns="0" tIns="0" rIns="0" bIns="0">
            <a:spAutoFit/>
          </a:bodyPr>
          <a:lstStyle/>
          <a:p>
            <a:pPr algn="ctr" eaLnBrk="0" hangingPunct="0">
              <a:lnSpc>
                <a:spcPct val="90000"/>
              </a:lnSpc>
              <a:spcBef>
                <a:spcPct val="20000"/>
              </a:spcBef>
              <a:spcAft>
                <a:spcPct val="20000"/>
              </a:spcAft>
              <a:buClr>
                <a:schemeClr val="accent1"/>
              </a:buClr>
              <a:buFont typeface="Wingdings" pitchFamily="2" charset="2"/>
              <a:buNone/>
              <a:defRPr/>
            </a:pPr>
            <a:r>
              <a:rPr lang="en-AU" b="1" dirty="0" err="1">
                <a:solidFill>
                  <a:schemeClr val="bg1"/>
                </a:solidFill>
                <a:effectLst>
                  <a:outerShdw blurRad="38100" dist="38100" dir="2700000" algn="tl">
                    <a:srgbClr val="000000"/>
                  </a:outerShdw>
                </a:effectLst>
                <a:ea typeface="+mn-ea"/>
                <a:cs typeface="+mn-cs"/>
              </a:rPr>
              <a:t>Ivabradine</a:t>
            </a:r>
            <a:endParaRPr lang="fr-FR" b="1" dirty="0">
              <a:solidFill>
                <a:schemeClr val="bg1"/>
              </a:solidFill>
              <a:effectLst>
                <a:outerShdw blurRad="38100" dist="38100" dir="2700000" algn="tl">
                  <a:srgbClr val="000000"/>
                </a:outerShdw>
              </a:effectLst>
              <a:ea typeface="+mn-ea"/>
              <a:cs typeface="+mn-cs"/>
            </a:endParaRPr>
          </a:p>
        </p:txBody>
      </p:sp>
      <p:sp>
        <p:nvSpPr>
          <p:cNvPr id="1878126" name="Rectangle 110"/>
          <p:cNvSpPr>
            <a:spLocks noChangeArrowheads="1"/>
          </p:cNvSpPr>
          <p:nvPr/>
        </p:nvSpPr>
        <p:spPr bwMode="auto">
          <a:xfrm>
            <a:off x="698501" y="4449763"/>
            <a:ext cx="2438393"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pitchFamily="2" charset="2"/>
              <a:buNone/>
              <a:defRPr/>
            </a:pPr>
            <a:r>
              <a:rPr lang="en-AU" b="1">
                <a:solidFill>
                  <a:schemeClr val="bg1"/>
                </a:solidFill>
                <a:effectLst>
                  <a:outerShdw blurRad="38100" dist="38100" dir="2700000" algn="tl">
                    <a:srgbClr val="000000"/>
                  </a:outerShdw>
                </a:effectLst>
                <a:ea typeface="+mn-ea"/>
                <a:cs typeface="+mn-cs"/>
              </a:rPr>
              <a:t>History of diabetes (%)</a:t>
            </a:r>
            <a:endParaRPr lang="en-US" b="1">
              <a:solidFill>
                <a:schemeClr val="bg1"/>
              </a:solidFill>
              <a:effectLst>
                <a:outerShdw blurRad="38100" dist="38100" dir="2700000" algn="tl">
                  <a:srgbClr val="000000"/>
                </a:outerShdw>
              </a:effectLst>
              <a:ea typeface="+mn-ea"/>
              <a:cs typeface="+mn-cs"/>
            </a:endParaRPr>
          </a:p>
        </p:txBody>
      </p:sp>
      <p:sp>
        <p:nvSpPr>
          <p:cNvPr id="1878040" name="Rectangle 24"/>
          <p:cNvSpPr>
            <a:spLocks noChangeArrowheads="1"/>
          </p:cNvSpPr>
          <p:nvPr/>
        </p:nvSpPr>
        <p:spPr bwMode="auto">
          <a:xfrm>
            <a:off x="6112934" y="4449763"/>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pitchFamily="2" charset="2"/>
              <a:buNone/>
              <a:defRPr/>
            </a:pPr>
            <a:r>
              <a:rPr lang="en-AU" b="1">
                <a:solidFill>
                  <a:schemeClr val="bg1"/>
                </a:solidFill>
                <a:effectLst>
                  <a:outerShdw blurRad="38100" dist="38100" dir="2700000" algn="tl">
                    <a:srgbClr val="000000"/>
                  </a:outerShdw>
                </a:effectLst>
                <a:ea typeface="+mn-ea"/>
                <a:cs typeface="+mn-cs"/>
              </a:rPr>
              <a:t>37</a:t>
            </a:r>
            <a:endParaRPr lang="en-US" b="1">
              <a:solidFill>
                <a:schemeClr val="bg1"/>
              </a:solidFill>
              <a:effectLst>
                <a:outerShdw blurRad="38100" dist="38100" dir="2700000" algn="tl">
                  <a:srgbClr val="000000"/>
                </a:outerShdw>
              </a:effectLst>
              <a:ea typeface="+mn-ea"/>
              <a:cs typeface="+mn-cs"/>
            </a:endParaRPr>
          </a:p>
        </p:txBody>
      </p:sp>
      <p:sp>
        <p:nvSpPr>
          <p:cNvPr id="1878060" name="Rectangle 44"/>
          <p:cNvSpPr>
            <a:spLocks noChangeArrowheads="1"/>
          </p:cNvSpPr>
          <p:nvPr/>
        </p:nvSpPr>
        <p:spPr bwMode="auto">
          <a:xfrm>
            <a:off x="8409518" y="4449763"/>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pitchFamily="2" charset="2"/>
              <a:buNone/>
              <a:defRPr/>
            </a:pPr>
            <a:r>
              <a:rPr lang="en-AU" b="1">
                <a:solidFill>
                  <a:schemeClr val="bg1"/>
                </a:solidFill>
                <a:effectLst>
                  <a:outerShdw blurRad="38100" dist="38100" dir="2700000" algn="tl">
                    <a:srgbClr val="000000"/>
                  </a:outerShdw>
                </a:effectLst>
                <a:ea typeface="+mn-ea"/>
                <a:cs typeface="+mn-cs"/>
              </a:rPr>
              <a:t>37</a:t>
            </a:r>
            <a:endParaRPr lang="en-US" b="1">
              <a:solidFill>
                <a:schemeClr val="bg1"/>
              </a:solidFill>
              <a:effectLst>
                <a:outerShdw blurRad="38100" dist="38100" dir="2700000" algn="tl">
                  <a:srgbClr val="000000"/>
                </a:outerShdw>
              </a:effectLst>
              <a:ea typeface="+mn-ea"/>
              <a:cs typeface="+mn-cs"/>
            </a:endParaRPr>
          </a:p>
        </p:txBody>
      </p:sp>
      <p:sp>
        <p:nvSpPr>
          <p:cNvPr id="1878069" name="Rectangle 53"/>
          <p:cNvSpPr>
            <a:spLocks noChangeArrowheads="1"/>
          </p:cNvSpPr>
          <p:nvPr/>
        </p:nvSpPr>
        <p:spPr bwMode="auto">
          <a:xfrm>
            <a:off x="10843685" y="4449763"/>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rPr>
              <a:t>37</a:t>
            </a:r>
          </a:p>
        </p:txBody>
      </p:sp>
      <p:sp>
        <p:nvSpPr>
          <p:cNvPr id="1878045" name="Rectangle 29"/>
          <p:cNvSpPr>
            <a:spLocks noChangeArrowheads="1"/>
          </p:cNvSpPr>
          <p:nvPr/>
        </p:nvSpPr>
        <p:spPr bwMode="auto">
          <a:xfrm>
            <a:off x="700618" y="3875088"/>
            <a:ext cx="2730653"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rPr>
              <a:t>Time since last MI (years)</a:t>
            </a:r>
          </a:p>
        </p:txBody>
      </p:sp>
      <p:sp>
        <p:nvSpPr>
          <p:cNvPr id="1878044" name="Rectangle 28"/>
          <p:cNvSpPr>
            <a:spLocks noChangeArrowheads="1"/>
          </p:cNvSpPr>
          <p:nvPr/>
        </p:nvSpPr>
        <p:spPr bwMode="auto">
          <a:xfrm>
            <a:off x="5664201" y="3875088"/>
            <a:ext cx="949591"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rPr>
              <a:t>6.2 (6.0)</a:t>
            </a:r>
          </a:p>
        </p:txBody>
      </p:sp>
      <p:sp>
        <p:nvSpPr>
          <p:cNvPr id="1878061" name="Rectangle 45"/>
          <p:cNvSpPr>
            <a:spLocks noChangeArrowheads="1"/>
          </p:cNvSpPr>
          <p:nvPr/>
        </p:nvSpPr>
        <p:spPr bwMode="auto">
          <a:xfrm>
            <a:off x="7994651" y="3875088"/>
            <a:ext cx="949591"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dirty="0">
                <a:solidFill>
                  <a:schemeClr val="bg1"/>
                </a:solidFill>
                <a:effectLst>
                  <a:outerShdw blurRad="38100" dist="38100" dir="2700000" algn="tl">
                    <a:srgbClr val="FFFFFF"/>
                  </a:outerShdw>
                </a:effectLst>
              </a:rPr>
              <a:t>5.9 (5.7)</a:t>
            </a:r>
          </a:p>
        </p:txBody>
      </p:sp>
      <p:sp>
        <p:nvSpPr>
          <p:cNvPr id="1878070" name="Rectangle 54"/>
          <p:cNvSpPr>
            <a:spLocks noChangeArrowheads="1"/>
          </p:cNvSpPr>
          <p:nvPr/>
        </p:nvSpPr>
        <p:spPr bwMode="auto">
          <a:xfrm>
            <a:off x="10411885" y="3875088"/>
            <a:ext cx="949591"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rPr>
              <a:t>6.0 (5.9)</a:t>
            </a:r>
          </a:p>
        </p:txBody>
      </p:sp>
      <p:sp>
        <p:nvSpPr>
          <p:cNvPr id="1878049" name="Rectangle 33"/>
          <p:cNvSpPr>
            <a:spLocks noChangeArrowheads="1"/>
          </p:cNvSpPr>
          <p:nvPr/>
        </p:nvSpPr>
        <p:spPr bwMode="auto">
          <a:xfrm>
            <a:off x="675218" y="2424113"/>
            <a:ext cx="2708561" cy="553998"/>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pitchFamily="2" charset="2"/>
              <a:buNone/>
              <a:defRPr/>
            </a:pPr>
            <a:r>
              <a:rPr lang="en-AU" b="1" dirty="0">
                <a:solidFill>
                  <a:schemeClr val="bg1"/>
                </a:solidFill>
                <a:effectLst>
                  <a:outerShdw blurRad="38100" dist="38100" dir="2700000" algn="tl">
                    <a:srgbClr val="000000"/>
                  </a:outerShdw>
                </a:effectLst>
                <a:ea typeface="+mn-ea"/>
                <a:cs typeface="+mn-cs"/>
              </a:rPr>
              <a:t>Time since CAD diagnosis</a:t>
            </a:r>
            <a:br>
              <a:rPr lang="en-AU" b="1" dirty="0">
                <a:solidFill>
                  <a:schemeClr val="bg1"/>
                </a:solidFill>
                <a:effectLst>
                  <a:outerShdw blurRad="38100" dist="38100" dir="2700000" algn="tl">
                    <a:srgbClr val="000000"/>
                  </a:outerShdw>
                </a:effectLst>
                <a:ea typeface="+mn-ea"/>
                <a:cs typeface="+mn-cs"/>
              </a:rPr>
            </a:br>
            <a:r>
              <a:rPr lang="en-AU" b="1" dirty="0">
                <a:solidFill>
                  <a:schemeClr val="bg1"/>
                </a:solidFill>
                <a:effectLst>
                  <a:outerShdw blurRad="38100" dist="38100" dir="2700000" algn="tl">
                    <a:srgbClr val="000000"/>
                  </a:outerShdw>
                </a:effectLst>
                <a:ea typeface="+mn-ea"/>
                <a:cs typeface="+mn-cs"/>
              </a:rPr>
              <a:t>(years)</a:t>
            </a:r>
            <a:endParaRPr lang="en-US" b="1" dirty="0">
              <a:solidFill>
                <a:schemeClr val="bg1"/>
              </a:solidFill>
              <a:effectLst>
                <a:outerShdw blurRad="38100" dist="38100" dir="2700000" algn="tl">
                  <a:srgbClr val="000000"/>
                </a:outerShdw>
              </a:effectLst>
              <a:ea typeface="+mn-ea"/>
              <a:cs typeface="+mn-cs"/>
            </a:endParaRPr>
          </a:p>
        </p:txBody>
      </p:sp>
      <p:sp>
        <p:nvSpPr>
          <p:cNvPr id="1878048" name="Rectangle 32"/>
          <p:cNvSpPr>
            <a:spLocks noChangeArrowheads="1"/>
          </p:cNvSpPr>
          <p:nvPr/>
        </p:nvSpPr>
        <p:spPr bwMode="auto">
          <a:xfrm>
            <a:off x="5664201" y="2424113"/>
            <a:ext cx="949591"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pitchFamily="2" charset="2"/>
              <a:buNone/>
              <a:defRPr/>
            </a:pPr>
            <a:r>
              <a:rPr lang="en-AU" b="1">
                <a:solidFill>
                  <a:schemeClr val="bg1"/>
                </a:solidFill>
                <a:effectLst>
                  <a:outerShdw blurRad="38100" dist="38100" dir="2700000" algn="tl">
                    <a:srgbClr val="000000"/>
                  </a:outerShdw>
                </a:effectLst>
                <a:ea typeface="+mn-ea"/>
                <a:cs typeface="+mn-cs"/>
              </a:rPr>
              <a:t>8.2 (7.1)</a:t>
            </a:r>
            <a:endParaRPr lang="en-US" b="1">
              <a:solidFill>
                <a:schemeClr val="bg1"/>
              </a:solidFill>
              <a:effectLst>
                <a:outerShdw blurRad="38100" dist="38100" dir="2700000" algn="tl">
                  <a:srgbClr val="000000"/>
                </a:outerShdw>
              </a:effectLst>
              <a:ea typeface="+mn-ea"/>
              <a:cs typeface="+mn-cs"/>
            </a:endParaRPr>
          </a:p>
        </p:txBody>
      </p:sp>
      <p:sp>
        <p:nvSpPr>
          <p:cNvPr id="1878062" name="Rectangle 46"/>
          <p:cNvSpPr>
            <a:spLocks noChangeArrowheads="1"/>
          </p:cNvSpPr>
          <p:nvPr/>
        </p:nvSpPr>
        <p:spPr bwMode="auto">
          <a:xfrm>
            <a:off x="7994651" y="2424113"/>
            <a:ext cx="949591"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pitchFamily="2" charset="2"/>
              <a:buNone/>
              <a:defRPr/>
            </a:pPr>
            <a:r>
              <a:rPr lang="en-AU" b="1" dirty="0">
                <a:solidFill>
                  <a:schemeClr val="bg1"/>
                </a:solidFill>
                <a:effectLst>
                  <a:outerShdw blurRad="38100" dist="38100" dir="2700000" algn="tl">
                    <a:srgbClr val="000000"/>
                  </a:outerShdw>
                </a:effectLst>
                <a:ea typeface="+mn-ea"/>
                <a:cs typeface="+mn-cs"/>
              </a:rPr>
              <a:t>8.1 (7.0)</a:t>
            </a:r>
            <a:endParaRPr lang="en-US" b="1" dirty="0">
              <a:solidFill>
                <a:schemeClr val="bg1"/>
              </a:solidFill>
              <a:effectLst>
                <a:outerShdw blurRad="38100" dist="38100" dir="2700000" algn="tl">
                  <a:srgbClr val="000000"/>
                </a:outerShdw>
              </a:effectLst>
              <a:ea typeface="+mn-ea"/>
              <a:cs typeface="+mn-cs"/>
            </a:endParaRPr>
          </a:p>
        </p:txBody>
      </p:sp>
      <p:sp>
        <p:nvSpPr>
          <p:cNvPr id="1878071" name="Rectangle 55"/>
          <p:cNvSpPr>
            <a:spLocks noChangeArrowheads="1"/>
          </p:cNvSpPr>
          <p:nvPr/>
        </p:nvSpPr>
        <p:spPr bwMode="auto">
          <a:xfrm>
            <a:off x="10411885" y="2424113"/>
            <a:ext cx="949591"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dirty="0">
                <a:solidFill>
                  <a:schemeClr val="bg1"/>
                </a:solidFill>
                <a:effectLst>
                  <a:outerShdw blurRad="38100" dist="38100" dir="2700000" algn="tl">
                    <a:srgbClr val="000000"/>
                  </a:outerShdw>
                </a:effectLst>
              </a:rPr>
              <a:t>8.2 (7.0)</a:t>
            </a:r>
          </a:p>
        </p:txBody>
      </p:sp>
      <p:sp>
        <p:nvSpPr>
          <p:cNvPr id="1878103" name="Rectangle 87"/>
          <p:cNvSpPr>
            <a:spLocks noChangeArrowheads="1"/>
          </p:cNvSpPr>
          <p:nvPr/>
        </p:nvSpPr>
        <p:spPr bwMode="auto">
          <a:xfrm>
            <a:off x="696384" y="5022850"/>
            <a:ext cx="2943451"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rPr>
              <a:t>History of hypertension (%) </a:t>
            </a:r>
          </a:p>
        </p:txBody>
      </p:sp>
      <p:sp>
        <p:nvSpPr>
          <p:cNvPr id="1878111" name="Rectangle 95"/>
          <p:cNvSpPr>
            <a:spLocks noChangeArrowheads="1"/>
          </p:cNvSpPr>
          <p:nvPr/>
        </p:nvSpPr>
        <p:spPr bwMode="auto">
          <a:xfrm>
            <a:off x="6112934" y="5022850"/>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rPr>
              <a:t>71</a:t>
            </a:r>
          </a:p>
        </p:txBody>
      </p:sp>
      <p:sp>
        <p:nvSpPr>
          <p:cNvPr id="1878115" name="Rectangle 99"/>
          <p:cNvSpPr>
            <a:spLocks noChangeArrowheads="1"/>
          </p:cNvSpPr>
          <p:nvPr/>
        </p:nvSpPr>
        <p:spPr bwMode="auto">
          <a:xfrm>
            <a:off x="8426451" y="5022850"/>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FFFFFF"/>
                  </a:outerShdw>
                </a:effectLst>
              </a:rPr>
              <a:t>71</a:t>
            </a:r>
          </a:p>
        </p:txBody>
      </p:sp>
      <p:sp>
        <p:nvSpPr>
          <p:cNvPr id="1878119" name="Rectangle 103"/>
          <p:cNvSpPr>
            <a:spLocks noChangeArrowheads="1"/>
          </p:cNvSpPr>
          <p:nvPr/>
        </p:nvSpPr>
        <p:spPr bwMode="auto">
          <a:xfrm>
            <a:off x="10858501" y="5022850"/>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rPr>
              <a:t>71</a:t>
            </a:r>
          </a:p>
        </p:txBody>
      </p:sp>
      <p:sp>
        <p:nvSpPr>
          <p:cNvPr id="1878105" name="Rectangle 89"/>
          <p:cNvSpPr>
            <a:spLocks noChangeArrowheads="1"/>
          </p:cNvSpPr>
          <p:nvPr/>
        </p:nvSpPr>
        <p:spPr bwMode="auto">
          <a:xfrm>
            <a:off x="696385" y="5597525"/>
            <a:ext cx="2257604" cy="553998"/>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rPr>
              <a:t>Previous coronary</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revascularization (%)</a:t>
            </a:r>
          </a:p>
        </p:txBody>
      </p:sp>
      <p:sp>
        <p:nvSpPr>
          <p:cNvPr id="1878112" name="Rectangle 96"/>
          <p:cNvSpPr>
            <a:spLocks noChangeArrowheads="1"/>
          </p:cNvSpPr>
          <p:nvPr/>
        </p:nvSpPr>
        <p:spPr bwMode="auto">
          <a:xfrm>
            <a:off x="6112934" y="5749925"/>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rPr>
              <a:t>52</a:t>
            </a:r>
          </a:p>
        </p:txBody>
      </p:sp>
      <p:sp>
        <p:nvSpPr>
          <p:cNvPr id="1878116" name="Rectangle 100"/>
          <p:cNvSpPr>
            <a:spLocks noChangeArrowheads="1"/>
          </p:cNvSpPr>
          <p:nvPr/>
        </p:nvSpPr>
        <p:spPr bwMode="auto">
          <a:xfrm>
            <a:off x="8426451" y="5749925"/>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FFFFFF"/>
                  </a:outerShdw>
                </a:effectLst>
              </a:rPr>
              <a:t>51</a:t>
            </a:r>
          </a:p>
        </p:txBody>
      </p:sp>
      <p:sp>
        <p:nvSpPr>
          <p:cNvPr id="1878120" name="Rectangle 104"/>
          <p:cNvSpPr>
            <a:spLocks noChangeArrowheads="1"/>
          </p:cNvSpPr>
          <p:nvPr/>
        </p:nvSpPr>
        <p:spPr bwMode="auto">
          <a:xfrm>
            <a:off x="10858501" y="5749925"/>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rPr>
              <a:t>52</a:t>
            </a:r>
          </a:p>
        </p:txBody>
      </p:sp>
      <p:sp>
        <p:nvSpPr>
          <p:cNvPr id="3" name="Rectangle 1058"/>
          <p:cNvSpPr>
            <a:spLocks noChangeArrowheads="1"/>
          </p:cNvSpPr>
          <p:nvPr/>
        </p:nvSpPr>
        <p:spPr bwMode="auto">
          <a:xfrm>
            <a:off x="10880313" y="1800225"/>
            <a:ext cx="282341" cy="253916"/>
          </a:xfrm>
          <a:prstGeom prst="rect">
            <a:avLst/>
          </a:prstGeom>
          <a:noFill/>
          <a:ln w="12700">
            <a:noFill/>
            <a:miter lim="800000"/>
            <a:headEnd type="none" w="sm" len="sm"/>
            <a:tailEnd type="none" w="sm" len="sm"/>
          </a:ln>
          <a:effectLst/>
        </p:spPr>
        <p:txBody>
          <a:bodyPr wrap="none" lIns="0" tIns="0" rIns="0" bIns="0">
            <a:spAutoFit/>
          </a:bodyPr>
          <a:lstStyle/>
          <a:p>
            <a:pPr algn="ctr" eaLnBrk="0" hangingPunct="0">
              <a:lnSpc>
                <a:spcPct val="90000"/>
              </a:lnSpc>
              <a:spcBef>
                <a:spcPct val="20000"/>
              </a:spcBef>
              <a:spcAft>
                <a:spcPct val="20000"/>
              </a:spcAft>
              <a:buClr>
                <a:schemeClr val="accent1"/>
              </a:buClr>
              <a:buFont typeface="Wingdings" pitchFamily="2" charset="2"/>
              <a:buNone/>
              <a:defRPr/>
            </a:pPr>
            <a:r>
              <a:rPr lang="en-AU" b="1" dirty="0">
                <a:solidFill>
                  <a:schemeClr val="bg1"/>
                </a:solidFill>
                <a:effectLst>
                  <a:outerShdw blurRad="38100" dist="38100" dir="2700000" algn="tl">
                    <a:srgbClr val="000000"/>
                  </a:outerShdw>
                </a:effectLst>
                <a:ea typeface="+mn-ea"/>
                <a:cs typeface="+mn-cs"/>
              </a:rPr>
              <a:t>All</a:t>
            </a:r>
            <a:endParaRPr lang="fr-FR" b="1" dirty="0">
              <a:solidFill>
                <a:schemeClr val="bg1"/>
              </a:solidFill>
              <a:effectLst>
                <a:outerShdw blurRad="38100" dist="38100" dir="2700000" algn="tl">
                  <a:srgbClr val="000000"/>
                </a:outerShdw>
              </a:effectLst>
              <a:ea typeface="+mn-ea"/>
              <a:cs typeface="+mn-cs"/>
            </a:endParaRPr>
          </a:p>
        </p:txBody>
      </p:sp>
      <p:sp>
        <p:nvSpPr>
          <p:cNvPr id="77853" name="Line 30"/>
          <p:cNvSpPr>
            <a:spLocks noChangeShapeType="1"/>
          </p:cNvSpPr>
          <p:nvPr/>
        </p:nvSpPr>
        <p:spPr bwMode="auto">
          <a:xfrm>
            <a:off x="702733" y="4314825"/>
            <a:ext cx="1090506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7854" name="Line 31"/>
          <p:cNvSpPr>
            <a:spLocks noChangeShapeType="1"/>
          </p:cNvSpPr>
          <p:nvPr/>
        </p:nvSpPr>
        <p:spPr bwMode="auto">
          <a:xfrm>
            <a:off x="702733" y="4887913"/>
            <a:ext cx="1090506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7855" name="Line 32"/>
          <p:cNvSpPr>
            <a:spLocks noChangeShapeType="1"/>
          </p:cNvSpPr>
          <p:nvPr/>
        </p:nvSpPr>
        <p:spPr bwMode="auto">
          <a:xfrm>
            <a:off x="702733" y="5462588"/>
            <a:ext cx="1090506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7856" name="Line 33"/>
          <p:cNvSpPr>
            <a:spLocks noChangeShapeType="1"/>
          </p:cNvSpPr>
          <p:nvPr/>
        </p:nvSpPr>
        <p:spPr bwMode="auto">
          <a:xfrm>
            <a:off x="677333" y="3741738"/>
            <a:ext cx="1090506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 name="Rectangle 33"/>
          <p:cNvSpPr>
            <a:spLocks noChangeArrowheads="1"/>
          </p:cNvSpPr>
          <p:nvPr/>
        </p:nvSpPr>
        <p:spPr bwMode="auto">
          <a:xfrm>
            <a:off x="675218" y="3302000"/>
            <a:ext cx="1633748"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pitchFamily="2" charset="2"/>
              <a:buNone/>
              <a:defRPr/>
            </a:pPr>
            <a:r>
              <a:rPr lang="en-AU" b="1">
                <a:solidFill>
                  <a:schemeClr val="bg1"/>
                </a:solidFill>
                <a:effectLst>
                  <a:outerShdw blurRad="38100" dist="38100" dir="2700000" algn="tl">
                    <a:srgbClr val="000000"/>
                  </a:outerShdw>
                </a:effectLst>
                <a:ea typeface="+mn-ea"/>
                <a:cs typeface="+mn-cs"/>
              </a:rPr>
              <a:t>Previous MI (%)</a:t>
            </a:r>
            <a:endParaRPr lang="en-US" b="1">
              <a:solidFill>
                <a:schemeClr val="bg1"/>
              </a:solidFill>
              <a:effectLst>
                <a:outerShdw blurRad="38100" dist="38100" dir="2700000" algn="tl">
                  <a:srgbClr val="000000"/>
                </a:outerShdw>
              </a:effectLst>
              <a:ea typeface="+mn-ea"/>
              <a:cs typeface="+mn-cs"/>
            </a:endParaRPr>
          </a:p>
        </p:txBody>
      </p:sp>
      <p:sp>
        <p:nvSpPr>
          <p:cNvPr id="5" name="Rectangle 32"/>
          <p:cNvSpPr>
            <a:spLocks noChangeArrowheads="1"/>
          </p:cNvSpPr>
          <p:nvPr/>
        </p:nvSpPr>
        <p:spPr bwMode="auto">
          <a:xfrm>
            <a:off x="6104467" y="3302000"/>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pitchFamily="2" charset="2"/>
              <a:buNone/>
              <a:defRPr/>
            </a:pPr>
            <a:r>
              <a:rPr lang="en-AU" b="1" dirty="0">
                <a:solidFill>
                  <a:schemeClr val="bg1"/>
                </a:solidFill>
                <a:effectLst>
                  <a:outerShdw blurRad="38100" dist="38100" dir="2700000" algn="tl">
                    <a:srgbClr val="000000"/>
                  </a:outerShdw>
                </a:effectLst>
                <a:ea typeface="+mn-ea"/>
                <a:cs typeface="+mn-cs"/>
              </a:rPr>
              <a:t>89</a:t>
            </a:r>
            <a:endParaRPr lang="en-US" b="1" dirty="0">
              <a:solidFill>
                <a:schemeClr val="bg1"/>
              </a:solidFill>
              <a:effectLst>
                <a:outerShdw blurRad="38100" dist="38100" dir="2700000" algn="tl">
                  <a:srgbClr val="000000"/>
                </a:outerShdw>
              </a:effectLst>
              <a:ea typeface="+mn-ea"/>
              <a:cs typeface="+mn-cs"/>
            </a:endParaRPr>
          </a:p>
        </p:txBody>
      </p:sp>
      <p:sp>
        <p:nvSpPr>
          <p:cNvPr id="6" name="Rectangle 46"/>
          <p:cNvSpPr>
            <a:spLocks noChangeArrowheads="1"/>
          </p:cNvSpPr>
          <p:nvPr/>
        </p:nvSpPr>
        <p:spPr bwMode="auto">
          <a:xfrm>
            <a:off x="8426451" y="3302000"/>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pitchFamily="2" charset="2"/>
              <a:buNone/>
              <a:defRPr/>
            </a:pPr>
            <a:r>
              <a:rPr lang="en-AU" b="1" dirty="0">
                <a:solidFill>
                  <a:schemeClr val="bg1"/>
                </a:solidFill>
                <a:effectLst>
                  <a:outerShdw blurRad="38100" dist="38100" dir="2700000" algn="tl">
                    <a:srgbClr val="000000"/>
                  </a:outerShdw>
                </a:effectLst>
                <a:ea typeface="+mn-ea"/>
                <a:cs typeface="+mn-cs"/>
              </a:rPr>
              <a:t>88</a:t>
            </a:r>
            <a:endParaRPr lang="en-US" b="1" dirty="0">
              <a:solidFill>
                <a:schemeClr val="bg1"/>
              </a:solidFill>
              <a:effectLst>
                <a:outerShdw blurRad="38100" dist="38100" dir="2700000" algn="tl">
                  <a:srgbClr val="000000"/>
                </a:outerShdw>
              </a:effectLst>
              <a:ea typeface="+mn-ea"/>
              <a:cs typeface="+mn-cs"/>
            </a:endParaRPr>
          </a:p>
        </p:txBody>
      </p:sp>
      <p:sp>
        <p:nvSpPr>
          <p:cNvPr id="7" name="Rectangle 55"/>
          <p:cNvSpPr>
            <a:spLocks noChangeArrowheads="1"/>
          </p:cNvSpPr>
          <p:nvPr/>
        </p:nvSpPr>
        <p:spPr bwMode="auto">
          <a:xfrm>
            <a:off x="10856385" y="3302000"/>
            <a:ext cx="270507" cy="276999"/>
          </a:xfrm>
          <a:prstGeom prst="rect">
            <a:avLst/>
          </a:prstGeom>
          <a:noFill/>
          <a:ln w="12700">
            <a:noFill/>
            <a:miter lim="800000"/>
            <a:headEnd type="none" w="sm" len="sm"/>
            <a:tailEnd type="none" w="sm" len="sm"/>
          </a:ln>
          <a:effectLst/>
        </p:spPr>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rPr>
              <a:t>88</a:t>
            </a:r>
          </a:p>
        </p:txBody>
      </p:sp>
      <p:sp>
        <p:nvSpPr>
          <p:cNvPr id="77861" name="Rectangle 38"/>
          <p:cNvSpPr>
            <a:spLocks noChangeArrowheads="1"/>
          </p:cNvSpPr>
          <p:nvPr/>
        </p:nvSpPr>
        <p:spPr bwMode="auto">
          <a:xfrm>
            <a:off x="577151" y="6589713"/>
            <a:ext cx="26810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p>
            <a:pPr algn="ctr" eaLnBrk="0" hangingPunct="0">
              <a:spcBef>
                <a:spcPct val="25000"/>
              </a:spcBef>
              <a:spcAft>
                <a:spcPct val="25000"/>
              </a:spcAft>
              <a:buClr>
                <a:schemeClr val="accent1"/>
              </a:buClr>
              <a:buFont typeface="Wingdings" charset="0"/>
              <a:buNone/>
            </a:pPr>
            <a:r>
              <a:rPr lang="en-GB" sz="1200"/>
              <a:t>Fox K et al. </a:t>
            </a:r>
            <a:r>
              <a:rPr lang="en-GB" sz="1200" i="1"/>
              <a:t>Lancet.</a:t>
            </a:r>
            <a:r>
              <a:rPr lang="en-GB" sz="1200"/>
              <a:t> 2008;372:807-816.</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r>
              <a:rPr lang="en-US" dirty="0" smtClean="0"/>
              <a:t>iagnosing heart failure</a:t>
            </a:r>
            <a:endParaRPr lang="en-US" dirty="0"/>
          </a:p>
        </p:txBody>
      </p:sp>
      <p:sp>
        <p:nvSpPr>
          <p:cNvPr id="3" name="Content Placeholder 2"/>
          <p:cNvSpPr>
            <a:spLocks noGrp="1"/>
          </p:cNvSpPr>
          <p:nvPr>
            <p:ph idx="1"/>
          </p:nvPr>
        </p:nvSpPr>
        <p:spPr>
          <a:xfrm>
            <a:off x="677334" y="1661727"/>
            <a:ext cx="8596668" cy="4379635"/>
          </a:xfrm>
        </p:spPr>
        <p:txBody>
          <a:bodyPr>
            <a:normAutofit/>
          </a:bodyPr>
          <a:lstStyle/>
          <a:p>
            <a:r>
              <a:rPr lang="en-US" sz="2000" dirty="0"/>
              <a:t>There is no single test or procedure to diagnosis heart failure</a:t>
            </a:r>
          </a:p>
          <a:p>
            <a:pPr lvl="1"/>
            <a:r>
              <a:rPr lang="en-US" sz="2000" dirty="0"/>
              <a:t>Based on careful clinical history and physical exam</a:t>
            </a:r>
          </a:p>
          <a:p>
            <a:r>
              <a:rPr lang="en-US" sz="2000" dirty="0"/>
              <a:t>Heart failure is a catch all term</a:t>
            </a:r>
          </a:p>
          <a:p>
            <a:pPr lvl="1"/>
            <a:r>
              <a:rPr lang="en-US" sz="2000" dirty="0"/>
              <a:t>Disorders of pericardium, myocardium, endocardium, heart valves, great vessels, metabolic abnormalities</a:t>
            </a:r>
          </a:p>
          <a:p>
            <a:pPr lvl="1"/>
            <a:r>
              <a:rPr lang="en-US" sz="2000" dirty="0"/>
              <a:t>NOT synonymous for cardiomyopathy or LV </a:t>
            </a:r>
            <a:r>
              <a:rPr lang="en-US" sz="2000" dirty="0" smtClean="0"/>
              <a:t>dysfunction</a:t>
            </a:r>
          </a:p>
          <a:p>
            <a:pPr lvl="1"/>
            <a:endParaRPr lang="en-US" sz="2000" dirty="0"/>
          </a:p>
          <a:p>
            <a:r>
              <a:rPr lang="en-US" sz="2000" dirty="0"/>
              <a:t>Distinguish between reduced or normal ejection fraction</a:t>
            </a:r>
          </a:p>
          <a:p>
            <a:pPr lvl="1"/>
            <a:r>
              <a:rPr lang="en-US" sz="2000" dirty="0"/>
              <a:t>Heart failure with reduced EF (</a:t>
            </a:r>
            <a:r>
              <a:rPr lang="en-US" sz="2000" dirty="0" err="1"/>
              <a:t>HFrEF</a:t>
            </a:r>
            <a:r>
              <a:rPr lang="en-US" sz="2000" dirty="0" smtClean="0"/>
              <a:t>) &lt; 45%</a:t>
            </a:r>
            <a:endParaRPr lang="en-US" sz="2000" dirty="0"/>
          </a:p>
          <a:p>
            <a:pPr lvl="1"/>
            <a:r>
              <a:rPr lang="en-US" sz="2000" dirty="0"/>
              <a:t>Heart failure with preserved EF (</a:t>
            </a:r>
            <a:r>
              <a:rPr lang="en-US" sz="2000" dirty="0" err="1"/>
              <a:t>HFpEF</a:t>
            </a:r>
            <a:r>
              <a:rPr lang="en-US" sz="2000" dirty="0" smtClean="0"/>
              <a:t>) &gt; 55%</a:t>
            </a:r>
            <a:endParaRPr lang="en-US" sz="2000" dirty="0"/>
          </a:p>
        </p:txBody>
      </p:sp>
    </p:spTree>
    <p:extLst>
      <p:ext uri="{BB962C8B-B14F-4D97-AF65-F5344CB8AC3E}">
        <p14:creationId xmlns:p14="http://schemas.microsoft.com/office/powerpoint/2010/main" val="4224552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idx="4294967295"/>
          </p:nvPr>
        </p:nvSpPr>
        <p:spPr>
          <a:xfrm>
            <a:off x="207434" y="427038"/>
            <a:ext cx="11751733" cy="457200"/>
          </a:xfrm>
        </p:spPr>
        <p:txBody>
          <a:bodyPr lIns="90000" tIns="46800" rIns="90000" bIns="46800" anchor="t">
            <a:noAutofit/>
          </a:bodyPr>
          <a:lstStyle/>
          <a:p>
            <a:pPr>
              <a:lnSpc>
                <a:spcPct val="100000"/>
              </a:lnSpc>
              <a:defRPr/>
            </a:pPr>
            <a:r>
              <a:rPr lang="en-AU" sz="3200" dirty="0" smtClean="0">
                <a:solidFill>
                  <a:srgbClr val="000000"/>
                </a:solidFill>
                <a:ea typeface="+mj-ea"/>
              </a:rPr>
              <a:t>Concomitant treatment</a:t>
            </a:r>
            <a:endParaRPr lang="fr-FR" sz="3200" dirty="0" smtClean="0">
              <a:solidFill>
                <a:srgbClr val="000000"/>
              </a:solidFill>
              <a:ea typeface="+mj-ea"/>
            </a:endParaRPr>
          </a:p>
        </p:txBody>
      </p:sp>
      <p:grpSp>
        <p:nvGrpSpPr>
          <p:cNvPr id="78850" name="Group 4"/>
          <p:cNvGrpSpPr>
            <a:grpSpLocks/>
          </p:cNvGrpSpPr>
          <p:nvPr/>
        </p:nvGrpSpPr>
        <p:grpSpPr bwMode="auto">
          <a:xfrm>
            <a:off x="391585" y="2236789"/>
            <a:ext cx="11408833" cy="3311525"/>
            <a:chOff x="185" y="1314"/>
            <a:chExt cx="5390" cy="2086"/>
          </a:xfrm>
        </p:grpSpPr>
        <p:sp>
          <p:nvSpPr>
            <p:cNvPr id="78852" name="Rectangle 5"/>
            <p:cNvSpPr>
              <a:spLocks noChangeArrowheads="1"/>
            </p:cNvSpPr>
            <p:nvPr/>
          </p:nvSpPr>
          <p:spPr bwMode="auto">
            <a:xfrm>
              <a:off x="186" y="1314"/>
              <a:ext cx="5389" cy="208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0" hangingPunct="0">
                <a:lnSpc>
                  <a:spcPct val="90000"/>
                </a:lnSpc>
                <a:spcBef>
                  <a:spcPct val="20000"/>
                </a:spcBef>
                <a:spcAft>
                  <a:spcPct val="50000"/>
                </a:spcAft>
                <a:buClr>
                  <a:schemeClr val="accent1"/>
                </a:buClr>
                <a:buFont typeface="Wingdings" charset="0"/>
                <a:buNone/>
              </a:pPr>
              <a:endParaRPr lang="en-US">
                <a:solidFill>
                  <a:schemeClr val="bg1"/>
                </a:solidFill>
              </a:endParaRPr>
            </a:p>
          </p:txBody>
        </p:sp>
        <p:sp>
          <p:nvSpPr>
            <p:cNvPr id="78853" name="Rectangle 6"/>
            <p:cNvSpPr>
              <a:spLocks noChangeArrowheads="1"/>
            </p:cNvSpPr>
            <p:nvPr/>
          </p:nvSpPr>
          <p:spPr bwMode="auto">
            <a:xfrm>
              <a:off x="185" y="1314"/>
              <a:ext cx="5389" cy="483"/>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0" hangingPunct="0">
                <a:lnSpc>
                  <a:spcPct val="90000"/>
                </a:lnSpc>
                <a:spcBef>
                  <a:spcPct val="20000"/>
                </a:spcBef>
                <a:spcAft>
                  <a:spcPct val="50000"/>
                </a:spcAft>
                <a:buClr>
                  <a:schemeClr val="accent1"/>
                </a:buClr>
                <a:buFont typeface="Wingdings" charset="0"/>
                <a:buNone/>
              </a:pPr>
              <a:endParaRPr lang="en-US">
                <a:solidFill>
                  <a:schemeClr val="bg1"/>
                </a:solidFill>
              </a:endParaRPr>
            </a:p>
          </p:txBody>
        </p:sp>
        <p:sp>
          <p:nvSpPr>
            <p:cNvPr id="78854" name="Line 7"/>
            <p:cNvSpPr>
              <a:spLocks noChangeShapeType="1"/>
            </p:cNvSpPr>
            <p:nvPr/>
          </p:nvSpPr>
          <p:spPr bwMode="auto">
            <a:xfrm>
              <a:off x="332" y="2184"/>
              <a:ext cx="5152" cy="0"/>
            </a:xfrm>
            <a:prstGeom prst="line">
              <a:avLst/>
            </a:prstGeom>
            <a:ln>
              <a:headEnd/>
              <a:tailEnd/>
            </a:ln>
            <a:extLst/>
          </p:spPr>
          <p:style>
            <a:lnRef idx="3">
              <a:schemeClr val="lt1"/>
            </a:lnRef>
            <a:fillRef idx="1">
              <a:schemeClr val="accent2"/>
            </a:fillRef>
            <a:effectRef idx="1">
              <a:schemeClr val="accent2"/>
            </a:effectRef>
            <a:fontRef idx="minor">
              <a:schemeClr val="lt1"/>
            </a:fontRef>
          </p:style>
          <p:txBody>
            <a:bodyPr/>
            <a:lstStyle/>
            <a:p>
              <a:endParaRPr lang="en-US">
                <a:solidFill>
                  <a:schemeClr val="bg1"/>
                </a:solidFill>
              </a:endParaRPr>
            </a:p>
          </p:txBody>
        </p:sp>
        <p:sp>
          <p:nvSpPr>
            <p:cNvPr id="1878126" name="Rectangle 110"/>
            <p:cNvSpPr>
              <a:spLocks noChangeArrowheads="1"/>
            </p:cNvSpPr>
            <p:nvPr/>
          </p:nvSpPr>
          <p:spPr bwMode="auto">
            <a:xfrm>
              <a:off x="330" y="2687"/>
              <a:ext cx="721"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sym typeface="Symbol" charset="0"/>
                </a:rPr>
                <a:t></a:t>
              </a:r>
              <a:r>
                <a:rPr lang="en-US" b="1">
                  <a:solidFill>
                    <a:schemeClr val="bg1"/>
                  </a:solidFill>
                  <a:effectLst>
                    <a:outerShdw blurRad="38100" dist="38100" dir="2700000" algn="tl">
                      <a:srgbClr val="000000"/>
                    </a:outerShdw>
                  </a:effectLst>
                  <a:latin typeface="+mj-lt"/>
                </a:rPr>
                <a:t>-blockers (%)</a:t>
              </a:r>
            </a:p>
          </p:txBody>
        </p:sp>
        <p:sp>
          <p:nvSpPr>
            <p:cNvPr id="1878045" name="Rectangle 29"/>
            <p:cNvSpPr>
              <a:spLocks noChangeArrowheads="1"/>
            </p:cNvSpPr>
            <p:nvPr/>
          </p:nvSpPr>
          <p:spPr bwMode="auto">
            <a:xfrm>
              <a:off x="331" y="2288"/>
              <a:ext cx="532"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buClr>
                  <a:schemeClr val="accent1"/>
                </a:buClr>
                <a:buFont typeface="Wingdings" charset="0"/>
                <a:buNone/>
              </a:pPr>
              <a:r>
                <a:rPr lang="en-US" b="1" dirty="0">
                  <a:solidFill>
                    <a:schemeClr val="bg1"/>
                  </a:solidFill>
                  <a:effectLst>
                    <a:outerShdw blurRad="38100" dist="38100" dir="2700000" algn="tl">
                      <a:srgbClr val="000000"/>
                    </a:outerShdw>
                  </a:effectLst>
                  <a:latin typeface="+mj-lt"/>
                </a:rPr>
                <a:t>Statins (%)</a:t>
              </a:r>
            </a:p>
          </p:txBody>
        </p:sp>
        <p:sp>
          <p:nvSpPr>
            <p:cNvPr id="1878049" name="Rectangle 33"/>
            <p:cNvSpPr>
              <a:spLocks noChangeArrowheads="1"/>
            </p:cNvSpPr>
            <p:nvPr/>
          </p:nvSpPr>
          <p:spPr bwMode="auto">
            <a:xfrm>
              <a:off x="331" y="1889"/>
              <a:ext cx="1326"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buClr>
                  <a:schemeClr val="accent1"/>
                </a:buClr>
                <a:buFont typeface="Wingdings" charset="0"/>
                <a:buNone/>
              </a:pPr>
              <a:r>
                <a:rPr lang="en-US" b="1" dirty="0">
                  <a:solidFill>
                    <a:schemeClr val="bg1"/>
                  </a:solidFill>
                  <a:effectLst>
                    <a:outerShdw blurRad="38100" dist="38100" dir="2700000" algn="tl">
                      <a:srgbClr val="000000"/>
                    </a:outerShdw>
                  </a:effectLst>
                  <a:latin typeface="+mj-lt"/>
                </a:rPr>
                <a:t>Antithrombotic agents (%)</a:t>
              </a:r>
            </a:p>
          </p:txBody>
        </p:sp>
        <p:sp>
          <p:nvSpPr>
            <p:cNvPr id="1878103" name="Rectangle 87"/>
            <p:cNvSpPr>
              <a:spLocks noChangeArrowheads="1"/>
            </p:cNvSpPr>
            <p:nvPr/>
          </p:nvSpPr>
          <p:spPr bwMode="auto">
            <a:xfrm>
              <a:off x="329" y="3086"/>
              <a:ext cx="1566"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Renin-angiotensin blockers (%) </a:t>
              </a:r>
            </a:p>
          </p:txBody>
        </p:sp>
        <p:sp>
          <p:nvSpPr>
            <p:cNvPr id="78859" name="Line 12"/>
            <p:cNvSpPr>
              <a:spLocks noChangeShapeType="1"/>
            </p:cNvSpPr>
            <p:nvPr/>
          </p:nvSpPr>
          <p:spPr bwMode="auto">
            <a:xfrm>
              <a:off x="332" y="2583"/>
              <a:ext cx="5152" cy="0"/>
            </a:xfrm>
            <a:prstGeom prst="line">
              <a:avLst/>
            </a:prstGeom>
            <a:ln>
              <a:headEnd/>
              <a:tailEnd/>
            </a:ln>
            <a:extLst/>
          </p:spPr>
          <p:style>
            <a:lnRef idx="3">
              <a:schemeClr val="lt1"/>
            </a:lnRef>
            <a:fillRef idx="1">
              <a:schemeClr val="accent2"/>
            </a:fillRef>
            <a:effectRef idx="1">
              <a:schemeClr val="accent2"/>
            </a:effectRef>
            <a:fontRef idx="minor">
              <a:schemeClr val="lt1"/>
            </a:fontRef>
          </p:style>
          <p:txBody>
            <a:bodyPr/>
            <a:lstStyle/>
            <a:p>
              <a:endParaRPr lang="en-US">
                <a:solidFill>
                  <a:schemeClr val="bg1"/>
                </a:solidFill>
              </a:endParaRPr>
            </a:p>
          </p:txBody>
        </p:sp>
        <p:sp>
          <p:nvSpPr>
            <p:cNvPr id="78860" name="Line 13"/>
            <p:cNvSpPr>
              <a:spLocks noChangeShapeType="1"/>
            </p:cNvSpPr>
            <p:nvPr/>
          </p:nvSpPr>
          <p:spPr bwMode="auto">
            <a:xfrm>
              <a:off x="332" y="2982"/>
              <a:ext cx="5152" cy="0"/>
            </a:xfrm>
            <a:prstGeom prst="line">
              <a:avLst/>
            </a:prstGeom>
            <a:ln>
              <a:headEnd/>
              <a:tailEnd/>
            </a:ln>
            <a:extLst/>
          </p:spPr>
          <p:style>
            <a:lnRef idx="3">
              <a:schemeClr val="lt1"/>
            </a:lnRef>
            <a:fillRef idx="1">
              <a:schemeClr val="accent2"/>
            </a:fillRef>
            <a:effectRef idx="1">
              <a:schemeClr val="accent2"/>
            </a:effectRef>
            <a:fontRef idx="minor">
              <a:schemeClr val="lt1"/>
            </a:fontRef>
          </p:style>
          <p:txBody>
            <a:bodyPr/>
            <a:lstStyle/>
            <a:p>
              <a:endParaRPr lang="en-US">
                <a:solidFill>
                  <a:schemeClr val="bg1"/>
                </a:solidFill>
              </a:endParaRPr>
            </a:p>
          </p:txBody>
        </p:sp>
        <p:sp>
          <p:nvSpPr>
            <p:cNvPr id="1878040" name="Rectangle 24"/>
            <p:cNvSpPr>
              <a:spLocks noChangeArrowheads="1"/>
            </p:cNvSpPr>
            <p:nvPr/>
          </p:nvSpPr>
          <p:spPr bwMode="auto">
            <a:xfrm>
              <a:off x="3334" y="2687"/>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87</a:t>
              </a:r>
              <a:endParaRPr lang="en-US" b="1">
                <a:solidFill>
                  <a:schemeClr val="bg1"/>
                </a:solidFill>
                <a:effectLst>
                  <a:outerShdw blurRad="38100" dist="38100" dir="2700000" algn="tl">
                    <a:srgbClr val="000000"/>
                  </a:outerShdw>
                </a:effectLst>
                <a:latin typeface="+mj-lt"/>
                <a:ea typeface="+mn-ea"/>
                <a:cs typeface="+mn-cs"/>
              </a:endParaRPr>
            </a:p>
          </p:txBody>
        </p:sp>
        <p:sp>
          <p:nvSpPr>
            <p:cNvPr id="1878044" name="Rectangle 28"/>
            <p:cNvSpPr>
              <a:spLocks noChangeArrowheads="1"/>
            </p:cNvSpPr>
            <p:nvPr/>
          </p:nvSpPr>
          <p:spPr bwMode="auto">
            <a:xfrm>
              <a:off x="3334" y="2288"/>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74</a:t>
              </a:r>
            </a:p>
          </p:txBody>
        </p:sp>
        <p:sp>
          <p:nvSpPr>
            <p:cNvPr id="1878048" name="Rectangle 32"/>
            <p:cNvSpPr>
              <a:spLocks noChangeArrowheads="1"/>
            </p:cNvSpPr>
            <p:nvPr/>
          </p:nvSpPr>
          <p:spPr bwMode="auto">
            <a:xfrm>
              <a:off x="3334" y="1889"/>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94</a:t>
              </a:r>
              <a:endParaRPr lang="en-US" b="1">
                <a:solidFill>
                  <a:schemeClr val="bg1"/>
                </a:solidFill>
                <a:effectLst>
                  <a:outerShdw blurRad="38100" dist="38100" dir="2700000" algn="tl">
                    <a:srgbClr val="000000"/>
                  </a:outerShdw>
                </a:effectLst>
                <a:latin typeface="+mj-lt"/>
                <a:ea typeface="+mn-ea"/>
                <a:cs typeface="+mn-cs"/>
              </a:endParaRPr>
            </a:p>
          </p:txBody>
        </p:sp>
        <p:sp>
          <p:nvSpPr>
            <p:cNvPr id="1878111" name="Rectangle 95"/>
            <p:cNvSpPr>
              <a:spLocks noChangeArrowheads="1"/>
            </p:cNvSpPr>
            <p:nvPr/>
          </p:nvSpPr>
          <p:spPr bwMode="auto">
            <a:xfrm>
              <a:off x="3334" y="3086"/>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90</a:t>
              </a:r>
            </a:p>
          </p:txBody>
        </p:sp>
        <p:sp>
          <p:nvSpPr>
            <p:cNvPr id="1970210" name="Rectangle 1058"/>
            <p:cNvSpPr>
              <a:spLocks noChangeArrowheads="1"/>
            </p:cNvSpPr>
            <p:nvPr/>
          </p:nvSpPr>
          <p:spPr bwMode="auto">
            <a:xfrm>
              <a:off x="3199" y="1469"/>
              <a:ext cx="398" cy="160"/>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lnSpc>
                  <a:spcPct val="90000"/>
                </a:lnSpc>
                <a:spcBef>
                  <a:spcPct val="20000"/>
                </a:spcBef>
                <a:spcAft>
                  <a:spcPct val="20000"/>
                </a:spcAft>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Placebo</a:t>
              </a:r>
              <a:endParaRPr lang="fr-FR" b="1">
                <a:solidFill>
                  <a:schemeClr val="bg1"/>
                </a:solidFill>
                <a:effectLst>
                  <a:outerShdw blurRad="38100" dist="38100" dir="2700000" algn="tl">
                    <a:srgbClr val="000000"/>
                  </a:outerShdw>
                </a:effectLst>
                <a:latin typeface="+mj-lt"/>
                <a:ea typeface="+mn-ea"/>
                <a:cs typeface="+mn-cs"/>
              </a:endParaRPr>
            </a:p>
          </p:txBody>
        </p:sp>
        <p:sp>
          <p:nvSpPr>
            <p:cNvPr id="1878060" name="Rectangle 44"/>
            <p:cNvSpPr>
              <a:spLocks noChangeArrowheads="1"/>
            </p:cNvSpPr>
            <p:nvPr/>
          </p:nvSpPr>
          <p:spPr bwMode="auto">
            <a:xfrm>
              <a:off x="4171" y="2687"/>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pitchFamily="2" charset="2"/>
                <a:buNone/>
                <a:defRPr/>
              </a:pPr>
              <a:r>
                <a:rPr lang="en-AU" b="1" dirty="0">
                  <a:solidFill>
                    <a:schemeClr val="bg1"/>
                  </a:solidFill>
                  <a:effectLst>
                    <a:outerShdw blurRad="38100" dist="38100" dir="2700000" algn="tl">
                      <a:srgbClr val="000000"/>
                    </a:outerShdw>
                  </a:effectLst>
                  <a:latin typeface="+mj-lt"/>
                  <a:ea typeface="+mn-ea"/>
                  <a:cs typeface="+mn-cs"/>
                </a:rPr>
                <a:t>87</a:t>
              </a:r>
              <a:endParaRPr lang="en-US" b="1" dirty="0">
                <a:solidFill>
                  <a:schemeClr val="bg1"/>
                </a:solidFill>
                <a:effectLst>
                  <a:outerShdw blurRad="38100" dist="38100" dir="2700000" algn="tl">
                    <a:srgbClr val="000000"/>
                  </a:outerShdw>
                </a:effectLst>
                <a:latin typeface="+mj-lt"/>
                <a:ea typeface="+mn-ea"/>
                <a:cs typeface="+mn-cs"/>
              </a:endParaRPr>
            </a:p>
          </p:txBody>
        </p:sp>
        <p:sp>
          <p:nvSpPr>
            <p:cNvPr id="1878061" name="Rectangle 45"/>
            <p:cNvSpPr>
              <a:spLocks noChangeArrowheads="1"/>
            </p:cNvSpPr>
            <p:nvPr/>
          </p:nvSpPr>
          <p:spPr bwMode="auto">
            <a:xfrm>
              <a:off x="4171" y="2288"/>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FFFFFF"/>
                    </a:outerShdw>
                  </a:effectLst>
                  <a:latin typeface="+mj-lt"/>
                </a:rPr>
                <a:t>74</a:t>
              </a:r>
            </a:p>
          </p:txBody>
        </p:sp>
        <p:sp>
          <p:nvSpPr>
            <p:cNvPr id="1878062" name="Rectangle 46"/>
            <p:cNvSpPr>
              <a:spLocks noChangeArrowheads="1"/>
            </p:cNvSpPr>
            <p:nvPr/>
          </p:nvSpPr>
          <p:spPr bwMode="auto">
            <a:xfrm>
              <a:off x="4171" y="1889"/>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94</a:t>
              </a:r>
              <a:endParaRPr lang="en-US" b="1">
                <a:solidFill>
                  <a:schemeClr val="bg1"/>
                </a:solidFill>
                <a:effectLst>
                  <a:outerShdw blurRad="38100" dist="38100" dir="2700000" algn="tl">
                    <a:srgbClr val="000000"/>
                  </a:outerShdw>
                </a:effectLst>
                <a:latin typeface="+mj-lt"/>
                <a:ea typeface="+mn-ea"/>
                <a:cs typeface="+mn-cs"/>
              </a:endParaRPr>
            </a:p>
          </p:txBody>
        </p:sp>
        <p:sp>
          <p:nvSpPr>
            <p:cNvPr id="1878115" name="Rectangle 99"/>
            <p:cNvSpPr>
              <a:spLocks noChangeArrowheads="1"/>
            </p:cNvSpPr>
            <p:nvPr/>
          </p:nvSpPr>
          <p:spPr bwMode="auto">
            <a:xfrm>
              <a:off x="4171" y="3086"/>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dirty="0">
                  <a:solidFill>
                    <a:schemeClr val="bg1"/>
                  </a:solidFill>
                  <a:effectLst>
                    <a:outerShdw blurRad="38100" dist="38100" dir="2700000" algn="tl">
                      <a:srgbClr val="FFFFFF"/>
                    </a:outerShdw>
                  </a:effectLst>
                  <a:latin typeface="+mj-lt"/>
                </a:rPr>
                <a:t>90</a:t>
              </a:r>
            </a:p>
          </p:txBody>
        </p:sp>
        <p:sp>
          <p:nvSpPr>
            <p:cNvPr id="2" name="Rectangle 1058"/>
            <p:cNvSpPr>
              <a:spLocks noChangeArrowheads="1"/>
            </p:cNvSpPr>
            <p:nvPr/>
          </p:nvSpPr>
          <p:spPr bwMode="auto">
            <a:xfrm>
              <a:off x="4092" y="1469"/>
              <a:ext cx="534" cy="160"/>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lnSpc>
                  <a:spcPct val="90000"/>
                </a:lnSpc>
                <a:spcBef>
                  <a:spcPct val="20000"/>
                </a:spcBef>
                <a:spcAft>
                  <a:spcPct val="20000"/>
                </a:spcAft>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Ivabradine</a:t>
              </a:r>
              <a:endParaRPr lang="fr-FR" b="1">
                <a:solidFill>
                  <a:schemeClr val="bg1"/>
                </a:solidFill>
                <a:effectLst>
                  <a:outerShdw blurRad="38100" dist="38100" dir="2700000" algn="tl">
                    <a:srgbClr val="000000"/>
                  </a:outerShdw>
                </a:effectLst>
                <a:latin typeface="+mj-lt"/>
                <a:ea typeface="+mn-ea"/>
                <a:cs typeface="+mn-cs"/>
              </a:endParaRPr>
            </a:p>
          </p:txBody>
        </p:sp>
        <p:sp>
          <p:nvSpPr>
            <p:cNvPr id="1878069" name="Rectangle 53"/>
            <p:cNvSpPr>
              <a:spLocks noChangeArrowheads="1"/>
            </p:cNvSpPr>
            <p:nvPr/>
          </p:nvSpPr>
          <p:spPr bwMode="auto">
            <a:xfrm>
              <a:off x="5039" y="2687"/>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87</a:t>
              </a:r>
            </a:p>
          </p:txBody>
        </p:sp>
        <p:sp>
          <p:nvSpPr>
            <p:cNvPr id="1878070" name="Rectangle 54"/>
            <p:cNvSpPr>
              <a:spLocks noChangeArrowheads="1"/>
            </p:cNvSpPr>
            <p:nvPr/>
          </p:nvSpPr>
          <p:spPr bwMode="auto">
            <a:xfrm>
              <a:off x="5039" y="2288"/>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74</a:t>
              </a:r>
            </a:p>
          </p:txBody>
        </p:sp>
        <p:sp>
          <p:nvSpPr>
            <p:cNvPr id="1878071" name="Rectangle 55"/>
            <p:cNvSpPr>
              <a:spLocks noChangeArrowheads="1"/>
            </p:cNvSpPr>
            <p:nvPr/>
          </p:nvSpPr>
          <p:spPr bwMode="auto">
            <a:xfrm>
              <a:off x="5039" y="1889"/>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94</a:t>
              </a:r>
            </a:p>
          </p:txBody>
        </p:sp>
        <p:sp>
          <p:nvSpPr>
            <p:cNvPr id="1878119" name="Rectangle 103"/>
            <p:cNvSpPr>
              <a:spLocks noChangeArrowheads="1"/>
            </p:cNvSpPr>
            <p:nvPr/>
          </p:nvSpPr>
          <p:spPr bwMode="auto">
            <a:xfrm>
              <a:off x="5039" y="3086"/>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90</a:t>
              </a:r>
            </a:p>
          </p:txBody>
        </p:sp>
        <p:sp>
          <p:nvSpPr>
            <p:cNvPr id="3" name="Rectangle 1058"/>
            <p:cNvSpPr>
              <a:spLocks noChangeArrowheads="1"/>
            </p:cNvSpPr>
            <p:nvPr/>
          </p:nvSpPr>
          <p:spPr bwMode="auto">
            <a:xfrm>
              <a:off x="5172" y="1469"/>
              <a:ext cx="133" cy="160"/>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lnSpc>
                  <a:spcPct val="90000"/>
                </a:lnSpc>
                <a:spcBef>
                  <a:spcPct val="20000"/>
                </a:spcBef>
                <a:spcAft>
                  <a:spcPct val="20000"/>
                </a:spcAft>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All</a:t>
              </a:r>
              <a:endParaRPr lang="fr-FR" b="1">
                <a:solidFill>
                  <a:schemeClr val="bg1"/>
                </a:solidFill>
                <a:effectLst>
                  <a:outerShdw blurRad="38100" dist="38100" dir="2700000" algn="tl">
                    <a:srgbClr val="000000"/>
                  </a:outerShdw>
                </a:effectLst>
                <a:latin typeface="+mj-lt"/>
                <a:ea typeface="+mn-ea"/>
                <a:cs typeface="+mn-cs"/>
              </a:endParaRPr>
            </a:p>
          </p:txBody>
        </p:sp>
      </p:grpSp>
      <p:sp>
        <p:nvSpPr>
          <p:cNvPr id="78851" name="Rectangle 28"/>
          <p:cNvSpPr>
            <a:spLocks noChangeArrowheads="1"/>
          </p:cNvSpPr>
          <p:nvPr/>
        </p:nvSpPr>
        <p:spPr bwMode="auto">
          <a:xfrm>
            <a:off x="577151" y="6589713"/>
            <a:ext cx="26810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p>
            <a:pPr algn="ctr" eaLnBrk="0" hangingPunct="0">
              <a:spcBef>
                <a:spcPct val="25000"/>
              </a:spcBef>
              <a:spcAft>
                <a:spcPct val="25000"/>
              </a:spcAft>
              <a:buClr>
                <a:schemeClr val="accent1"/>
              </a:buClr>
              <a:buFont typeface="Wingdings" charset="0"/>
              <a:buNone/>
            </a:pPr>
            <a:r>
              <a:rPr lang="en-GB" sz="1200"/>
              <a:t>Fox K et al. </a:t>
            </a:r>
            <a:r>
              <a:rPr lang="en-GB" sz="1200" i="1"/>
              <a:t>Lancet.</a:t>
            </a:r>
            <a:r>
              <a:rPr lang="en-GB" sz="1200"/>
              <a:t> 2008;372:807-816.</a:t>
            </a:r>
          </a:p>
        </p:txBody>
      </p:sp>
    </p:spTree>
  </p:cSld>
  <p:clrMapOvr>
    <a:masterClrMapping/>
  </p:clrMapOvr>
  <p:transition spd="med">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1183" y="1789671"/>
            <a:ext cx="10756091" cy="465699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921" name="Text Box 15"/>
          <p:cNvSpPr txBox="1">
            <a:spLocks noChangeArrowheads="1"/>
          </p:cNvSpPr>
          <p:nvPr/>
        </p:nvSpPr>
        <p:spPr bwMode="auto">
          <a:xfrm>
            <a:off x="6343651" y="5897564"/>
            <a:ext cx="479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Years</a:t>
            </a:r>
            <a:endParaRPr lang="en-US" sz="1400" b="1"/>
          </a:p>
        </p:txBody>
      </p:sp>
      <p:sp>
        <p:nvSpPr>
          <p:cNvPr id="81922" name="Text Box 5"/>
          <p:cNvSpPr txBox="1">
            <a:spLocks noChangeArrowheads="1"/>
          </p:cNvSpPr>
          <p:nvPr/>
        </p:nvSpPr>
        <p:spPr bwMode="auto">
          <a:xfrm>
            <a:off x="2844800" y="2493964"/>
            <a:ext cx="1005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b="1" i="1"/>
              <a:t>P</a:t>
            </a:r>
            <a:r>
              <a:rPr lang="en-US" sz="1800" b="1"/>
              <a:t>=0.0066</a:t>
            </a:r>
            <a:endParaRPr lang="en-GB" sz="1800" b="1"/>
          </a:p>
        </p:txBody>
      </p:sp>
      <p:sp>
        <p:nvSpPr>
          <p:cNvPr id="81923" name="Rectangle 6"/>
          <p:cNvSpPr>
            <a:spLocks noChangeArrowheads="1"/>
          </p:cNvSpPr>
          <p:nvPr/>
        </p:nvSpPr>
        <p:spPr bwMode="auto">
          <a:xfrm>
            <a:off x="2844800" y="2190750"/>
            <a:ext cx="354206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eaLnBrk="0" hangingPunct="0">
              <a:lnSpc>
                <a:spcPct val="90000"/>
              </a:lnSpc>
              <a:spcBef>
                <a:spcPct val="20000"/>
              </a:spcBef>
              <a:spcAft>
                <a:spcPct val="50000"/>
              </a:spcAft>
              <a:buClr>
                <a:schemeClr val="accent1"/>
              </a:buClr>
              <a:buFont typeface="Wingdings" charset="0"/>
              <a:buNone/>
            </a:pPr>
            <a:r>
              <a:rPr lang="en-GB" sz="1800" b="1"/>
              <a:t>Hazard ratio = 1.46 (1.11 – 1.91)</a:t>
            </a:r>
          </a:p>
        </p:txBody>
      </p:sp>
      <p:sp>
        <p:nvSpPr>
          <p:cNvPr id="81924" name="Line 7"/>
          <p:cNvSpPr>
            <a:spLocks noChangeShapeType="1"/>
          </p:cNvSpPr>
          <p:nvPr/>
        </p:nvSpPr>
        <p:spPr bwMode="auto">
          <a:xfrm>
            <a:off x="2385484" y="5360989"/>
            <a:ext cx="143933" cy="31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25" name="Line 8"/>
          <p:cNvSpPr>
            <a:spLocks noChangeShapeType="1"/>
          </p:cNvSpPr>
          <p:nvPr/>
        </p:nvSpPr>
        <p:spPr bwMode="auto">
          <a:xfrm>
            <a:off x="2385484" y="2203450"/>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81926" name="Line 9"/>
          <p:cNvSpPr>
            <a:spLocks noChangeShapeType="1"/>
          </p:cNvSpPr>
          <p:nvPr/>
        </p:nvSpPr>
        <p:spPr bwMode="auto">
          <a:xfrm flipV="1">
            <a:off x="2527300" y="5360989"/>
            <a:ext cx="2117" cy="13493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nvGrpSpPr>
          <p:cNvPr id="81927" name="Group 16"/>
          <p:cNvGrpSpPr>
            <a:grpSpLocks/>
          </p:cNvGrpSpPr>
          <p:nvPr/>
        </p:nvGrpSpPr>
        <p:grpSpPr bwMode="auto">
          <a:xfrm>
            <a:off x="2487085" y="5532436"/>
            <a:ext cx="8530167" cy="214713"/>
            <a:chOff x="1175" y="3643"/>
            <a:chExt cx="4030" cy="108"/>
          </a:xfrm>
        </p:grpSpPr>
        <p:sp>
          <p:nvSpPr>
            <p:cNvPr id="81956" name="Rectangle 17"/>
            <p:cNvSpPr>
              <a:spLocks noChangeArrowheads="1"/>
            </p:cNvSpPr>
            <p:nvPr/>
          </p:nvSpPr>
          <p:spPr bwMode="auto">
            <a:xfrm>
              <a:off x="1175" y="3643"/>
              <a:ext cx="5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a:t>
              </a:r>
            </a:p>
          </p:txBody>
        </p:sp>
        <p:sp>
          <p:nvSpPr>
            <p:cNvPr id="81957" name="Rectangle 18"/>
            <p:cNvSpPr>
              <a:spLocks noChangeArrowheads="1"/>
            </p:cNvSpPr>
            <p:nvPr/>
          </p:nvSpPr>
          <p:spPr bwMode="auto">
            <a:xfrm>
              <a:off x="2121" y="3643"/>
              <a:ext cx="131"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0.5</a:t>
              </a:r>
            </a:p>
          </p:txBody>
        </p:sp>
        <p:sp>
          <p:nvSpPr>
            <p:cNvPr id="81958" name="Rectangle 19"/>
            <p:cNvSpPr>
              <a:spLocks noChangeArrowheads="1"/>
            </p:cNvSpPr>
            <p:nvPr/>
          </p:nvSpPr>
          <p:spPr bwMode="auto">
            <a:xfrm>
              <a:off x="3154" y="3643"/>
              <a:ext cx="5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a:t>
              </a:r>
            </a:p>
          </p:txBody>
        </p:sp>
        <p:sp>
          <p:nvSpPr>
            <p:cNvPr id="81959" name="Rectangle 20"/>
            <p:cNvSpPr>
              <a:spLocks noChangeArrowheads="1"/>
            </p:cNvSpPr>
            <p:nvPr/>
          </p:nvSpPr>
          <p:spPr bwMode="auto">
            <a:xfrm>
              <a:off x="4121" y="3643"/>
              <a:ext cx="131"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1.5</a:t>
              </a:r>
            </a:p>
          </p:txBody>
        </p:sp>
        <p:sp>
          <p:nvSpPr>
            <p:cNvPr id="81960" name="Rectangle 21"/>
            <p:cNvSpPr>
              <a:spLocks noChangeArrowheads="1"/>
            </p:cNvSpPr>
            <p:nvPr/>
          </p:nvSpPr>
          <p:spPr bwMode="auto">
            <a:xfrm>
              <a:off x="5155" y="3643"/>
              <a:ext cx="5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2</a:t>
              </a:r>
            </a:p>
          </p:txBody>
        </p:sp>
      </p:grpSp>
      <p:sp>
        <p:nvSpPr>
          <p:cNvPr id="81928" name="Rectangle 22"/>
          <p:cNvSpPr>
            <a:spLocks noChangeArrowheads="1"/>
          </p:cNvSpPr>
          <p:nvPr/>
        </p:nvSpPr>
        <p:spPr bwMode="auto">
          <a:xfrm>
            <a:off x="2151170" y="5186364"/>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0</a:t>
            </a:r>
          </a:p>
        </p:txBody>
      </p:sp>
      <p:sp>
        <p:nvSpPr>
          <p:cNvPr id="81929" name="Rectangle 23"/>
          <p:cNvSpPr>
            <a:spLocks noChangeArrowheads="1"/>
          </p:cNvSpPr>
          <p:nvPr/>
        </p:nvSpPr>
        <p:spPr bwMode="auto">
          <a:xfrm>
            <a:off x="7979833" y="4267201"/>
            <a:ext cx="2831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GB" sz="2400" b="1" dirty="0">
                <a:solidFill>
                  <a:srgbClr val="FFFF00"/>
                </a:solidFill>
              </a:rPr>
              <a:t>Heart rate &lt;70 </a:t>
            </a:r>
            <a:r>
              <a:rPr lang="en-GB" sz="2400" b="1" dirty="0" err="1">
                <a:solidFill>
                  <a:srgbClr val="FFFF00"/>
                </a:solidFill>
              </a:rPr>
              <a:t>bpm</a:t>
            </a:r>
            <a:endParaRPr lang="en-US" sz="2400" b="1" dirty="0">
              <a:solidFill>
                <a:srgbClr val="FFFF00"/>
              </a:solidFill>
            </a:endParaRPr>
          </a:p>
        </p:txBody>
      </p:sp>
      <p:sp>
        <p:nvSpPr>
          <p:cNvPr id="81930" name="Rectangle 24"/>
          <p:cNvSpPr>
            <a:spLocks noChangeArrowheads="1"/>
          </p:cNvSpPr>
          <p:nvPr/>
        </p:nvSpPr>
        <p:spPr bwMode="auto">
          <a:xfrm>
            <a:off x="7990417" y="2516189"/>
            <a:ext cx="2831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GB" sz="2400" b="1" dirty="0">
                <a:solidFill>
                  <a:srgbClr val="3399FF"/>
                </a:solidFill>
              </a:rPr>
              <a:t>Heart rate ≥70 </a:t>
            </a:r>
            <a:r>
              <a:rPr lang="en-GB" sz="2400" b="1" dirty="0" err="1">
                <a:solidFill>
                  <a:srgbClr val="3399FF"/>
                </a:solidFill>
              </a:rPr>
              <a:t>bpm</a:t>
            </a:r>
            <a:endParaRPr lang="en-US" sz="2400" b="1" dirty="0">
              <a:solidFill>
                <a:srgbClr val="3399FF"/>
              </a:solidFill>
            </a:endParaRPr>
          </a:p>
        </p:txBody>
      </p:sp>
      <p:sp>
        <p:nvSpPr>
          <p:cNvPr id="81931" name="Rectangle 25"/>
          <p:cNvSpPr>
            <a:spLocks noChangeArrowheads="1"/>
          </p:cNvSpPr>
          <p:nvPr/>
        </p:nvSpPr>
        <p:spPr bwMode="auto">
          <a:xfrm>
            <a:off x="2114551" y="3233739"/>
            <a:ext cx="0" cy="19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90000"/>
              </a:lnSpc>
              <a:spcBef>
                <a:spcPct val="20000"/>
              </a:spcBef>
              <a:spcAft>
                <a:spcPct val="50000"/>
              </a:spcAft>
              <a:buClr>
                <a:schemeClr val="accent1"/>
              </a:buClr>
              <a:buFont typeface="Wingdings" charset="0"/>
              <a:buNone/>
            </a:pPr>
            <a:endParaRPr lang="en-US" sz="1400" b="1">
              <a:solidFill>
                <a:schemeClr val="accent1"/>
              </a:solidFill>
            </a:endParaRPr>
          </a:p>
        </p:txBody>
      </p:sp>
      <p:sp>
        <p:nvSpPr>
          <p:cNvPr id="81932" name="Rectangle 26"/>
          <p:cNvSpPr>
            <a:spLocks noChangeArrowheads="1"/>
          </p:cNvSpPr>
          <p:nvPr/>
        </p:nvSpPr>
        <p:spPr bwMode="auto">
          <a:xfrm>
            <a:off x="2094021" y="2057401"/>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8</a:t>
            </a:r>
          </a:p>
        </p:txBody>
      </p:sp>
      <p:sp>
        <p:nvSpPr>
          <p:cNvPr id="81933" name="Rectangle 27"/>
          <p:cNvSpPr>
            <a:spLocks noChangeArrowheads="1"/>
          </p:cNvSpPr>
          <p:nvPr/>
        </p:nvSpPr>
        <p:spPr bwMode="auto">
          <a:xfrm rot="-5400000">
            <a:off x="413142" y="3562013"/>
            <a:ext cx="214128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t>% with hospitalization for</a:t>
            </a:r>
          </a:p>
          <a:p>
            <a:r>
              <a:rPr lang="fr-FR" sz="1400" b="1"/>
              <a:t> fatal and nonfatal MI</a:t>
            </a:r>
          </a:p>
        </p:txBody>
      </p:sp>
      <p:sp>
        <p:nvSpPr>
          <p:cNvPr id="81934" name="Line 29"/>
          <p:cNvSpPr>
            <a:spLocks noChangeShapeType="1"/>
          </p:cNvSpPr>
          <p:nvPr/>
        </p:nvSpPr>
        <p:spPr bwMode="auto">
          <a:xfrm>
            <a:off x="2387600" y="5357814"/>
            <a:ext cx="143933"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35" name="Line 30"/>
          <p:cNvSpPr>
            <a:spLocks noChangeShapeType="1"/>
          </p:cNvSpPr>
          <p:nvPr/>
        </p:nvSpPr>
        <p:spPr bwMode="auto">
          <a:xfrm flipV="1">
            <a:off x="2529418" y="5357814"/>
            <a:ext cx="2116" cy="13493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36" name="Rectangle 31"/>
          <p:cNvSpPr>
            <a:spLocks noChangeArrowheads="1"/>
          </p:cNvSpPr>
          <p:nvPr/>
        </p:nvSpPr>
        <p:spPr bwMode="auto">
          <a:xfrm>
            <a:off x="2489519" y="5529264"/>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a:t>
            </a:r>
          </a:p>
        </p:txBody>
      </p:sp>
      <p:sp>
        <p:nvSpPr>
          <p:cNvPr id="81937" name="Line 32"/>
          <p:cNvSpPr>
            <a:spLocks noChangeShapeType="1"/>
          </p:cNvSpPr>
          <p:nvPr/>
        </p:nvSpPr>
        <p:spPr bwMode="auto">
          <a:xfrm>
            <a:off x="2385484" y="5338764"/>
            <a:ext cx="143933"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38" name="Line 33"/>
          <p:cNvSpPr>
            <a:spLocks noChangeShapeType="1"/>
          </p:cNvSpPr>
          <p:nvPr/>
        </p:nvSpPr>
        <p:spPr bwMode="auto">
          <a:xfrm>
            <a:off x="2385484" y="3779839"/>
            <a:ext cx="143933"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39" name="Line 34"/>
          <p:cNvSpPr>
            <a:spLocks noChangeShapeType="1"/>
          </p:cNvSpPr>
          <p:nvPr/>
        </p:nvSpPr>
        <p:spPr bwMode="auto">
          <a:xfrm flipV="1">
            <a:off x="2527300" y="5338763"/>
            <a:ext cx="2117" cy="10795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40" name="Rectangle 35"/>
          <p:cNvSpPr>
            <a:spLocks noChangeArrowheads="1"/>
          </p:cNvSpPr>
          <p:nvPr/>
        </p:nvSpPr>
        <p:spPr bwMode="auto">
          <a:xfrm>
            <a:off x="2151170" y="3635376"/>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4</a:t>
            </a:r>
          </a:p>
        </p:txBody>
      </p:sp>
      <p:sp>
        <p:nvSpPr>
          <p:cNvPr id="81941" name="Rectangle 36"/>
          <p:cNvSpPr>
            <a:spLocks noChangeArrowheads="1"/>
          </p:cNvSpPr>
          <p:nvPr/>
        </p:nvSpPr>
        <p:spPr bwMode="auto">
          <a:xfrm>
            <a:off x="2151170" y="28527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6</a:t>
            </a:r>
          </a:p>
        </p:txBody>
      </p:sp>
      <p:sp>
        <p:nvSpPr>
          <p:cNvPr id="81942" name="Rectangle 37"/>
          <p:cNvSpPr>
            <a:spLocks noChangeArrowheads="1"/>
          </p:cNvSpPr>
          <p:nvPr/>
        </p:nvSpPr>
        <p:spPr bwMode="auto">
          <a:xfrm>
            <a:off x="2151170" y="4416426"/>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2</a:t>
            </a:r>
          </a:p>
        </p:txBody>
      </p:sp>
      <p:sp>
        <p:nvSpPr>
          <p:cNvPr id="81943" name="Line 38"/>
          <p:cNvSpPr>
            <a:spLocks noChangeShapeType="1"/>
          </p:cNvSpPr>
          <p:nvPr/>
        </p:nvSpPr>
        <p:spPr bwMode="auto">
          <a:xfrm>
            <a:off x="2385484" y="3000375"/>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44" name="Line 39"/>
          <p:cNvSpPr>
            <a:spLocks noChangeShapeType="1"/>
          </p:cNvSpPr>
          <p:nvPr/>
        </p:nvSpPr>
        <p:spPr bwMode="auto">
          <a:xfrm>
            <a:off x="2385484" y="4559301"/>
            <a:ext cx="143933" cy="31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1371167" name="Text Box 31"/>
          <p:cNvSpPr txBox="1">
            <a:spLocks noChangeArrowheads="1"/>
          </p:cNvSpPr>
          <p:nvPr/>
        </p:nvSpPr>
        <p:spPr bwMode="auto">
          <a:xfrm>
            <a:off x="638576" y="122503"/>
            <a:ext cx="8343900" cy="984885"/>
          </a:xfrm>
          <a:prstGeom prst="rect">
            <a:avLst/>
          </a:prstGeom>
          <a:noFill/>
          <a:ln w="9525">
            <a:noFill/>
            <a:miter lim="800000"/>
            <a:headEnd/>
            <a:tailEnd/>
          </a:ln>
          <a:effectLst/>
        </p:spPr>
        <p:txBody>
          <a:bodyPr lIns="0" tIns="0" rIns="0" bIns="0" anchor="ctr">
            <a:spAutoFit/>
          </a:bodyPr>
          <a:lstStyle/>
          <a:p>
            <a:pPr algn="ctr" eaLnBrk="0" hangingPunct="0">
              <a:defRPr/>
            </a:pPr>
            <a:r>
              <a:rPr lang="en-GB" sz="3200" dirty="0">
                <a:effectLst>
                  <a:outerShdw blurRad="38100" dist="38100" dir="2700000" algn="tl">
                    <a:srgbClr val="000000"/>
                  </a:outerShdw>
                </a:effectLst>
                <a:latin typeface="+mj-lt"/>
                <a:ea typeface="+mn-ea"/>
                <a:cs typeface="+mn-cs"/>
              </a:rPr>
              <a:t>Heart rate above 70 </a:t>
            </a:r>
            <a:r>
              <a:rPr lang="en-GB" sz="3200" dirty="0" err="1">
                <a:effectLst>
                  <a:outerShdw blurRad="38100" dist="38100" dir="2700000" algn="tl">
                    <a:srgbClr val="000000"/>
                  </a:outerShdw>
                </a:effectLst>
                <a:latin typeface="+mj-lt"/>
                <a:ea typeface="+mn-ea"/>
                <a:cs typeface="+mn-cs"/>
              </a:rPr>
              <a:t>bpm</a:t>
            </a:r>
            <a:r>
              <a:rPr lang="en-GB" sz="3200" dirty="0">
                <a:effectLst>
                  <a:outerShdw blurRad="38100" dist="38100" dir="2700000" algn="tl">
                    <a:srgbClr val="000000"/>
                  </a:outerShdw>
                </a:effectLst>
                <a:latin typeface="+mj-lt"/>
                <a:ea typeface="+mn-ea"/>
                <a:cs typeface="+mn-cs"/>
              </a:rPr>
              <a:t> increases</a:t>
            </a:r>
          </a:p>
          <a:p>
            <a:pPr algn="ctr" eaLnBrk="0" hangingPunct="0">
              <a:defRPr/>
            </a:pPr>
            <a:r>
              <a:rPr lang="en-GB" sz="3200" dirty="0">
                <a:effectLst>
                  <a:outerShdw blurRad="38100" dist="38100" dir="2700000" algn="tl">
                    <a:srgbClr val="000000"/>
                  </a:outerShdw>
                </a:effectLst>
                <a:latin typeface="+mj-lt"/>
                <a:ea typeface="+mn-ea"/>
                <a:cs typeface="+mn-cs"/>
              </a:rPr>
              <a:t> risk of myocardial infarction by 46%</a:t>
            </a:r>
            <a:endParaRPr lang="en-US" sz="3200" dirty="0">
              <a:effectLst>
                <a:outerShdw blurRad="38100" dist="38100" dir="2700000" algn="tl">
                  <a:srgbClr val="000000"/>
                </a:outerShdw>
              </a:effectLst>
              <a:latin typeface="+mj-lt"/>
              <a:ea typeface="+mn-ea"/>
              <a:cs typeface="+mn-cs"/>
            </a:endParaRPr>
          </a:p>
        </p:txBody>
      </p:sp>
      <p:sp>
        <p:nvSpPr>
          <p:cNvPr id="81946" name="Text Box 80"/>
          <p:cNvSpPr txBox="1">
            <a:spLocks noChangeArrowheads="1"/>
          </p:cNvSpPr>
          <p:nvPr/>
        </p:nvSpPr>
        <p:spPr bwMode="auto">
          <a:xfrm>
            <a:off x="391585" y="1331914"/>
            <a:ext cx="89175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US" sz="1400" b="1"/>
              <a:t>Prospective data from the BEAUTIFUL placebo arm</a:t>
            </a:r>
          </a:p>
        </p:txBody>
      </p:sp>
      <p:sp>
        <p:nvSpPr>
          <p:cNvPr id="81947" name="Text Box 33"/>
          <p:cNvSpPr txBox="1">
            <a:spLocks noChangeArrowheads="1"/>
          </p:cNvSpPr>
          <p:nvPr/>
        </p:nvSpPr>
        <p:spPr bwMode="auto">
          <a:xfrm>
            <a:off x="1020150" y="6583363"/>
            <a:ext cx="266073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eaLnBrk="1" hangingPunct="1">
              <a:lnSpc>
                <a:spcPct val="100000"/>
              </a:lnSpc>
              <a:spcBef>
                <a:spcPct val="0"/>
              </a:spcBef>
              <a:spcAft>
                <a:spcPct val="0"/>
              </a:spcAft>
              <a:buClrTx/>
              <a:buFontTx/>
              <a:buNone/>
            </a:pPr>
            <a:r>
              <a:rPr lang="en-US" sz="1200"/>
              <a:t>Fox K et al. </a:t>
            </a:r>
            <a:r>
              <a:rPr lang="en-US" sz="1200" i="1"/>
              <a:t>Lancet.</a:t>
            </a:r>
            <a:r>
              <a:rPr lang="en-US" sz="1200"/>
              <a:t> 2008;372:817-821.</a:t>
            </a:r>
            <a:endParaRPr lang="fr-FR" sz="1200"/>
          </a:p>
        </p:txBody>
      </p:sp>
      <p:sp>
        <p:nvSpPr>
          <p:cNvPr id="81948" name="Freeform 34"/>
          <p:cNvSpPr>
            <a:spLocks/>
          </p:cNvSpPr>
          <p:nvPr/>
        </p:nvSpPr>
        <p:spPr bwMode="auto">
          <a:xfrm>
            <a:off x="2946400" y="3771901"/>
            <a:ext cx="8026400" cy="1552575"/>
          </a:xfrm>
          <a:custGeom>
            <a:avLst/>
            <a:gdLst>
              <a:gd name="T0" fmla="*/ 0 w 3792"/>
              <a:gd name="T1" fmla="*/ 2147483647 h 978"/>
              <a:gd name="T2" fmla="*/ 2147483647 w 3792"/>
              <a:gd name="T3" fmla="*/ 2147483647 h 978"/>
              <a:gd name="T4" fmla="*/ 2147483647 w 3792"/>
              <a:gd name="T5" fmla="*/ 2147483647 h 978"/>
              <a:gd name="T6" fmla="*/ 2147483647 w 3792"/>
              <a:gd name="T7" fmla="*/ 2147483647 h 978"/>
              <a:gd name="T8" fmla="*/ 2147483647 w 3792"/>
              <a:gd name="T9" fmla="*/ 2147483647 h 978"/>
              <a:gd name="T10" fmla="*/ 2147483647 w 3792"/>
              <a:gd name="T11" fmla="*/ 2147483647 h 978"/>
              <a:gd name="T12" fmla="*/ 2147483647 w 3792"/>
              <a:gd name="T13" fmla="*/ 2147483647 h 978"/>
              <a:gd name="T14" fmla="*/ 2147483647 w 3792"/>
              <a:gd name="T15" fmla="*/ 2147483647 h 978"/>
              <a:gd name="T16" fmla="*/ 2147483647 w 3792"/>
              <a:gd name="T17" fmla="*/ 2147483647 h 978"/>
              <a:gd name="T18" fmla="*/ 2147483647 w 3792"/>
              <a:gd name="T19" fmla="*/ 2147483647 h 978"/>
              <a:gd name="T20" fmla="*/ 2147483647 w 3792"/>
              <a:gd name="T21" fmla="*/ 2147483647 h 978"/>
              <a:gd name="T22" fmla="*/ 2147483647 w 3792"/>
              <a:gd name="T23" fmla="*/ 2147483647 h 978"/>
              <a:gd name="T24" fmla="*/ 2147483647 w 3792"/>
              <a:gd name="T25" fmla="*/ 2147483647 h 978"/>
              <a:gd name="T26" fmla="*/ 2147483647 w 3792"/>
              <a:gd name="T27" fmla="*/ 2147483647 h 978"/>
              <a:gd name="T28" fmla="*/ 2147483647 w 3792"/>
              <a:gd name="T29" fmla="*/ 2147483647 h 978"/>
              <a:gd name="T30" fmla="*/ 2147483647 w 3792"/>
              <a:gd name="T31" fmla="*/ 2147483647 h 978"/>
              <a:gd name="T32" fmla="*/ 2147483647 w 3792"/>
              <a:gd name="T33" fmla="*/ 2147483647 h 978"/>
              <a:gd name="T34" fmla="*/ 2147483647 w 3792"/>
              <a:gd name="T35" fmla="*/ 2147483647 h 978"/>
              <a:gd name="T36" fmla="*/ 2147483647 w 3792"/>
              <a:gd name="T37" fmla="*/ 2147483647 h 978"/>
              <a:gd name="T38" fmla="*/ 2147483647 w 3792"/>
              <a:gd name="T39" fmla="*/ 2147483647 h 978"/>
              <a:gd name="T40" fmla="*/ 2147483647 w 3792"/>
              <a:gd name="T41" fmla="*/ 2147483647 h 978"/>
              <a:gd name="T42" fmla="*/ 2147483647 w 3792"/>
              <a:gd name="T43" fmla="*/ 2147483647 h 978"/>
              <a:gd name="T44" fmla="*/ 2147483647 w 3792"/>
              <a:gd name="T45" fmla="*/ 2147483647 h 978"/>
              <a:gd name="T46" fmla="*/ 2147483647 w 3792"/>
              <a:gd name="T47" fmla="*/ 2147483647 h 978"/>
              <a:gd name="T48" fmla="*/ 2147483647 w 3792"/>
              <a:gd name="T49" fmla="*/ 2147483647 h 978"/>
              <a:gd name="T50" fmla="*/ 2147483647 w 3792"/>
              <a:gd name="T51" fmla="*/ 2147483647 h 978"/>
              <a:gd name="T52" fmla="*/ 2147483647 w 3792"/>
              <a:gd name="T53" fmla="*/ 2147483647 h 978"/>
              <a:gd name="T54" fmla="*/ 2147483647 w 3792"/>
              <a:gd name="T55" fmla="*/ 2147483647 h 978"/>
              <a:gd name="T56" fmla="*/ 2147483647 w 3792"/>
              <a:gd name="T57" fmla="*/ 2147483647 h 978"/>
              <a:gd name="T58" fmla="*/ 2147483647 w 3792"/>
              <a:gd name="T59" fmla="*/ 2147483647 h 978"/>
              <a:gd name="T60" fmla="*/ 2147483647 w 3792"/>
              <a:gd name="T61" fmla="*/ 2147483647 h 978"/>
              <a:gd name="T62" fmla="*/ 2147483647 w 3792"/>
              <a:gd name="T63" fmla="*/ 2147483647 h 978"/>
              <a:gd name="T64" fmla="*/ 2147483647 w 3792"/>
              <a:gd name="T65" fmla="*/ 2147483647 h 978"/>
              <a:gd name="T66" fmla="*/ 2147483647 w 3792"/>
              <a:gd name="T67" fmla="*/ 0 h 9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92"/>
              <a:gd name="T103" fmla="*/ 0 h 978"/>
              <a:gd name="T104" fmla="*/ 3792 w 3792"/>
              <a:gd name="T105" fmla="*/ 978 h 9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92" h="978">
                <a:moveTo>
                  <a:pt x="0" y="978"/>
                </a:moveTo>
                <a:cubicBezTo>
                  <a:pt x="63" y="949"/>
                  <a:pt x="126" y="920"/>
                  <a:pt x="162" y="906"/>
                </a:cubicBezTo>
                <a:cubicBezTo>
                  <a:pt x="198" y="892"/>
                  <a:pt x="185" y="907"/>
                  <a:pt x="216" y="894"/>
                </a:cubicBezTo>
                <a:cubicBezTo>
                  <a:pt x="247" y="881"/>
                  <a:pt x="311" y="836"/>
                  <a:pt x="348" y="828"/>
                </a:cubicBezTo>
                <a:cubicBezTo>
                  <a:pt x="385" y="820"/>
                  <a:pt x="390" y="852"/>
                  <a:pt x="438" y="846"/>
                </a:cubicBezTo>
                <a:cubicBezTo>
                  <a:pt x="486" y="840"/>
                  <a:pt x="589" y="811"/>
                  <a:pt x="636" y="792"/>
                </a:cubicBezTo>
                <a:cubicBezTo>
                  <a:pt x="683" y="773"/>
                  <a:pt x="688" y="739"/>
                  <a:pt x="720" y="732"/>
                </a:cubicBezTo>
                <a:cubicBezTo>
                  <a:pt x="752" y="725"/>
                  <a:pt x="777" y="757"/>
                  <a:pt x="828" y="750"/>
                </a:cubicBezTo>
                <a:cubicBezTo>
                  <a:pt x="879" y="743"/>
                  <a:pt x="966" y="712"/>
                  <a:pt x="1026" y="690"/>
                </a:cubicBezTo>
                <a:cubicBezTo>
                  <a:pt x="1086" y="668"/>
                  <a:pt x="1147" y="632"/>
                  <a:pt x="1188" y="618"/>
                </a:cubicBezTo>
                <a:cubicBezTo>
                  <a:pt x="1229" y="604"/>
                  <a:pt x="1240" y="616"/>
                  <a:pt x="1272" y="606"/>
                </a:cubicBezTo>
                <a:cubicBezTo>
                  <a:pt x="1304" y="596"/>
                  <a:pt x="1348" y="567"/>
                  <a:pt x="1380" y="558"/>
                </a:cubicBezTo>
                <a:cubicBezTo>
                  <a:pt x="1412" y="549"/>
                  <a:pt x="1406" y="565"/>
                  <a:pt x="1464" y="552"/>
                </a:cubicBezTo>
                <a:cubicBezTo>
                  <a:pt x="1522" y="539"/>
                  <a:pt x="1646" y="505"/>
                  <a:pt x="1728" y="480"/>
                </a:cubicBezTo>
                <a:cubicBezTo>
                  <a:pt x="1810" y="455"/>
                  <a:pt x="1906" y="420"/>
                  <a:pt x="1956" y="402"/>
                </a:cubicBezTo>
                <a:cubicBezTo>
                  <a:pt x="2006" y="384"/>
                  <a:pt x="1998" y="377"/>
                  <a:pt x="2028" y="372"/>
                </a:cubicBezTo>
                <a:cubicBezTo>
                  <a:pt x="2058" y="367"/>
                  <a:pt x="2100" y="377"/>
                  <a:pt x="2136" y="372"/>
                </a:cubicBezTo>
                <a:cubicBezTo>
                  <a:pt x="2172" y="367"/>
                  <a:pt x="2210" y="350"/>
                  <a:pt x="2244" y="342"/>
                </a:cubicBezTo>
                <a:cubicBezTo>
                  <a:pt x="2278" y="334"/>
                  <a:pt x="2315" y="338"/>
                  <a:pt x="2340" y="324"/>
                </a:cubicBezTo>
                <a:cubicBezTo>
                  <a:pt x="2365" y="310"/>
                  <a:pt x="2364" y="275"/>
                  <a:pt x="2394" y="258"/>
                </a:cubicBezTo>
                <a:cubicBezTo>
                  <a:pt x="2424" y="241"/>
                  <a:pt x="2485" y="229"/>
                  <a:pt x="2520" y="222"/>
                </a:cubicBezTo>
                <a:cubicBezTo>
                  <a:pt x="2555" y="215"/>
                  <a:pt x="2564" y="219"/>
                  <a:pt x="2604" y="216"/>
                </a:cubicBezTo>
                <a:cubicBezTo>
                  <a:pt x="2644" y="213"/>
                  <a:pt x="2717" y="209"/>
                  <a:pt x="2760" y="204"/>
                </a:cubicBezTo>
                <a:cubicBezTo>
                  <a:pt x="2803" y="199"/>
                  <a:pt x="2818" y="192"/>
                  <a:pt x="2862" y="186"/>
                </a:cubicBezTo>
                <a:cubicBezTo>
                  <a:pt x="2906" y="180"/>
                  <a:pt x="2980" y="182"/>
                  <a:pt x="3024" y="168"/>
                </a:cubicBezTo>
                <a:cubicBezTo>
                  <a:pt x="3068" y="154"/>
                  <a:pt x="3102" y="115"/>
                  <a:pt x="3126" y="102"/>
                </a:cubicBezTo>
                <a:cubicBezTo>
                  <a:pt x="3150" y="89"/>
                  <a:pt x="3142" y="96"/>
                  <a:pt x="3168" y="90"/>
                </a:cubicBezTo>
                <a:cubicBezTo>
                  <a:pt x="3194" y="84"/>
                  <a:pt x="3240" y="70"/>
                  <a:pt x="3282" y="66"/>
                </a:cubicBezTo>
                <a:cubicBezTo>
                  <a:pt x="3324" y="62"/>
                  <a:pt x="3386" y="70"/>
                  <a:pt x="3420" y="66"/>
                </a:cubicBezTo>
                <a:cubicBezTo>
                  <a:pt x="3454" y="62"/>
                  <a:pt x="3457" y="52"/>
                  <a:pt x="3486" y="42"/>
                </a:cubicBezTo>
                <a:cubicBezTo>
                  <a:pt x="3515" y="32"/>
                  <a:pt x="3566" y="10"/>
                  <a:pt x="3594" y="6"/>
                </a:cubicBezTo>
                <a:cubicBezTo>
                  <a:pt x="3622" y="2"/>
                  <a:pt x="3628" y="17"/>
                  <a:pt x="3654" y="18"/>
                </a:cubicBezTo>
                <a:cubicBezTo>
                  <a:pt x="3680" y="19"/>
                  <a:pt x="3727" y="15"/>
                  <a:pt x="3750" y="12"/>
                </a:cubicBezTo>
                <a:cubicBezTo>
                  <a:pt x="3773" y="9"/>
                  <a:pt x="3785" y="2"/>
                  <a:pt x="3792" y="0"/>
                </a:cubicBezTo>
              </a:path>
            </a:pathLst>
          </a:custGeom>
          <a:noFill/>
          <a:ln w="7620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accent2"/>
              </a:solidFill>
            </a:endParaRPr>
          </a:p>
        </p:txBody>
      </p:sp>
      <p:sp>
        <p:nvSpPr>
          <p:cNvPr id="81949" name="Freeform 35"/>
          <p:cNvSpPr>
            <a:spLocks/>
          </p:cNvSpPr>
          <p:nvPr/>
        </p:nvSpPr>
        <p:spPr bwMode="auto">
          <a:xfrm>
            <a:off x="2540000" y="3028950"/>
            <a:ext cx="8382000" cy="2305050"/>
          </a:xfrm>
          <a:custGeom>
            <a:avLst/>
            <a:gdLst>
              <a:gd name="T0" fmla="*/ 0 w 3960"/>
              <a:gd name="T1" fmla="*/ 2147483647 h 1452"/>
              <a:gd name="T2" fmla="*/ 2147483647 w 3960"/>
              <a:gd name="T3" fmla="*/ 2147483647 h 1452"/>
              <a:gd name="T4" fmla="*/ 2147483647 w 3960"/>
              <a:gd name="T5" fmla="*/ 2147483647 h 1452"/>
              <a:gd name="T6" fmla="*/ 2147483647 w 3960"/>
              <a:gd name="T7" fmla="*/ 2147483647 h 1452"/>
              <a:gd name="T8" fmla="*/ 2147483647 w 3960"/>
              <a:gd name="T9" fmla="*/ 2147483647 h 1452"/>
              <a:gd name="T10" fmla="*/ 2147483647 w 3960"/>
              <a:gd name="T11" fmla="*/ 2147483647 h 1452"/>
              <a:gd name="T12" fmla="*/ 2147483647 w 3960"/>
              <a:gd name="T13" fmla="*/ 2147483647 h 1452"/>
              <a:gd name="T14" fmla="*/ 2147483647 w 3960"/>
              <a:gd name="T15" fmla="*/ 2147483647 h 1452"/>
              <a:gd name="T16" fmla="*/ 2147483647 w 3960"/>
              <a:gd name="T17" fmla="*/ 2147483647 h 1452"/>
              <a:gd name="T18" fmla="*/ 2147483647 w 3960"/>
              <a:gd name="T19" fmla="*/ 2147483647 h 1452"/>
              <a:gd name="T20" fmla="*/ 2147483647 w 3960"/>
              <a:gd name="T21" fmla="*/ 2147483647 h 1452"/>
              <a:gd name="T22" fmla="*/ 2147483647 w 3960"/>
              <a:gd name="T23" fmla="*/ 2147483647 h 1452"/>
              <a:gd name="T24" fmla="*/ 2147483647 w 3960"/>
              <a:gd name="T25" fmla="*/ 2147483647 h 1452"/>
              <a:gd name="T26" fmla="*/ 2147483647 w 3960"/>
              <a:gd name="T27" fmla="*/ 2147483647 h 1452"/>
              <a:gd name="T28" fmla="*/ 2147483647 w 3960"/>
              <a:gd name="T29" fmla="*/ 2147483647 h 1452"/>
              <a:gd name="T30" fmla="*/ 2147483647 w 3960"/>
              <a:gd name="T31" fmla="*/ 2147483647 h 1452"/>
              <a:gd name="T32" fmla="*/ 2147483647 w 3960"/>
              <a:gd name="T33" fmla="*/ 2147483647 h 1452"/>
              <a:gd name="T34" fmla="*/ 2147483647 w 3960"/>
              <a:gd name="T35" fmla="*/ 2147483647 h 1452"/>
              <a:gd name="T36" fmla="*/ 2147483647 w 3960"/>
              <a:gd name="T37" fmla="*/ 2147483647 h 1452"/>
              <a:gd name="T38" fmla="*/ 2147483647 w 3960"/>
              <a:gd name="T39" fmla="*/ 2147483647 h 1452"/>
              <a:gd name="T40" fmla="*/ 2147483647 w 3960"/>
              <a:gd name="T41" fmla="*/ 2147483647 h 1452"/>
              <a:gd name="T42" fmla="*/ 2147483647 w 3960"/>
              <a:gd name="T43" fmla="*/ 2147483647 h 1452"/>
              <a:gd name="T44" fmla="*/ 2147483647 w 3960"/>
              <a:gd name="T45" fmla="*/ 2147483647 h 1452"/>
              <a:gd name="T46" fmla="*/ 2147483647 w 3960"/>
              <a:gd name="T47" fmla="*/ 2147483647 h 1452"/>
              <a:gd name="T48" fmla="*/ 2147483647 w 3960"/>
              <a:gd name="T49" fmla="*/ 2147483647 h 1452"/>
              <a:gd name="T50" fmla="*/ 2147483647 w 3960"/>
              <a:gd name="T51" fmla="*/ 2147483647 h 1452"/>
              <a:gd name="T52" fmla="*/ 2147483647 w 3960"/>
              <a:gd name="T53" fmla="*/ 2147483647 h 1452"/>
              <a:gd name="T54" fmla="*/ 2147483647 w 3960"/>
              <a:gd name="T55" fmla="*/ 2147483647 h 1452"/>
              <a:gd name="T56" fmla="*/ 2147483647 w 3960"/>
              <a:gd name="T57" fmla="*/ 2147483647 h 1452"/>
              <a:gd name="T58" fmla="*/ 2147483647 w 3960"/>
              <a:gd name="T59" fmla="*/ 2147483647 h 1452"/>
              <a:gd name="T60" fmla="*/ 2147483647 w 3960"/>
              <a:gd name="T61" fmla="*/ 2147483647 h 1452"/>
              <a:gd name="T62" fmla="*/ 2147483647 w 3960"/>
              <a:gd name="T63" fmla="*/ 2147483647 h 1452"/>
              <a:gd name="T64" fmla="*/ 2147483647 w 3960"/>
              <a:gd name="T65" fmla="*/ 2147483647 h 1452"/>
              <a:gd name="T66" fmla="*/ 2147483647 w 3960"/>
              <a:gd name="T67" fmla="*/ 2147483647 h 1452"/>
              <a:gd name="T68" fmla="*/ 2147483647 w 3960"/>
              <a:gd name="T69" fmla="*/ 2147483647 h 1452"/>
              <a:gd name="T70" fmla="*/ 2147483647 w 3960"/>
              <a:gd name="T71" fmla="*/ 2147483647 h 1452"/>
              <a:gd name="T72" fmla="*/ 2147483647 w 3960"/>
              <a:gd name="T73" fmla="*/ 2147483647 h 1452"/>
              <a:gd name="T74" fmla="*/ 2147483647 w 3960"/>
              <a:gd name="T75" fmla="*/ 2147483647 h 1452"/>
              <a:gd name="T76" fmla="*/ 2147483647 w 3960"/>
              <a:gd name="T77" fmla="*/ 2147483647 h 1452"/>
              <a:gd name="T78" fmla="*/ 2147483647 w 3960"/>
              <a:gd name="T79" fmla="*/ 2147483647 h 1452"/>
              <a:gd name="T80" fmla="*/ 2147483647 w 3960"/>
              <a:gd name="T81" fmla="*/ 2147483647 h 1452"/>
              <a:gd name="T82" fmla="*/ 2147483647 w 3960"/>
              <a:gd name="T83" fmla="*/ 2147483647 h 1452"/>
              <a:gd name="T84" fmla="*/ 2147483647 w 3960"/>
              <a:gd name="T85" fmla="*/ 2147483647 h 1452"/>
              <a:gd name="T86" fmla="*/ 2147483647 w 3960"/>
              <a:gd name="T87" fmla="*/ 2147483647 h 1452"/>
              <a:gd name="T88" fmla="*/ 2147483647 w 3960"/>
              <a:gd name="T89" fmla="*/ 2147483647 h 1452"/>
              <a:gd name="T90" fmla="*/ 2147483647 w 3960"/>
              <a:gd name="T91" fmla="*/ 2147483647 h 1452"/>
              <a:gd name="T92" fmla="*/ 2147483647 w 3960"/>
              <a:gd name="T93" fmla="*/ 2147483647 h 1452"/>
              <a:gd name="T94" fmla="*/ 2147483647 w 3960"/>
              <a:gd name="T95" fmla="*/ 2147483647 h 1452"/>
              <a:gd name="T96" fmla="*/ 2147483647 w 3960"/>
              <a:gd name="T97" fmla="*/ 2147483647 h 1452"/>
              <a:gd name="T98" fmla="*/ 2147483647 w 3960"/>
              <a:gd name="T99" fmla="*/ 2147483647 h 1452"/>
              <a:gd name="T100" fmla="*/ 2147483647 w 3960"/>
              <a:gd name="T101" fmla="*/ 2147483647 h 1452"/>
              <a:gd name="T102" fmla="*/ 2147483647 w 3960"/>
              <a:gd name="T103" fmla="*/ 2147483647 h 1452"/>
              <a:gd name="T104" fmla="*/ 2147483647 w 3960"/>
              <a:gd name="T105" fmla="*/ 2147483647 h 1452"/>
              <a:gd name="T106" fmla="*/ 2147483647 w 3960"/>
              <a:gd name="T107" fmla="*/ 0 h 14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60"/>
              <a:gd name="T163" fmla="*/ 0 h 1452"/>
              <a:gd name="T164" fmla="*/ 3960 w 3960"/>
              <a:gd name="T165" fmla="*/ 1452 h 14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60" h="1452">
                <a:moveTo>
                  <a:pt x="0" y="1452"/>
                </a:moveTo>
                <a:lnTo>
                  <a:pt x="72" y="1446"/>
                </a:lnTo>
                <a:lnTo>
                  <a:pt x="126" y="1416"/>
                </a:lnTo>
                <a:lnTo>
                  <a:pt x="234" y="1398"/>
                </a:lnTo>
                <a:lnTo>
                  <a:pt x="282" y="1368"/>
                </a:lnTo>
                <a:lnTo>
                  <a:pt x="378" y="1350"/>
                </a:lnTo>
                <a:lnTo>
                  <a:pt x="468" y="1302"/>
                </a:lnTo>
                <a:lnTo>
                  <a:pt x="534" y="1266"/>
                </a:lnTo>
                <a:lnTo>
                  <a:pt x="582" y="1242"/>
                </a:lnTo>
                <a:lnTo>
                  <a:pt x="666" y="1194"/>
                </a:lnTo>
                <a:lnTo>
                  <a:pt x="738" y="1176"/>
                </a:lnTo>
                <a:lnTo>
                  <a:pt x="816" y="1080"/>
                </a:lnTo>
                <a:lnTo>
                  <a:pt x="864" y="1074"/>
                </a:lnTo>
                <a:lnTo>
                  <a:pt x="918" y="1038"/>
                </a:lnTo>
                <a:lnTo>
                  <a:pt x="1044" y="1038"/>
                </a:lnTo>
                <a:lnTo>
                  <a:pt x="1074" y="1008"/>
                </a:lnTo>
                <a:lnTo>
                  <a:pt x="1134" y="1008"/>
                </a:lnTo>
                <a:lnTo>
                  <a:pt x="1176" y="966"/>
                </a:lnTo>
                <a:lnTo>
                  <a:pt x="1254" y="948"/>
                </a:lnTo>
                <a:lnTo>
                  <a:pt x="1290" y="942"/>
                </a:lnTo>
                <a:lnTo>
                  <a:pt x="1332" y="894"/>
                </a:lnTo>
                <a:lnTo>
                  <a:pt x="1374" y="894"/>
                </a:lnTo>
                <a:lnTo>
                  <a:pt x="1422" y="840"/>
                </a:lnTo>
                <a:lnTo>
                  <a:pt x="1548" y="816"/>
                </a:lnTo>
                <a:lnTo>
                  <a:pt x="1626" y="780"/>
                </a:lnTo>
                <a:lnTo>
                  <a:pt x="1710" y="762"/>
                </a:lnTo>
                <a:lnTo>
                  <a:pt x="1740" y="714"/>
                </a:lnTo>
                <a:lnTo>
                  <a:pt x="1830" y="726"/>
                </a:lnTo>
                <a:lnTo>
                  <a:pt x="1878" y="678"/>
                </a:lnTo>
                <a:lnTo>
                  <a:pt x="1914" y="654"/>
                </a:lnTo>
                <a:lnTo>
                  <a:pt x="2010" y="624"/>
                </a:lnTo>
                <a:lnTo>
                  <a:pt x="2124" y="600"/>
                </a:lnTo>
                <a:lnTo>
                  <a:pt x="2196" y="600"/>
                </a:lnTo>
                <a:lnTo>
                  <a:pt x="2286" y="534"/>
                </a:lnTo>
                <a:lnTo>
                  <a:pt x="2334" y="534"/>
                </a:lnTo>
                <a:lnTo>
                  <a:pt x="2388" y="498"/>
                </a:lnTo>
                <a:lnTo>
                  <a:pt x="2628" y="486"/>
                </a:lnTo>
                <a:lnTo>
                  <a:pt x="2664" y="462"/>
                </a:lnTo>
                <a:lnTo>
                  <a:pt x="2700" y="420"/>
                </a:lnTo>
                <a:lnTo>
                  <a:pt x="2766" y="420"/>
                </a:lnTo>
                <a:lnTo>
                  <a:pt x="2892" y="336"/>
                </a:lnTo>
                <a:lnTo>
                  <a:pt x="2988" y="348"/>
                </a:lnTo>
                <a:lnTo>
                  <a:pt x="3132" y="276"/>
                </a:lnTo>
                <a:lnTo>
                  <a:pt x="3186" y="276"/>
                </a:lnTo>
                <a:lnTo>
                  <a:pt x="3240" y="246"/>
                </a:lnTo>
                <a:lnTo>
                  <a:pt x="3294" y="228"/>
                </a:lnTo>
                <a:lnTo>
                  <a:pt x="3384" y="222"/>
                </a:lnTo>
                <a:lnTo>
                  <a:pt x="3468" y="210"/>
                </a:lnTo>
                <a:lnTo>
                  <a:pt x="3552" y="186"/>
                </a:lnTo>
                <a:lnTo>
                  <a:pt x="3642" y="198"/>
                </a:lnTo>
                <a:lnTo>
                  <a:pt x="3684" y="132"/>
                </a:lnTo>
                <a:lnTo>
                  <a:pt x="3786" y="114"/>
                </a:lnTo>
                <a:lnTo>
                  <a:pt x="3822" y="84"/>
                </a:lnTo>
                <a:lnTo>
                  <a:pt x="3960" y="0"/>
                </a:lnTo>
              </a:path>
            </a:pathLst>
          </a:custGeom>
          <a:noFill/>
          <a:ln w="38100">
            <a:solidFill>
              <a:srgbClr val="33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50" name="Line 36"/>
          <p:cNvSpPr>
            <a:spLocks noChangeShapeType="1"/>
          </p:cNvSpPr>
          <p:nvPr/>
        </p:nvSpPr>
        <p:spPr bwMode="auto">
          <a:xfrm>
            <a:off x="2400300" y="5362575"/>
            <a:ext cx="8509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1" name="Line 37"/>
          <p:cNvSpPr>
            <a:spLocks noChangeShapeType="1"/>
          </p:cNvSpPr>
          <p:nvPr/>
        </p:nvSpPr>
        <p:spPr bwMode="auto">
          <a:xfrm>
            <a:off x="10896600" y="5343526"/>
            <a:ext cx="0" cy="104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2" name="Line 38"/>
          <p:cNvSpPr>
            <a:spLocks noChangeShapeType="1"/>
          </p:cNvSpPr>
          <p:nvPr/>
        </p:nvSpPr>
        <p:spPr bwMode="auto">
          <a:xfrm>
            <a:off x="6731000" y="5372101"/>
            <a:ext cx="0" cy="104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3" name="Line 39"/>
          <p:cNvSpPr>
            <a:spLocks noChangeShapeType="1"/>
          </p:cNvSpPr>
          <p:nvPr/>
        </p:nvSpPr>
        <p:spPr bwMode="auto">
          <a:xfrm>
            <a:off x="4660900" y="5372101"/>
            <a:ext cx="0" cy="104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4" name="Line 40"/>
          <p:cNvSpPr>
            <a:spLocks noChangeShapeType="1"/>
          </p:cNvSpPr>
          <p:nvPr/>
        </p:nvSpPr>
        <p:spPr bwMode="auto">
          <a:xfrm>
            <a:off x="2514601" y="2200276"/>
            <a:ext cx="12700" cy="32480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5" name="Line 41"/>
          <p:cNvSpPr>
            <a:spLocks noChangeShapeType="1"/>
          </p:cNvSpPr>
          <p:nvPr/>
        </p:nvSpPr>
        <p:spPr bwMode="auto">
          <a:xfrm>
            <a:off x="8788400" y="5372101"/>
            <a:ext cx="0" cy="104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8575" y="1847402"/>
            <a:ext cx="9736282" cy="44645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969" name="Rectangle 2"/>
          <p:cNvSpPr>
            <a:spLocks noChangeArrowheads="1"/>
          </p:cNvSpPr>
          <p:nvPr/>
        </p:nvSpPr>
        <p:spPr bwMode="auto">
          <a:xfrm>
            <a:off x="637118" y="1327151"/>
            <a:ext cx="28500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t>% with coronary revascularization</a:t>
            </a:r>
          </a:p>
        </p:txBody>
      </p:sp>
      <p:sp>
        <p:nvSpPr>
          <p:cNvPr id="83970" name="Text Box 3"/>
          <p:cNvSpPr txBox="1">
            <a:spLocks noChangeArrowheads="1"/>
          </p:cNvSpPr>
          <p:nvPr/>
        </p:nvSpPr>
        <p:spPr bwMode="auto">
          <a:xfrm>
            <a:off x="6343651" y="5899151"/>
            <a:ext cx="479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Years</a:t>
            </a:r>
            <a:endParaRPr lang="en-US" sz="1400" b="1"/>
          </a:p>
        </p:txBody>
      </p:sp>
      <p:grpSp>
        <p:nvGrpSpPr>
          <p:cNvPr id="83971" name="Group 4"/>
          <p:cNvGrpSpPr>
            <a:grpSpLocks/>
          </p:cNvGrpSpPr>
          <p:nvPr/>
        </p:nvGrpSpPr>
        <p:grpSpPr bwMode="auto">
          <a:xfrm>
            <a:off x="2908300" y="2151065"/>
            <a:ext cx="3541183" cy="579438"/>
            <a:chOff x="1344" y="1355"/>
            <a:chExt cx="1673" cy="365"/>
          </a:xfrm>
        </p:grpSpPr>
        <p:sp>
          <p:nvSpPr>
            <p:cNvPr id="83998" name="Text Box 5"/>
            <p:cNvSpPr txBox="1">
              <a:spLocks noChangeArrowheads="1"/>
            </p:cNvSpPr>
            <p:nvPr/>
          </p:nvSpPr>
          <p:spPr bwMode="auto">
            <a:xfrm>
              <a:off x="1344" y="1546"/>
              <a:ext cx="4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b="1" i="1"/>
                <a:t>P</a:t>
              </a:r>
              <a:r>
                <a:rPr lang="en-US" sz="1800" b="1"/>
                <a:t>=0.037</a:t>
              </a:r>
              <a:endParaRPr lang="en-GB" sz="1800" b="1"/>
            </a:p>
          </p:txBody>
        </p:sp>
        <p:sp>
          <p:nvSpPr>
            <p:cNvPr id="83999" name="Rectangle 6"/>
            <p:cNvSpPr>
              <a:spLocks noChangeArrowheads="1"/>
            </p:cNvSpPr>
            <p:nvPr/>
          </p:nvSpPr>
          <p:spPr bwMode="auto">
            <a:xfrm>
              <a:off x="1344" y="1355"/>
              <a:ext cx="167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eaLnBrk="0" hangingPunct="0">
                <a:lnSpc>
                  <a:spcPct val="90000"/>
                </a:lnSpc>
                <a:spcBef>
                  <a:spcPct val="20000"/>
                </a:spcBef>
                <a:spcAft>
                  <a:spcPct val="50000"/>
                </a:spcAft>
                <a:buClr>
                  <a:schemeClr val="accent1"/>
                </a:buClr>
                <a:buFont typeface="Wingdings" charset="0"/>
                <a:buNone/>
              </a:pPr>
              <a:r>
                <a:rPr lang="en-GB" sz="1800" b="1" dirty="0"/>
                <a:t>Hazard ratio = 1.38 (1.02 – 1.86)</a:t>
              </a:r>
            </a:p>
          </p:txBody>
        </p:sp>
      </p:grpSp>
      <p:grpSp>
        <p:nvGrpSpPr>
          <p:cNvPr id="83972" name="Group 7"/>
          <p:cNvGrpSpPr>
            <a:grpSpLocks/>
          </p:cNvGrpSpPr>
          <p:nvPr/>
        </p:nvGrpSpPr>
        <p:grpSpPr bwMode="auto">
          <a:xfrm>
            <a:off x="2487085" y="5548307"/>
            <a:ext cx="8530167" cy="214831"/>
            <a:chOff x="1175" y="3643"/>
            <a:chExt cx="4030" cy="102"/>
          </a:xfrm>
        </p:grpSpPr>
        <p:sp>
          <p:nvSpPr>
            <p:cNvPr id="83993" name="Rectangle 8"/>
            <p:cNvSpPr>
              <a:spLocks noChangeArrowheads="1"/>
            </p:cNvSpPr>
            <p:nvPr/>
          </p:nvSpPr>
          <p:spPr bwMode="auto">
            <a:xfrm>
              <a:off x="1175" y="3643"/>
              <a:ext cx="5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a:t>
              </a:r>
            </a:p>
          </p:txBody>
        </p:sp>
        <p:sp>
          <p:nvSpPr>
            <p:cNvPr id="83994" name="Rectangle 9"/>
            <p:cNvSpPr>
              <a:spLocks noChangeArrowheads="1"/>
            </p:cNvSpPr>
            <p:nvPr/>
          </p:nvSpPr>
          <p:spPr bwMode="auto">
            <a:xfrm>
              <a:off x="2121" y="3643"/>
              <a:ext cx="13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0.5</a:t>
              </a:r>
            </a:p>
          </p:txBody>
        </p:sp>
        <p:sp>
          <p:nvSpPr>
            <p:cNvPr id="83995" name="Rectangle 10"/>
            <p:cNvSpPr>
              <a:spLocks noChangeArrowheads="1"/>
            </p:cNvSpPr>
            <p:nvPr/>
          </p:nvSpPr>
          <p:spPr bwMode="auto">
            <a:xfrm>
              <a:off x="3154" y="3643"/>
              <a:ext cx="5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a:t>
              </a:r>
            </a:p>
          </p:txBody>
        </p:sp>
        <p:sp>
          <p:nvSpPr>
            <p:cNvPr id="83996" name="Rectangle 11"/>
            <p:cNvSpPr>
              <a:spLocks noChangeArrowheads="1"/>
            </p:cNvSpPr>
            <p:nvPr/>
          </p:nvSpPr>
          <p:spPr bwMode="auto">
            <a:xfrm>
              <a:off x="4121" y="3643"/>
              <a:ext cx="13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1.5</a:t>
              </a:r>
            </a:p>
          </p:txBody>
        </p:sp>
        <p:sp>
          <p:nvSpPr>
            <p:cNvPr id="83997" name="Rectangle 12"/>
            <p:cNvSpPr>
              <a:spLocks noChangeArrowheads="1"/>
            </p:cNvSpPr>
            <p:nvPr/>
          </p:nvSpPr>
          <p:spPr bwMode="auto">
            <a:xfrm>
              <a:off x="5155" y="3643"/>
              <a:ext cx="5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2</a:t>
              </a:r>
            </a:p>
          </p:txBody>
        </p:sp>
      </p:grpSp>
      <p:sp>
        <p:nvSpPr>
          <p:cNvPr id="83973" name="Freeform 13"/>
          <p:cNvSpPr>
            <a:spLocks/>
          </p:cNvSpPr>
          <p:nvPr/>
        </p:nvSpPr>
        <p:spPr bwMode="auto">
          <a:xfrm>
            <a:off x="2499784" y="2803525"/>
            <a:ext cx="8475133" cy="2520950"/>
          </a:xfrm>
          <a:custGeom>
            <a:avLst/>
            <a:gdLst>
              <a:gd name="T0" fmla="*/ 2147483647 w 3628"/>
              <a:gd name="T1" fmla="*/ 2147483647 h 1000"/>
              <a:gd name="T2" fmla="*/ 2147483647 w 3628"/>
              <a:gd name="T3" fmla="*/ 2147483647 h 1000"/>
              <a:gd name="T4" fmla="*/ 2147483647 w 3628"/>
              <a:gd name="T5" fmla="*/ 2147483647 h 1000"/>
              <a:gd name="T6" fmla="*/ 2147483647 w 3628"/>
              <a:gd name="T7" fmla="*/ 2147483647 h 1000"/>
              <a:gd name="T8" fmla="*/ 2147483647 w 3628"/>
              <a:gd name="T9" fmla="*/ 2147483647 h 1000"/>
              <a:gd name="T10" fmla="*/ 2147483647 w 3628"/>
              <a:gd name="T11" fmla="*/ 2147483647 h 1000"/>
              <a:gd name="T12" fmla="*/ 2147483647 w 3628"/>
              <a:gd name="T13" fmla="*/ 2147483647 h 1000"/>
              <a:gd name="T14" fmla="*/ 2147483647 w 3628"/>
              <a:gd name="T15" fmla="*/ 2147483647 h 1000"/>
              <a:gd name="T16" fmla="*/ 2147483647 w 3628"/>
              <a:gd name="T17" fmla="*/ 2147483647 h 1000"/>
              <a:gd name="T18" fmla="*/ 2147483647 w 3628"/>
              <a:gd name="T19" fmla="*/ 2147483647 h 1000"/>
              <a:gd name="T20" fmla="*/ 2147483647 w 3628"/>
              <a:gd name="T21" fmla="*/ 2147483647 h 1000"/>
              <a:gd name="T22" fmla="*/ 2147483647 w 3628"/>
              <a:gd name="T23" fmla="*/ 2147483647 h 1000"/>
              <a:gd name="T24" fmla="*/ 2147483647 w 3628"/>
              <a:gd name="T25" fmla="*/ 2147483647 h 1000"/>
              <a:gd name="T26" fmla="*/ 2147483647 w 3628"/>
              <a:gd name="T27" fmla="*/ 2147483647 h 1000"/>
              <a:gd name="T28" fmla="*/ 2147483647 w 3628"/>
              <a:gd name="T29" fmla="*/ 2147483647 h 1000"/>
              <a:gd name="T30" fmla="*/ 2147483647 w 3628"/>
              <a:gd name="T31" fmla="*/ 2147483647 h 1000"/>
              <a:gd name="T32" fmla="*/ 2147483647 w 3628"/>
              <a:gd name="T33" fmla="*/ 2147483647 h 1000"/>
              <a:gd name="T34" fmla="*/ 2147483647 w 3628"/>
              <a:gd name="T35" fmla="*/ 2147483647 h 1000"/>
              <a:gd name="T36" fmla="*/ 2147483647 w 3628"/>
              <a:gd name="T37" fmla="*/ 2147483647 h 1000"/>
              <a:gd name="T38" fmla="*/ 2147483647 w 3628"/>
              <a:gd name="T39" fmla="*/ 2147483647 h 1000"/>
              <a:gd name="T40" fmla="*/ 2147483647 w 3628"/>
              <a:gd name="T41" fmla="*/ 2147483647 h 1000"/>
              <a:gd name="T42" fmla="*/ 2147483647 w 3628"/>
              <a:gd name="T43" fmla="*/ 2147483647 h 1000"/>
              <a:gd name="T44" fmla="*/ 2147483647 w 3628"/>
              <a:gd name="T45" fmla="*/ 2147483647 h 1000"/>
              <a:gd name="T46" fmla="*/ 2147483647 w 3628"/>
              <a:gd name="T47" fmla="*/ 2147483647 h 1000"/>
              <a:gd name="T48" fmla="*/ 2147483647 w 3628"/>
              <a:gd name="T49" fmla="*/ 2147483647 h 1000"/>
              <a:gd name="T50" fmla="*/ 2147483647 w 3628"/>
              <a:gd name="T51" fmla="*/ 2147483647 h 1000"/>
              <a:gd name="T52" fmla="*/ 2147483647 w 3628"/>
              <a:gd name="T53" fmla="*/ 2147483647 h 1000"/>
              <a:gd name="T54" fmla="*/ 2147483647 w 3628"/>
              <a:gd name="T55" fmla="*/ 2147483647 h 1000"/>
              <a:gd name="T56" fmla="*/ 2147483647 w 3628"/>
              <a:gd name="T57" fmla="*/ 2147483647 h 1000"/>
              <a:gd name="T58" fmla="*/ 2147483647 w 3628"/>
              <a:gd name="T59" fmla="*/ 2147483647 h 1000"/>
              <a:gd name="T60" fmla="*/ 2147483647 w 3628"/>
              <a:gd name="T61" fmla="*/ 2147483647 h 1000"/>
              <a:gd name="T62" fmla="*/ 2147483647 w 3628"/>
              <a:gd name="T63" fmla="*/ 2147483647 h 1000"/>
              <a:gd name="T64" fmla="*/ 2147483647 w 3628"/>
              <a:gd name="T65" fmla="*/ 2147483647 h 1000"/>
              <a:gd name="T66" fmla="*/ 2147483647 w 3628"/>
              <a:gd name="T67" fmla="*/ 2147483647 h 1000"/>
              <a:gd name="T68" fmla="*/ 2147483647 w 3628"/>
              <a:gd name="T69" fmla="*/ 2147483647 h 1000"/>
              <a:gd name="T70" fmla="*/ 2147483647 w 3628"/>
              <a:gd name="T71" fmla="*/ 2147483647 h 1000"/>
              <a:gd name="T72" fmla="*/ 2147483647 w 3628"/>
              <a:gd name="T73" fmla="*/ 2147483647 h 1000"/>
              <a:gd name="T74" fmla="*/ 2147483647 w 3628"/>
              <a:gd name="T75" fmla="*/ 2147483647 h 1000"/>
              <a:gd name="T76" fmla="*/ 2147483647 w 3628"/>
              <a:gd name="T77" fmla="*/ 2147483647 h 1000"/>
              <a:gd name="T78" fmla="*/ 2147483647 w 3628"/>
              <a:gd name="T79" fmla="*/ 2147483647 h 1000"/>
              <a:gd name="T80" fmla="*/ 2147483647 w 3628"/>
              <a:gd name="T81" fmla="*/ 2147483647 h 1000"/>
              <a:gd name="T82" fmla="*/ 2147483647 w 3628"/>
              <a:gd name="T83" fmla="*/ 2147483647 h 1000"/>
              <a:gd name="T84" fmla="*/ 2147483647 w 3628"/>
              <a:gd name="T85" fmla="*/ 2147483647 h 1000"/>
              <a:gd name="T86" fmla="*/ 2147483647 w 3628"/>
              <a:gd name="T87" fmla="*/ 2147483647 h 1000"/>
              <a:gd name="T88" fmla="*/ 2147483647 w 3628"/>
              <a:gd name="T89" fmla="*/ 2147483647 h 1000"/>
              <a:gd name="T90" fmla="*/ 2147483647 w 3628"/>
              <a:gd name="T91" fmla="*/ 2147483647 h 1000"/>
              <a:gd name="T92" fmla="*/ 2147483647 w 3628"/>
              <a:gd name="T93" fmla="*/ 2147483647 h 1000"/>
              <a:gd name="T94" fmla="*/ 2147483647 w 3628"/>
              <a:gd name="T95" fmla="*/ 2147483647 h 1000"/>
              <a:gd name="T96" fmla="*/ 2147483647 w 3628"/>
              <a:gd name="T97" fmla="*/ 2147483647 h 1000"/>
              <a:gd name="T98" fmla="*/ 2147483647 w 3628"/>
              <a:gd name="T99" fmla="*/ 2147483647 h 1000"/>
              <a:gd name="T100" fmla="*/ 2147483647 w 3628"/>
              <a:gd name="T101" fmla="*/ 2147483647 h 1000"/>
              <a:gd name="T102" fmla="*/ 2147483647 w 3628"/>
              <a:gd name="T103" fmla="*/ 2147483647 h 1000"/>
              <a:gd name="T104" fmla="*/ 2147483647 w 3628"/>
              <a:gd name="T105" fmla="*/ 0 h 1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28"/>
              <a:gd name="T160" fmla="*/ 0 h 1000"/>
              <a:gd name="T161" fmla="*/ 3628 w 3628"/>
              <a:gd name="T162" fmla="*/ 1000 h 1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28" h="1000">
                <a:moveTo>
                  <a:pt x="0" y="1000"/>
                </a:moveTo>
                <a:lnTo>
                  <a:pt x="118" y="994"/>
                </a:lnTo>
                <a:lnTo>
                  <a:pt x="143" y="984"/>
                </a:lnTo>
                <a:lnTo>
                  <a:pt x="147" y="975"/>
                </a:lnTo>
                <a:lnTo>
                  <a:pt x="202" y="975"/>
                </a:lnTo>
                <a:lnTo>
                  <a:pt x="213" y="959"/>
                </a:lnTo>
                <a:lnTo>
                  <a:pt x="291" y="927"/>
                </a:lnTo>
                <a:lnTo>
                  <a:pt x="294" y="918"/>
                </a:lnTo>
                <a:lnTo>
                  <a:pt x="331" y="918"/>
                </a:lnTo>
                <a:lnTo>
                  <a:pt x="357" y="911"/>
                </a:lnTo>
                <a:lnTo>
                  <a:pt x="375" y="905"/>
                </a:lnTo>
                <a:lnTo>
                  <a:pt x="412" y="905"/>
                </a:lnTo>
                <a:lnTo>
                  <a:pt x="412" y="889"/>
                </a:lnTo>
                <a:lnTo>
                  <a:pt x="467" y="883"/>
                </a:lnTo>
                <a:lnTo>
                  <a:pt x="486" y="861"/>
                </a:lnTo>
                <a:lnTo>
                  <a:pt x="511" y="836"/>
                </a:lnTo>
                <a:lnTo>
                  <a:pt x="541" y="829"/>
                </a:lnTo>
                <a:lnTo>
                  <a:pt x="567" y="801"/>
                </a:lnTo>
                <a:lnTo>
                  <a:pt x="581" y="798"/>
                </a:lnTo>
                <a:lnTo>
                  <a:pt x="585" y="791"/>
                </a:lnTo>
                <a:lnTo>
                  <a:pt x="603" y="791"/>
                </a:lnTo>
                <a:lnTo>
                  <a:pt x="614" y="776"/>
                </a:lnTo>
                <a:lnTo>
                  <a:pt x="651" y="776"/>
                </a:lnTo>
                <a:lnTo>
                  <a:pt x="670" y="766"/>
                </a:lnTo>
                <a:lnTo>
                  <a:pt x="699" y="766"/>
                </a:lnTo>
                <a:lnTo>
                  <a:pt x="721" y="750"/>
                </a:lnTo>
                <a:lnTo>
                  <a:pt x="754" y="750"/>
                </a:lnTo>
                <a:lnTo>
                  <a:pt x="765" y="741"/>
                </a:lnTo>
                <a:lnTo>
                  <a:pt x="828" y="741"/>
                </a:lnTo>
                <a:lnTo>
                  <a:pt x="876" y="735"/>
                </a:lnTo>
                <a:lnTo>
                  <a:pt x="876" y="725"/>
                </a:lnTo>
                <a:lnTo>
                  <a:pt x="887" y="725"/>
                </a:lnTo>
                <a:lnTo>
                  <a:pt x="901" y="719"/>
                </a:lnTo>
                <a:lnTo>
                  <a:pt x="927" y="713"/>
                </a:lnTo>
                <a:lnTo>
                  <a:pt x="942" y="700"/>
                </a:lnTo>
                <a:lnTo>
                  <a:pt x="993" y="684"/>
                </a:lnTo>
                <a:lnTo>
                  <a:pt x="1060" y="681"/>
                </a:lnTo>
                <a:lnTo>
                  <a:pt x="1082" y="671"/>
                </a:lnTo>
                <a:lnTo>
                  <a:pt x="1100" y="671"/>
                </a:lnTo>
                <a:lnTo>
                  <a:pt x="1100" y="656"/>
                </a:lnTo>
                <a:lnTo>
                  <a:pt x="1118" y="656"/>
                </a:lnTo>
                <a:lnTo>
                  <a:pt x="1144" y="646"/>
                </a:lnTo>
                <a:lnTo>
                  <a:pt x="1155" y="637"/>
                </a:lnTo>
                <a:lnTo>
                  <a:pt x="1174" y="634"/>
                </a:lnTo>
                <a:lnTo>
                  <a:pt x="1207" y="634"/>
                </a:lnTo>
                <a:lnTo>
                  <a:pt x="1236" y="611"/>
                </a:lnTo>
                <a:lnTo>
                  <a:pt x="1280" y="596"/>
                </a:lnTo>
                <a:lnTo>
                  <a:pt x="1324" y="596"/>
                </a:lnTo>
                <a:lnTo>
                  <a:pt x="1328" y="586"/>
                </a:lnTo>
                <a:lnTo>
                  <a:pt x="1350" y="580"/>
                </a:lnTo>
                <a:lnTo>
                  <a:pt x="1361" y="564"/>
                </a:lnTo>
                <a:lnTo>
                  <a:pt x="1376" y="558"/>
                </a:lnTo>
                <a:lnTo>
                  <a:pt x="1438" y="558"/>
                </a:lnTo>
                <a:lnTo>
                  <a:pt x="1457" y="536"/>
                </a:lnTo>
                <a:lnTo>
                  <a:pt x="1501" y="536"/>
                </a:lnTo>
                <a:lnTo>
                  <a:pt x="1516" y="523"/>
                </a:lnTo>
                <a:lnTo>
                  <a:pt x="1523" y="523"/>
                </a:lnTo>
                <a:lnTo>
                  <a:pt x="1530" y="517"/>
                </a:lnTo>
                <a:lnTo>
                  <a:pt x="1553" y="517"/>
                </a:lnTo>
                <a:lnTo>
                  <a:pt x="1571" y="510"/>
                </a:lnTo>
                <a:lnTo>
                  <a:pt x="1608" y="510"/>
                </a:lnTo>
                <a:lnTo>
                  <a:pt x="1615" y="501"/>
                </a:lnTo>
                <a:lnTo>
                  <a:pt x="1637" y="501"/>
                </a:lnTo>
                <a:lnTo>
                  <a:pt x="1637" y="491"/>
                </a:lnTo>
                <a:lnTo>
                  <a:pt x="1663" y="469"/>
                </a:lnTo>
                <a:lnTo>
                  <a:pt x="1667" y="460"/>
                </a:lnTo>
                <a:lnTo>
                  <a:pt x="1692" y="444"/>
                </a:lnTo>
                <a:lnTo>
                  <a:pt x="1711" y="444"/>
                </a:lnTo>
                <a:lnTo>
                  <a:pt x="1751" y="431"/>
                </a:lnTo>
                <a:lnTo>
                  <a:pt x="1751" y="419"/>
                </a:lnTo>
                <a:lnTo>
                  <a:pt x="1803" y="419"/>
                </a:lnTo>
                <a:lnTo>
                  <a:pt x="1821" y="409"/>
                </a:lnTo>
                <a:lnTo>
                  <a:pt x="1825" y="397"/>
                </a:lnTo>
                <a:lnTo>
                  <a:pt x="1902" y="387"/>
                </a:lnTo>
                <a:lnTo>
                  <a:pt x="1920" y="375"/>
                </a:lnTo>
                <a:lnTo>
                  <a:pt x="1950" y="368"/>
                </a:lnTo>
                <a:lnTo>
                  <a:pt x="2042" y="340"/>
                </a:lnTo>
                <a:lnTo>
                  <a:pt x="2057" y="340"/>
                </a:lnTo>
                <a:lnTo>
                  <a:pt x="2068" y="327"/>
                </a:lnTo>
                <a:lnTo>
                  <a:pt x="2119" y="324"/>
                </a:lnTo>
                <a:lnTo>
                  <a:pt x="2141" y="321"/>
                </a:lnTo>
                <a:lnTo>
                  <a:pt x="2200" y="308"/>
                </a:lnTo>
                <a:lnTo>
                  <a:pt x="2252" y="305"/>
                </a:lnTo>
                <a:lnTo>
                  <a:pt x="2277" y="280"/>
                </a:lnTo>
                <a:lnTo>
                  <a:pt x="2344" y="270"/>
                </a:lnTo>
                <a:lnTo>
                  <a:pt x="2428" y="270"/>
                </a:lnTo>
                <a:lnTo>
                  <a:pt x="2432" y="261"/>
                </a:lnTo>
                <a:lnTo>
                  <a:pt x="2531" y="261"/>
                </a:lnTo>
                <a:lnTo>
                  <a:pt x="2550" y="251"/>
                </a:lnTo>
                <a:lnTo>
                  <a:pt x="2557" y="236"/>
                </a:lnTo>
                <a:lnTo>
                  <a:pt x="2601" y="226"/>
                </a:lnTo>
                <a:lnTo>
                  <a:pt x="2671" y="226"/>
                </a:lnTo>
                <a:lnTo>
                  <a:pt x="2719" y="210"/>
                </a:lnTo>
                <a:lnTo>
                  <a:pt x="2767" y="166"/>
                </a:lnTo>
                <a:lnTo>
                  <a:pt x="2767" y="154"/>
                </a:lnTo>
                <a:lnTo>
                  <a:pt x="2892" y="154"/>
                </a:lnTo>
                <a:lnTo>
                  <a:pt x="2980" y="135"/>
                </a:lnTo>
                <a:lnTo>
                  <a:pt x="3017" y="135"/>
                </a:lnTo>
                <a:lnTo>
                  <a:pt x="3087" y="116"/>
                </a:lnTo>
                <a:lnTo>
                  <a:pt x="3149" y="94"/>
                </a:lnTo>
                <a:lnTo>
                  <a:pt x="3234" y="87"/>
                </a:lnTo>
                <a:lnTo>
                  <a:pt x="3300" y="87"/>
                </a:lnTo>
                <a:lnTo>
                  <a:pt x="3333" y="49"/>
                </a:lnTo>
                <a:lnTo>
                  <a:pt x="3410" y="15"/>
                </a:lnTo>
                <a:lnTo>
                  <a:pt x="3491" y="15"/>
                </a:lnTo>
                <a:lnTo>
                  <a:pt x="3628" y="0"/>
                </a:lnTo>
              </a:path>
            </a:pathLst>
          </a:cu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74" name="Freeform 14"/>
          <p:cNvSpPr>
            <a:spLocks/>
          </p:cNvSpPr>
          <p:nvPr/>
        </p:nvSpPr>
        <p:spPr bwMode="auto">
          <a:xfrm>
            <a:off x="2499785" y="3562351"/>
            <a:ext cx="8462433" cy="1762125"/>
          </a:xfrm>
          <a:custGeom>
            <a:avLst/>
            <a:gdLst>
              <a:gd name="T0" fmla="*/ 2147483647 w 3623"/>
              <a:gd name="T1" fmla="*/ 2147483647 h 700"/>
              <a:gd name="T2" fmla="*/ 2147483647 w 3623"/>
              <a:gd name="T3" fmla="*/ 2147483647 h 700"/>
              <a:gd name="T4" fmla="*/ 2147483647 w 3623"/>
              <a:gd name="T5" fmla="*/ 2147483647 h 700"/>
              <a:gd name="T6" fmla="*/ 2147483647 w 3623"/>
              <a:gd name="T7" fmla="*/ 2147483647 h 700"/>
              <a:gd name="T8" fmla="*/ 2147483647 w 3623"/>
              <a:gd name="T9" fmla="*/ 2147483647 h 700"/>
              <a:gd name="T10" fmla="*/ 2147483647 w 3623"/>
              <a:gd name="T11" fmla="*/ 2147483647 h 700"/>
              <a:gd name="T12" fmla="*/ 2147483647 w 3623"/>
              <a:gd name="T13" fmla="*/ 2147483647 h 700"/>
              <a:gd name="T14" fmla="*/ 2147483647 w 3623"/>
              <a:gd name="T15" fmla="*/ 2147483647 h 700"/>
              <a:gd name="T16" fmla="*/ 2147483647 w 3623"/>
              <a:gd name="T17" fmla="*/ 2147483647 h 700"/>
              <a:gd name="T18" fmla="*/ 2147483647 w 3623"/>
              <a:gd name="T19" fmla="*/ 2147483647 h 700"/>
              <a:gd name="T20" fmla="*/ 2147483647 w 3623"/>
              <a:gd name="T21" fmla="*/ 2147483647 h 700"/>
              <a:gd name="T22" fmla="*/ 2147483647 w 3623"/>
              <a:gd name="T23" fmla="*/ 2147483647 h 700"/>
              <a:gd name="T24" fmla="*/ 2147483647 w 3623"/>
              <a:gd name="T25" fmla="*/ 2147483647 h 700"/>
              <a:gd name="T26" fmla="*/ 2147483647 w 3623"/>
              <a:gd name="T27" fmla="*/ 2147483647 h 700"/>
              <a:gd name="T28" fmla="*/ 2147483647 w 3623"/>
              <a:gd name="T29" fmla="*/ 2147483647 h 700"/>
              <a:gd name="T30" fmla="*/ 2147483647 w 3623"/>
              <a:gd name="T31" fmla="*/ 2147483647 h 700"/>
              <a:gd name="T32" fmla="*/ 2147483647 w 3623"/>
              <a:gd name="T33" fmla="*/ 2147483647 h 700"/>
              <a:gd name="T34" fmla="*/ 2147483647 w 3623"/>
              <a:gd name="T35" fmla="*/ 2147483647 h 700"/>
              <a:gd name="T36" fmla="*/ 2147483647 w 3623"/>
              <a:gd name="T37" fmla="*/ 2147483647 h 700"/>
              <a:gd name="T38" fmla="*/ 2147483647 w 3623"/>
              <a:gd name="T39" fmla="*/ 2147483647 h 700"/>
              <a:gd name="T40" fmla="*/ 2147483647 w 3623"/>
              <a:gd name="T41" fmla="*/ 2147483647 h 700"/>
              <a:gd name="T42" fmla="*/ 2147483647 w 3623"/>
              <a:gd name="T43" fmla="*/ 2147483647 h 700"/>
              <a:gd name="T44" fmla="*/ 2147483647 w 3623"/>
              <a:gd name="T45" fmla="*/ 2147483647 h 700"/>
              <a:gd name="T46" fmla="*/ 2147483647 w 3623"/>
              <a:gd name="T47" fmla="*/ 2147483647 h 700"/>
              <a:gd name="T48" fmla="*/ 2147483647 w 3623"/>
              <a:gd name="T49" fmla="*/ 2147483647 h 700"/>
              <a:gd name="T50" fmla="*/ 2147483647 w 3623"/>
              <a:gd name="T51" fmla="*/ 2147483647 h 700"/>
              <a:gd name="T52" fmla="*/ 2147483647 w 3623"/>
              <a:gd name="T53" fmla="*/ 2147483647 h 700"/>
              <a:gd name="T54" fmla="*/ 2147483647 w 3623"/>
              <a:gd name="T55" fmla="*/ 2147483647 h 700"/>
              <a:gd name="T56" fmla="*/ 2147483647 w 3623"/>
              <a:gd name="T57" fmla="*/ 2147483647 h 700"/>
              <a:gd name="T58" fmla="*/ 2147483647 w 3623"/>
              <a:gd name="T59" fmla="*/ 2147483647 h 700"/>
              <a:gd name="T60" fmla="*/ 2147483647 w 3623"/>
              <a:gd name="T61" fmla="*/ 2147483647 h 700"/>
              <a:gd name="T62" fmla="*/ 2147483647 w 3623"/>
              <a:gd name="T63" fmla="*/ 2147483647 h 700"/>
              <a:gd name="T64" fmla="*/ 2147483647 w 3623"/>
              <a:gd name="T65" fmla="*/ 2147483647 h 700"/>
              <a:gd name="T66" fmla="*/ 2147483647 w 3623"/>
              <a:gd name="T67" fmla="*/ 2147483647 h 700"/>
              <a:gd name="T68" fmla="*/ 2147483647 w 3623"/>
              <a:gd name="T69" fmla="*/ 2147483647 h 700"/>
              <a:gd name="T70" fmla="*/ 2147483647 w 3623"/>
              <a:gd name="T71" fmla="*/ 2147483647 h 700"/>
              <a:gd name="T72" fmla="*/ 2147483647 w 3623"/>
              <a:gd name="T73" fmla="*/ 2147483647 h 700"/>
              <a:gd name="T74" fmla="*/ 2147483647 w 3623"/>
              <a:gd name="T75" fmla="*/ 2147483647 h 700"/>
              <a:gd name="T76" fmla="*/ 2147483647 w 3623"/>
              <a:gd name="T77" fmla="*/ 2147483647 h 700"/>
              <a:gd name="T78" fmla="*/ 2147483647 w 3623"/>
              <a:gd name="T79" fmla="*/ 2147483647 h 7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23"/>
              <a:gd name="T121" fmla="*/ 0 h 700"/>
              <a:gd name="T122" fmla="*/ 3623 w 3623"/>
              <a:gd name="T123" fmla="*/ 700 h 7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23" h="700">
                <a:moveTo>
                  <a:pt x="3623" y="0"/>
                </a:moveTo>
                <a:lnTo>
                  <a:pt x="3502" y="5"/>
                </a:lnTo>
                <a:lnTo>
                  <a:pt x="3429" y="37"/>
                </a:lnTo>
                <a:lnTo>
                  <a:pt x="3341" y="40"/>
                </a:lnTo>
                <a:lnTo>
                  <a:pt x="3300" y="40"/>
                </a:lnTo>
                <a:lnTo>
                  <a:pt x="3289" y="65"/>
                </a:lnTo>
                <a:lnTo>
                  <a:pt x="3237" y="78"/>
                </a:lnTo>
                <a:lnTo>
                  <a:pt x="3149" y="78"/>
                </a:lnTo>
                <a:lnTo>
                  <a:pt x="3083" y="78"/>
                </a:lnTo>
                <a:lnTo>
                  <a:pt x="3006" y="81"/>
                </a:lnTo>
                <a:lnTo>
                  <a:pt x="2980" y="87"/>
                </a:lnTo>
                <a:lnTo>
                  <a:pt x="2781" y="106"/>
                </a:lnTo>
                <a:lnTo>
                  <a:pt x="2715" y="103"/>
                </a:lnTo>
                <a:lnTo>
                  <a:pt x="2605" y="119"/>
                </a:lnTo>
                <a:lnTo>
                  <a:pt x="2546" y="119"/>
                </a:lnTo>
                <a:lnTo>
                  <a:pt x="2498" y="138"/>
                </a:lnTo>
                <a:lnTo>
                  <a:pt x="2351" y="157"/>
                </a:lnTo>
                <a:lnTo>
                  <a:pt x="2270" y="173"/>
                </a:lnTo>
                <a:lnTo>
                  <a:pt x="2185" y="191"/>
                </a:lnTo>
                <a:lnTo>
                  <a:pt x="2134" y="195"/>
                </a:lnTo>
                <a:lnTo>
                  <a:pt x="2123" y="210"/>
                </a:lnTo>
                <a:lnTo>
                  <a:pt x="2123" y="220"/>
                </a:lnTo>
                <a:lnTo>
                  <a:pt x="2071" y="229"/>
                </a:lnTo>
                <a:lnTo>
                  <a:pt x="2057" y="233"/>
                </a:lnTo>
                <a:lnTo>
                  <a:pt x="2053" y="255"/>
                </a:lnTo>
                <a:lnTo>
                  <a:pt x="1987" y="255"/>
                </a:lnTo>
                <a:lnTo>
                  <a:pt x="1950" y="255"/>
                </a:lnTo>
                <a:lnTo>
                  <a:pt x="1924" y="258"/>
                </a:lnTo>
                <a:lnTo>
                  <a:pt x="1902" y="258"/>
                </a:lnTo>
                <a:lnTo>
                  <a:pt x="1828" y="274"/>
                </a:lnTo>
                <a:lnTo>
                  <a:pt x="1799" y="274"/>
                </a:lnTo>
                <a:lnTo>
                  <a:pt x="1714" y="296"/>
                </a:lnTo>
                <a:lnTo>
                  <a:pt x="1700" y="308"/>
                </a:lnTo>
                <a:lnTo>
                  <a:pt x="1685" y="321"/>
                </a:lnTo>
                <a:lnTo>
                  <a:pt x="1648" y="334"/>
                </a:lnTo>
                <a:lnTo>
                  <a:pt x="1575" y="349"/>
                </a:lnTo>
                <a:lnTo>
                  <a:pt x="1523" y="353"/>
                </a:lnTo>
                <a:lnTo>
                  <a:pt x="1523" y="371"/>
                </a:lnTo>
                <a:lnTo>
                  <a:pt x="1472" y="384"/>
                </a:lnTo>
                <a:lnTo>
                  <a:pt x="1446" y="384"/>
                </a:lnTo>
                <a:lnTo>
                  <a:pt x="1409" y="397"/>
                </a:lnTo>
                <a:lnTo>
                  <a:pt x="1376" y="397"/>
                </a:lnTo>
                <a:lnTo>
                  <a:pt x="1335" y="400"/>
                </a:lnTo>
                <a:lnTo>
                  <a:pt x="1313" y="409"/>
                </a:lnTo>
                <a:lnTo>
                  <a:pt x="1284" y="413"/>
                </a:lnTo>
                <a:lnTo>
                  <a:pt x="1269" y="413"/>
                </a:lnTo>
                <a:lnTo>
                  <a:pt x="1269" y="422"/>
                </a:lnTo>
                <a:lnTo>
                  <a:pt x="1185" y="441"/>
                </a:lnTo>
                <a:lnTo>
                  <a:pt x="1159" y="441"/>
                </a:lnTo>
                <a:lnTo>
                  <a:pt x="1159" y="447"/>
                </a:lnTo>
                <a:lnTo>
                  <a:pt x="1100" y="466"/>
                </a:lnTo>
                <a:lnTo>
                  <a:pt x="1100" y="473"/>
                </a:lnTo>
                <a:lnTo>
                  <a:pt x="1082" y="482"/>
                </a:lnTo>
                <a:lnTo>
                  <a:pt x="1004" y="482"/>
                </a:lnTo>
                <a:lnTo>
                  <a:pt x="957" y="482"/>
                </a:lnTo>
                <a:lnTo>
                  <a:pt x="957" y="488"/>
                </a:lnTo>
                <a:lnTo>
                  <a:pt x="912" y="498"/>
                </a:lnTo>
                <a:lnTo>
                  <a:pt x="912" y="504"/>
                </a:lnTo>
                <a:lnTo>
                  <a:pt x="894" y="504"/>
                </a:lnTo>
                <a:lnTo>
                  <a:pt x="865" y="501"/>
                </a:lnTo>
                <a:lnTo>
                  <a:pt x="865" y="514"/>
                </a:lnTo>
                <a:lnTo>
                  <a:pt x="765" y="523"/>
                </a:lnTo>
                <a:lnTo>
                  <a:pt x="765" y="533"/>
                </a:lnTo>
                <a:lnTo>
                  <a:pt x="710" y="542"/>
                </a:lnTo>
                <a:lnTo>
                  <a:pt x="681" y="548"/>
                </a:lnTo>
                <a:lnTo>
                  <a:pt x="655" y="545"/>
                </a:lnTo>
                <a:lnTo>
                  <a:pt x="644" y="574"/>
                </a:lnTo>
                <a:lnTo>
                  <a:pt x="581" y="599"/>
                </a:lnTo>
                <a:lnTo>
                  <a:pt x="500" y="618"/>
                </a:lnTo>
                <a:lnTo>
                  <a:pt x="471" y="618"/>
                </a:lnTo>
                <a:lnTo>
                  <a:pt x="427" y="618"/>
                </a:lnTo>
                <a:lnTo>
                  <a:pt x="383" y="630"/>
                </a:lnTo>
                <a:lnTo>
                  <a:pt x="327" y="637"/>
                </a:lnTo>
                <a:lnTo>
                  <a:pt x="254" y="656"/>
                </a:lnTo>
                <a:lnTo>
                  <a:pt x="224" y="653"/>
                </a:lnTo>
                <a:lnTo>
                  <a:pt x="210" y="662"/>
                </a:lnTo>
                <a:lnTo>
                  <a:pt x="202" y="675"/>
                </a:lnTo>
                <a:lnTo>
                  <a:pt x="147" y="675"/>
                </a:lnTo>
                <a:lnTo>
                  <a:pt x="143" y="684"/>
                </a:lnTo>
                <a:lnTo>
                  <a:pt x="118" y="694"/>
                </a:lnTo>
                <a:lnTo>
                  <a:pt x="0" y="700"/>
                </a:lnTo>
              </a:path>
            </a:pathLst>
          </a:custGeom>
          <a:noFill/>
          <a:ln w="57150">
            <a:solidFill>
              <a:srgbClr val="FFFF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75" name="Line 15"/>
          <p:cNvSpPr>
            <a:spLocks noChangeShapeType="1"/>
          </p:cNvSpPr>
          <p:nvPr/>
        </p:nvSpPr>
        <p:spPr bwMode="auto">
          <a:xfrm flipV="1">
            <a:off x="4639734" y="5329239"/>
            <a:ext cx="2117" cy="1428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76" name="Line 16"/>
          <p:cNvSpPr>
            <a:spLocks noChangeShapeType="1"/>
          </p:cNvSpPr>
          <p:nvPr/>
        </p:nvSpPr>
        <p:spPr bwMode="auto">
          <a:xfrm flipV="1">
            <a:off x="8822267" y="5329239"/>
            <a:ext cx="2117" cy="1428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77" name="Line 17"/>
          <p:cNvSpPr>
            <a:spLocks noChangeShapeType="1"/>
          </p:cNvSpPr>
          <p:nvPr/>
        </p:nvSpPr>
        <p:spPr bwMode="auto">
          <a:xfrm flipV="1">
            <a:off x="10919885" y="5329239"/>
            <a:ext cx="2116" cy="1428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78" name="Freeform 18"/>
          <p:cNvSpPr>
            <a:spLocks/>
          </p:cNvSpPr>
          <p:nvPr/>
        </p:nvSpPr>
        <p:spPr bwMode="auto">
          <a:xfrm>
            <a:off x="2546543" y="5216980"/>
            <a:ext cx="8394700" cy="276999"/>
          </a:xfrm>
          <a:custGeom>
            <a:avLst/>
            <a:gdLst>
              <a:gd name="T0" fmla="*/ 0 w 3617"/>
              <a:gd name="T1" fmla="*/ 0 h 1654"/>
              <a:gd name="T2" fmla="*/ 0 w 3617"/>
              <a:gd name="T3" fmla="*/ 2147483647 h 1654"/>
              <a:gd name="T4" fmla="*/ 2147483647 w 3617"/>
              <a:gd name="T5" fmla="*/ 2147483647 h 1654"/>
              <a:gd name="T6" fmla="*/ 0 60000 65536"/>
              <a:gd name="T7" fmla="*/ 0 60000 65536"/>
              <a:gd name="T8" fmla="*/ 0 60000 65536"/>
              <a:gd name="T9" fmla="*/ 0 w 3617"/>
              <a:gd name="T10" fmla="*/ 0 h 1654"/>
              <a:gd name="T11" fmla="*/ 3617 w 3617"/>
              <a:gd name="T12" fmla="*/ 1654 h 1654"/>
            </a:gdLst>
            <a:ahLst/>
            <a:cxnLst>
              <a:cxn ang="T6">
                <a:pos x="T0" y="T1"/>
              </a:cxn>
              <a:cxn ang="T7">
                <a:pos x="T2" y="T3"/>
              </a:cxn>
              <a:cxn ang="T8">
                <a:pos x="T4" y="T5"/>
              </a:cxn>
            </a:cxnLst>
            <a:rect l="T9" t="T10" r="T11" b="T12"/>
            <a:pathLst>
              <a:path w="3617" h="1654">
                <a:moveTo>
                  <a:pt x="0" y="0"/>
                </a:moveTo>
                <a:lnTo>
                  <a:pt x="0" y="1654"/>
                </a:lnTo>
                <a:lnTo>
                  <a:pt x="3617" y="1654"/>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endParaRPr lang="en-US"/>
          </a:p>
        </p:txBody>
      </p:sp>
      <p:sp>
        <p:nvSpPr>
          <p:cNvPr id="83979" name="Line 19"/>
          <p:cNvSpPr>
            <a:spLocks noChangeShapeType="1"/>
          </p:cNvSpPr>
          <p:nvPr/>
        </p:nvSpPr>
        <p:spPr bwMode="auto">
          <a:xfrm flipV="1">
            <a:off x="2527300" y="5329239"/>
            <a:ext cx="2117" cy="1428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80" name="Rectangle 20"/>
          <p:cNvSpPr>
            <a:spLocks noChangeArrowheads="1"/>
          </p:cNvSpPr>
          <p:nvPr/>
        </p:nvSpPr>
        <p:spPr bwMode="auto">
          <a:xfrm>
            <a:off x="2151170" y="5168901"/>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0</a:t>
            </a:r>
          </a:p>
        </p:txBody>
      </p:sp>
      <p:sp>
        <p:nvSpPr>
          <p:cNvPr id="83981" name="Rectangle 21"/>
          <p:cNvSpPr>
            <a:spLocks noChangeArrowheads="1"/>
          </p:cNvSpPr>
          <p:nvPr/>
        </p:nvSpPr>
        <p:spPr bwMode="auto">
          <a:xfrm>
            <a:off x="2151170" y="3067051"/>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4</a:t>
            </a:r>
          </a:p>
        </p:txBody>
      </p:sp>
      <p:sp>
        <p:nvSpPr>
          <p:cNvPr id="83982" name="Rectangle 22"/>
          <p:cNvSpPr>
            <a:spLocks noChangeArrowheads="1"/>
          </p:cNvSpPr>
          <p:nvPr/>
        </p:nvSpPr>
        <p:spPr bwMode="auto">
          <a:xfrm>
            <a:off x="2151170" y="20145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6</a:t>
            </a:r>
          </a:p>
        </p:txBody>
      </p:sp>
      <p:sp>
        <p:nvSpPr>
          <p:cNvPr id="83983" name="Rectangle 23"/>
          <p:cNvSpPr>
            <a:spLocks noChangeArrowheads="1"/>
          </p:cNvSpPr>
          <p:nvPr/>
        </p:nvSpPr>
        <p:spPr bwMode="auto">
          <a:xfrm>
            <a:off x="2151170" y="411638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2</a:t>
            </a:r>
          </a:p>
        </p:txBody>
      </p:sp>
      <p:sp>
        <p:nvSpPr>
          <p:cNvPr id="83984" name="Line 24"/>
          <p:cNvSpPr>
            <a:spLocks noChangeShapeType="1"/>
          </p:cNvSpPr>
          <p:nvPr/>
        </p:nvSpPr>
        <p:spPr bwMode="auto">
          <a:xfrm>
            <a:off x="2385484" y="2184400"/>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85" name="Rectangle 25"/>
          <p:cNvSpPr>
            <a:spLocks noChangeArrowheads="1"/>
          </p:cNvSpPr>
          <p:nvPr/>
        </p:nvSpPr>
        <p:spPr bwMode="auto">
          <a:xfrm>
            <a:off x="7979833" y="4213226"/>
            <a:ext cx="2831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GB" sz="2400" b="1" dirty="0">
                <a:solidFill>
                  <a:srgbClr val="FFFF00"/>
                </a:solidFill>
              </a:rPr>
              <a:t>Heart rate &lt;70 </a:t>
            </a:r>
            <a:r>
              <a:rPr lang="en-GB" sz="2400" b="1" dirty="0" err="1">
                <a:solidFill>
                  <a:srgbClr val="FFFF00"/>
                </a:solidFill>
              </a:rPr>
              <a:t>bpm</a:t>
            </a:r>
            <a:endParaRPr lang="en-US" sz="2400" b="1" dirty="0">
              <a:solidFill>
                <a:srgbClr val="FFFF00"/>
              </a:solidFill>
            </a:endParaRPr>
          </a:p>
        </p:txBody>
      </p:sp>
      <p:sp>
        <p:nvSpPr>
          <p:cNvPr id="83986" name="Rectangle 26"/>
          <p:cNvSpPr>
            <a:spLocks noChangeArrowheads="1"/>
          </p:cNvSpPr>
          <p:nvPr/>
        </p:nvSpPr>
        <p:spPr bwMode="auto">
          <a:xfrm>
            <a:off x="7990417" y="2354264"/>
            <a:ext cx="2831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GB" sz="2400" b="1" dirty="0">
                <a:solidFill>
                  <a:srgbClr val="3399FF"/>
                </a:solidFill>
              </a:rPr>
              <a:t>Heart rate ≥70 </a:t>
            </a:r>
            <a:r>
              <a:rPr lang="en-GB" sz="2400" b="1" dirty="0" err="1">
                <a:solidFill>
                  <a:srgbClr val="3399FF"/>
                </a:solidFill>
              </a:rPr>
              <a:t>bpm</a:t>
            </a:r>
            <a:endParaRPr lang="en-US" sz="2400" b="1" dirty="0">
              <a:solidFill>
                <a:srgbClr val="3399FF"/>
              </a:solidFill>
            </a:endParaRPr>
          </a:p>
        </p:txBody>
      </p:sp>
      <p:sp>
        <p:nvSpPr>
          <p:cNvPr id="1373211" name="Text Box 27"/>
          <p:cNvSpPr txBox="1">
            <a:spLocks noChangeArrowheads="1"/>
          </p:cNvSpPr>
          <p:nvPr/>
        </p:nvSpPr>
        <p:spPr bwMode="auto">
          <a:xfrm>
            <a:off x="371468" y="228439"/>
            <a:ext cx="9732433" cy="984885"/>
          </a:xfrm>
          <a:prstGeom prst="rect">
            <a:avLst/>
          </a:prstGeom>
          <a:noFill/>
          <a:ln w="9525">
            <a:noFill/>
            <a:miter lim="800000"/>
            <a:headEnd/>
            <a:tailEnd/>
          </a:ln>
          <a:effectLst/>
        </p:spPr>
        <p:txBody>
          <a:bodyPr lIns="0" tIns="0" rIns="0" bIns="0" anchor="ctr">
            <a:spAutoFit/>
          </a:bodyPr>
          <a:lstStyle/>
          <a:p>
            <a:pPr algn="ctr" eaLnBrk="0" hangingPunct="0">
              <a:defRPr/>
            </a:pPr>
            <a:r>
              <a:rPr lang="en-GB" sz="3200" dirty="0">
                <a:effectLst>
                  <a:outerShdw blurRad="38100" dist="38100" dir="2700000" algn="tl">
                    <a:srgbClr val="000000"/>
                  </a:outerShdw>
                </a:effectLst>
                <a:ea typeface="+mn-ea"/>
                <a:cs typeface="+mn-cs"/>
              </a:rPr>
              <a:t>Heart rate above 70 </a:t>
            </a:r>
            <a:r>
              <a:rPr lang="en-GB" sz="3200" dirty="0" err="1">
                <a:effectLst>
                  <a:outerShdw blurRad="38100" dist="38100" dir="2700000" algn="tl">
                    <a:srgbClr val="000000"/>
                  </a:outerShdw>
                </a:effectLst>
                <a:ea typeface="+mn-ea"/>
                <a:cs typeface="+mn-cs"/>
              </a:rPr>
              <a:t>bpm</a:t>
            </a:r>
            <a:r>
              <a:rPr lang="en-GB" sz="3200" dirty="0">
                <a:effectLst>
                  <a:outerShdw blurRad="38100" dist="38100" dir="2700000" algn="tl">
                    <a:srgbClr val="000000"/>
                  </a:outerShdw>
                </a:effectLst>
                <a:ea typeface="+mn-ea"/>
                <a:cs typeface="+mn-cs"/>
              </a:rPr>
              <a:t> increases</a:t>
            </a:r>
          </a:p>
          <a:p>
            <a:pPr algn="ctr" eaLnBrk="0" hangingPunct="0">
              <a:defRPr/>
            </a:pPr>
            <a:r>
              <a:rPr lang="en-GB" sz="3200" dirty="0">
                <a:effectLst>
                  <a:outerShdw blurRad="38100" dist="38100" dir="2700000" algn="tl">
                    <a:srgbClr val="000000"/>
                  </a:outerShdw>
                </a:effectLst>
                <a:ea typeface="+mn-ea"/>
                <a:cs typeface="+mn-cs"/>
              </a:rPr>
              <a:t> risk of coronary revascularization by 38%</a:t>
            </a:r>
            <a:endParaRPr lang="en-US" sz="3200" dirty="0">
              <a:effectLst>
                <a:outerShdw blurRad="38100" dist="38100" dir="2700000" algn="tl">
                  <a:srgbClr val="000000"/>
                </a:outerShdw>
              </a:effectLst>
              <a:ea typeface="+mn-ea"/>
              <a:cs typeface="+mn-cs"/>
            </a:endParaRPr>
          </a:p>
        </p:txBody>
      </p:sp>
      <p:sp>
        <p:nvSpPr>
          <p:cNvPr id="83988" name="Text Box 28"/>
          <p:cNvSpPr txBox="1">
            <a:spLocks noChangeArrowheads="1"/>
          </p:cNvSpPr>
          <p:nvPr/>
        </p:nvSpPr>
        <p:spPr bwMode="auto">
          <a:xfrm>
            <a:off x="1062905" y="6583363"/>
            <a:ext cx="261797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eaLnBrk="1" hangingPunct="1">
              <a:lnSpc>
                <a:spcPct val="100000"/>
              </a:lnSpc>
              <a:spcBef>
                <a:spcPct val="0"/>
              </a:spcBef>
              <a:spcAft>
                <a:spcPct val="0"/>
              </a:spcAft>
              <a:buClrTx/>
              <a:buFontTx/>
              <a:buNone/>
            </a:pPr>
            <a:r>
              <a:rPr lang="en-US" sz="1200"/>
              <a:t>Fox K et al. Lancet. 2008;372:817-821</a:t>
            </a:r>
            <a:endParaRPr lang="fr-FR" sz="1200"/>
          </a:p>
        </p:txBody>
      </p:sp>
      <p:sp>
        <p:nvSpPr>
          <p:cNvPr id="83989" name="Line 30"/>
          <p:cNvSpPr>
            <a:spLocks noChangeShapeType="1"/>
          </p:cNvSpPr>
          <p:nvPr/>
        </p:nvSpPr>
        <p:spPr bwMode="auto">
          <a:xfrm>
            <a:off x="2372784" y="3232150"/>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90" name="Line 31"/>
          <p:cNvSpPr>
            <a:spLocks noChangeShapeType="1"/>
          </p:cNvSpPr>
          <p:nvPr/>
        </p:nvSpPr>
        <p:spPr bwMode="auto">
          <a:xfrm>
            <a:off x="2372784" y="4289425"/>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91" name="Line 32"/>
          <p:cNvSpPr>
            <a:spLocks noChangeShapeType="1"/>
          </p:cNvSpPr>
          <p:nvPr/>
        </p:nvSpPr>
        <p:spPr bwMode="auto">
          <a:xfrm>
            <a:off x="2372784" y="5327650"/>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92" name="Line 33"/>
          <p:cNvSpPr>
            <a:spLocks noChangeShapeType="1"/>
          </p:cNvSpPr>
          <p:nvPr/>
        </p:nvSpPr>
        <p:spPr bwMode="auto">
          <a:xfrm flipV="1">
            <a:off x="6735234" y="5338764"/>
            <a:ext cx="2117" cy="1428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625" y="1789671"/>
            <a:ext cx="9736283" cy="46762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4690" name="Rectangle 2"/>
          <p:cNvSpPr>
            <a:spLocks noGrp="1" noChangeArrowheads="1"/>
          </p:cNvSpPr>
          <p:nvPr>
            <p:ph type="title"/>
          </p:nvPr>
        </p:nvSpPr>
        <p:spPr>
          <a:xfrm>
            <a:off x="577250" y="396645"/>
            <a:ext cx="7735149" cy="1219832"/>
          </a:xfrm>
        </p:spPr>
        <p:txBody>
          <a:bodyPr wrap="none">
            <a:noAutofit/>
          </a:bodyPr>
          <a:lstStyle/>
          <a:p>
            <a:pPr>
              <a:defRPr/>
            </a:pPr>
            <a:r>
              <a:rPr lang="en-US" sz="3200" dirty="0" smtClean="0">
                <a:solidFill>
                  <a:schemeClr val="tx1"/>
                </a:solidFill>
                <a:ea typeface="+mj-ea"/>
              </a:rPr>
              <a:t>Effect of </a:t>
            </a:r>
            <a:r>
              <a:rPr lang="en-US" sz="3200" dirty="0" err="1" smtClean="0">
                <a:solidFill>
                  <a:schemeClr val="tx1"/>
                </a:solidFill>
                <a:ea typeface="+mj-ea"/>
              </a:rPr>
              <a:t>ivabradine</a:t>
            </a:r>
            <a:r>
              <a:rPr lang="en-US" sz="3200" dirty="0" smtClean="0">
                <a:solidFill>
                  <a:schemeClr val="tx1"/>
                </a:solidFill>
                <a:ea typeface="+mj-ea"/>
              </a:rPr>
              <a:t> on primary</a:t>
            </a:r>
            <a:br>
              <a:rPr lang="en-US" sz="3200" dirty="0" smtClean="0">
                <a:solidFill>
                  <a:schemeClr val="tx1"/>
                </a:solidFill>
                <a:ea typeface="+mj-ea"/>
              </a:rPr>
            </a:br>
            <a:r>
              <a:rPr lang="en-US" sz="3200" dirty="0" smtClean="0">
                <a:solidFill>
                  <a:schemeClr val="tx1"/>
                </a:solidFill>
                <a:ea typeface="+mj-ea"/>
              </a:rPr>
              <a:t>endpoint (Overall population)</a:t>
            </a:r>
            <a:endParaRPr lang="fr-FR" sz="3200" dirty="0" smtClean="0">
              <a:solidFill>
                <a:schemeClr val="tx1"/>
              </a:solidFill>
              <a:ea typeface="+mj-ea"/>
            </a:endParaRPr>
          </a:p>
        </p:txBody>
      </p:sp>
      <p:sp>
        <p:nvSpPr>
          <p:cNvPr id="86018" name="Rectangle 3"/>
          <p:cNvSpPr>
            <a:spLocks noChangeArrowheads="1"/>
          </p:cNvSpPr>
          <p:nvPr/>
        </p:nvSpPr>
        <p:spPr bwMode="auto">
          <a:xfrm>
            <a:off x="241300" y="1489075"/>
            <a:ext cx="85259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200"/>
              <a:t>% with primary composite end point of CV death, hospitalization for acute MI, or for new-onset or worsening heart failure</a:t>
            </a:r>
            <a:r>
              <a:rPr lang="fr-FR" sz="1800"/>
              <a:t> </a:t>
            </a:r>
          </a:p>
        </p:txBody>
      </p:sp>
      <p:grpSp>
        <p:nvGrpSpPr>
          <p:cNvPr id="86019" name="Group 4"/>
          <p:cNvGrpSpPr>
            <a:grpSpLocks/>
          </p:cNvGrpSpPr>
          <p:nvPr/>
        </p:nvGrpSpPr>
        <p:grpSpPr bwMode="auto">
          <a:xfrm>
            <a:off x="494976" y="1983600"/>
            <a:ext cx="9010650" cy="4425950"/>
            <a:chOff x="952" y="1298"/>
            <a:chExt cx="4257" cy="2788"/>
          </a:xfrm>
        </p:grpSpPr>
        <p:sp>
          <p:nvSpPr>
            <p:cNvPr id="86022" name="Freeform 5"/>
            <p:cNvSpPr>
              <a:spLocks/>
            </p:cNvSpPr>
            <p:nvPr/>
          </p:nvSpPr>
          <p:spPr bwMode="auto">
            <a:xfrm>
              <a:off x="1201" y="2047"/>
              <a:ext cx="3966" cy="1597"/>
            </a:xfrm>
            <a:custGeom>
              <a:avLst/>
              <a:gdLst>
                <a:gd name="T0" fmla="*/ 46 w 4138"/>
                <a:gd name="T1" fmla="*/ 3260 h 1110"/>
                <a:gd name="T2" fmla="*/ 101 w 4138"/>
                <a:gd name="T3" fmla="*/ 3184 h 1110"/>
                <a:gd name="T4" fmla="*/ 160 w 4138"/>
                <a:gd name="T5" fmla="*/ 3118 h 1110"/>
                <a:gd name="T6" fmla="*/ 226 w 4138"/>
                <a:gd name="T7" fmla="*/ 3062 h 1110"/>
                <a:gd name="T8" fmla="*/ 265 w 4138"/>
                <a:gd name="T9" fmla="*/ 2995 h 1110"/>
                <a:gd name="T10" fmla="*/ 288 w 4138"/>
                <a:gd name="T11" fmla="*/ 2952 h 1110"/>
                <a:gd name="T12" fmla="*/ 354 w 4138"/>
                <a:gd name="T13" fmla="*/ 2893 h 1110"/>
                <a:gd name="T14" fmla="*/ 413 w 4138"/>
                <a:gd name="T15" fmla="*/ 2842 h 1110"/>
                <a:gd name="T16" fmla="*/ 475 w 4138"/>
                <a:gd name="T17" fmla="*/ 2771 h 1110"/>
                <a:gd name="T18" fmla="*/ 535 w 4138"/>
                <a:gd name="T19" fmla="*/ 2728 h 1110"/>
                <a:gd name="T20" fmla="*/ 627 w 4138"/>
                <a:gd name="T21" fmla="*/ 2675 h 1110"/>
                <a:gd name="T22" fmla="*/ 663 w 4138"/>
                <a:gd name="T23" fmla="*/ 2629 h 1110"/>
                <a:gd name="T24" fmla="*/ 709 w 4138"/>
                <a:gd name="T25" fmla="*/ 2572 h 1110"/>
                <a:gd name="T26" fmla="*/ 751 w 4138"/>
                <a:gd name="T27" fmla="*/ 2519 h 1110"/>
                <a:gd name="T28" fmla="*/ 817 w 4138"/>
                <a:gd name="T29" fmla="*/ 2463 h 1110"/>
                <a:gd name="T30" fmla="*/ 850 w 4138"/>
                <a:gd name="T31" fmla="*/ 2417 h 1110"/>
                <a:gd name="T32" fmla="*/ 889 w 4138"/>
                <a:gd name="T33" fmla="*/ 2362 h 1110"/>
                <a:gd name="T34" fmla="*/ 942 w 4138"/>
                <a:gd name="T35" fmla="*/ 2296 h 1110"/>
                <a:gd name="T36" fmla="*/ 981 w 4138"/>
                <a:gd name="T37" fmla="*/ 2263 h 1110"/>
                <a:gd name="T38" fmla="*/ 1021 w 4138"/>
                <a:gd name="T39" fmla="*/ 2207 h 1110"/>
                <a:gd name="T40" fmla="*/ 1049 w 4138"/>
                <a:gd name="T41" fmla="*/ 2162 h 1110"/>
                <a:gd name="T42" fmla="*/ 1116 w 4138"/>
                <a:gd name="T43" fmla="*/ 2119 h 1110"/>
                <a:gd name="T44" fmla="*/ 1182 w 4138"/>
                <a:gd name="T45" fmla="*/ 2042 h 1110"/>
                <a:gd name="T46" fmla="*/ 1220 w 4138"/>
                <a:gd name="T47" fmla="*/ 1997 h 1110"/>
                <a:gd name="T48" fmla="*/ 1286 w 4138"/>
                <a:gd name="T49" fmla="*/ 1954 h 1110"/>
                <a:gd name="T50" fmla="*/ 1345 w 4138"/>
                <a:gd name="T51" fmla="*/ 1886 h 1110"/>
                <a:gd name="T52" fmla="*/ 1395 w 4138"/>
                <a:gd name="T53" fmla="*/ 1832 h 1110"/>
                <a:gd name="T54" fmla="*/ 1444 w 4138"/>
                <a:gd name="T55" fmla="*/ 1787 h 1110"/>
                <a:gd name="T56" fmla="*/ 1487 w 4138"/>
                <a:gd name="T57" fmla="*/ 1754 h 1110"/>
                <a:gd name="T58" fmla="*/ 1558 w 4138"/>
                <a:gd name="T59" fmla="*/ 1685 h 1110"/>
                <a:gd name="T60" fmla="*/ 1611 w 4138"/>
                <a:gd name="T61" fmla="*/ 1642 h 1110"/>
                <a:gd name="T62" fmla="*/ 1687 w 4138"/>
                <a:gd name="T63" fmla="*/ 1588 h 1110"/>
                <a:gd name="T64" fmla="*/ 1762 w 4138"/>
                <a:gd name="T65" fmla="*/ 1519 h 1110"/>
                <a:gd name="T66" fmla="*/ 1822 w 4138"/>
                <a:gd name="T67" fmla="*/ 1453 h 1110"/>
                <a:gd name="T68" fmla="*/ 1883 w 4138"/>
                <a:gd name="T69" fmla="*/ 1420 h 1110"/>
                <a:gd name="T70" fmla="*/ 1956 w 4138"/>
                <a:gd name="T71" fmla="*/ 1377 h 1110"/>
                <a:gd name="T72" fmla="*/ 2035 w 4138"/>
                <a:gd name="T73" fmla="*/ 1311 h 1110"/>
                <a:gd name="T74" fmla="*/ 2085 w 4138"/>
                <a:gd name="T75" fmla="*/ 1265 h 1110"/>
                <a:gd name="T76" fmla="*/ 2156 w 4138"/>
                <a:gd name="T77" fmla="*/ 1209 h 1110"/>
                <a:gd name="T78" fmla="*/ 2205 w 4138"/>
                <a:gd name="T79" fmla="*/ 1152 h 1110"/>
                <a:gd name="T80" fmla="*/ 2271 w 4138"/>
                <a:gd name="T81" fmla="*/ 1099 h 1110"/>
                <a:gd name="T82" fmla="*/ 2327 w 4138"/>
                <a:gd name="T83" fmla="*/ 1043 h 1110"/>
                <a:gd name="T84" fmla="*/ 2396 w 4138"/>
                <a:gd name="T85" fmla="*/ 997 h 1110"/>
                <a:gd name="T86" fmla="*/ 2487 w 4138"/>
                <a:gd name="T87" fmla="*/ 952 h 1110"/>
                <a:gd name="T88" fmla="*/ 2521 w 4138"/>
                <a:gd name="T89" fmla="*/ 898 h 1110"/>
                <a:gd name="T90" fmla="*/ 2563 w 4138"/>
                <a:gd name="T91" fmla="*/ 868 h 1110"/>
                <a:gd name="T92" fmla="*/ 2629 w 4138"/>
                <a:gd name="T93" fmla="*/ 822 h 1110"/>
                <a:gd name="T94" fmla="*/ 2648 w 4138"/>
                <a:gd name="T95" fmla="*/ 778 h 1110"/>
                <a:gd name="T96" fmla="*/ 2694 w 4138"/>
                <a:gd name="T97" fmla="*/ 721 h 1110"/>
                <a:gd name="T98" fmla="*/ 2770 w 4138"/>
                <a:gd name="T99" fmla="*/ 665 h 1110"/>
                <a:gd name="T100" fmla="*/ 2796 w 4138"/>
                <a:gd name="T101" fmla="*/ 599 h 1110"/>
                <a:gd name="T102" fmla="*/ 2878 w 4138"/>
                <a:gd name="T103" fmla="*/ 555 h 1110"/>
                <a:gd name="T104" fmla="*/ 2905 w 4138"/>
                <a:gd name="T105" fmla="*/ 501 h 1110"/>
                <a:gd name="T106" fmla="*/ 2990 w 4138"/>
                <a:gd name="T107" fmla="*/ 456 h 1110"/>
                <a:gd name="T108" fmla="*/ 3032 w 4138"/>
                <a:gd name="T109" fmla="*/ 411 h 1110"/>
                <a:gd name="T110" fmla="*/ 3068 w 4138"/>
                <a:gd name="T111" fmla="*/ 367 h 1110"/>
                <a:gd name="T112" fmla="*/ 3172 w 4138"/>
                <a:gd name="T113" fmla="*/ 311 h 1110"/>
                <a:gd name="T114" fmla="*/ 3262 w 4138"/>
                <a:gd name="T115" fmla="*/ 265 h 1110"/>
                <a:gd name="T116" fmla="*/ 3331 w 4138"/>
                <a:gd name="T117" fmla="*/ 211 h 1110"/>
                <a:gd name="T118" fmla="*/ 3402 w 4138"/>
                <a:gd name="T119" fmla="*/ 155 h 1110"/>
                <a:gd name="T120" fmla="*/ 3522 w 4138"/>
                <a:gd name="T121" fmla="*/ 122 h 1110"/>
                <a:gd name="T122" fmla="*/ 3558 w 4138"/>
                <a:gd name="T123" fmla="*/ 66 h 1110"/>
                <a:gd name="T124" fmla="*/ 3635 w 4138"/>
                <a:gd name="T125" fmla="*/ 13 h 11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38"/>
                <a:gd name="T190" fmla="*/ 0 h 1110"/>
                <a:gd name="T191" fmla="*/ 4138 w 4138"/>
                <a:gd name="T192" fmla="*/ 1110 h 11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38" h="1110">
                  <a:moveTo>
                    <a:pt x="0" y="1110"/>
                  </a:moveTo>
                  <a:lnTo>
                    <a:pt x="11" y="1110"/>
                  </a:lnTo>
                  <a:lnTo>
                    <a:pt x="11" y="1103"/>
                  </a:lnTo>
                  <a:lnTo>
                    <a:pt x="26" y="1103"/>
                  </a:lnTo>
                  <a:lnTo>
                    <a:pt x="26" y="1095"/>
                  </a:lnTo>
                  <a:lnTo>
                    <a:pt x="52" y="1095"/>
                  </a:lnTo>
                  <a:lnTo>
                    <a:pt x="52" y="1088"/>
                  </a:lnTo>
                  <a:lnTo>
                    <a:pt x="74" y="1088"/>
                  </a:lnTo>
                  <a:lnTo>
                    <a:pt x="74" y="1077"/>
                  </a:lnTo>
                  <a:lnTo>
                    <a:pt x="100" y="1077"/>
                  </a:lnTo>
                  <a:lnTo>
                    <a:pt x="100" y="1069"/>
                  </a:lnTo>
                  <a:lnTo>
                    <a:pt x="115" y="1069"/>
                  </a:lnTo>
                  <a:lnTo>
                    <a:pt x="115" y="1062"/>
                  </a:lnTo>
                  <a:lnTo>
                    <a:pt x="141" y="1062"/>
                  </a:lnTo>
                  <a:lnTo>
                    <a:pt x="141" y="1058"/>
                  </a:lnTo>
                  <a:lnTo>
                    <a:pt x="167" y="1058"/>
                  </a:lnTo>
                  <a:lnTo>
                    <a:pt x="167" y="1047"/>
                  </a:lnTo>
                  <a:lnTo>
                    <a:pt x="182" y="1047"/>
                  </a:lnTo>
                  <a:lnTo>
                    <a:pt x="182" y="1039"/>
                  </a:lnTo>
                  <a:lnTo>
                    <a:pt x="208" y="1039"/>
                  </a:lnTo>
                  <a:lnTo>
                    <a:pt x="208" y="1036"/>
                  </a:lnTo>
                  <a:lnTo>
                    <a:pt x="238" y="1036"/>
                  </a:lnTo>
                  <a:lnTo>
                    <a:pt x="238" y="1028"/>
                  </a:lnTo>
                  <a:lnTo>
                    <a:pt x="257" y="1028"/>
                  </a:lnTo>
                  <a:lnTo>
                    <a:pt x="257" y="1021"/>
                  </a:lnTo>
                  <a:lnTo>
                    <a:pt x="272" y="1021"/>
                  </a:lnTo>
                  <a:lnTo>
                    <a:pt x="272" y="1013"/>
                  </a:lnTo>
                  <a:lnTo>
                    <a:pt x="283" y="1013"/>
                  </a:lnTo>
                  <a:lnTo>
                    <a:pt x="283" y="1006"/>
                  </a:lnTo>
                  <a:lnTo>
                    <a:pt x="302" y="1006"/>
                  </a:lnTo>
                  <a:lnTo>
                    <a:pt x="302" y="998"/>
                  </a:lnTo>
                  <a:lnTo>
                    <a:pt x="309" y="998"/>
                  </a:lnTo>
                  <a:lnTo>
                    <a:pt x="309" y="995"/>
                  </a:lnTo>
                  <a:lnTo>
                    <a:pt x="317" y="995"/>
                  </a:lnTo>
                  <a:lnTo>
                    <a:pt x="317" y="991"/>
                  </a:lnTo>
                  <a:lnTo>
                    <a:pt x="328" y="991"/>
                  </a:lnTo>
                  <a:lnTo>
                    <a:pt x="328" y="987"/>
                  </a:lnTo>
                  <a:lnTo>
                    <a:pt x="361" y="987"/>
                  </a:lnTo>
                  <a:lnTo>
                    <a:pt x="361" y="980"/>
                  </a:lnTo>
                  <a:lnTo>
                    <a:pt x="376" y="980"/>
                  </a:lnTo>
                  <a:lnTo>
                    <a:pt x="376" y="972"/>
                  </a:lnTo>
                  <a:lnTo>
                    <a:pt x="402" y="972"/>
                  </a:lnTo>
                  <a:lnTo>
                    <a:pt x="402" y="969"/>
                  </a:lnTo>
                  <a:lnTo>
                    <a:pt x="432" y="969"/>
                  </a:lnTo>
                  <a:lnTo>
                    <a:pt x="432" y="957"/>
                  </a:lnTo>
                  <a:lnTo>
                    <a:pt x="454" y="957"/>
                  </a:lnTo>
                  <a:lnTo>
                    <a:pt x="454" y="954"/>
                  </a:lnTo>
                  <a:lnTo>
                    <a:pt x="469" y="954"/>
                  </a:lnTo>
                  <a:lnTo>
                    <a:pt x="469" y="946"/>
                  </a:lnTo>
                  <a:lnTo>
                    <a:pt x="488" y="946"/>
                  </a:lnTo>
                  <a:lnTo>
                    <a:pt x="488" y="943"/>
                  </a:lnTo>
                  <a:lnTo>
                    <a:pt x="518" y="943"/>
                  </a:lnTo>
                  <a:lnTo>
                    <a:pt x="518" y="931"/>
                  </a:lnTo>
                  <a:lnTo>
                    <a:pt x="540" y="931"/>
                  </a:lnTo>
                  <a:lnTo>
                    <a:pt x="540" y="928"/>
                  </a:lnTo>
                  <a:lnTo>
                    <a:pt x="570" y="928"/>
                  </a:lnTo>
                  <a:lnTo>
                    <a:pt x="570" y="924"/>
                  </a:lnTo>
                  <a:lnTo>
                    <a:pt x="585" y="924"/>
                  </a:lnTo>
                  <a:lnTo>
                    <a:pt x="585" y="916"/>
                  </a:lnTo>
                  <a:lnTo>
                    <a:pt x="607" y="916"/>
                  </a:lnTo>
                  <a:lnTo>
                    <a:pt x="615" y="916"/>
                  </a:lnTo>
                  <a:lnTo>
                    <a:pt x="615" y="909"/>
                  </a:lnTo>
                  <a:lnTo>
                    <a:pt x="656" y="909"/>
                  </a:lnTo>
                  <a:lnTo>
                    <a:pt x="656" y="905"/>
                  </a:lnTo>
                  <a:lnTo>
                    <a:pt x="712" y="905"/>
                  </a:lnTo>
                  <a:lnTo>
                    <a:pt x="712" y="898"/>
                  </a:lnTo>
                  <a:lnTo>
                    <a:pt x="730" y="898"/>
                  </a:lnTo>
                  <a:lnTo>
                    <a:pt x="730" y="890"/>
                  </a:lnTo>
                  <a:lnTo>
                    <a:pt x="745" y="890"/>
                  </a:lnTo>
                  <a:lnTo>
                    <a:pt x="745" y="887"/>
                  </a:lnTo>
                  <a:lnTo>
                    <a:pt x="753" y="887"/>
                  </a:lnTo>
                  <a:lnTo>
                    <a:pt x="753" y="883"/>
                  </a:lnTo>
                  <a:lnTo>
                    <a:pt x="768" y="883"/>
                  </a:lnTo>
                  <a:lnTo>
                    <a:pt x="768" y="875"/>
                  </a:lnTo>
                  <a:lnTo>
                    <a:pt x="797" y="875"/>
                  </a:lnTo>
                  <a:lnTo>
                    <a:pt x="797" y="868"/>
                  </a:lnTo>
                  <a:lnTo>
                    <a:pt x="805" y="868"/>
                  </a:lnTo>
                  <a:lnTo>
                    <a:pt x="805" y="864"/>
                  </a:lnTo>
                  <a:lnTo>
                    <a:pt x="812" y="864"/>
                  </a:lnTo>
                  <a:lnTo>
                    <a:pt x="812" y="861"/>
                  </a:lnTo>
                  <a:lnTo>
                    <a:pt x="838" y="861"/>
                  </a:lnTo>
                  <a:lnTo>
                    <a:pt x="838" y="853"/>
                  </a:lnTo>
                  <a:lnTo>
                    <a:pt x="853" y="853"/>
                  </a:lnTo>
                  <a:lnTo>
                    <a:pt x="853" y="846"/>
                  </a:lnTo>
                  <a:lnTo>
                    <a:pt x="891" y="846"/>
                  </a:lnTo>
                  <a:lnTo>
                    <a:pt x="891" y="842"/>
                  </a:lnTo>
                  <a:lnTo>
                    <a:pt x="913" y="842"/>
                  </a:lnTo>
                  <a:lnTo>
                    <a:pt x="913" y="834"/>
                  </a:lnTo>
                  <a:lnTo>
                    <a:pt x="928" y="834"/>
                  </a:lnTo>
                  <a:lnTo>
                    <a:pt x="928" y="827"/>
                  </a:lnTo>
                  <a:lnTo>
                    <a:pt x="950" y="827"/>
                  </a:lnTo>
                  <a:lnTo>
                    <a:pt x="950" y="820"/>
                  </a:lnTo>
                  <a:lnTo>
                    <a:pt x="958" y="820"/>
                  </a:lnTo>
                  <a:lnTo>
                    <a:pt x="958" y="816"/>
                  </a:lnTo>
                  <a:lnTo>
                    <a:pt x="965" y="816"/>
                  </a:lnTo>
                  <a:lnTo>
                    <a:pt x="965" y="812"/>
                  </a:lnTo>
                  <a:lnTo>
                    <a:pt x="980" y="812"/>
                  </a:lnTo>
                  <a:lnTo>
                    <a:pt x="980" y="805"/>
                  </a:lnTo>
                  <a:lnTo>
                    <a:pt x="995" y="805"/>
                  </a:lnTo>
                  <a:lnTo>
                    <a:pt x="995" y="801"/>
                  </a:lnTo>
                  <a:lnTo>
                    <a:pt x="1010" y="801"/>
                  </a:lnTo>
                  <a:lnTo>
                    <a:pt x="1010" y="793"/>
                  </a:lnTo>
                  <a:lnTo>
                    <a:pt x="1029" y="793"/>
                  </a:lnTo>
                  <a:lnTo>
                    <a:pt x="1029" y="786"/>
                  </a:lnTo>
                  <a:lnTo>
                    <a:pt x="1051" y="786"/>
                  </a:lnTo>
                  <a:lnTo>
                    <a:pt x="1051" y="779"/>
                  </a:lnTo>
                  <a:lnTo>
                    <a:pt x="1070" y="779"/>
                  </a:lnTo>
                  <a:lnTo>
                    <a:pt x="1070" y="771"/>
                  </a:lnTo>
                  <a:lnTo>
                    <a:pt x="1084" y="771"/>
                  </a:lnTo>
                  <a:lnTo>
                    <a:pt x="1084" y="767"/>
                  </a:lnTo>
                  <a:lnTo>
                    <a:pt x="1088" y="767"/>
                  </a:lnTo>
                  <a:lnTo>
                    <a:pt x="1088" y="764"/>
                  </a:lnTo>
                  <a:lnTo>
                    <a:pt x="1114" y="764"/>
                  </a:lnTo>
                  <a:lnTo>
                    <a:pt x="1114" y="760"/>
                  </a:lnTo>
                  <a:lnTo>
                    <a:pt x="1137" y="760"/>
                  </a:lnTo>
                  <a:lnTo>
                    <a:pt x="1137" y="753"/>
                  </a:lnTo>
                  <a:lnTo>
                    <a:pt x="1152" y="753"/>
                  </a:lnTo>
                  <a:lnTo>
                    <a:pt x="1152" y="749"/>
                  </a:lnTo>
                  <a:lnTo>
                    <a:pt x="1159" y="749"/>
                  </a:lnTo>
                  <a:lnTo>
                    <a:pt x="1159" y="741"/>
                  </a:lnTo>
                  <a:lnTo>
                    <a:pt x="1170" y="741"/>
                  </a:lnTo>
                  <a:lnTo>
                    <a:pt x="1170" y="738"/>
                  </a:lnTo>
                  <a:lnTo>
                    <a:pt x="1178" y="738"/>
                  </a:lnTo>
                  <a:lnTo>
                    <a:pt x="1178" y="734"/>
                  </a:lnTo>
                  <a:lnTo>
                    <a:pt x="1193" y="734"/>
                  </a:lnTo>
                  <a:lnTo>
                    <a:pt x="1193" y="726"/>
                  </a:lnTo>
                  <a:lnTo>
                    <a:pt x="1222" y="726"/>
                  </a:lnTo>
                  <a:lnTo>
                    <a:pt x="1222" y="723"/>
                  </a:lnTo>
                  <a:lnTo>
                    <a:pt x="1241" y="723"/>
                  </a:lnTo>
                  <a:lnTo>
                    <a:pt x="1241" y="719"/>
                  </a:lnTo>
                  <a:lnTo>
                    <a:pt x="1267" y="719"/>
                  </a:lnTo>
                  <a:lnTo>
                    <a:pt x="1267" y="712"/>
                  </a:lnTo>
                  <a:lnTo>
                    <a:pt x="1282" y="712"/>
                  </a:lnTo>
                  <a:lnTo>
                    <a:pt x="1282" y="704"/>
                  </a:lnTo>
                  <a:lnTo>
                    <a:pt x="1312" y="704"/>
                  </a:lnTo>
                  <a:lnTo>
                    <a:pt x="1312" y="697"/>
                  </a:lnTo>
                  <a:lnTo>
                    <a:pt x="1342" y="697"/>
                  </a:lnTo>
                  <a:lnTo>
                    <a:pt x="1342" y="685"/>
                  </a:lnTo>
                  <a:lnTo>
                    <a:pt x="1368" y="685"/>
                  </a:lnTo>
                  <a:lnTo>
                    <a:pt x="1368" y="682"/>
                  </a:lnTo>
                  <a:lnTo>
                    <a:pt x="1379" y="682"/>
                  </a:lnTo>
                  <a:lnTo>
                    <a:pt x="1379" y="678"/>
                  </a:lnTo>
                  <a:lnTo>
                    <a:pt x="1386" y="678"/>
                  </a:lnTo>
                  <a:lnTo>
                    <a:pt x="1386" y="671"/>
                  </a:lnTo>
                  <a:lnTo>
                    <a:pt x="1405" y="671"/>
                  </a:lnTo>
                  <a:lnTo>
                    <a:pt x="1405" y="667"/>
                  </a:lnTo>
                  <a:lnTo>
                    <a:pt x="1420" y="667"/>
                  </a:lnTo>
                  <a:lnTo>
                    <a:pt x="1420" y="663"/>
                  </a:lnTo>
                  <a:lnTo>
                    <a:pt x="1461" y="663"/>
                  </a:lnTo>
                  <a:lnTo>
                    <a:pt x="1461" y="656"/>
                  </a:lnTo>
                  <a:lnTo>
                    <a:pt x="1483" y="656"/>
                  </a:lnTo>
                  <a:lnTo>
                    <a:pt x="1483" y="648"/>
                  </a:lnTo>
                  <a:lnTo>
                    <a:pt x="1506" y="648"/>
                  </a:lnTo>
                  <a:lnTo>
                    <a:pt x="1506" y="641"/>
                  </a:lnTo>
                  <a:lnTo>
                    <a:pt x="1528" y="641"/>
                  </a:lnTo>
                  <a:lnTo>
                    <a:pt x="1528" y="633"/>
                  </a:lnTo>
                  <a:lnTo>
                    <a:pt x="1539" y="633"/>
                  </a:lnTo>
                  <a:lnTo>
                    <a:pt x="1539" y="626"/>
                  </a:lnTo>
                  <a:lnTo>
                    <a:pt x="1554" y="626"/>
                  </a:lnTo>
                  <a:lnTo>
                    <a:pt x="1554" y="618"/>
                  </a:lnTo>
                  <a:lnTo>
                    <a:pt x="1584" y="618"/>
                  </a:lnTo>
                  <a:lnTo>
                    <a:pt x="1584" y="615"/>
                  </a:lnTo>
                  <a:lnTo>
                    <a:pt x="1595" y="615"/>
                  </a:lnTo>
                  <a:lnTo>
                    <a:pt x="1595" y="607"/>
                  </a:lnTo>
                  <a:lnTo>
                    <a:pt x="1614" y="607"/>
                  </a:lnTo>
                  <a:lnTo>
                    <a:pt x="1614" y="603"/>
                  </a:lnTo>
                  <a:lnTo>
                    <a:pt x="1640" y="603"/>
                  </a:lnTo>
                  <a:lnTo>
                    <a:pt x="1640" y="600"/>
                  </a:lnTo>
                  <a:lnTo>
                    <a:pt x="1659" y="600"/>
                  </a:lnTo>
                  <a:lnTo>
                    <a:pt x="1659" y="596"/>
                  </a:lnTo>
                  <a:lnTo>
                    <a:pt x="1670" y="596"/>
                  </a:lnTo>
                  <a:lnTo>
                    <a:pt x="1670" y="589"/>
                  </a:lnTo>
                  <a:lnTo>
                    <a:pt x="1688" y="589"/>
                  </a:lnTo>
                  <a:lnTo>
                    <a:pt x="1700" y="589"/>
                  </a:lnTo>
                  <a:lnTo>
                    <a:pt x="1700" y="581"/>
                  </a:lnTo>
                  <a:lnTo>
                    <a:pt x="1748" y="581"/>
                  </a:lnTo>
                  <a:lnTo>
                    <a:pt x="1748" y="574"/>
                  </a:lnTo>
                  <a:lnTo>
                    <a:pt x="1770" y="574"/>
                  </a:lnTo>
                  <a:lnTo>
                    <a:pt x="1770" y="566"/>
                  </a:lnTo>
                  <a:lnTo>
                    <a:pt x="1778" y="566"/>
                  </a:lnTo>
                  <a:lnTo>
                    <a:pt x="1778" y="559"/>
                  </a:lnTo>
                  <a:lnTo>
                    <a:pt x="1796" y="559"/>
                  </a:lnTo>
                  <a:lnTo>
                    <a:pt x="1796" y="555"/>
                  </a:lnTo>
                  <a:lnTo>
                    <a:pt x="1830" y="555"/>
                  </a:lnTo>
                  <a:lnTo>
                    <a:pt x="1830" y="551"/>
                  </a:lnTo>
                  <a:lnTo>
                    <a:pt x="1849" y="551"/>
                  </a:lnTo>
                  <a:lnTo>
                    <a:pt x="1849" y="544"/>
                  </a:lnTo>
                  <a:lnTo>
                    <a:pt x="1897" y="544"/>
                  </a:lnTo>
                  <a:lnTo>
                    <a:pt x="1897" y="540"/>
                  </a:lnTo>
                  <a:lnTo>
                    <a:pt x="1916" y="540"/>
                  </a:lnTo>
                  <a:lnTo>
                    <a:pt x="1916" y="533"/>
                  </a:lnTo>
                  <a:lnTo>
                    <a:pt x="1938" y="533"/>
                  </a:lnTo>
                  <a:lnTo>
                    <a:pt x="1938" y="525"/>
                  </a:lnTo>
                  <a:lnTo>
                    <a:pt x="1957" y="525"/>
                  </a:lnTo>
                  <a:lnTo>
                    <a:pt x="1957" y="518"/>
                  </a:lnTo>
                  <a:lnTo>
                    <a:pt x="2001" y="518"/>
                  </a:lnTo>
                  <a:lnTo>
                    <a:pt x="2001" y="510"/>
                  </a:lnTo>
                  <a:lnTo>
                    <a:pt x="2031" y="510"/>
                  </a:lnTo>
                  <a:lnTo>
                    <a:pt x="2031" y="499"/>
                  </a:lnTo>
                  <a:lnTo>
                    <a:pt x="2050" y="499"/>
                  </a:lnTo>
                  <a:lnTo>
                    <a:pt x="2050" y="492"/>
                  </a:lnTo>
                  <a:lnTo>
                    <a:pt x="2069" y="492"/>
                  </a:lnTo>
                  <a:lnTo>
                    <a:pt x="2069" y="488"/>
                  </a:lnTo>
                  <a:lnTo>
                    <a:pt x="2095" y="488"/>
                  </a:lnTo>
                  <a:lnTo>
                    <a:pt x="2095" y="484"/>
                  </a:lnTo>
                  <a:lnTo>
                    <a:pt x="2110" y="484"/>
                  </a:lnTo>
                  <a:lnTo>
                    <a:pt x="2110" y="477"/>
                  </a:lnTo>
                  <a:lnTo>
                    <a:pt x="2139" y="477"/>
                  </a:lnTo>
                  <a:lnTo>
                    <a:pt x="2166" y="477"/>
                  </a:lnTo>
                  <a:lnTo>
                    <a:pt x="2166" y="469"/>
                  </a:lnTo>
                  <a:lnTo>
                    <a:pt x="2203" y="469"/>
                  </a:lnTo>
                  <a:lnTo>
                    <a:pt x="2203" y="466"/>
                  </a:lnTo>
                  <a:lnTo>
                    <a:pt x="2221" y="466"/>
                  </a:lnTo>
                  <a:lnTo>
                    <a:pt x="2221" y="462"/>
                  </a:lnTo>
                  <a:lnTo>
                    <a:pt x="2277" y="462"/>
                  </a:lnTo>
                  <a:lnTo>
                    <a:pt x="2277" y="458"/>
                  </a:lnTo>
                  <a:lnTo>
                    <a:pt x="2292" y="458"/>
                  </a:lnTo>
                  <a:lnTo>
                    <a:pt x="2292" y="447"/>
                  </a:lnTo>
                  <a:lnTo>
                    <a:pt x="2311" y="447"/>
                  </a:lnTo>
                  <a:lnTo>
                    <a:pt x="2311" y="440"/>
                  </a:lnTo>
                  <a:lnTo>
                    <a:pt x="2322" y="440"/>
                  </a:lnTo>
                  <a:lnTo>
                    <a:pt x="2322" y="436"/>
                  </a:lnTo>
                  <a:lnTo>
                    <a:pt x="2344" y="436"/>
                  </a:lnTo>
                  <a:lnTo>
                    <a:pt x="2344" y="432"/>
                  </a:lnTo>
                  <a:lnTo>
                    <a:pt x="2367" y="432"/>
                  </a:lnTo>
                  <a:lnTo>
                    <a:pt x="2367" y="425"/>
                  </a:lnTo>
                  <a:lnTo>
                    <a:pt x="2382" y="425"/>
                  </a:lnTo>
                  <a:lnTo>
                    <a:pt x="2382" y="421"/>
                  </a:lnTo>
                  <a:lnTo>
                    <a:pt x="2423" y="421"/>
                  </a:lnTo>
                  <a:lnTo>
                    <a:pt x="2423" y="413"/>
                  </a:lnTo>
                  <a:lnTo>
                    <a:pt x="2449" y="413"/>
                  </a:lnTo>
                  <a:lnTo>
                    <a:pt x="2449" y="406"/>
                  </a:lnTo>
                  <a:lnTo>
                    <a:pt x="2464" y="406"/>
                  </a:lnTo>
                  <a:lnTo>
                    <a:pt x="2464" y="399"/>
                  </a:lnTo>
                  <a:lnTo>
                    <a:pt x="2479" y="399"/>
                  </a:lnTo>
                  <a:lnTo>
                    <a:pt x="2479" y="395"/>
                  </a:lnTo>
                  <a:lnTo>
                    <a:pt x="2505" y="395"/>
                  </a:lnTo>
                  <a:lnTo>
                    <a:pt x="2505" y="387"/>
                  </a:lnTo>
                  <a:lnTo>
                    <a:pt x="2535" y="387"/>
                  </a:lnTo>
                  <a:lnTo>
                    <a:pt x="2535" y="384"/>
                  </a:lnTo>
                  <a:lnTo>
                    <a:pt x="2549" y="384"/>
                  </a:lnTo>
                  <a:lnTo>
                    <a:pt x="2549" y="376"/>
                  </a:lnTo>
                  <a:lnTo>
                    <a:pt x="2579" y="376"/>
                  </a:lnTo>
                  <a:lnTo>
                    <a:pt x="2579" y="369"/>
                  </a:lnTo>
                  <a:lnTo>
                    <a:pt x="2609" y="369"/>
                  </a:lnTo>
                  <a:lnTo>
                    <a:pt x="2609" y="365"/>
                  </a:lnTo>
                  <a:lnTo>
                    <a:pt x="2624" y="365"/>
                  </a:lnTo>
                  <a:lnTo>
                    <a:pt x="2624" y="354"/>
                  </a:lnTo>
                  <a:lnTo>
                    <a:pt x="2643" y="354"/>
                  </a:lnTo>
                  <a:lnTo>
                    <a:pt x="2643" y="350"/>
                  </a:lnTo>
                  <a:lnTo>
                    <a:pt x="2669" y="350"/>
                  </a:lnTo>
                  <a:lnTo>
                    <a:pt x="2669" y="346"/>
                  </a:lnTo>
                  <a:lnTo>
                    <a:pt x="2699" y="346"/>
                  </a:lnTo>
                  <a:lnTo>
                    <a:pt x="2699" y="339"/>
                  </a:lnTo>
                  <a:lnTo>
                    <a:pt x="2721" y="339"/>
                  </a:lnTo>
                  <a:lnTo>
                    <a:pt x="2721" y="335"/>
                  </a:lnTo>
                  <a:lnTo>
                    <a:pt x="2743" y="335"/>
                  </a:lnTo>
                  <a:lnTo>
                    <a:pt x="2743" y="328"/>
                  </a:lnTo>
                  <a:lnTo>
                    <a:pt x="2769" y="328"/>
                  </a:lnTo>
                  <a:lnTo>
                    <a:pt x="2769" y="324"/>
                  </a:lnTo>
                  <a:lnTo>
                    <a:pt x="2825" y="324"/>
                  </a:lnTo>
                  <a:lnTo>
                    <a:pt x="2825" y="320"/>
                  </a:lnTo>
                  <a:lnTo>
                    <a:pt x="2837" y="320"/>
                  </a:lnTo>
                  <a:lnTo>
                    <a:pt x="2837" y="313"/>
                  </a:lnTo>
                  <a:lnTo>
                    <a:pt x="2848" y="313"/>
                  </a:lnTo>
                  <a:lnTo>
                    <a:pt x="2848" y="309"/>
                  </a:lnTo>
                  <a:lnTo>
                    <a:pt x="2863" y="309"/>
                  </a:lnTo>
                  <a:lnTo>
                    <a:pt x="2863" y="302"/>
                  </a:lnTo>
                  <a:lnTo>
                    <a:pt x="2874" y="302"/>
                  </a:lnTo>
                  <a:lnTo>
                    <a:pt x="2874" y="298"/>
                  </a:lnTo>
                  <a:lnTo>
                    <a:pt x="2889" y="298"/>
                  </a:lnTo>
                  <a:lnTo>
                    <a:pt x="2904" y="298"/>
                  </a:lnTo>
                  <a:lnTo>
                    <a:pt x="2911" y="298"/>
                  </a:lnTo>
                  <a:lnTo>
                    <a:pt x="2911" y="291"/>
                  </a:lnTo>
                  <a:lnTo>
                    <a:pt x="2941" y="291"/>
                  </a:lnTo>
                  <a:lnTo>
                    <a:pt x="2941" y="279"/>
                  </a:lnTo>
                  <a:lnTo>
                    <a:pt x="2963" y="279"/>
                  </a:lnTo>
                  <a:lnTo>
                    <a:pt x="2963" y="276"/>
                  </a:lnTo>
                  <a:lnTo>
                    <a:pt x="2971" y="276"/>
                  </a:lnTo>
                  <a:lnTo>
                    <a:pt x="2986" y="276"/>
                  </a:lnTo>
                  <a:lnTo>
                    <a:pt x="2986" y="272"/>
                  </a:lnTo>
                  <a:lnTo>
                    <a:pt x="2993" y="272"/>
                  </a:lnTo>
                  <a:lnTo>
                    <a:pt x="2993" y="268"/>
                  </a:lnTo>
                  <a:lnTo>
                    <a:pt x="2997" y="268"/>
                  </a:lnTo>
                  <a:lnTo>
                    <a:pt x="2997" y="261"/>
                  </a:lnTo>
                  <a:lnTo>
                    <a:pt x="3008" y="261"/>
                  </a:lnTo>
                  <a:lnTo>
                    <a:pt x="3008" y="253"/>
                  </a:lnTo>
                  <a:lnTo>
                    <a:pt x="3012" y="253"/>
                  </a:lnTo>
                  <a:lnTo>
                    <a:pt x="3012" y="250"/>
                  </a:lnTo>
                  <a:lnTo>
                    <a:pt x="3030" y="250"/>
                  </a:lnTo>
                  <a:lnTo>
                    <a:pt x="3030" y="242"/>
                  </a:lnTo>
                  <a:lnTo>
                    <a:pt x="3060" y="242"/>
                  </a:lnTo>
                  <a:lnTo>
                    <a:pt x="3060" y="235"/>
                  </a:lnTo>
                  <a:lnTo>
                    <a:pt x="3071" y="235"/>
                  </a:lnTo>
                  <a:lnTo>
                    <a:pt x="3071" y="231"/>
                  </a:lnTo>
                  <a:lnTo>
                    <a:pt x="3094" y="231"/>
                  </a:lnTo>
                  <a:lnTo>
                    <a:pt x="3094" y="223"/>
                  </a:lnTo>
                  <a:lnTo>
                    <a:pt x="3146" y="223"/>
                  </a:lnTo>
                  <a:lnTo>
                    <a:pt x="3146" y="220"/>
                  </a:lnTo>
                  <a:lnTo>
                    <a:pt x="3161" y="220"/>
                  </a:lnTo>
                  <a:lnTo>
                    <a:pt x="3161" y="205"/>
                  </a:lnTo>
                  <a:lnTo>
                    <a:pt x="3172" y="205"/>
                  </a:lnTo>
                  <a:lnTo>
                    <a:pt x="3172" y="201"/>
                  </a:lnTo>
                  <a:lnTo>
                    <a:pt x="3176" y="201"/>
                  </a:lnTo>
                  <a:lnTo>
                    <a:pt x="3176" y="197"/>
                  </a:lnTo>
                  <a:lnTo>
                    <a:pt x="3202" y="197"/>
                  </a:lnTo>
                  <a:lnTo>
                    <a:pt x="3202" y="194"/>
                  </a:lnTo>
                  <a:lnTo>
                    <a:pt x="3258" y="194"/>
                  </a:lnTo>
                  <a:lnTo>
                    <a:pt x="3258" y="186"/>
                  </a:lnTo>
                  <a:lnTo>
                    <a:pt x="3269" y="186"/>
                  </a:lnTo>
                  <a:lnTo>
                    <a:pt x="3269" y="179"/>
                  </a:lnTo>
                  <a:lnTo>
                    <a:pt x="3284" y="179"/>
                  </a:lnTo>
                  <a:lnTo>
                    <a:pt x="3284" y="175"/>
                  </a:lnTo>
                  <a:lnTo>
                    <a:pt x="3291" y="175"/>
                  </a:lnTo>
                  <a:lnTo>
                    <a:pt x="3291" y="168"/>
                  </a:lnTo>
                  <a:lnTo>
                    <a:pt x="3299" y="168"/>
                  </a:lnTo>
                  <a:lnTo>
                    <a:pt x="3299" y="164"/>
                  </a:lnTo>
                  <a:lnTo>
                    <a:pt x="3347" y="164"/>
                  </a:lnTo>
                  <a:lnTo>
                    <a:pt x="3347" y="160"/>
                  </a:lnTo>
                  <a:lnTo>
                    <a:pt x="3388" y="160"/>
                  </a:lnTo>
                  <a:lnTo>
                    <a:pt x="3388" y="153"/>
                  </a:lnTo>
                  <a:lnTo>
                    <a:pt x="3396" y="153"/>
                  </a:lnTo>
                  <a:lnTo>
                    <a:pt x="3396" y="149"/>
                  </a:lnTo>
                  <a:lnTo>
                    <a:pt x="3403" y="149"/>
                  </a:lnTo>
                  <a:lnTo>
                    <a:pt x="3403" y="141"/>
                  </a:lnTo>
                  <a:lnTo>
                    <a:pt x="3422" y="141"/>
                  </a:lnTo>
                  <a:lnTo>
                    <a:pt x="3422" y="138"/>
                  </a:lnTo>
                  <a:lnTo>
                    <a:pt x="3444" y="138"/>
                  </a:lnTo>
                  <a:lnTo>
                    <a:pt x="3444" y="130"/>
                  </a:lnTo>
                  <a:lnTo>
                    <a:pt x="3455" y="130"/>
                  </a:lnTo>
                  <a:lnTo>
                    <a:pt x="3455" y="127"/>
                  </a:lnTo>
                  <a:lnTo>
                    <a:pt x="3463" y="127"/>
                  </a:lnTo>
                  <a:lnTo>
                    <a:pt x="3463" y="123"/>
                  </a:lnTo>
                  <a:lnTo>
                    <a:pt x="3485" y="123"/>
                  </a:lnTo>
                  <a:lnTo>
                    <a:pt x="3485" y="115"/>
                  </a:lnTo>
                  <a:lnTo>
                    <a:pt x="3522" y="115"/>
                  </a:lnTo>
                  <a:lnTo>
                    <a:pt x="3522" y="112"/>
                  </a:lnTo>
                  <a:lnTo>
                    <a:pt x="3563" y="112"/>
                  </a:lnTo>
                  <a:lnTo>
                    <a:pt x="3563" y="104"/>
                  </a:lnTo>
                  <a:lnTo>
                    <a:pt x="3604" y="104"/>
                  </a:lnTo>
                  <a:lnTo>
                    <a:pt x="3604" y="97"/>
                  </a:lnTo>
                  <a:lnTo>
                    <a:pt x="3612" y="97"/>
                  </a:lnTo>
                  <a:lnTo>
                    <a:pt x="3612" y="93"/>
                  </a:lnTo>
                  <a:lnTo>
                    <a:pt x="3619" y="93"/>
                  </a:lnTo>
                  <a:lnTo>
                    <a:pt x="3619" y="89"/>
                  </a:lnTo>
                  <a:lnTo>
                    <a:pt x="3705" y="89"/>
                  </a:lnTo>
                  <a:lnTo>
                    <a:pt x="3705" y="86"/>
                  </a:lnTo>
                  <a:lnTo>
                    <a:pt x="3720" y="86"/>
                  </a:lnTo>
                  <a:lnTo>
                    <a:pt x="3720" y="74"/>
                  </a:lnTo>
                  <a:lnTo>
                    <a:pt x="3768" y="74"/>
                  </a:lnTo>
                  <a:lnTo>
                    <a:pt x="3768" y="71"/>
                  </a:lnTo>
                  <a:lnTo>
                    <a:pt x="3783" y="71"/>
                  </a:lnTo>
                  <a:lnTo>
                    <a:pt x="3783" y="63"/>
                  </a:lnTo>
                  <a:lnTo>
                    <a:pt x="3850" y="63"/>
                  </a:lnTo>
                  <a:lnTo>
                    <a:pt x="3850" y="56"/>
                  </a:lnTo>
                  <a:lnTo>
                    <a:pt x="3858" y="56"/>
                  </a:lnTo>
                  <a:lnTo>
                    <a:pt x="3858" y="52"/>
                  </a:lnTo>
                  <a:lnTo>
                    <a:pt x="3865" y="52"/>
                  </a:lnTo>
                  <a:lnTo>
                    <a:pt x="3865" y="48"/>
                  </a:lnTo>
                  <a:lnTo>
                    <a:pt x="3869" y="48"/>
                  </a:lnTo>
                  <a:lnTo>
                    <a:pt x="3869" y="45"/>
                  </a:lnTo>
                  <a:lnTo>
                    <a:pt x="3877" y="45"/>
                  </a:lnTo>
                  <a:lnTo>
                    <a:pt x="3877" y="41"/>
                  </a:lnTo>
                  <a:lnTo>
                    <a:pt x="4000" y="41"/>
                  </a:lnTo>
                  <a:lnTo>
                    <a:pt x="4000" y="33"/>
                  </a:lnTo>
                  <a:lnTo>
                    <a:pt x="4007" y="33"/>
                  </a:lnTo>
                  <a:lnTo>
                    <a:pt x="4007" y="26"/>
                  </a:lnTo>
                  <a:lnTo>
                    <a:pt x="4026" y="26"/>
                  </a:lnTo>
                  <a:lnTo>
                    <a:pt x="4026" y="22"/>
                  </a:lnTo>
                  <a:lnTo>
                    <a:pt x="4041" y="22"/>
                  </a:lnTo>
                  <a:lnTo>
                    <a:pt x="4041" y="15"/>
                  </a:lnTo>
                  <a:lnTo>
                    <a:pt x="4059" y="15"/>
                  </a:lnTo>
                  <a:lnTo>
                    <a:pt x="4059" y="7"/>
                  </a:lnTo>
                  <a:lnTo>
                    <a:pt x="4082" y="7"/>
                  </a:lnTo>
                  <a:lnTo>
                    <a:pt x="4082" y="4"/>
                  </a:lnTo>
                  <a:lnTo>
                    <a:pt x="4130" y="4"/>
                  </a:lnTo>
                  <a:lnTo>
                    <a:pt x="4130" y="0"/>
                  </a:lnTo>
                  <a:lnTo>
                    <a:pt x="4138" y="0"/>
                  </a:lnTo>
                </a:path>
              </a:pathLst>
            </a:cu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23" name="Freeform 6"/>
            <p:cNvSpPr>
              <a:spLocks/>
            </p:cNvSpPr>
            <p:nvPr/>
          </p:nvSpPr>
          <p:spPr bwMode="auto">
            <a:xfrm>
              <a:off x="1204" y="2074"/>
              <a:ext cx="3963" cy="1564"/>
            </a:xfrm>
            <a:custGeom>
              <a:avLst/>
              <a:gdLst>
                <a:gd name="T0" fmla="*/ 54 w 4135"/>
                <a:gd name="T1" fmla="*/ 3184 h 1087"/>
                <a:gd name="T2" fmla="*/ 128 w 4135"/>
                <a:gd name="T3" fmla="*/ 3128 h 1087"/>
                <a:gd name="T4" fmla="*/ 174 w 4135"/>
                <a:gd name="T5" fmla="*/ 3049 h 1087"/>
                <a:gd name="T6" fmla="*/ 223 w 4135"/>
                <a:gd name="T7" fmla="*/ 3006 h 1087"/>
                <a:gd name="T8" fmla="*/ 292 w 4135"/>
                <a:gd name="T9" fmla="*/ 2916 h 1087"/>
                <a:gd name="T10" fmla="*/ 338 w 4135"/>
                <a:gd name="T11" fmla="*/ 2883 h 1087"/>
                <a:gd name="T12" fmla="*/ 368 w 4135"/>
                <a:gd name="T13" fmla="*/ 2806 h 1087"/>
                <a:gd name="T14" fmla="*/ 413 w 4135"/>
                <a:gd name="T15" fmla="*/ 2774 h 1087"/>
                <a:gd name="T16" fmla="*/ 440 w 4135"/>
                <a:gd name="T17" fmla="*/ 2716 h 1087"/>
                <a:gd name="T18" fmla="*/ 473 w 4135"/>
                <a:gd name="T19" fmla="*/ 2639 h 1087"/>
                <a:gd name="T20" fmla="*/ 525 w 4135"/>
                <a:gd name="T21" fmla="*/ 2606 h 1087"/>
                <a:gd name="T22" fmla="*/ 562 w 4135"/>
                <a:gd name="T23" fmla="*/ 2551 h 1087"/>
                <a:gd name="T24" fmla="*/ 611 w 4135"/>
                <a:gd name="T25" fmla="*/ 2506 h 1087"/>
                <a:gd name="T26" fmla="*/ 647 w 4135"/>
                <a:gd name="T27" fmla="*/ 2463 h 1087"/>
                <a:gd name="T28" fmla="*/ 674 w 4135"/>
                <a:gd name="T29" fmla="*/ 2429 h 1087"/>
                <a:gd name="T30" fmla="*/ 706 w 4135"/>
                <a:gd name="T31" fmla="*/ 2386 h 1087"/>
                <a:gd name="T32" fmla="*/ 755 w 4135"/>
                <a:gd name="T33" fmla="*/ 2363 h 1087"/>
                <a:gd name="T34" fmla="*/ 805 w 4135"/>
                <a:gd name="T35" fmla="*/ 2273 h 1087"/>
                <a:gd name="T36" fmla="*/ 873 w 4135"/>
                <a:gd name="T37" fmla="*/ 2227 h 1087"/>
                <a:gd name="T38" fmla="*/ 893 w 4135"/>
                <a:gd name="T39" fmla="*/ 2174 h 1087"/>
                <a:gd name="T40" fmla="*/ 933 w 4135"/>
                <a:gd name="T41" fmla="*/ 2142 h 1087"/>
                <a:gd name="T42" fmla="*/ 984 w 4135"/>
                <a:gd name="T43" fmla="*/ 2098 h 1087"/>
                <a:gd name="T44" fmla="*/ 1057 w 4135"/>
                <a:gd name="T45" fmla="*/ 2052 h 1087"/>
                <a:gd name="T46" fmla="*/ 1103 w 4135"/>
                <a:gd name="T47" fmla="*/ 1983 h 1087"/>
                <a:gd name="T48" fmla="*/ 1182 w 4135"/>
                <a:gd name="T49" fmla="*/ 1929 h 1087"/>
                <a:gd name="T50" fmla="*/ 1248 w 4135"/>
                <a:gd name="T51" fmla="*/ 1853 h 1087"/>
                <a:gd name="T52" fmla="*/ 1339 w 4135"/>
                <a:gd name="T53" fmla="*/ 1784 h 1087"/>
                <a:gd name="T54" fmla="*/ 1402 w 4135"/>
                <a:gd name="T55" fmla="*/ 1718 h 1087"/>
                <a:gd name="T56" fmla="*/ 1468 w 4135"/>
                <a:gd name="T57" fmla="*/ 1685 h 1087"/>
                <a:gd name="T58" fmla="*/ 1519 w 4135"/>
                <a:gd name="T59" fmla="*/ 1609 h 1087"/>
                <a:gd name="T60" fmla="*/ 1577 w 4135"/>
                <a:gd name="T61" fmla="*/ 1563 h 1087"/>
                <a:gd name="T62" fmla="*/ 1601 w 4135"/>
                <a:gd name="T63" fmla="*/ 1519 h 1087"/>
                <a:gd name="T64" fmla="*/ 1700 w 4135"/>
                <a:gd name="T65" fmla="*/ 1453 h 1087"/>
                <a:gd name="T66" fmla="*/ 1772 w 4135"/>
                <a:gd name="T67" fmla="*/ 1386 h 1087"/>
                <a:gd name="T68" fmla="*/ 1844 w 4135"/>
                <a:gd name="T69" fmla="*/ 1340 h 1087"/>
                <a:gd name="T70" fmla="*/ 1924 w 4135"/>
                <a:gd name="T71" fmla="*/ 1263 h 1087"/>
                <a:gd name="T72" fmla="*/ 2001 w 4135"/>
                <a:gd name="T73" fmla="*/ 1230 h 1087"/>
                <a:gd name="T74" fmla="*/ 2028 w 4135"/>
                <a:gd name="T75" fmla="*/ 1186 h 1087"/>
                <a:gd name="T76" fmla="*/ 2144 w 4135"/>
                <a:gd name="T77" fmla="*/ 1132 h 1087"/>
                <a:gd name="T78" fmla="*/ 2222 w 4135"/>
                <a:gd name="T79" fmla="*/ 1052 h 1087"/>
                <a:gd name="T80" fmla="*/ 2281 w 4135"/>
                <a:gd name="T81" fmla="*/ 1010 h 1087"/>
                <a:gd name="T82" fmla="*/ 2338 w 4135"/>
                <a:gd name="T83" fmla="*/ 942 h 1087"/>
                <a:gd name="T84" fmla="*/ 2402 w 4135"/>
                <a:gd name="T85" fmla="*/ 896 h 1087"/>
                <a:gd name="T86" fmla="*/ 2439 w 4135"/>
                <a:gd name="T87" fmla="*/ 843 h 1087"/>
                <a:gd name="T88" fmla="*/ 2528 w 4135"/>
                <a:gd name="T89" fmla="*/ 799 h 1087"/>
                <a:gd name="T90" fmla="*/ 2572 w 4135"/>
                <a:gd name="T91" fmla="*/ 731 h 1087"/>
                <a:gd name="T92" fmla="*/ 2705 w 4135"/>
                <a:gd name="T93" fmla="*/ 676 h 1087"/>
                <a:gd name="T94" fmla="*/ 2748 w 4135"/>
                <a:gd name="T95" fmla="*/ 586 h 1087"/>
                <a:gd name="T96" fmla="*/ 2813 w 4135"/>
                <a:gd name="T97" fmla="*/ 555 h 1087"/>
                <a:gd name="T98" fmla="*/ 2904 w 4135"/>
                <a:gd name="T99" fmla="*/ 496 h 1087"/>
                <a:gd name="T100" fmla="*/ 2961 w 4135"/>
                <a:gd name="T101" fmla="*/ 463 h 1087"/>
                <a:gd name="T102" fmla="*/ 3053 w 4135"/>
                <a:gd name="T103" fmla="*/ 407 h 1087"/>
                <a:gd name="T104" fmla="*/ 3115 w 4135"/>
                <a:gd name="T105" fmla="*/ 374 h 1087"/>
                <a:gd name="T106" fmla="*/ 3204 w 4135"/>
                <a:gd name="T107" fmla="*/ 311 h 1087"/>
                <a:gd name="T108" fmla="*/ 3269 w 4135"/>
                <a:gd name="T109" fmla="*/ 278 h 1087"/>
                <a:gd name="T110" fmla="*/ 3331 w 4135"/>
                <a:gd name="T111" fmla="*/ 220 h 1087"/>
                <a:gd name="T112" fmla="*/ 3384 w 4135"/>
                <a:gd name="T113" fmla="*/ 188 h 1087"/>
                <a:gd name="T114" fmla="*/ 3456 w 4135"/>
                <a:gd name="T115" fmla="*/ 155 h 1087"/>
                <a:gd name="T116" fmla="*/ 3495 w 4135"/>
                <a:gd name="T117" fmla="*/ 109 h 1087"/>
                <a:gd name="T118" fmla="*/ 3542 w 4135"/>
                <a:gd name="T119" fmla="*/ 66 h 1087"/>
                <a:gd name="T120" fmla="*/ 3610 w 4135"/>
                <a:gd name="T121" fmla="*/ 33 h 10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135"/>
                <a:gd name="T184" fmla="*/ 0 h 1087"/>
                <a:gd name="T185" fmla="*/ 4135 w 4135"/>
                <a:gd name="T186" fmla="*/ 1087 h 10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135" h="1087">
                  <a:moveTo>
                    <a:pt x="0" y="1087"/>
                  </a:moveTo>
                  <a:lnTo>
                    <a:pt x="12" y="1087"/>
                  </a:lnTo>
                  <a:lnTo>
                    <a:pt x="12" y="1080"/>
                  </a:lnTo>
                  <a:lnTo>
                    <a:pt x="34" y="1080"/>
                  </a:lnTo>
                  <a:lnTo>
                    <a:pt x="34" y="1073"/>
                  </a:lnTo>
                  <a:lnTo>
                    <a:pt x="60" y="1073"/>
                  </a:lnTo>
                  <a:lnTo>
                    <a:pt x="60" y="1069"/>
                  </a:lnTo>
                  <a:lnTo>
                    <a:pt x="82" y="1069"/>
                  </a:lnTo>
                  <a:lnTo>
                    <a:pt x="82" y="1061"/>
                  </a:lnTo>
                  <a:lnTo>
                    <a:pt x="105" y="1061"/>
                  </a:lnTo>
                  <a:lnTo>
                    <a:pt x="105" y="1054"/>
                  </a:lnTo>
                  <a:lnTo>
                    <a:pt x="131" y="1054"/>
                  </a:lnTo>
                  <a:lnTo>
                    <a:pt x="131" y="1050"/>
                  </a:lnTo>
                  <a:lnTo>
                    <a:pt x="146" y="1050"/>
                  </a:lnTo>
                  <a:lnTo>
                    <a:pt x="146" y="1043"/>
                  </a:lnTo>
                  <a:lnTo>
                    <a:pt x="161" y="1043"/>
                  </a:lnTo>
                  <a:lnTo>
                    <a:pt x="161" y="1035"/>
                  </a:lnTo>
                  <a:lnTo>
                    <a:pt x="187" y="1035"/>
                  </a:lnTo>
                  <a:lnTo>
                    <a:pt x="187" y="1028"/>
                  </a:lnTo>
                  <a:lnTo>
                    <a:pt x="198" y="1028"/>
                  </a:lnTo>
                  <a:lnTo>
                    <a:pt x="198" y="1024"/>
                  </a:lnTo>
                  <a:lnTo>
                    <a:pt x="205" y="1024"/>
                  </a:lnTo>
                  <a:lnTo>
                    <a:pt x="205" y="1020"/>
                  </a:lnTo>
                  <a:lnTo>
                    <a:pt x="220" y="1020"/>
                  </a:lnTo>
                  <a:lnTo>
                    <a:pt x="220" y="1013"/>
                  </a:lnTo>
                  <a:lnTo>
                    <a:pt x="246" y="1013"/>
                  </a:lnTo>
                  <a:lnTo>
                    <a:pt x="246" y="1009"/>
                  </a:lnTo>
                  <a:lnTo>
                    <a:pt x="254" y="1009"/>
                  </a:lnTo>
                  <a:lnTo>
                    <a:pt x="254" y="998"/>
                  </a:lnTo>
                  <a:lnTo>
                    <a:pt x="280" y="998"/>
                  </a:lnTo>
                  <a:lnTo>
                    <a:pt x="280" y="994"/>
                  </a:lnTo>
                  <a:lnTo>
                    <a:pt x="310" y="994"/>
                  </a:lnTo>
                  <a:lnTo>
                    <a:pt x="310" y="983"/>
                  </a:lnTo>
                  <a:lnTo>
                    <a:pt x="332" y="983"/>
                  </a:lnTo>
                  <a:lnTo>
                    <a:pt x="332" y="979"/>
                  </a:lnTo>
                  <a:lnTo>
                    <a:pt x="336" y="979"/>
                  </a:lnTo>
                  <a:lnTo>
                    <a:pt x="336" y="976"/>
                  </a:lnTo>
                  <a:lnTo>
                    <a:pt x="351" y="976"/>
                  </a:lnTo>
                  <a:lnTo>
                    <a:pt x="351" y="972"/>
                  </a:lnTo>
                  <a:lnTo>
                    <a:pt x="381" y="972"/>
                  </a:lnTo>
                  <a:lnTo>
                    <a:pt x="381" y="968"/>
                  </a:lnTo>
                  <a:lnTo>
                    <a:pt x="384" y="968"/>
                  </a:lnTo>
                  <a:lnTo>
                    <a:pt x="384" y="961"/>
                  </a:lnTo>
                  <a:lnTo>
                    <a:pt x="392" y="961"/>
                  </a:lnTo>
                  <a:lnTo>
                    <a:pt x="392" y="957"/>
                  </a:lnTo>
                  <a:lnTo>
                    <a:pt x="403" y="957"/>
                  </a:lnTo>
                  <a:lnTo>
                    <a:pt x="403" y="950"/>
                  </a:lnTo>
                  <a:lnTo>
                    <a:pt x="418" y="950"/>
                  </a:lnTo>
                  <a:lnTo>
                    <a:pt x="418" y="942"/>
                  </a:lnTo>
                  <a:lnTo>
                    <a:pt x="433" y="942"/>
                  </a:lnTo>
                  <a:lnTo>
                    <a:pt x="433" y="938"/>
                  </a:lnTo>
                  <a:lnTo>
                    <a:pt x="444" y="938"/>
                  </a:lnTo>
                  <a:lnTo>
                    <a:pt x="444" y="935"/>
                  </a:lnTo>
                  <a:lnTo>
                    <a:pt x="451" y="935"/>
                  </a:lnTo>
                  <a:lnTo>
                    <a:pt x="451" y="931"/>
                  </a:lnTo>
                  <a:lnTo>
                    <a:pt x="470" y="931"/>
                  </a:lnTo>
                  <a:lnTo>
                    <a:pt x="470" y="927"/>
                  </a:lnTo>
                  <a:lnTo>
                    <a:pt x="470" y="924"/>
                  </a:lnTo>
                  <a:lnTo>
                    <a:pt x="481" y="924"/>
                  </a:lnTo>
                  <a:lnTo>
                    <a:pt x="481" y="916"/>
                  </a:lnTo>
                  <a:lnTo>
                    <a:pt x="492" y="916"/>
                  </a:lnTo>
                  <a:lnTo>
                    <a:pt x="492" y="912"/>
                  </a:lnTo>
                  <a:lnTo>
                    <a:pt x="500" y="912"/>
                  </a:lnTo>
                  <a:lnTo>
                    <a:pt x="500" y="909"/>
                  </a:lnTo>
                  <a:lnTo>
                    <a:pt x="507" y="909"/>
                  </a:lnTo>
                  <a:lnTo>
                    <a:pt x="507" y="901"/>
                  </a:lnTo>
                  <a:lnTo>
                    <a:pt x="522" y="901"/>
                  </a:lnTo>
                  <a:lnTo>
                    <a:pt x="522" y="894"/>
                  </a:lnTo>
                  <a:lnTo>
                    <a:pt x="537" y="894"/>
                  </a:lnTo>
                  <a:lnTo>
                    <a:pt x="537" y="886"/>
                  </a:lnTo>
                  <a:lnTo>
                    <a:pt x="560" y="886"/>
                  </a:lnTo>
                  <a:lnTo>
                    <a:pt x="560" y="883"/>
                  </a:lnTo>
                  <a:lnTo>
                    <a:pt x="563" y="883"/>
                  </a:lnTo>
                  <a:lnTo>
                    <a:pt x="563" y="879"/>
                  </a:lnTo>
                  <a:lnTo>
                    <a:pt x="586" y="879"/>
                  </a:lnTo>
                  <a:lnTo>
                    <a:pt x="586" y="875"/>
                  </a:lnTo>
                  <a:lnTo>
                    <a:pt x="597" y="875"/>
                  </a:lnTo>
                  <a:lnTo>
                    <a:pt x="597" y="868"/>
                  </a:lnTo>
                  <a:lnTo>
                    <a:pt x="615" y="868"/>
                  </a:lnTo>
                  <a:lnTo>
                    <a:pt x="615" y="864"/>
                  </a:lnTo>
                  <a:lnTo>
                    <a:pt x="619" y="864"/>
                  </a:lnTo>
                  <a:lnTo>
                    <a:pt x="619" y="860"/>
                  </a:lnTo>
                  <a:lnTo>
                    <a:pt x="638" y="860"/>
                  </a:lnTo>
                  <a:lnTo>
                    <a:pt x="638" y="856"/>
                  </a:lnTo>
                  <a:lnTo>
                    <a:pt x="642" y="856"/>
                  </a:lnTo>
                  <a:lnTo>
                    <a:pt x="642" y="853"/>
                  </a:lnTo>
                  <a:lnTo>
                    <a:pt x="660" y="853"/>
                  </a:lnTo>
                  <a:lnTo>
                    <a:pt x="660" y="845"/>
                  </a:lnTo>
                  <a:lnTo>
                    <a:pt x="686" y="845"/>
                  </a:lnTo>
                  <a:lnTo>
                    <a:pt x="686" y="842"/>
                  </a:lnTo>
                  <a:lnTo>
                    <a:pt x="694" y="842"/>
                  </a:lnTo>
                  <a:lnTo>
                    <a:pt x="694" y="838"/>
                  </a:lnTo>
                  <a:lnTo>
                    <a:pt x="712" y="838"/>
                  </a:lnTo>
                  <a:lnTo>
                    <a:pt x="712" y="834"/>
                  </a:lnTo>
                  <a:lnTo>
                    <a:pt x="720" y="834"/>
                  </a:lnTo>
                  <a:lnTo>
                    <a:pt x="735" y="834"/>
                  </a:lnTo>
                  <a:lnTo>
                    <a:pt x="735" y="827"/>
                  </a:lnTo>
                  <a:lnTo>
                    <a:pt x="735" y="823"/>
                  </a:lnTo>
                  <a:lnTo>
                    <a:pt x="742" y="823"/>
                  </a:lnTo>
                  <a:lnTo>
                    <a:pt x="742" y="819"/>
                  </a:lnTo>
                  <a:lnTo>
                    <a:pt x="761" y="819"/>
                  </a:lnTo>
                  <a:lnTo>
                    <a:pt x="761" y="815"/>
                  </a:lnTo>
                  <a:lnTo>
                    <a:pt x="765" y="815"/>
                  </a:lnTo>
                  <a:lnTo>
                    <a:pt x="765" y="812"/>
                  </a:lnTo>
                  <a:lnTo>
                    <a:pt x="768" y="812"/>
                  </a:lnTo>
                  <a:lnTo>
                    <a:pt x="768" y="808"/>
                  </a:lnTo>
                  <a:lnTo>
                    <a:pt x="776" y="808"/>
                  </a:lnTo>
                  <a:lnTo>
                    <a:pt x="780" y="804"/>
                  </a:lnTo>
                  <a:lnTo>
                    <a:pt x="802" y="804"/>
                  </a:lnTo>
                  <a:lnTo>
                    <a:pt x="802" y="801"/>
                  </a:lnTo>
                  <a:lnTo>
                    <a:pt x="809" y="801"/>
                  </a:lnTo>
                  <a:lnTo>
                    <a:pt x="809" y="797"/>
                  </a:lnTo>
                  <a:lnTo>
                    <a:pt x="835" y="797"/>
                  </a:lnTo>
                  <a:lnTo>
                    <a:pt x="847" y="797"/>
                  </a:lnTo>
                  <a:lnTo>
                    <a:pt x="847" y="793"/>
                  </a:lnTo>
                  <a:lnTo>
                    <a:pt x="858" y="793"/>
                  </a:lnTo>
                  <a:lnTo>
                    <a:pt x="858" y="786"/>
                  </a:lnTo>
                  <a:lnTo>
                    <a:pt x="873" y="786"/>
                  </a:lnTo>
                  <a:lnTo>
                    <a:pt x="873" y="778"/>
                  </a:lnTo>
                  <a:lnTo>
                    <a:pt x="884" y="778"/>
                  </a:lnTo>
                  <a:lnTo>
                    <a:pt x="884" y="771"/>
                  </a:lnTo>
                  <a:lnTo>
                    <a:pt x="914" y="771"/>
                  </a:lnTo>
                  <a:lnTo>
                    <a:pt x="914" y="763"/>
                  </a:lnTo>
                  <a:lnTo>
                    <a:pt x="932" y="763"/>
                  </a:lnTo>
                  <a:lnTo>
                    <a:pt x="932" y="760"/>
                  </a:lnTo>
                  <a:lnTo>
                    <a:pt x="936" y="760"/>
                  </a:lnTo>
                  <a:lnTo>
                    <a:pt x="936" y="756"/>
                  </a:lnTo>
                  <a:lnTo>
                    <a:pt x="958" y="756"/>
                  </a:lnTo>
                  <a:lnTo>
                    <a:pt x="958" y="748"/>
                  </a:lnTo>
                  <a:lnTo>
                    <a:pt x="992" y="748"/>
                  </a:lnTo>
                  <a:lnTo>
                    <a:pt x="992" y="745"/>
                  </a:lnTo>
                  <a:lnTo>
                    <a:pt x="1007" y="745"/>
                  </a:lnTo>
                  <a:lnTo>
                    <a:pt x="1007" y="737"/>
                  </a:lnTo>
                  <a:lnTo>
                    <a:pt x="1007" y="734"/>
                  </a:lnTo>
                  <a:lnTo>
                    <a:pt x="1014" y="734"/>
                  </a:lnTo>
                  <a:lnTo>
                    <a:pt x="1014" y="730"/>
                  </a:lnTo>
                  <a:lnTo>
                    <a:pt x="1037" y="730"/>
                  </a:lnTo>
                  <a:lnTo>
                    <a:pt x="1037" y="726"/>
                  </a:lnTo>
                  <a:lnTo>
                    <a:pt x="1040" y="726"/>
                  </a:lnTo>
                  <a:lnTo>
                    <a:pt x="1040" y="722"/>
                  </a:lnTo>
                  <a:lnTo>
                    <a:pt x="1052" y="722"/>
                  </a:lnTo>
                  <a:lnTo>
                    <a:pt x="1052" y="719"/>
                  </a:lnTo>
                  <a:lnTo>
                    <a:pt x="1059" y="719"/>
                  </a:lnTo>
                  <a:lnTo>
                    <a:pt x="1059" y="715"/>
                  </a:lnTo>
                  <a:lnTo>
                    <a:pt x="1089" y="715"/>
                  </a:lnTo>
                  <a:lnTo>
                    <a:pt x="1089" y="711"/>
                  </a:lnTo>
                  <a:lnTo>
                    <a:pt x="1093" y="711"/>
                  </a:lnTo>
                  <a:lnTo>
                    <a:pt x="1093" y="707"/>
                  </a:lnTo>
                  <a:lnTo>
                    <a:pt x="1119" y="707"/>
                  </a:lnTo>
                  <a:lnTo>
                    <a:pt x="1119" y="704"/>
                  </a:lnTo>
                  <a:lnTo>
                    <a:pt x="1122" y="704"/>
                  </a:lnTo>
                  <a:lnTo>
                    <a:pt x="1137" y="704"/>
                  </a:lnTo>
                  <a:lnTo>
                    <a:pt x="1137" y="696"/>
                  </a:lnTo>
                  <a:lnTo>
                    <a:pt x="1171" y="696"/>
                  </a:lnTo>
                  <a:lnTo>
                    <a:pt x="1171" y="689"/>
                  </a:lnTo>
                  <a:lnTo>
                    <a:pt x="1201" y="689"/>
                  </a:lnTo>
                  <a:lnTo>
                    <a:pt x="1201" y="685"/>
                  </a:lnTo>
                  <a:lnTo>
                    <a:pt x="1204" y="685"/>
                  </a:lnTo>
                  <a:lnTo>
                    <a:pt x="1204" y="681"/>
                  </a:lnTo>
                  <a:lnTo>
                    <a:pt x="1227" y="681"/>
                  </a:lnTo>
                  <a:lnTo>
                    <a:pt x="1227" y="674"/>
                  </a:lnTo>
                  <a:lnTo>
                    <a:pt x="1253" y="674"/>
                  </a:lnTo>
                  <a:lnTo>
                    <a:pt x="1253" y="666"/>
                  </a:lnTo>
                  <a:lnTo>
                    <a:pt x="1279" y="666"/>
                  </a:lnTo>
                  <a:lnTo>
                    <a:pt x="1279" y="659"/>
                  </a:lnTo>
                  <a:lnTo>
                    <a:pt x="1294" y="659"/>
                  </a:lnTo>
                  <a:lnTo>
                    <a:pt x="1294" y="655"/>
                  </a:lnTo>
                  <a:lnTo>
                    <a:pt x="1324" y="655"/>
                  </a:lnTo>
                  <a:lnTo>
                    <a:pt x="1324" y="648"/>
                  </a:lnTo>
                  <a:lnTo>
                    <a:pt x="1342" y="648"/>
                  </a:lnTo>
                  <a:lnTo>
                    <a:pt x="1342" y="640"/>
                  </a:lnTo>
                  <a:lnTo>
                    <a:pt x="1365" y="640"/>
                  </a:lnTo>
                  <a:lnTo>
                    <a:pt x="1365" y="633"/>
                  </a:lnTo>
                  <a:lnTo>
                    <a:pt x="1391" y="633"/>
                  </a:lnTo>
                  <a:lnTo>
                    <a:pt x="1391" y="625"/>
                  </a:lnTo>
                  <a:lnTo>
                    <a:pt x="1417" y="625"/>
                  </a:lnTo>
                  <a:lnTo>
                    <a:pt x="1417" y="622"/>
                  </a:lnTo>
                  <a:lnTo>
                    <a:pt x="1454" y="622"/>
                  </a:lnTo>
                  <a:lnTo>
                    <a:pt x="1454" y="614"/>
                  </a:lnTo>
                  <a:lnTo>
                    <a:pt x="1480" y="614"/>
                  </a:lnTo>
                  <a:lnTo>
                    <a:pt x="1480" y="607"/>
                  </a:lnTo>
                  <a:lnTo>
                    <a:pt x="1506" y="607"/>
                  </a:lnTo>
                  <a:lnTo>
                    <a:pt x="1506" y="599"/>
                  </a:lnTo>
                  <a:lnTo>
                    <a:pt x="1521" y="599"/>
                  </a:lnTo>
                  <a:lnTo>
                    <a:pt x="1521" y="592"/>
                  </a:lnTo>
                  <a:lnTo>
                    <a:pt x="1540" y="592"/>
                  </a:lnTo>
                  <a:lnTo>
                    <a:pt x="1540" y="588"/>
                  </a:lnTo>
                  <a:lnTo>
                    <a:pt x="1544" y="588"/>
                  </a:lnTo>
                  <a:lnTo>
                    <a:pt x="1544" y="584"/>
                  </a:lnTo>
                  <a:lnTo>
                    <a:pt x="1592" y="584"/>
                  </a:lnTo>
                  <a:lnTo>
                    <a:pt x="1592" y="577"/>
                  </a:lnTo>
                  <a:lnTo>
                    <a:pt x="1637" y="577"/>
                  </a:lnTo>
                  <a:lnTo>
                    <a:pt x="1637" y="573"/>
                  </a:lnTo>
                  <a:lnTo>
                    <a:pt x="1652" y="573"/>
                  </a:lnTo>
                  <a:lnTo>
                    <a:pt x="1652" y="570"/>
                  </a:lnTo>
                  <a:lnTo>
                    <a:pt x="1656" y="570"/>
                  </a:lnTo>
                  <a:lnTo>
                    <a:pt x="1656" y="566"/>
                  </a:lnTo>
                  <a:lnTo>
                    <a:pt x="1667" y="566"/>
                  </a:lnTo>
                  <a:lnTo>
                    <a:pt x="1667" y="555"/>
                  </a:lnTo>
                  <a:lnTo>
                    <a:pt x="1700" y="555"/>
                  </a:lnTo>
                  <a:lnTo>
                    <a:pt x="1700" y="551"/>
                  </a:lnTo>
                  <a:lnTo>
                    <a:pt x="1715" y="551"/>
                  </a:lnTo>
                  <a:lnTo>
                    <a:pt x="1715" y="543"/>
                  </a:lnTo>
                  <a:lnTo>
                    <a:pt x="1726" y="543"/>
                  </a:lnTo>
                  <a:lnTo>
                    <a:pt x="1726" y="540"/>
                  </a:lnTo>
                  <a:lnTo>
                    <a:pt x="1730" y="540"/>
                  </a:lnTo>
                  <a:lnTo>
                    <a:pt x="1730" y="536"/>
                  </a:lnTo>
                  <a:lnTo>
                    <a:pt x="1749" y="536"/>
                  </a:lnTo>
                  <a:lnTo>
                    <a:pt x="1749" y="529"/>
                  </a:lnTo>
                  <a:lnTo>
                    <a:pt x="1786" y="529"/>
                  </a:lnTo>
                  <a:lnTo>
                    <a:pt x="1786" y="525"/>
                  </a:lnTo>
                  <a:lnTo>
                    <a:pt x="1790" y="525"/>
                  </a:lnTo>
                  <a:lnTo>
                    <a:pt x="1790" y="521"/>
                  </a:lnTo>
                  <a:lnTo>
                    <a:pt x="1793" y="521"/>
                  </a:lnTo>
                  <a:lnTo>
                    <a:pt x="1793" y="517"/>
                  </a:lnTo>
                  <a:lnTo>
                    <a:pt x="1820" y="517"/>
                  </a:lnTo>
                  <a:lnTo>
                    <a:pt x="1820" y="514"/>
                  </a:lnTo>
                  <a:lnTo>
                    <a:pt x="1820" y="510"/>
                  </a:lnTo>
                  <a:lnTo>
                    <a:pt x="1861" y="510"/>
                  </a:lnTo>
                  <a:lnTo>
                    <a:pt x="1861" y="503"/>
                  </a:lnTo>
                  <a:lnTo>
                    <a:pt x="1894" y="503"/>
                  </a:lnTo>
                  <a:lnTo>
                    <a:pt x="1894" y="495"/>
                  </a:lnTo>
                  <a:lnTo>
                    <a:pt x="1916" y="495"/>
                  </a:lnTo>
                  <a:lnTo>
                    <a:pt x="1916" y="488"/>
                  </a:lnTo>
                  <a:lnTo>
                    <a:pt x="1931" y="488"/>
                  </a:lnTo>
                  <a:lnTo>
                    <a:pt x="1931" y="480"/>
                  </a:lnTo>
                  <a:lnTo>
                    <a:pt x="1965" y="480"/>
                  </a:lnTo>
                  <a:lnTo>
                    <a:pt x="1965" y="473"/>
                  </a:lnTo>
                  <a:lnTo>
                    <a:pt x="2010" y="473"/>
                  </a:lnTo>
                  <a:lnTo>
                    <a:pt x="2010" y="469"/>
                  </a:lnTo>
                  <a:lnTo>
                    <a:pt x="2013" y="469"/>
                  </a:lnTo>
                  <a:lnTo>
                    <a:pt x="2013" y="465"/>
                  </a:lnTo>
                  <a:lnTo>
                    <a:pt x="2032" y="465"/>
                  </a:lnTo>
                  <a:lnTo>
                    <a:pt x="2032" y="462"/>
                  </a:lnTo>
                  <a:lnTo>
                    <a:pt x="2077" y="462"/>
                  </a:lnTo>
                  <a:lnTo>
                    <a:pt x="2077" y="454"/>
                  </a:lnTo>
                  <a:lnTo>
                    <a:pt x="2088" y="454"/>
                  </a:lnTo>
                  <a:lnTo>
                    <a:pt x="2088" y="450"/>
                  </a:lnTo>
                  <a:lnTo>
                    <a:pt x="2095" y="450"/>
                  </a:lnTo>
                  <a:lnTo>
                    <a:pt x="2095" y="447"/>
                  </a:lnTo>
                  <a:lnTo>
                    <a:pt x="2129" y="447"/>
                  </a:lnTo>
                  <a:lnTo>
                    <a:pt x="2129" y="439"/>
                  </a:lnTo>
                  <a:lnTo>
                    <a:pt x="2155" y="439"/>
                  </a:lnTo>
                  <a:lnTo>
                    <a:pt x="2155" y="435"/>
                  </a:lnTo>
                  <a:lnTo>
                    <a:pt x="2185" y="435"/>
                  </a:lnTo>
                  <a:lnTo>
                    <a:pt x="2185" y="424"/>
                  </a:lnTo>
                  <a:lnTo>
                    <a:pt x="2200" y="424"/>
                  </a:lnTo>
                  <a:lnTo>
                    <a:pt x="2200" y="421"/>
                  </a:lnTo>
                  <a:lnTo>
                    <a:pt x="2204" y="421"/>
                  </a:lnTo>
                  <a:lnTo>
                    <a:pt x="2204" y="417"/>
                  </a:lnTo>
                  <a:lnTo>
                    <a:pt x="2271" y="417"/>
                  </a:lnTo>
                  <a:lnTo>
                    <a:pt x="2271" y="413"/>
                  </a:lnTo>
                  <a:lnTo>
                    <a:pt x="2274" y="413"/>
                  </a:lnTo>
                  <a:lnTo>
                    <a:pt x="2274" y="409"/>
                  </a:lnTo>
                  <a:lnTo>
                    <a:pt x="2282" y="409"/>
                  </a:lnTo>
                  <a:lnTo>
                    <a:pt x="2282" y="406"/>
                  </a:lnTo>
                  <a:lnTo>
                    <a:pt x="2297" y="406"/>
                  </a:lnTo>
                  <a:lnTo>
                    <a:pt x="2297" y="402"/>
                  </a:lnTo>
                  <a:lnTo>
                    <a:pt x="2304" y="402"/>
                  </a:lnTo>
                  <a:lnTo>
                    <a:pt x="2304" y="398"/>
                  </a:lnTo>
                  <a:lnTo>
                    <a:pt x="2330" y="398"/>
                  </a:lnTo>
                  <a:lnTo>
                    <a:pt x="2330" y="394"/>
                  </a:lnTo>
                  <a:lnTo>
                    <a:pt x="2371" y="394"/>
                  </a:lnTo>
                  <a:lnTo>
                    <a:pt x="2371" y="387"/>
                  </a:lnTo>
                  <a:lnTo>
                    <a:pt x="2416" y="387"/>
                  </a:lnTo>
                  <a:lnTo>
                    <a:pt x="2416" y="380"/>
                  </a:lnTo>
                  <a:lnTo>
                    <a:pt x="2435" y="380"/>
                  </a:lnTo>
                  <a:lnTo>
                    <a:pt x="2435" y="372"/>
                  </a:lnTo>
                  <a:lnTo>
                    <a:pt x="2464" y="372"/>
                  </a:lnTo>
                  <a:lnTo>
                    <a:pt x="2464" y="365"/>
                  </a:lnTo>
                  <a:lnTo>
                    <a:pt x="2491" y="365"/>
                  </a:lnTo>
                  <a:lnTo>
                    <a:pt x="2491" y="357"/>
                  </a:lnTo>
                  <a:lnTo>
                    <a:pt x="2524" y="357"/>
                  </a:lnTo>
                  <a:lnTo>
                    <a:pt x="2524" y="353"/>
                  </a:lnTo>
                  <a:lnTo>
                    <a:pt x="2528" y="353"/>
                  </a:lnTo>
                  <a:lnTo>
                    <a:pt x="2528" y="346"/>
                  </a:lnTo>
                  <a:lnTo>
                    <a:pt x="2535" y="346"/>
                  </a:lnTo>
                  <a:lnTo>
                    <a:pt x="2539" y="342"/>
                  </a:lnTo>
                  <a:lnTo>
                    <a:pt x="2576" y="342"/>
                  </a:lnTo>
                  <a:lnTo>
                    <a:pt x="2576" y="339"/>
                  </a:lnTo>
                  <a:lnTo>
                    <a:pt x="2591" y="339"/>
                  </a:lnTo>
                  <a:lnTo>
                    <a:pt x="2591" y="331"/>
                  </a:lnTo>
                  <a:lnTo>
                    <a:pt x="2595" y="331"/>
                  </a:lnTo>
                  <a:lnTo>
                    <a:pt x="2595" y="327"/>
                  </a:lnTo>
                  <a:lnTo>
                    <a:pt x="2599" y="327"/>
                  </a:lnTo>
                  <a:lnTo>
                    <a:pt x="2599" y="320"/>
                  </a:lnTo>
                  <a:lnTo>
                    <a:pt x="2655" y="320"/>
                  </a:lnTo>
                  <a:lnTo>
                    <a:pt x="2655" y="316"/>
                  </a:lnTo>
                  <a:lnTo>
                    <a:pt x="2681" y="316"/>
                  </a:lnTo>
                  <a:lnTo>
                    <a:pt x="2681" y="309"/>
                  </a:lnTo>
                  <a:lnTo>
                    <a:pt x="2699" y="309"/>
                  </a:lnTo>
                  <a:lnTo>
                    <a:pt x="2699" y="305"/>
                  </a:lnTo>
                  <a:lnTo>
                    <a:pt x="2703" y="305"/>
                  </a:lnTo>
                  <a:lnTo>
                    <a:pt x="2703" y="301"/>
                  </a:lnTo>
                  <a:lnTo>
                    <a:pt x="2729" y="301"/>
                  </a:lnTo>
                  <a:lnTo>
                    <a:pt x="2729" y="298"/>
                  </a:lnTo>
                  <a:lnTo>
                    <a:pt x="2748" y="298"/>
                  </a:lnTo>
                  <a:lnTo>
                    <a:pt x="2748" y="294"/>
                  </a:lnTo>
                  <a:lnTo>
                    <a:pt x="2752" y="294"/>
                  </a:lnTo>
                  <a:lnTo>
                    <a:pt x="2752" y="290"/>
                  </a:lnTo>
                  <a:lnTo>
                    <a:pt x="2770" y="290"/>
                  </a:lnTo>
                  <a:lnTo>
                    <a:pt x="2770" y="283"/>
                  </a:lnTo>
                  <a:lnTo>
                    <a:pt x="2789" y="283"/>
                  </a:lnTo>
                  <a:lnTo>
                    <a:pt x="2789" y="275"/>
                  </a:lnTo>
                  <a:lnTo>
                    <a:pt x="2841" y="275"/>
                  </a:lnTo>
                  <a:lnTo>
                    <a:pt x="2841" y="272"/>
                  </a:lnTo>
                  <a:lnTo>
                    <a:pt x="2845" y="272"/>
                  </a:lnTo>
                  <a:lnTo>
                    <a:pt x="2845" y="268"/>
                  </a:lnTo>
                  <a:lnTo>
                    <a:pt x="2871" y="268"/>
                  </a:lnTo>
                  <a:lnTo>
                    <a:pt x="2871" y="264"/>
                  </a:lnTo>
                  <a:lnTo>
                    <a:pt x="2875" y="264"/>
                  </a:lnTo>
                  <a:lnTo>
                    <a:pt x="2875" y="260"/>
                  </a:lnTo>
                  <a:lnTo>
                    <a:pt x="2908" y="260"/>
                  </a:lnTo>
                  <a:lnTo>
                    <a:pt x="2908" y="253"/>
                  </a:lnTo>
                  <a:lnTo>
                    <a:pt x="2923" y="253"/>
                  </a:lnTo>
                  <a:lnTo>
                    <a:pt x="2923" y="245"/>
                  </a:lnTo>
                  <a:lnTo>
                    <a:pt x="2942" y="245"/>
                  </a:lnTo>
                  <a:lnTo>
                    <a:pt x="2942" y="242"/>
                  </a:lnTo>
                  <a:lnTo>
                    <a:pt x="2979" y="242"/>
                  </a:lnTo>
                  <a:lnTo>
                    <a:pt x="2979" y="234"/>
                  </a:lnTo>
                  <a:lnTo>
                    <a:pt x="3031" y="234"/>
                  </a:lnTo>
                  <a:lnTo>
                    <a:pt x="3031" y="227"/>
                  </a:lnTo>
                  <a:lnTo>
                    <a:pt x="3072" y="227"/>
                  </a:lnTo>
                  <a:lnTo>
                    <a:pt x="3072" y="219"/>
                  </a:lnTo>
                  <a:lnTo>
                    <a:pt x="3087" y="219"/>
                  </a:lnTo>
                  <a:lnTo>
                    <a:pt x="3087" y="212"/>
                  </a:lnTo>
                  <a:lnTo>
                    <a:pt x="3109" y="212"/>
                  </a:lnTo>
                  <a:lnTo>
                    <a:pt x="3109" y="208"/>
                  </a:lnTo>
                  <a:lnTo>
                    <a:pt x="3121" y="208"/>
                  </a:lnTo>
                  <a:lnTo>
                    <a:pt x="3121" y="197"/>
                  </a:lnTo>
                  <a:lnTo>
                    <a:pt x="3150" y="197"/>
                  </a:lnTo>
                  <a:lnTo>
                    <a:pt x="3150" y="193"/>
                  </a:lnTo>
                  <a:lnTo>
                    <a:pt x="3154" y="193"/>
                  </a:lnTo>
                  <a:lnTo>
                    <a:pt x="3154" y="190"/>
                  </a:lnTo>
                  <a:lnTo>
                    <a:pt x="3191" y="190"/>
                  </a:lnTo>
                  <a:lnTo>
                    <a:pt x="3191" y="186"/>
                  </a:lnTo>
                  <a:lnTo>
                    <a:pt x="3195" y="186"/>
                  </a:lnTo>
                  <a:lnTo>
                    <a:pt x="3195" y="182"/>
                  </a:lnTo>
                  <a:lnTo>
                    <a:pt x="3214" y="182"/>
                  </a:lnTo>
                  <a:lnTo>
                    <a:pt x="3214" y="178"/>
                  </a:lnTo>
                  <a:lnTo>
                    <a:pt x="3251" y="178"/>
                  </a:lnTo>
                  <a:lnTo>
                    <a:pt x="3251" y="171"/>
                  </a:lnTo>
                  <a:lnTo>
                    <a:pt x="3299" y="171"/>
                  </a:lnTo>
                  <a:lnTo>
                    <a:pt x="3299" y="167"/>
                  </a:lnTo>
                  <a:lnTo>
                    <a:pt x="3303" y="167"/>
                  </a:lnTo>
                  <a:lnTo>
                    <a:pt x="3303" y="163"/>
                  </a:lnTo>
                  <a:lnTo>
                    <a:pt x="3314" y="163"/>
                  </a:lnTo>
                  <a:lnTo>
                    <a:pt x="3314" y="160"/>
                  </a:lnTo>
                  <a:lnTo>
                    <a:pt x="3355" y="160"/>
                  </a:lnTo>
                  <a:lnTo>
                    <a:pt x="3355" y="156"/>
                  </a:lnTo>
                  <a:lnTo>
                    <a:pt x="3363" y="156"/>
                  </a:lnTo>
                  <a:lnTo>
                    <a:pt x="3363" y="152"/>
                  </a:lnTo>
                  <a:lnTo>
                    <a:pt x="3389" y="152"/>
                  </a:lnTo>
                  <a:lnTo>
                    <a:pt x="3389" y="145"/>
                  </a:lnTo>
                  <a:lnTo>
                    <a:pt x="3464" y="145"/>
                  </a:lnTo>
                  <a:lnTo>
                    <a:pt x="3464" y="141"/>
                  </a:lnTo>
                  <a:lnTo>
                    <a:pt x="3467" y="141"/>
                  </a:lnTo>
                  <a:lnTo>
                    <a:pt x="3467" y="137"/>
                  </a:lnTo>
                  <a:lnTo>
                    <a:pt x="3482" y="137"/>
                  </a:lnTo>
                  <a:lnTo>
                    <a:pt x="3482" y="134"/>
                  </a:lnTo>
                  <a:lnTo>
                    <a:pt x="3486" y="134"/>
                  </a:lnTo>
                  <a:lnTo>
                    <a:pt x="3486" y="130"/>
                  </a:lnTo>
                  <a:lnTo>
                    <a:pt x="3534" y="130"/>
                  </a:lnTo>
                  <a:lnTo>
                    <a:pt x="3534" y="126"/>
                  </a:lnTo>
                  <a:lnTo>
                    <a:pt x="3538" y="126"/>
                  </a:lnTo>
                  <a:lnTo>
                    <a:pt x="3538" y="122"/>
                  </a:lnTo>
                  <a:lnTo>
                    <a:pt x="3542" y="122"/>
                  </a:lnTo>
                  <a:lnTo>
                    <a:pt x="3542" y="115"/>
                  </a:lnTo>
                  <a:lnTo>
                    <a:pt x="3598" y="115"/>
                  </a:lnTo>
                  <a:lnTo>
                    <a:pt x="3598" y="111"/>
                  </a:lnTo>
                  <a:lnTo>
                    <a:pt x="3639" y="111"/>
                  </a:lnTo>
                  <a:lnTo>
                    <a:pt x="3639" y="104"/>
                  </a:lnTo>
                  <a:lnTo>
                    <a:pt x="3646" y="104"/>
                  </a:lnTo>
                  <a:lnTo>
                    <a:pt x="3646" y="100"/>
                  </a:lnTo>
                  <a:lnTo>
                    <a:pt x="3683" y="100"/>
                  </a:lnTo>
                  <a:lnTo>
                    <a:pt x="3683" y="96"/>
                  </a:lnTo>
                  <a:lnTo>
                    <a:pt x="3702" y="96"/>
                  </a:lnTo>
                  <a:lnTo>
                    <a:pt x="3702" y="93"/>
                  </a:lnTo>
                  <a:lnTo>
                    <a:pt x="3713" y="93"/>
                  </a:lnTo>
                  <a:lnTo>
                    <a:pt x="3713" y="89"/>
                  </a:lnTo>
                  <a:lnTo>
                    <a:pt x="3743" y="89"/>
                  </a:lnTo>
                  <a:lnTo>
                    <a:pt x="3743" y="85"/>
                  </a:lnTo>
                  <a:lnTo>
                    <a:pt x="3751" y="85"/>
                  </a:lnTo>
                  <a:lnTo>
                    <a:pt x="3751" y="82"/>
                  </a:lnTo>
                  <a:lnTo>
                    <a:pt x="3784" y="82"/>
                  </a:lnTo>
                  <a:lnTo>
                    <a:pt x="3784" y="74"/>
                  </a:lnTo>
                  <a:lnTo>
                    <a:pt x="3806" y="74"/>
                  </a:lnTo>
                  <a:lnTo>
                    <a:pt x="3806" y="70"/>
                  </a:lnTo>
                  <a:lnTo>
                    <a:pt x="3806" y="67"/>
                  </a:lnTo>
                  <a:lnTo>
                    <a:pt x="3836" y="67"/>
                  </a:lnTo>
                  <a:lnTo>
                    <a:pt x="3836" y="63"/>
                  </a:lnTo>
                  <a:lnTo>
                    <a:pt x="3844" y="63"/>
                  </a:lnTo>
                  <a:lnTo>
                    <a:pt x="3844" y="59"/>
                  </a:lnTo>
                  <a:lnTo>
                    <a:pt x="3851" y="59"/>
                  </a:lnTo>
                  <a:lnTo>
                    <a:pt x="3851" y="55"/>
                  </a:lnTo>
                  <a:lnTo>
                    <a:pt x="3907" y="55"/>
                  </a:lnTo>
                  <a:lnTo>
                    <a:pt x="3907" y="52"/>
                  </a:lnTo>
                  <a:lnTo>
                    <a:pt x="3926" y="52"/>
                  </a:lnTo>
                  <a:lnTo>
                    <a:pt x="3937" y="52"/>
                  </a:lnTo>
                  <a:lnTo>
                    <a:pt x="3937" y="48"/>
                  </a:lnTo>
                  <a:lnTo>
                    <a:pt x="3944" y="48"/>
                  </a:lnTo>
                  <a:lnTo>
                    <a:pt x="3944" y="44"/>
                  </a:lnTo>
                  <a:lnTo>
                    <a:pt x="3967" y="44"/>
                  </a:lnTo>
                  <a:lnTo>
                    <a:pt x="3967" y="37"/>
                  </a:lnTo>
                  <a:lnTo>
                    <a:pt x="3970" y="37"/>
                  </a:lnTo>
                  <a:lnTo>
                    <a:pt x="3970" y="33"/>
                  </a:lnTo>
                  <a:lnTo>
                    <a:pt x="3989" y="33"/>
                  </a:lnTo>
                  <a:lnTo>
                    <a:pt x="3989" y="29"/>
                  </a:lnTo>
                  <a:lnTo>
                    <a:pt x="4008" y="29"/>
                  </a:lnTo>
                  <a:lnTo>
                    <a:pt x="4008" y="26"/>
                  </a:lnTo>
                  <a:lnTo>
                    <a:pt x="4023" y="26"/>
                  </a:lnTo>
                  <a:lnTo>
                    <a:pt x="4023" y="22"/>
                  </a:lnTo>
                  <a:lnTo>
                    <a:pt x="4079" y="22"/>
                  </a:lnTo>
                  <a:lnTo>
                    <a:pt x="4079" y="18"/>
                  </a:lnTo>
                  <a:lnTo>
                    <a:pt x="4086" y="18"/>
                  </a:lnTo>
                  <a:lnTo>
                    <a:pt x="4086" y="14"/>
                  </a:lnTo>
                  <a:lnTo>
                    <a:pt x="4094" y="14"/>
                  </a:lnTo>
                  <a:lnTo>
                    <a:pt x="4094" y="11"/>
                  </a:lnTo>
                  <a:lnTo>
                    <a:pt x="4101" y="11"/>
                  </a:lnTo>
                  <a:lnTo>
                    <a:pt x="4101" y="7"/>
                  </a:lnTo>
                  <a:lnTo>
                    <a:pt x="4120" y="7"/>
                  </a:lnTo>
                  <a:lnTo>
                    <a:pt x="4120" y="0"/>
                  </a:lnTo>
                  <a:lnTo>
                    <a:pt x="4127" y="0"/>
                  </a:lnTo>
                  <a:lnTo>
                    <a:pt x="4135" y="0"/>
                  </a:lnTo>
                </a:path>
              </a:pathLst>
            </a:cu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24" name="Line 7"/>
            <p:cNvSpPr>
              <a:spLocks noChangeShapeType="1"/>
            </p:cNvSpPr>
            <p:nvPr/>
          </p:nvSpPr>
          <p:spPr bwMode="auto">
            <a:xfrm flipV="1">
              <a:off x="2190" y="3674"/>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5" name="Line 8"/>
            <p:cNvSpPr>
              <a:spLocks noChangeShapeType="1"/>
            </p:cNvSpPr>
            <p:nvPr/>
          </p:nvSpPr>
          <p:spPr bwMode="auto">
            <a:xfrm flipV="1">
              <a:off x="3187" y="3674"/>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6" name="Line 9"/>
            <p:cNvSpPr>
              <a:spLocks noChangeShapeType="1"/>
            </p:cNvSpPr>
            <p:nvPr/>
          </p:nvSpPr>
          <p:spPr bwMode="auto">
            <a:xfrm flipV="1">
              <a:off x="4176" y="3674"/>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7" name="Line 10"/>
            <p:cNvSpPr>
              <a:spLocks noChangeShapeType="1"/>
            </p:cNvSpPr>
            <p:nvPr/>
          </p:nvSpPr>
          <p:spPr bwMode="auto">
            <a:xfrm flipV="1">
              <a:off x="5173" y="3674"/>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8" name="Line 11"/>
            <p:cNvSpPr>
              <a:spLocks noChangeShapeType="1"/>
            </p:cNvSpPr>
            <p:nvPr/>
          </p:nvSpPr>
          <p:spPr bwMode="auto">
            <a:xfrm flipV="1">
              <a:off x="1191" y="3674"/>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9" name="Rectangle 10"/>
            <p:cNvSpPr>
              <a:spLocks noChangeArrowheads="1"/>
            </p:cNvSpPr>
            <p:nvPr/>
          </p:nvSpPr>
          <p:spPr bwMode="auto">
            <a:xfrm>
              <a:off x="4500" y="1714"/>
              <a:ext cx="68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en-US" sz="2400" dirty="0">
                  <a:solidFill>
                    <a:srgbClr val="FFFF00"/>
                  </a:solidFill>
                  <a:cs typeface="Times New Roman" charset="0"/>
                </a:rPr>
                <a:t>Ivabradine</a:t>
              </a:r>
              <a:endParaRPr lang="fr-FR" sz="2400" dirty="0">
                <a:solidFill>
                  <a:srgbClr val="FFFF00"/>
                </a:solidFill>
              </a:endParaRPr>
            </a:p>
          </p:txBody>
        </p:sp>
        <p:sp>
          <p:nvSpPr>
            <p:cNvPr id="86030" name="Rectangle 10"/>
            <p:cNvSpPr>
              <a:spLocks noChangeArrowheads="1"/>
            </p:cNvSpPr>
            <p:nvPr/>
          </p:nvSpPr>
          <p:spPr bwMode="auto">
            <a:xfrm>
              <a:off x="4672" y="2370"/>
              <a:ext cx="51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en-US" sz="2400" dirty="0">
                  <a:cs typeface="Times New Roman" charset="0"/>
                </a:rPr>
                <a:t>Placebo</a:t>
              </a:r>
            </a:p>
          </p:txBody>
        </p:sp>
        <p:sp>
          <p:nvSpPr>
            <p:cNvPr id="86031" name="Text Box 14"/>
            <p:cNvSpPr txBox="1">
              <a:spLocks noChangeArrowheads="1"/>
            </p:cNvSpPr>
            <p:nvPr/>
          </p:nvSpPr>
          <p:spPr bwMode="auto">
            <a:xfrm>
              <a:off x="1344" y="1545"/>
              <a:ext cx="35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i="1"/>
                <a:t>P</a:t>
              </a:r>
              <a:r>
                <a:rPr lang="en-US" sz="1800"/>
                <a:t>=0.94</a:t>
              </a:r>
              <a:endParaRPr lang="en-GB" sz="1800"/>
            </a:p>
          </p:txBody>
        </p:sp>
        <p:sp>
          <p:nvSpPr>
            <p:cNvPr id="86032" name="Rectangle 15"/>
            <p:cNvSpPr>
              <a:spLocks noChangeArrowheads="1"/>
            </p:cNvSpPr>
            <p:nvPr/>
          </p:nvSpPr>
          <p:spPr bwMode="auto">
            <a:xfrm>
              <a:off x="1344" y="1356"/>
              <a:ext cx="158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eaLnBrk="0" hangingPunct="0">
                <a:lnSpc>
                  <a:spcPct val="90000"/>
                </a:lnSpc>
                <a:spcBef>
                  <a:spcPct val="20000"/>
                </a:spcBef>
                <a:spcAft>
                  <a:spcPct val="50000"/>
                </a:spcAft>
                <a:buClr>
                  <a:schemeClr val="accent1"/>
                </a:buClr>
                <a:buFont typeface="Wingdings" charset="0"/>
                <a:buNone/>
              </a:pPr>
              <a:r>
                <a:rPr lang="en-GB" sz="1800"/>
                <a:t>Hazard ratio = 1.00 (0.91 – 1.10)</a:t>
              </a:r>
            </a:p>
          </p:txBody>
        </p:sp>
        <p:sp>
          <p:nvSpPr>
            <p:cNvPr id="86033" name="Rectangle 16"/>
            <p:cNvSpPr>
              <a:spLocks noChangeArrowheads="1"/>
            </p:cNvSpPr>
            <p:nvPr/>
          </p:nvSpPr>
          <p:spPr bwMode="auto">
            <a:xfrm>
              <a:off x="1009" y="3599"/>
              <a:ext cx="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0</a:t>
              </a:r>
              <a:endParaRPr lang="fr-FR" sz="1800"/>
            </a:p>
          </p:txBody>
        </p:sp>
        <p:sp>
          <p:nvSpPr>
            <p:cNvPr id="86034" name="Rectangle 17"/>
            <p:cNvSpPr>
              <a:spLocks noChangeArrowheads="1"/>
            </p:cNvSpPr>
            <p:nvPr/>
          </p:nvSpPr>
          <p:spPr bwMode="auto">
            <a:xfrm>
              <a:off x="1009" y="3140"/>
              <a:ext cx="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5</a:t>
              </a:r>
              <a:endParaRPr lang="fr-FR" sz="1800"/>
            </a:p>
          </p:txBody>
        </p:sp>
        <p:sp>
          <p:nvSpPr>
            <p:cNvPr id="86035" name="Rectangle 18"/>
            <p:cNvSpPr>
              <a:spLocks noChangeArrowheads="1"/>
            </p:cNvSpPr>
            <p:nvPr/>
          </p:nvSpPr>
          <p:spPr bwMode="auto">
            <a:xfrm>
              <a:off x="952" y="2681"/>
              <a:ext cx="1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10</a:t>
              </a:r>
              <a:endParaRPr lang="fr-FR" sz="1800"/>
            </a:p>
          </p:txBody>
        </p:sp>
        <p:sp>
          <p:nvSpPr>
            <p:cNvPr id="86036" name="Rectangle 19"/>
            <p:cNvSpPr>
              <a:spLocks noChangeArrowheads="1"/>
            </p:cNvSpPr>
            <p:nvPr/>
          </p:nvSpPr>
          <p:spPr bwMode="auto">
            <a:xfrm>
              <a:off x="952" y="2222"/>
              <a:ext cx="1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15</a:t>
              </a:r>
              <a:endParaRPr lang="fr-FR" sz="1800"/>
            </a:p>
          </p:txBody>
        </p:sp>
        <p:sp>
          <p:nvSpPr>
            <p:cNvPr id="86037" name="Rectangle 20"/>
            <p:cNvSpPr>
              <a:spLocks noChangeArrowheads="1"/>
            </p:cNvSpPr>
            <p:nvPr/>
          </p:nvSpPr>
          <p:spPr bwMode="auto">
            <a:xfrm>
              <a:off x="952" y="1763"/>
              <a:ext cx="1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20</a:t>
              </a:r>
              <a:endParaRPr lang="fr-FR" sz="1800"/>
            </a:p>
          </p:txBody>
        </p:sp>
        <p:sp>
          <p:nvSpPr>
            <p:cNvPr id="86038" name="Rectangle 21"/>
            <p:cNvSpPr>
              <a:spLocks noChangeArrowheads="1"/>
            </p:cNvSpPr>
            <p:nvPr/>
          </p:nvSpPr>
          <p:spPr bwMode="auto">
            <a:xfrm>
              <a:off x="952" y="1298"/>
              <a:ext cx="1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25</a:t>
              </a:r>
              <a:endParaRPr lang="fr-FR" sz="1800"/>
            </a:p>
          </p:txBody>
        </p:sp>
        <p:sp>
          <p:nvSpPr>
            <p:cNvPr id="86039" name="Freeform 22"/>
            <p:cNvSpPr>
              <a:spLocks/>
            </p:cNvSpPr>
            <p:nvPr/>
          </p:nvSpPr>
          <p:spPr bwMode="auto">
            <a:xfrm>
              <a:off x="1194" y="1376"/>
              <a:ext cx="3984" cy="2300"/>
            </a:xfrm>
            <a:custGeom>
              <a:avLst/>
              <a:gdLst>
                <a:gd name="T0" fmla="*/ 0 w 4157"/>
                <a:gd name="T1" fmla="*/ 0 h 1599"/>
                <a:gd name="T2" fmla="*/ 0 w 4157"/>
                <a:gd name="T3" fmla="*/ 4758 h 1599"/>
                <a:gd name="T4" fmla="*/ 3659 w 4157"/>
                <a:gd name="T5" fmla="*/ 4758 h 1599"/>
                <a:gd name="T6" fmla="*/ 0 60000 65536"/>
                <a:gd name="T7" fmla="*/ 0 60000 65536"/>
                <a:gd name="T8" fmla="*/ 0 60000 65536"/>
                <a:gd name="T9" fmla="*/ 0 w 4157"/>
                <a:gd name="T10" fmla="*/ 0 h 1599"/>
                <a:gd name="T11" fmla="*/ 4157 w 4157"/>
                <a:gd name="T12" fmla="*/ 1599 h 1599"/>
              </a:gdLst>
              <a:ahLst/>
              <a:cxnLst>
                <a:cxn ang="T6">
                  <a:pos x="T0" y="T1"/>
                </a:cxn>
                <a:cxn ang="T7">
                  <a:pos x="T2" y="T3"/>
                </a:cxn>
                <a:cxn ang="T8">
                  <a:pos x="T4" y="T5"/>
                </a:cxn>
              </a:cxnLst>
              <a:rect l="T9" t="T10" r="T11" b="T12"/>
              <a:pathLst>
                <a:path w="4157" h="1599">
                  <a:moveTo>
                    <a:pt x="0" y="0"/>
                  </a:moveTo>
                  <a:lnTo>
                    <a:pt x="0" y="1599"/>
                  </a:lnTo>
                  <a:lnTo>
                    <a:pt x="4157" y="1599"/>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6040" name="Group 23"/>
            <p:cNvGrpSpPr>
              <a:grpSpLocks/>
            </p:cNvGrpSpPr>
            <p:nvPr/>
          </p:nvGrpSpPr>
          <p:grpSpPr bwMode="auto">
            <a:xfrm>
              <a:off x="1172" y="3728"/>
              <a:ext cx="4037" cy="358"/>
              <a:chOff x="1172" y="3643"/>
              <a:chExt cx="4037" cy="358"/>
            </a:xfrm>
          </p:grpSpPr>
          <p:sp>
            <p:nvSpPr>
              <p:cNvPr id="86048" name="Text Box 24"/>
              <p:cNvSpPr txBox="1">
                <a:spLocks noChangeArrowheads="1"/>
              </p:cNvSpPr>
              <p:nvPr/>
            </p:nvSpPr>
            <p:spPr bwMode="auto">
              <a:xfrm>
                <a:off x="2997" y="3827"/>
                <a:ext cx="27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a:t>Years</a:t>
                </a:r>
                <a:endParaRPr lang="en-US" sz="1800"/>
              </a:p>
            </p:txBody>
          </p:sp>
          <p:grpSp>
            <p:nvGrpSpPr>
              <p:cNvPr id="86049" name="Group 25"/>
              <p:cNvGrpSpPr>
                <a:grpSpLocks/>
              </p:cNvGrpSpPr>
              <p:nvPr/>
            </p:nvGrpSpPr>
            <p:grpSpPr bwMode="auto">
              <a:xfrm>
                <a:off x="1172" y="3643"/>
                <a:ext cx="4037" cy="174"/>
                <a:chOff x="1172" y="3643"/>
                <a:chExt cx="4037" cy="174"/>
              </a:xfrm>
            </p:grpSpPr>
            <p:sp>
              <p:nvSpPr>
                <p:cNvPr id="86050" name="Rectangle 26"/>
                <p:cNvSpPr>
                  <a:spLocks noChangeArrowheads="1"/>
                </p:cNvSpPr>
                <p:nvPr/>
              </p:nvSpPr>
              <p:spPr bwMode="auto">
                <a:xfrm>
                  <a:off x="1172" y="3643"/>
                  <a:ext cx="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800"/>
                    <a:t>0</a:t>
                  </a:r>
                </a:p>
              </p:txBody>
            </p:sp>
            <p:sp>
              <p:nvSpPr>
                <p:cNvPr id="86051" name="Rectangle 27"/>
                <p:cNvSpPr>
                  <a:spLocks noChangeArrowheads="1"/>
                </p:cNvSpPr>
                <p:nvPr/>
              </p:nvSpPr>
              <p:spPr bwMode="auto">
                <a:xfrm>
                  <a:off x="2110" y="3643"/>
                  <a:ext cx="15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800"/>
                    <a:t>0.5</a:t>
                  </a:r>
                </a:p>
              </p:txBody>
            </p:sp>
            <p:sp>
              <p:nvSpPr>
                <p:cNvPr id="86052" name="Rectangle 28"/>
                <p:cNvSpPr>
                  <a:spLocks noChangeArrowheads="1"/>
                </p:cNvSpPr>
                <p:nvPr/>
              </p:nvSpPr>
              <p:spPr bwMode="auto">
                <a:xfrm>
                  <a:off x="3151" y="3643"/>
                  <a:ext cx="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800"/>
                    <a:t>1</a:t>
                  </a:r>
                </a:p>
              </p:txBody>
            </p:sp>
            <p:sp>
              <p:nvSpPr>
                <p:cNvPr id="86053" name="Rectangle 29"/>
                <p:cNvSpPr>
                  <a:spLocks noChangeArrowheads="1"/>
                </p:cNvSpPr>
                <p:nvPr/>
              </p:nvSpPr>
              <p:spPr bwMode="auto">
                <a:xfrm>
                  <a:off x="4110" y="3643"/>
                  <a:ext cx="15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800"/>
                    <a:t>1.5</a:t>
                  </a:r>
                </a:p>
              </p:txBody>
            </p:sp>
            <p:sp>
              <p:nvSpPr>
                <p:cNvPr id="86054" name="Rectangle 30"/>
                <p:cNvSpPr>
                  <a:spLocks noChangeArrowheads="1"/>
                </p:cNvSpPr>
                <p:nvPr/>
              </p:nvSpPr>
              <p:spPr bwMode="auto">
                <a:xfrm>
                  <a:off x="5152" y="3643"/>
                  <a:ext cx="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800"/>
                    <a:t>2</a:t>
                  </a:r>
                </a:p>
              </p:txBody>
            </p:sp>
          </p:grpSp>
        </p:grpSp>
        <p:grpSp>
          <p:nvGrpSpPr>
            <p:cNvPr id="86041" name="Group 31"/>
            <p:cNvGrpSpPr>
              <a:grpSpLocks/>
            </p:cNvGrpSpPr>
            <p:nvPr/>
          </p:nvGrpSpPr>
          <p:grpSpPr bwMode="auto">
            <a:xfrm>
              <a:off x="1128" y="1386"/>
              <a:ext cx="68" cy="2293"/>
              <a:chOff x="1128" y="1386"/>
              <a:chExt cx="68" cy="2293"/>
            </a:xfrm>
          </p:grpSpPr>
          <p:sp>
            <p:nvSpPr>
              <p:cNvPr id="86042" name="Line 32"/>
              <p:cNvSpPr>
                <a:spLocks noChangeShapeType="1"/>
              </p:cNvSpPr>
              <p:nvPr/>
            </p:nvSpPr>
            <p:spPr bwMode="auto">
              <a:xfrm>
                <a:off x="1128" y="3219"/>
                <a:ext cx="68" cy="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43" name="Line 33"/>
              <p:cNvSpPr>
                <a:spLocks noChangeShapeType="1"/>
              </p:cNvSpPr>
              <p:nvPr/>
            </p:nvSpPr>
            <p:spPr bwMode="auto">
              <a:xfrm>
                <a:off x="1128" y="2760"/>
                <a:ext cx="68" cy="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44" name="Line 34"/>
              <p:cNvSpPr>
                <a:spLocks noChangeShapeType="1"/>
              </p:cNvSpPr>
              <p:nvPr/>
            </p:nvSpPr>
            <p:spPr bwMode="auto">
              <a:xfrm>
                <a:off x="1128" y="2301"/>
                <a:ext cx="68" cy="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45" name="Line 35"/>
              <p:cNvSpPr>
                <a:spLocks noChangeShapeType="1"/>
              </p:cNvSpPr>
              <p:nvPr/>
            </p:nvSpPr>
            <p:spPr bwMode="auto">
              <a:xfrm>
                <a:off x="1128" y="1843"/>
                <a:ext cx="68" cy="1"/>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46" name="Line 36"/>
              <p:cNvSpPr>
                <a:spLocks noChangeShapeType="1"/>
              </p:cNvSpPr>
              <p:nvPr/>
            </p:nvSpPr>
            <p:spPr bwMode="auto">
              <a:xfrm>
                <a:off x="1128" y="1386"/>
                <a:ext cx="68" cy="1"/>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47" name="Line 37"/>
              <p:cNvSpPr>
                <a:spLocks noChangeShapeType="1"/>
              </p:cNvSpPr>
              <p:nvPr/>
            </p:nvSpPr>
            <p:spPr bwMode="auto">
              <a:xfrm>
                <a:off x="1128" y="3678"/>
                <a:ext cx="68" cy="1"/>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86020" name="Text Box 38"/>
          <p:cNvSpPr txBox="1">
            <a:spLocks noChangeArrowheads="1"/>
          </p:cNvSpPr>
          <p:nvPr/>
        </p:nvSpPr>
        <p:spPr bwMode="auto">
          <a:xfrm>
            <a:off x="10447541" y="6400026"/>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eaLnBrk="1" hangingPunct="1">
              <a:lnSpc>
                <a:spcPct val="100000"/>
              </a:lnSpc>
              <a:spcBef>
                <a:spcPct val="0"/>
              </a:spcBef>
              <a:spcAft>
                <a:spcPct val="0"/>
              </a:spcAft>
              <a:buClrTx/>
              <a:buFontTx/>
              <a:buNone/>
            </a:pPr>
            <a:endParaRPr lang="en-US" sz="1400">
              <a:solidFill>
                <a:srgbClr val="F3F3FF"/>
              </a:solidFill>
            </a:endParaRPr>
          </a:p>
        </p:txBody>
      </p:sp>
      <p:sp>
        <p:nvSpPr>
          <p:cNvPr id="86021" name="Rectangle 41"/>
          <p:cNvSpPr>
            <a:spLocks noChangeArrowheads="1"/>
          </p:cNvSpPr>
          <p:nvPr/>
        </p:nvSpPr>
        <p:spPr bwMode="auto">
          <a:xfrm>
            <a:off x="412051" y="6565900"/>
            <a:ext cx="26810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p>
            <a:pPr algn="ctr" eaLnBrk="0" hangingPunct="0">
              <a:lnSpc>
                <a:spcPct val="90000"/>
              </a:lnSpc>
              <a:spcBef>
                <a:spcPct val="20000"/>
              </a:spcBef>
              <a:spcAft>
                <a:spcPct val="50000"/>
              </a:spcAft>
              <a:buClr>
                <a:schemeClr val="accent1"/>
              </a:buClr>
              <a:buFont typeface="Wingdings" charset="0"/>
              <a:buNone/>
            </a:pPr>
            <a:r>
              <a:rPr lang="en-GB" sz="1200"/>
              <a:t>Fox K et al. </a:t>
            </a:r>
            <a:r>
              <a:rPr lang="en-GB" sz="1200" i="1"/>
              <a:t>Lancet.</a:t>
            </a:r>
            <a:r>
              <a:rPr lang="en-GB" sz="1200"/>
              <a:t> 2008;372:807-816.</a:t>
            </a:r>
            <a:endParaRPr lang="fr-FR" sz="12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8149" y="1635720"/>
            <a:ext cx="10659883" cy="45607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394" name="Rectangle 2"/>
          <p:cNvSpPr>
            <a:spLocks noGrp="1" noChangeArrowheads="1"/>
          </p:cNvSpPr>
          <p:nvPr>
            <p:ph type="title"/>
          </p:nvPr>
        </p:nvSpPr>
        <p:spPr>
          <a:xfrm>
            <a:off x="694551" y="415076"/>
            <a:ext cx="8921749" cy="822325"/>
          </a:xfrm>
        </p:spPr>
        <p:txBody>
          <a:bodyPr lIns="90000" tIns="46800" rIns="90000" bIns="46800" anchor="t">
            <a:noAutofit/>
          </a:bodyPr>
          <a:lstStyle/>
          <a:p>
            <a:pPr>
              <a:lnSpc>
                <a:spcPct val="100000"/>
              </a:lnSpc>
              <a:spcBef>
                <a:spcPct val="50000"/>
              </a:spcBef>
            </a:pPr>
            <a:r>
              <a:rPr lang="en-US" sz="3200" dirty="0">
                <a:solidFill>
                  <a:srgbClr val="000000"/>
                </a:solidFill>
                <a:latin typeface="Arial" charset="0"/>
              </a:rPr>
              <a:t>Ivabradine reduces fatal and nonfatal </a:t>
            </a:r>
            <a:br>
              <a:rPr lang="en-US" sz="3200" dirty="0">
                <a:solidFill>
                  <a:srgbClr val="000000"/>
                </a:solidFill>
                <a:latin typeface="Arial" charset="0"/>
              </a:rPr>
            </a:br>
            <a:r>
              <a:rPr lang="en-US" sz="3200" dirty="0">
                <a:solidFill>
                  <a:srgbClr val="000000"/>
                </a:solidFill>
                <a:latin typeface="Arial" charset="0"/>
              </a:rPr>
              <a:t>myocardial infarction (HR ≥70 </a:t>
            </a:r>
            <a:r>
              <a:rPr lang="en-US" sz="3200" dirty="0" err="1">
                <a:solidFill>
                  <a:srgbClr val="000000"/>
                </a:solidFill>
                <a:latin typeface="Arial" charset="0"/>
              </a:rPr>
              <a:t>bpm</a:t>
            </a:r>
            <a:r>
              <a:rPr lang="en-US" sz="3200" dirty="0">
                <a:solidFill>
                  <a:srgbClr val="000000"/>
                </a:solidFill>
                <a:latin typeface="Arial" charset="0"/>
              </a:rPr>
              <a:t>)</a:t>
            </a:r>
            <a:endParaRPr lang="fr-FR" sz="3200" dirty="0">
              <a:solidFill>
                <a:srgbClr val="000000"/>
              </a:solidFill>
              <a:latin typeface="Arial" charset="0"/>
            </a:endParaRPr>
          </a:p>
        </p:txBody>
      </p:sp>
      <p:sp>
        <p:nvSpPr>
          <p:cNvPr id="87042" name="Rectangle 3"/>
          <p:cNvSpPr>
            <a:spLocks noChangeArrowheads="1"/>
          </p:cNvSpPr>
          <p:nvPr/>
        </p:nvSpPr>
        <p:spPr bwMode="auto">
          <a:xfrm>
            <a:off x="1979369" y="1658938"/>
            <a:ext cx="276999"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pPr marL="271463" indent="-271463" algn="r" eaLnBrk="0" hangingPunct="0">
              <a:buClr>
                <a:schemeClr val="accent1"/>
              </a:buClr>
              <a:buFont typeface="Wingdings" charset="0"/>
              <a:buNone/>
            </a:pPr>
            <a:endParaRPr lang="en-GB" sz="1800"/>
          </a:p>
        </p:txBody>
      </p:sp>
      <p:sp>
        <p:nvSpPr>
          <p:cNvPr id="87043" name="Rectangle 4"/>
          <p:cNvSpPr>
            <a:spLocks noChangeArrowheads="1"/>
          </p:cNvSpPr>
          <p:nvPr/>
        </p:nvSpPr>
        <p:spPr bwMode="auto">
          <a:xfrm rot="-5400000">
            <a:off x="556199" y="3438981"/>
            <a:ext cx="191020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Hospitalization for </a:t>
            </a:r>
          </a:p>
          <a:p>
            <a:pPr algn="ctr"/>
            <a:r>
              <a:rPr lang="fr-FR" sz="1400" b="1"/>
              <a:t>fatal or nonfatal MI (%)</a:t>
            </a:r>
          </a:p>
        </p:txBody>
      </p:sp>
      <p:sp>
        <p:nvSpPr>
          <p:cNvPr id="87044" name="Rectangle 10"/>
          <p:cNvSpPr>
            <a:spLocks noChangeArrowheads="1"/>
          </p:cNvSpPr>
          <p:nvPr/>
        </p:nvSpPr>
        <p:spPr bwMode="auto">
          <a:xfrm>
            <a:off x="8113079" y="2602457"/>
            <a:ext cx="19736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400" b="1" dirty="0">
                <a:solidFill>
                  <a:srgbClr val="3399FF"/>
                </a:solidFill>
                <a:cs typeface="Times New Roman" charset="0"/>
              </a:rPr>
              <a:t>Placebo</a:t>
            </a:r>
          </a:p>
          <a:p>
            <a:pPr algn="ctr" eaLnBrk="0" hangingPunct="0"/>
            <a:r>
              <a:rPr lang="en-US" sz="2400" b="1" dirty="0">
                <a:solidFill>
                  <a:srgbClr val="3399FF"/>
                </a:solidFill>
                <a:cs typeface="Times New Roman" charset="0"/>
              </a:rPr>
              <a:t>(HR </a:t>
            </a:r>
            <a:r>
              <a:rPr lang="en-US" sz="2400" b="1" u="sng" dirty="0">
                <a:solidFill>
                  <a:srgbClr val="3399FF"/>
                </a:solidFill>
                <a:cs typeface="Times New Roman" charset="0"/>
              </a:rPr>
              <a:t>&gt;</a:t>
            </a:r>
            <a:r>
              <a:rPr lang="en-US" sz="2400" b="1" dirty="0">
                <a:solidFill>
                  <a:srgbClr val="3399FF"/>
                </a:solidFill>
                <a:cs typeface="Times New Roman" charset="0"/>
              </a:rPr>
              <a:t>70 </a:t>
            </a:r>
            <a:r>
              <a:rPr lang="en-US" sz="2400" b="1" dirty="0" err="1">
                <a:solidFill>
                  <a:srgbClr val="3399FF"/>
                </a:solidFill>
                <a:cs typeface="Times New Roman" charset="0"/>
              </a:rPr>
              <a:t>bpm</a:t>
            </a:r>
            <a:r>
              <a:rPr lang="en-US" sz="2400" b="1" dirty="0">
                <a:solidFill>
                  <a:srgbClr val="3399FF"/>
                </a:solidFill>
                <a:cs typeface="Times New Roman" charset="0"/>
              </a:rPr>
              <a:t>)</a:t>
            </a:r>
          </a:p>
        </p:txBody>
      </p:sp>
      <p:sp>
        <p:nvSpPr>
          <p:cNvPr id="1339398" name="Text Box 6"/>
          <p:cNvSpPr txBox="1">
            <a:spLocks noChangeArrowheads="1"/>
          </p:cNvSpPr>
          <p:nvPr/>
        </p:nvSpPr>
        <p:spPr bwMode="auto">
          <a:xfrm>
            <a:off x="8763931" y="4303483"/>
            <a:ext cx="1598545" cy="338554"/>
          </a:xfrm>
          <a:prstGeom prst="rect">
            <a:avLst/>
          </a:prstGeom>
          <a:noFill/>
          <a:ln w="9525">
            <a:noFill/>
            <a:miter lim="800000"/>
            <a:headEnd/>
            <a:tailEnd/>
          </a:ln>
          <a:effectLst>
            <a:prstShdw prst="shdw17" dist="17961" dir="2700000">
              <a:schemeClr val="folHlink">
                <a:gamma/>
                <a:shade val="60000"/>
                <a:invGamma/>
              </a:schemeClr>
            </a:prstShdw>
          </a:effectLst>
        </p:spPr>
        <p:txBody>
          <a:bodyPr wrap="none" lIns="0" tIns="0" rIns="0" bIns="0">
            <a:spAutoFit/>
          </a:bodyPr>
          <a:lstStyle/>
          <a:p>
            <a:pPr algn="r" eaLnBrk="0" hangingPunct="0">
              <a:lnSpc>
                <a:spcPct val="90000"/>
              </a:lnSpc>
              <a:spcBef>
                <a:spcPct val="50000"/>
              </a:spcBef>
              <a:spcAft>
                <a:spcPct val="50000"/>
              </a:spcAft>
              <a:buClr>
                <a:schemeClr val="accent1"/>
              </a:buClr>
              <a:buFont typeface="Wingdings" pitchFamily="2" charset="2"/>
              <a:buNone/>
              <a:defRPr/>
            </a:pPr>
            <a:r>
              <a:rPr lang="en-US" sz="2400" b="1" dirty="0">
                <a:solidFill>
                  <a:srgbClr val="FF970D"/>
                </a:solidFill>
                <a:ea typeface="+mn-ea"/>
                <a:cs typeface="Times New Roman" charset="0"/>
              </a:rPr>
              <a:t> Ivabradine</a:t>
            </a:r>
            <a:endParaRPr lang="fr-FR" sz="2400" b="1" dirty="0">
              <a:solidFill>
                <a:srgbClr val="FF970D"/>
              </a:solidFill>
              <a:ea typeface="+mn-ea"/>
              <a:cs typeface="Times New Roman" charset="0"/>
            </a:endParaRPr>
          </a:p>
        </p:txBody>
      </p:sp>
      <p:sp>
        <p:nvSpPr>
          <p:cNvPr id="87046" name="Freeform 7"/>
          <p:cNvSpPr>
            <a:spLocks/>
          </p:cNvSpPr>
          <p:nvPr/>
        </p:nvSpPr>
        <p:spPr bwMode="auto">
          <a:xfrm>
            <a:off x="2569634" y="5186364"/>
            <a:ext cx="800100" cy="117475"/>
          </a:xfrm>
          <a:custGeom>
            <a:avLst/>
            <a:gdLst>
              <a:gd name="T0" fmla="*/ 0 w 343"/>
              <a:gd name="T1" fmla="*/ 2147483647 h 51"/>
              <a:gd name="T2" fmla="*/ 2147483647 w 343"/>
              <a:gd name="T3" fmla="*/ 2147483647 h 51"/>
              <a:gd name="T4" fmla="*/ 2147483647 w 343"/>
              <a:gd name="T5" fmla="*/ 2147483647 h 51"/>
              <a:gd name="T6" fmla="*/ 2147483647 w 343"/>
              <a:gd name="T7" fmla="*/ 2147483647 h 51"/>
              <a:gd name="T8" fmla="*/ 2147483647 w 343"/>
              <a:gd name="T9" fmla="*/ 2147483647 h 51"/>
              <a:gd name="T10" fmla="*/ 2147483647 w 343"/>
              <a:gd name="T11" fmla="*/ 2147483647 h 51"/>
              <a:gd name="T12" fmla="*/ 2147483647 w 343"/>
              <a:gd name="T13" fmla="*/ 2147483647 h 51"/>
              <a:gd name="T14" fmla="*/ 2147483647 w 343"/>
              <a:gd name="T15" fmla="*/ 2147483647 h 51"/>
              <a:gd name="T16" fmla="*/ 2147483647 w 343"/>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3"/>
              <a:gd name="T28" fmla="*/ 0 h 51"/>
              <a:gd name="T29" fmla="*/ 343 w 343"/>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3" h="51">
                <a:moveTo>
                  <a:pt x="0" y="51"/>
                </a:moveTo>
                <a:lnTo>
                  <a:pt x="59" y="51"/>
                </a:lnTo>
                <a:lnTo>
                  <a:pt x="100" y="47"/>
                </a:lnTo>
                <a:lnTo>
                  <a:pt x="125" y="44"/>
                </a:lnTo>
                <a:lnTo>
                  <a:pt x="159" y="29"/>
                </a:lnTo>
                <a:lnTo>
                  <a:pt x="221" y="29"/>
                </a:lnTo>
                <a:lnTo>
                  <a:pt x="251" y="11"/>
                </a:lnTo>
                <a:lnTo>
                  <a:pt x="291" y="4"/>
                </a:lnTo>
                <a:lnTo>
                  <a:pt x="343" y="0"/>
                </a:lnTo>
              </a:path>
            </a:pathLst>
          </a:custGeom>
          <a:noFill/>
          <a:ln w="57150">
            <a:solidFill>
              <a:srgbClr val="FF970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47" name="Freeform 8"/>
          <p:cNvSpPr>
            <a:spLocks/>
          </p:cNvSpPr>
          <p:nvPr/>
        </p:nvSpPr>
        <p:spPr bwMode="auto">
          <a:xfrm>
            <a:off x="3357034" y="4740275"/>
            <a:ext cx="2214033" cy="446088"/>
          </a:xfrm>
          <a:custGeom>
            <a:avLst/>
            <a:gdLst>
              <a:gd name="T0" fmla="*/ 0 w 948"/>
              <a:gd name="T1" fmla="*/ 2147483647 h 193"/>
              <a:gd name="T2" fmla="*/ 2147483647 w 948"/>
              <a:gd name="T3" fmla="*/ 2147483647 h 193"/>
              <a:gd name="T4" fmla="*/ 2147483647 w 948"/>
              <a:gd name="T5" fmla="*/ 2147483647 h 193"/>
              <a:gd name="T6" fmla="*/ 2147483647 w 948"/>
              <a:gd name="T7" fmla="*/ 2147483647 h 193"/>
              <a:gd name="T8" fmla="*/ 2147483647 w 948"/>
              <a:gd name="T9" fmla="*/ 2147483647 h 193"/>
              <a:gd name="T10" fmla="*/ 2147483647 w 948"/>
              <a:gd name="T11" fmla="*/ 2147483647 h 193"/>
              <a:gd name="T12" fmla="*/ 2147483647 w 948"/>
              <a:gd name="T13" fmla="*/ 2147483647 h 193"/>
              <a:gd name="T14" fmla="*/ 2147483647 w 948"/>
              <a:gd name="T15" fmla="*/ 2147483647 h 193"/>
              <a:gd name="T16" fmla="*/ 2147483647 w 948"/>
              <a:gd name="T17" fmla="*/ 2147483647 h 193"/>
              <a:gd name="T18" fmla="*/ 2147483647 w 948"/>
              <a:gd name="T19" fmla="*/ 2147483647 h 193"/>
              <a:gd name="T20" fmla="*/ 2147483647 w 948"/>
              <a:gd name="T21" fmla="*/ 2147483647 h 193"/>
              <a:gd name="T22" fmla="*/ 2147483647 w 948"/>
              <a:gd name="T23" fmla="*/ 2147483647 h 193"/>
              <a:gd name="T24" fmla="*/ 2147483647 w 948"/>
              <a:gd name="T25" fmla="*/ 2147483647 h 193"/>
              <a:gd name="T26" fmla="*/ 2147483647 w 948"/>
              <a:gd name="T27" fmla="*/ 2147483647 h 193"/>
              <a:gd name="T28" fmla="*/ 2147483647 w 948"/>
              <a:gd name="T29" fmla="*/ 2147483647 h 193"/>
              <a:gd name="T30" fmla="*/ 2147483647 w 948"/>
              <a:gd name="T31" fmla="*/ 2147483647 h 193"/>
              <a:gd name="T32" fmla="*/ 2147483647 w 948"/>
              <a:gd name="T33" fmla="*/ 2147483647 h 193"/>
              <a:gd name="T34" fmla="*/ 2147483647 w 948"/>
              <a:gd name="T35" fmla="*/ 2147483647 h 193"/>
              <a:gd name="T36" fmla="*/ 2147483647 w 948"/>
              <a:gd name="T37" fmla="*/ 2147483647 h 193"/>
              <a:gd name="T38" fmla="*/ 2147483647 w 948"/>
              <a:gd name="T39" fmla="*/ 2147483647 h 193"/>
              <a:gd name="T40" fmla="*/ 2147483647 w 948"/>
              <a:gd name="T41" fmla="*/ 2147483647 h 193"/>
              <a:gd name="T42" fmla="*/ 2147483647 w 948"/>
              <a:gd name="T43" fmla="*/ 0 h 1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48"/>
              <a:gd name="T67" fmla="*/ 0 h 193"/>
              <a:gd name="T68" fmla="*/ 948 w 948"/>
              <a:gd name="T69" fmla="*/ 193 h 1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48" h="193">
                <a:moveTo>
                  <a:pt x="0" y="193"/>
                </a:moveTo>
                <a:lnTo>
                  <a:pt x="62" y="179"/>
                </a:lnTo>
                <a:lnTo>
                  <a:pt x="88" y="172"/>
                </a:lnTo>
                <a:lnTo>
                  <a:pt x="121" y="172"/>
                </a:lnTo>
                <a:lnTo>
                  <a:pt x="151" y="157"/>
                </a:lnTo>
                <a:lnTo>
                  <a:pt x="258" y="135"/>
                </a:lnTo>
                <a:lnTo>
                  <a:pt x="280" y="121"/>
                </a:lnTo>
                <a:lnTo>
                  <a:pt x="324" y="113"/>
                </a:lnTo>
                <a:lnTo>
                  <a:pt x="361" y="110"/>
                </a:lnTo>
                <a:lnTo>
                  <a:pt x="402" y="95"/>
                </a:lnTo>
                <a:lnTo>
                  <a:pt x="424" y="73"/>
                </a:lnTo>
                <a:lnTo>
                  <a:pt x="450" y="66"/>
                </a:lnTo>
                <a:lnTo>
                  <a:pt x="468" y="55"/>
                </a:lnTo>
                <a:lnTo>
                  <a:pt x="520" y="48"/>
                </a:lnTo>
                <a:lnTo>
                  <a:pt x="586" y="44"/>
                </a:lnTo>
                <a:lnTo>
                  <a:pt x="605" y="48"/>
                </a:lnTo>
                <a:lnTo>
                  <a:pt x="645" y="40"/>
                </a:lnTo>
                <a:lnTo>
                  <a:pt x="686" y="40"/>
                </a:lnTo>
                <a:lnTo>
                  <a:pt x="726" y="22"/>
                </a:lnTo>
                <a:lnTo>
                  <a:pt x="763" y="19"/>
                </a:lnTo>
                <a:lnTo>
                  <a:pt x="841" y="8"/>
                </a:lnTo>
                <a:lnTo>
                  <a:pt x="948" y="0"/>
                </a:lnTo>
              </a:path>
            </a:pathLst>
          </a:custGeom>
          <a:noFill/>
          <a:ln w="57150">
            <a:solidFill>
              <a:srgbClr val="FF970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48" name="Freeform 9"/>
          <p:cNvSpPr>
            <a:spLocks/>
          </p:cNvSpPr>
          <p:nvPr/>
        </p:nvSpPr>
        <p:spPr bwMode="auto">
          <a:xfrm>
            <a:off x="5571067" y="3951289"/>
            <a:ext cx="5401733" cy="788987"/>
          </a:xfrm>
          <a:custGeom>
            <a:avLst/>
            <a:gdLst>
              <a:gd name="T0" fmla="*/ 0 w 2312"/>
              <a:gd name="T1" fmla="*/ 2147483647 h 342"/>
              <a:gd name="T2" fmla="*/ 2147483647 w 2312"/>
              <a:gd name="T3" fmla="*/ 2147483647 h 342"/>
              <a:gd name="T4" fmla="*/ 2147483647 w 2312"/>
              <a:gd name="T5" fmla="*/ 2147483647 h 342"/>
              <a:gd name="T6" fmla="*/ 2147483647 w 2312"/>
              <a:gd name="T7" fmla="*/ 2147483647 h 342"/>
              <a:gd name="T8" fmla="*/ 2147483647 w 2312"/>
              <a:gd name="T9" fmla="*/ 2147483647 h 342"/>
              <a:gd name="T10" fmla="*/ 2147483647 w 2312"/>
              <a:gd name="T11" fmla="*/ 2147483647 h 342"/>
              <a:gd name="T12" fmla="*/ 2147483647 w 2312"/>
              <a:gd name="T13" fmla="*/ 2147483647 h 342"/>
              <a:gd name="T14" fmla="*/ 2147483647 w 2312"/>
              <a:gd name="T15" fmla="*/ 2147483647 h 342"/>
              <a:gd name="T16" fmla="*/ 2147483647 w 2312"/>
              <a:gd name="T17" fmla="*/ 2147483647 h 342"/>
              <a:gd name="T18" fmla="*/ 2147483647 w 2312"/>
              <a:gd name="T19" fmla="*/ 2147483647 h 342"/>
              <a:gd name="T20" fmla="*/ 2147483647 w 2312"/>
              <a:gd name="T21" fmla="*/ 2147483647 h 342"/>
              <a:gd name="T22" fmla="*/ 2147483647 w 2312"/>
              <a:gd name="T23" fmla="*/ 2147483647 h 342"/>
              <a:gd name="T24" fmla="*/ 2147483647 w 2312"/>
              <a:gd name="T25" fmla="*/ 2147483647 h 342"/>
              <a:gd name="T26" fmla="*/ 2147483647 w 2312"/>
              <a:gd name="T27" fmla="*/ 2147483647 h 342"/>
              <a:gd name="T28" fmla="*/ 2147483647 w 2312"/>
              <a:gd name="T29" fmla="*/ 2147483647 h 342"/>
              <a:gd name="T30" fmla="*/ 2147483647 w 2312"/>
              <a:gd name="T31" fmla="*/ 2147483647 h 342"/>
              <a:gd name="T32" fmla="*/ 2147483647 w 2312"/>
              <a:gd name="T33" fmla="*/ 2147483647 h 342"/>
              <a:gd name="T34" fmla="*/ 2147483647 w 2312"/>
              <a:gd name="T35" fmla="*/ 2147483647 h 342"/>
              <a:gd name="T36" fmla="*/ 2147483647 w 2312"/>
              <a:gd name="T37" fmla="*/ 2147483647 h 342"/>
              <a:gd name="T38" fmla="*/ 2147483647 w 2312"/>
              <a:gd name="T39" fmla="*/ 2147483647 h 342"/>
              <a:gd name="T40" fmla="*/ 2147483647 w 2312"/>
              <a:gd name="T41" fmla="*/ 2147483647 h 342"/>
              <a:gd name="T42" fmla="*/ 2147483647 w 2312"/>
              <a:gd name="T43" fmla="*/ 2147483647 h 342"/>
              <a:gd name="T44" fmla="*/ 2147483647 w 2312"/>
              <a:gd name="T45" fmla="*/ 2147483647 h 342"/>
              <a:gd name="T46" fmla="*/ 2147483647 w 2312"/>
              <a:gd name="T47" fmla="*/ 2147483647 h 342"/>
              <a:gd name="T48" fmla="*/ 2147483647 w 2312"/>
              <a:gd name="T49" fmla="*/ 2147483647 h 342"/>
              <a:gd name="T50" fmla="*/ 2147483647 w 2312"/>
              <a:gd name="T51" fmla="*/ 2147483647 h 342"/>
              <a:gd name="T52" fmla="*/ 2147483647 w 2312"/>
              <a:gd name="T53" fmla="*/ 2147483647 h 342"/>
              <a:gd name="T54" fmla="*/ 2147483647 w 2312"/>
              <a:gd name="T55" fmla="*/ 2147483647 h 342"/>
              <a:gd name="T56" fmla="*/ 2147483647 w 2312"/>
              <a:gd name="T57" fmla="*/ 2147483647 h 342"/>
              <a:gd name="T58" fmla="*/ 2147483647 w 2312"/>
              <a:gd name="T59" fmla="*/ 2147483647 h 342"/>
              <a:gd name="T60" fmla="*/ 2147483647 w 2312"/>
              <a:gd name="T61" fmla="*/ 2147483647 h 342"/>
              <a:gd name="T62" fmla="*/ 2147483647 w 2312"/>
              <a:gd name="T63" fmla="*/ 2147483647 h 342"/>
              <a:gd name="T64" fmla="*/ 2147483647 w 2312"/>
              <a:gd name="T65" fmla="*/ 2147483647 h 342"/>
              <a:gd name="T66" fmla="*/ 2147483647 w 2312"/>
              <a:gd name="T67" fmla="*/ 2147483647 h 342"/>
              <a:gd name="T68" fmla="*/ 2147483647 w 2312"/>
              <a:gd name="T69" fmla="*/ 2147483647 h 342"/>
              <a:gd name="T70" fmla="*/ 2147483647 w 2312"/>
              <a:gd name="T71" fmla="*/ 2147483647 h 342"/>
              <a:gd name="T72" fmla="*/ 2147483647 w 2312"/>
              <a:gd name="T73" fmla="*/ 2147483647 h 342"/>
              <a:gd name="T74" fmla="*/ 2147483647 w 2312"/>
              <a:gd name="T75" fmla="*/ 2147483647 h 342"/>
              <a:gd name="T76" fmla="*/ 2147483647 w 2312"/>
              <a:gd name="T77" fmla="*/ 2147483647 h 342"/>
              <a:gd name="T78" fmla="*/ 2147483647 w 2312"/>
              <a:gd name="T79" fmla="*/ 2147483647 h 342"/>
              <a:gd name="T80" fmla="*/ 2147483647 w 2312"/>
              <a:gd name="T81" fmla="*/ 2147483647 h 342"/>
              <a:gd name="T82" fmla="*/ 2147483647 w 2312"/>
              <a:gd name="T83" fmla="*/ 2147483647 h 342"/>
              <a:gd name="T84" fmla="*/ 2147483647 w 2312"/>
              <a:gd name="T85" fmla="*/ 0 h 342"/>
              <a:gd name="T86" fmla="*/ 2147483647 w 2312"/>
              <a:gd name="T87" fmla="*/ 0 h 3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12"/>
              <a:gd name="T133" fmla="*/ 0 h 342"/>
              <a:gd name="T134" fmla="*/ 2312 w 2312"/>
              <a:gd name="T135" fmla="*/ 342 h 3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12" h="342">
                <a:moveTo>
                  <a:pt x="0" y="342"/>
                </a:moveTo>
                <a:lnTo>
                  <a:pt x="25" y="324"/>
                </a:lnTo>
                <a:lnTo>
                  <a:pt x="59" y="320"/>
                </a:lnTo>
                <a:lnTo>
                  <a:pt x="77" y="320"/>
                </a:lnTo>
                <a:lnTo>
                  <a:pt x="103" y="313"/>
                </a:lnTo>
                <a:lnTo>
                  <a:pt x="121" y="299"/>
                </a:lnTo>
                <a:lnTo>
                  <a:pt x="140" y="284"/>
                </a:lnTo>
                <a:lnTo>
                  <a:pt x="169" y="280"/>
                </a:lnTo>
                <a:lnTo>
                  <a:pt x="188" y="269"/>
                </a:lnTo>
                <a:lnTo>
                  <a:pt x="206" y="262"/>
                </a:lnTo>
                <a:lnTo>
                  <a:pt x="250" y="259"/>
                </a:lnTo>
                <a:lnTo>
                  <a:pt x="291" y="244"/>
                </a:lnTo>
                <a:lnTo>
                  <a:pt x="309" y="248"/>
                </a:lnTo>
                <a:lnTo>
                  <a:pt x="516" y="248"/>
                </a:lnTo>
                <a:lnTo>
                  <a:pt x="545" y="237"/>
                </a:lnTo>
                <a:lnTo>
                  <a:pt x="612" y="229"/>
                </a:lnTo>
                <a:lnTo>
                  <a:pt x="664" y="229"/>
                </a:lnTo>
                <a:lnTo>
                  <a:pt x="700" y="215"/>
                </a:lnTo>
                <a:lnTo>
                  <a:pt x="745" y="208"/>
                </a:lnTo>
                <a:lnTo>
                  <a:pt x="770" y="197"/>
                </a:lnTo>
                <a:lnTo>
                  <a:pt x="800" y="193"/>
                </a:lnTo>
                <a:lnTo>
                  <a:pt x="822" y="193"/>
                </a:lnTo>
                <a:lnTo>
                  <a:pt x="841" y="186"/>
                </a:lnTo>
                <a:lnTo>
                  <a:pt x="877" y="182"/>
                </a:lnTo>
                <a:lnTo>
                  <a:pt x="900" y="164"/>
                </a:lnTo>
                <a:lnTo>
                  <a:pt x="1040" y="157"/>
                </a:lnTo>
                <a:lnTo>
                  <a:pt x="1058" y="142"/>
                </a:lnTo>
                <a:lnTo>
                  <a:pt x="1073" y="138"/>
                </a:lnTo>
                <a:lnTo>
                  <a:pt x="1106" y="138"/>
                </a:lnTo>
                <a:lnTo>
                  <a:pt x="1121" y="127"/>
                </a:lnTo>
                <a:lnTo>
                  <a:pt x="1143" y="116"/>
                </a:lnTo>
                <a:lnTo>
                  <a:pt x="1220" y="116"/>
                </a:lnTo>
                <a:lnTo>
                  <a:pt x="1243" y="106"/>
                </a:lnTo>
                <a:lnTo>
                  <a:pt x="1305" y="106"/>
                </a:lnTo>
                <a:lnTo>
                  <a:pt x="1386" y="84"/>
                </a:lnTo>
                <a:lnTo>
                  <a:pt x="1508" y="84"/>
                </a:lnTo>
                <a:lnTo>
                  <a:pt x="1530" y="65"/>
                </a:lnTo>
                <a:lnTo>
                  <a:pt x="1563" y="55"/>
                </a:lnTo>
                <a:lnTo>
                  <a:pt x="1707" y="44"/>
                </a:lnTo>
                <a:lnTo>
                  <a:pt x="1733" y="29"/>
                </a:lnTo>
                <a:lnTo>
                  <a:pt x="1777" y="14"/>
                </a:lnTo>
                <a:lnTo>
                  <a:pt x="1999" y="14"/>
                </a:lnTo>
                <a:lnTo>
                  <a:pt x="2036" y="0"/>
                </a:lnTo>
                <a:lnTo>
                  <a:pt x="2312" y="0"/>
                </a:lnTo>
              </a:path>
            </a:pathLst>
          </a:custGeom>
          <a:noFill/>
          <a:ln w="57150">
            <a:solidFill>
              <a:srgbClr val="FF970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49" name="Freeform 10"/>
          <p:cNvSpPr>
            <a:spLocks/>
          </p:cNvSpPr>
          <p:nvPr/>
        </p:nvSpPr>
        <p:spPr bwMode="auto">
          <a:xfrm>
            <a:off x="2546352" y="3070225"/>
            <a:ext cx="8426449" cy="2243138"/>
          </a:xfrm>
          <a:custGeom>
            <a:avLst/>
            <a:gdLst>
              <a:gd name="T0" fmla="*/ 2147483647 w 3607"/>
              <a:gd name="T1" fmla="*/ 2147483647 h 969"/>
              <a:gd name="T2" fmla="*/ 2147483647 w 3607"/>
              <a:gd name="T3" fmla="*/ 2147483647 h 969"/>
              <a:gd name="T4" fmla="*/ 2147483647 w 3607"/>
              <a:gd name="T5" fmla="*/ 2147483647 h 969"/>
              <a:gd name="T6" fmla="*/ 2147483647 w 3607"/>
              <a:gd name="T7" fmla="*/ 2147483647 h 969"/>
              <a:gd name="T8" fmla="*/ 2147483647 w 3607"/>
              <a:gd name="T9" fmla="*/ 2147483647 h 969"/>
              <a:gd name="T10" fmla="*/ 2147483647 w 3607"/>
              <a:gd name="T11" fmla="*/ 2147483647 h 969"/>
              <a:gd name="T12" fmla="*/ 2147483647 w 3607"/>
              <a:gd name="T13" fmla="*/ 2147483647 h 969"/>
              <a:gd name="T14" fmla="*/ 2147483647 w 3607"/>
              <a:gd name="T15" fmla="*/ 2147483647 h 969"/>
              <a:gd name="T16" fmla="*/ 2147483647 w 3607"/>
              <a:gd name="T17" fmla="*/ 2147483647 h 969"/>
              <a:gd name="T18" fmla="*/ 2147483647 w 3607"/>
              <a:gd name="T19" fmla="*/ 2147483647 h 969"/>
              <a:gd name="T20" fmla="*/ 2147483647 w 3607"/>
              <a:gd name="T21" fmla="*/ 2147483647 h 969"/>
              <a:gd name="T22" fmla="*/ 2147483647 w 3607"/>
              <a:gd name="T23" fmla="*/ 2147483647 h 969"/>
              <a:gd name="T24" fmla="*/ 2147483647 w 3607"/>
              <a:gd name="T25" fmla="*/ 2147483647 h 969"/>
              <a:gd name="T26" fmla="*/ 2147483647 w 3607"/>
              <a:gd name="T27" fmla="*/ 2147483647 h 969"/>
              <a:gd name="T28" fmla="*/ 2147483647 w 3607"/>
              <a:gd name="T29" fmla="*/ 2147483647 h 969"/>
              <a:gd name="T30" fmla="*/ 2147483647 w 3607"/>
              <a:gd name="T31" fmla="*/ 2147483647 h 969"/>
              <a:gd name="T32" fmla="*/ 2147483647 w 3607"/>
              <a:gd name="T33" fmla="*/ 2147483647 h 969"/>
              <a:gd name="T34" fmla="*/ 2147483647 w 3607"/>
              <a:gd name="T35" fmla="*/ 2147483647 h 969"/>
              <a:gd name="T36" fmla="*/ 2147483647 w 3607"/>
              <a:gd name="T37" fmla="*/ 2147483647 h 969"/>
              <a:gd name="T38" fmla="*/ 2147483647 w 3607"/>
              <a:gd name="T39" fmla="*/ 2147483647 h 969"/>
              <a:gd name="T40" fmla="*/ 2147483647 w 3607"/>
              <a:gd name="T41" fmla="*/ 2147483647 h 969"/>
              <a:gd name="T42" fmla="*/ 2147483647 w 3607"/>
              <a:gd name="T43" fmla="*/ 2147483647 h 969"/>
              <a:gd name="T44" fmla="*/ 2147483647 w 3607"/>
              <a:gd name="T45" fmla="*/ 2147483647 h 969"/>
              <a:gd name="T46" fmla="*/ 2147483647 w 3607"/>
              <a:gd name="T47" fmla="*/ 2147483647 h 969"/>
              <a:gd name="T48" fmla="*/ 2147483647 w 3607"/>
              <a:gd name="T49" fmla="*/ 2147483647 h 969"/>
              <a:gd name="T50" fmla="*/ 2147483647 w 3607"/>
              <a:gd name="T51" fmla="*/ 2147483647 h 969"/>
              <a:gd name="T52" fmla="*/ 2147483647 w 3607"/>
              <a:gd name="T53" fmla="*/ 2147483647 h 969"/>
              <a:gd name="T54" fmla="*/ 2147483647 w 3607"/>
              <a:gd name="T55" fmla="*/ 2147483647 h 969"/>
              <a:gd name="T56" fmla="*/ 2147483647 w 3607"/>
              <a:gd name="T57" fmla="*/ 2147483647 h 969"/>
              <a:gd name="T58" fmla="*/ 2147483647 w 3607"/>
              <a:gd name="T59" fmla="*/ 2147483647 h 969"/>
              <a:gd name="T60" fmla="*/ 2147483647 w 3607"/>
              <a:gd name="T61" fmla="*/ 2147483647 h 969"/>
              <a:gd name="T62" fmla="*/ 2147483647 w 3607"/>
              <a:gd name="T63" fmla="*/ 2147483647 h 969"/>
              <a:gd name="T64" fmla="*/ 2147483647 w 3607"/>
              <a:gd name="T65" fmla="*/ 2147483647 h 969"/>
              <a:gd name="T66" fmla="*/ 2147483647 w 3607"/>
              <a:gd name="T67" fmla="*/ 2147483647 h 969"/>
              <a:gd name="T68" fmla="*/ 2147483647 w 3607"/>
              <a:gd name="T69" fmla="*/ 2147483647 h 969"/>
              <a:gd name="T70" fmla="*/ 2147483647 w 3607"/>
              <a:gd name="T71" fmla="*/ 2147483647 h 969"/>
              <a:gd name="T72" fmla="*/ 2147483647 w 3607"/>
              <a:gd name="T73" fmla="*/ 2147483647 h 969"/>
              <a:gd name="T74" fmla="*/ 2147483647 w 3607"/>
              <a:gd name="T75" fmla="*/ 2147483647 h 969"/>
              <a:gd name="T76" fmla="*/ 2147483647 w 3607"/>
              <a:gd name="T77" fmla="*/ 2147483647 h 969"/>
              <a:gd name="T78" fmla="*/ 2147483647 w 3607"/>
              <a:gd name="T79" fmla="*/ 2147483647 h 969"/>
              <a:gd name="T80" fmla="*/ 2147483647 w 3607"/>
              <a:gd name="T81" fmla="*/ 0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07"/>
              <a:gd name="T124" fmla="*/ 0 h 969"/>
              <a:gd name="T125" fmla="*/ 3607 w 3607"/>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07" h="969">
                <a:moveTo>
                  <a:pt x="0" y="969"/>
                </a:moveTo>
                <a:lnTo>
                  <a:pt x="66" y="965"/>
                </a:lnTo>
                <a:lnTo>
                  <a:pt x="122" y="958"/>
                </a:lnTo>
                <a:lnTo>
                  <a:pt x="162" y="950"/>
                </a:lnTo>
                <a:lnTo>
                  <a:pt x="221" y="929"/>
                </a:lnTo>
                <a:lnTo>
                  <a:pt x="240" y="914"/>
                </a:lnTo>
                <a:lnTo>
                  <a:pt x="273" y="918"/>
                </a:lnTo>
                <a:lnTo>
                  <a:pt x="321" y="903"/>
                </a:lnTo>
                <a:lnTo>
                  <a:pt x="361" y="899"/>
                </a:lnTo>
                <a:lnTo>
                  <a:pt x="398" y="889"/>
                </a:lnTo>
                <a:lnTo>
                  <a:pt x="450" y="870"/>
                </a:lnTo>
                <a:lnTo>
                  <a:pt x="476" y="848"/>
                </a:lnTo>
                <a:lnTo>
                  <a:pt x="509" y="830"/>
                </a:lnTo>
                <a:lnTo>
                  <a:pt x="561" y="827"/>
                </a:lnTo>
                <a:lnTo>
                  <a:pt x="586" y="819"/>
                </a:lnTo>
                <a:lnTo>
                  <a:pt x="605" y="805"/>
                </a:lnTo>
                <a:lnTo>
                  <a:pt x="627" y="787"/>
                </a:lnTo>
                <a:lnTo>
                  <a:pt x="671" y="776"/>
                </a:lnTo>
                <a:lnTo>
                  <a:pt x="686" y="750"/>
                </a:lnTo>
                <a:lnTo>
                  <a:pt x="708" y="739"/>
                </a:lnTo>
                <a:lnTo>
                  <a:pt x="752" y="736"/>
                </a:lnTo>
                <a:lnTo>
                  <a:pt x="786" y="725"/>
                </a:lnTo>
                <a:lnTo>
                  <a:pt x="815" y="706"/>
                </a:lnTo>
                <a:lnTo>
                  <a:pt x="863" y="706"/>
                </a:lnTo>
                <a:lnTo>
                  <a:pt x="922" y="699"/>
                </a:lnTo>
                <a:lnTo>
                  <a:pt x="948" y="688"/>
                </a:lnTo>
                <a:lnTo>
                  <a:pt x="988" y="685"/>
                </a:lnTo>
                <a:lnTo>
                  <a:pt x="1036" y="659"/>
                </a:lnTo>
                <a:lnTo>
                  <a:pt x="1055" y="652"/>
                </a:lnTo>
                <a:lnTo>
                  <a:pt x="1084" y="652"/>
                </a:lnTo>
                <a:lnTo>
                  <a:pt x="1106" y="637"/>
                </a:lnTo>
                <a:lnTo>
                  <a:pt x="1158" y="637"/>
                </a:lnTo>
                <a:lnTo>
                  <a:pt x="1191" y="615"/>
                </a:lnTo>
                <a:lnTo>
                  <a:pt x="1210" y="601"/>
                </a:lnTo>
                <a:lnTo>
                  <a:pt x="1239" y="593"/>
                </a:lnTo>
                <a:lnTo>
                  <a:pt x="1287" y="572"/>
                </a:lnTo>
                <a:lnTo>
                  <a:pt x="1328" y="557"/>
                </a:lnTo>
                <a:lnTo>
                  <a:pt x="1357" y="557"/>
                </a:lnTo>
                <a:lnTo>
                  <a:pt x="1387" y="542"/>
                </a:lnTo>
                <a:lnTo>
                  <a:pt x="1420" y="535"/>
                </a:lnTo>
                <a:lnTo>
                  <a:pt x="1461" y="517"/>
                </a:lnTo>
                <a:lnTo>
                  <a:pt x="1505" y="517"/>
                </a:lnTo>
                <a:lnTo>
                  <a:pt x="1542" y="506"/>
                </a:lnTo>
                <a:lnTo>
                  <a:pt x="1582" y="491"/>
                </a:lnTo>
                <a:lnTo>
                  <a:pt x="1630" y="481"/>
                </a:lnTo>
                <a:lnTo>
                  <a:pt x="1652" y="473"/>
                </a:lnTo>
                <a:lnTo>
                  <a:pt x="1675" y="455"/>
                </a:lnTo>
                <a:lnTo>
                  <a:pt x="1704" y="440"/>
                </a:lnTo>
                <a:lnTo>
                  <a:pt x="1756" y="444"/>
                </a:lnTo>
                <a:lnTo>
                  <a:pt x="1781" y="426"/>
                </a:lnTo>
                <a:lnTo>
                  <a:pt x="1807" y="422"/>
                </a:lnTo>
                <a:lnTo>
                  <a:pt x="1837" y="419"/>
                </a:lnTo>
                <a:lnTo>
                  <a:pt x="1855" y="404"/>
                </a:lnTo>
                <a:lnTo>
                  <a:pt x="1911" y="404"/>
                </a:lnTo>
                <a:lnTo>
                  <a:pt x="1955" y="397"/>
                </a:lnTo>
                <a:lnTo>
                  <a:pt x="1999" y="397"/>
                </a:lnTo>
                <a:lnTo>
                  <a:pt x="2021" y="379"/>
                </a:lnTo>
                <a:lnTo>
                  <a:pt x="2043" y="364"/>
                </a:lnTo>
                <a:lnTo>
                  <a:pt x="2095" y="360"/>
                </a:lnTo>
                <a:lnTo>
                  <a:pt x="2124" y="349"/>
                </a:lnTo>
                <a:lnTo>
                  <a:pt x="2172" y="331"/>
                </a:lnTo>
                <a:lnTo>
                  <a:pt x="2195" y="328"/>
                </a:lnTo>
                <a:lnTo>
                  <a:pt x="2346" y="324"/>
                </a:lnTo>
                <a:lnTo>
                  <a:pt x="2401" y="309"/>
                </a:lnTo>
                <a:lnTo>
                  <a:pt x="2434" y="295"/>
                </a:lnTo>
                <a:lnTo>
                  <a:pt x="2519" y="277"/>
                </a:lnTo>
                <a:lnTo>
                  <a:pt x="2597" y="226"/>
                </a:lnTo>
                <a:lnTo>
                  <a:pt x="2685" y="226"/>
                </a:lnTo>
                <a:lnTo>
                  <a:pt x="2788" y="185"/>
                </a:lnTo>
                <a:lnTo>
                  <a:pt x="2855" y="182"/>
                </a:lnTo>
                <a:lnTo>
                  <a:pt x="2884" y="171"/>
                </a:lnTo>
                <a:lnTo>
                  <a:pt x="2980" y="171"/>
                </a:lnTo>
                <a:lnTo>
                  <a:pt x="3010" y="153"/>
                </a:lnTo>
                <a:lnTo>
                  <a:pt x="3076" y="153"/>
                </a:lnTo>
                <a:lnTo>
                  <a:pt x="3102" y="142"/>
                </a:lnTo>
                <a:lnTo>
                  <a:pt x="3275" y="113"/>
                </a:lnTo>
                <a:lnTo>
                  <a:pt x="3305" y="98"/>
                </a:lnTo>
                <a:lnTo>
                  <a:pt x="3353" y="91"/>
                </a:lnTo>
                <a:lnTo>
                  <a:pt x="3393" y="80"/>
                </a:lnTo>
                <a:lnTo>
                  <a:pt x="3412" y="69"/>
                </a:lnTo>
                <a:lnTo>
                  <a:pt x="3522" y="25"/>
                </a:lnTo>
                <a:lnTo>
                  <a:pt x="3607" y="0"/>
                </a:lnTo>
              </a:path>
            </a:pathLst>
          </a:cu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7050" name="Group 11"/>
          <p:cNvGrpSpPr>
            <a:grpSpLocks/>
          </p:cNvGrpSpPr>
          <p:nvPr/>
        </p:nvGrpSpPr>
        <p:grpSpPr bwMode="auto">
          <a:xfrm>
            <a:off x="2857500" y="2220915"/>
            <a:ext cx="3541183" cy="639763"/>
            <a:chOff x="1344" y="943"/>
            <a:chExt cx="1673" cy="403"/>
          </a:xfrm>
        </p:grpSpPr>
        <p:sp>
          <p:nvSpPr>
            <p:cNvPr id="87072" name="Text Box 12"/>
            <p:cNvSpPr txBox="1">
              <a:spLocks noChangeArrowheads="1"/>
            </p:cNvSpPr>
            <p:nvPr/>
          </p:nvSpPr>
          <p:spPr bwMode="auto">
            <a:xfrm>
              <a:off x="1344" y="1172"/>
              <a:ext cx="4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b="1" i="1"/>
                <a:t>P</a:t>
              </a:r>
              <a:r>
                <a:rPr lang="en-GB" sz="1800" b="1"/>
                <a:t>=0.001</a:t>
              </a:r>
            </a:p>
          </p:txBody>
        </p:sp>
        <p:sp>
          <p:nvSpPr>
            <p:cNvPr id="87073" name="Rectangle 13"/>
            <p:cNvSpPr>
              <a:spLocks noChangeArrowheads="1"/>
            </p:cNvSpPr>
            <p:nvPr/>
          </p:nvSpPr>
          <p:spPr bwMode="auto">
            <a:xfrm>
              <a:off x="1344" y="943"/>
              <a:ext cx="167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eaLnBrk="0" hangingPunct="0">
                <a:lnSpc>
                  <a:spcPct val="90000"/>
                </a:lnSpc>
                <a:spcBef>
                  <a:spcPct val="20000"/>
                </a:spcBef>
                <a:spcAft>
                  <a:spcPct val="50000"/>
                </a:spcAft>
                <a:buClr>
                  <a:schemeClr val="accent1"/>
                </a:buClr>
                <a:buFont typeface="Wingdings" charset="0"/>
                <a:buNone/>
              </a:pPr>
              <a:r>
                <a:rPr lang="en-GB" sz="1800" b="1"/>
                <a:t>Hazard ratio = 0.64 (0.49 – 0.84)</a:t>
              </a:r>
            </a:p>
          </p:txBody>
        </p:sp>
      </p:grpSp>
      <p:sp>
        <p:nvSpPr>
          <p:cNvPr id="87051" name="Line 14"/>
          <p:cNvSpPr>
            <a:spLocks noChangeShapeType="1"/>
          </p:cNvSpPr>
          <p:nvPr/>
        </p:nvSpPr>
        <p:spPr bwMode="auto">
          <a:xfrm>
            <a:off x="2400300" y="5311775"/>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2" name="Line 15"/>
          <p:cNvSpPr>
            <a:spLocks noChangeShapeType="1"/>
          </p:cNvSpPr>
          <p:nvPr/>
        </p:nvSpPr>
        <p:spPr bwMode="auto">
          <a:xfrm>
            <a:off x="2400300" y="3754439"/>
            <a:ext cx="143933"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3" name="Line 16"/>
          <p:cNvSpPr>
            <a:spLocks noChangeShapeType="1"/>
          </p:cNvSpPr>
          <p:nvPr/>
        </p:nvSpPr>
        <p:spPr bwMode="auto">
          <a:xfrm>
            <a:off x="2400300" y="2246314"/>
            <a:ext cx="143933"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4" name="Line 17"/>
          <p:cNvSpPr>
            <a:spLocks noChangeShapeType="1"/>
          </p:cNvSpPr>
          <p:nvPr/>
        </p:nvSpPr>
        <p:spPr bwMode="auto">
          <a:xfrm flipV="1">
            <a:off x="2542118" y="5311776"/>
            <a:ext cx="2116" cy="1317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5" name="Line 18"/>
          <p:cNvSpPr>
            <a:spLocks noChangeShapeType="1"/>
          </p:cNvSpPr>
          <p:nvPr/>
        </p:nvSpPr>
        <p:spPr bwMode="auto">
          <a:xfrm flipV="1">
            <a:off x="4663018" y="5311776"/>
            <a:ext cx="2116" cy="1317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6" name="Line 19"/>
          <p:cNvSpPr>
            <a:spLocks noChangeShapeType="1"/>
          </p:cNvSpPr>
          <p:nvPr/>
        </p:nvSpPr>
        <p:spPr bwMode="auto">
          <a:xfrm flipV="1">
            <a:off x="6771218" y="5311776"/>
            <a:ext cx="2116" cy="1317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7" name="Line 20"/>
          <p:cNvSpPr>
            <a:spLocks noChangeShapeType="1"/>
          </p:cNvSpPr>
          <p:nvPr/>
        </p:nvSpPr>
        <p:spPr bwMode="auto">
          <a:xfrm flipV="1">
            <a:off x="8862485" y="5311776"/>
            <a:ext cx="4233" cy="1317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8" name="Line 21"/>
          <p:cNvSpPr>
            <a:spLocks noChangeShapeType="1"/>
          </p:cNvSpPr>
          <p:nvPr/>
        </p:nvSpPr>
        <p:spPr bwMode="auto">
          <a:xfrm flipV="1">
            <a:off x="10970685" y="5311776"/>
            <a:ext cx="2116" cy="1317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9" name="Freeform 22"/>
          <p:cNvSpPr>
            <a:spLocks/>
          </p:cNvSpPr>
          <p:nvPr/>
        </p:nvSpPr>
        <p:spPr bwMode="auto">
          <a:xfrm>
            <a:off x="2542117" y="2251075"/>
            <a:ext cx="8430683" cy="276999"/>
          </a:xfrm>
          <a:custGeom>
            <a:avLst/>
            <a:gdLst>
              <a:gd name="T0" fmla="*/ 0 w 3617"/>
              <a:gd name="T1" fmla="*/ 0 h 1654"/>
              <a:gd name="T2" fmla="*/ 0 w 3617"/>
              <a:gd name="T3" fmla="*/ 2147483647 h 1654"/>
              <a:gd name="T4" fmla="*/ 2147483647 w 3617"/>
              <a:gd name="T5" fmla="*/ 2147483647 h 1654"/>
              <a:gd name="T6" fmla="*/ 0 60000 65536"/>
              <a:gd name="T7" fmla="*/ 0 60000 65536"/>
              <a:gd name="T8" fmla="*/ 0 60000 65536"/>
              <a:gd name="T9" fmla="*/ 0 w 3617"/>
              <a:gd name="T10" fmla="*/ 0 h 1654"/>
              <a:gd name="T11" fmla="*/ 3617 w 3617"/>
              <a:gd name="T12" fmla="*/ 1654 h 1654"/>
            </a:gdLst>
            <a:ahLst/>
            <a:cxnLst>
              <a:cxn ang="T6">
                <a:pos x="T0" y="T1"/>
              </a:cxn>
              <a:cxn ang="T7">
                <a:pos x="T2" y="T3"/>
              </a:cxn>
              <a:cxn ang="T8">
                <a:pos x="T4" y="T5"/>
              </a:cxn>
            </a:cxnLst>
            <a:rect l="T9" t="T10" r="T11" b="T12"/>
            <a:pathLst>
              <a:path w="3617" h="1654">
                <a:moveTo>
                  <a:pt x="0" y="0"/>
                </a:moveTo>
                <a:lnTo>
                  <a:pt x="0" y="1654"/>
                </a:lnTo>
                <a:lnTo>
                  <a:pt x="3617" y="1654"/>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endParaRPr lang="en-US"/>
          </a:p>
        </p:txBody>
      </p:sp>
      <p:sp>
        <p:nvSpPr>
          <p:cNvPr id="87060" name="Text Box 23"/>
          <p:cNvSpPr txBox="1">
            <a:spLocks noChangeArrowheads="1"/>
          </p:cNvSpPr>
          <p:nvPr/>
        </p:nvSpPr>
        <p:spPr bwMode="auto">
          <a:xfrm>
            <a:off x="6375400" y="5899151"/>
            <a:ext cx="479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Years</a:t>
            </a:r>
            <a:endParaRPr lang="en-US" sz="1400" b="1"/>
          </a:p>
        </p:txBody>
      </p:sp>
      <p:sp>
        <p:nvSpPr>
          <p:cNvPr id="87061" name="Rectangle 24"/>
          <p:cNvSpPr>
            <a:spLocks noChangeArrowheads="1"/>
          </p:cNvSpPr>
          <p:nvPr/>
        </p:nvSpPr>
        <p:spPr bwMode="auto">
          <a:xfrm>
            <a:off x="2504336" y="55451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a:t>
            </a:r>
          </a:p>
        </p:txBody>
      </p:sp>
      <p:sp>
        <p:nvSpPr>
          <p:cNvPr id="87062" name="Rectangle 25"/>
          <p:cNvSpPr>
            <a:spLocks noChangeArrowheads="1"/>
          </p:cNvSpPr>
          <p:nvPr/>
        </p:nvSpPr>
        <p:spPr bwMode="auto">
          <a:xfrm>
            <a:off x="4513217" y="5545139"/>
            <a:ext cx="2763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0.5</a:t>
            </a:r>
          </a:p>
        </p:txBody>
      </p:sp>
      <p:sp>
        <p:nvSpPr>
          <p:cNvPr id="87063" name="Rectangle 26"/>
          <p:cNvSpPr>
            <a:spLocks noChangeArrowheads="1"/>
          </p:cNvSpPr>
          <p:nvPr/>
        </p:nvSpPr>
        <p:spPr bwMode="auto">
          <a:xfrm>
            <a:off x="6710152" y="55451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a:t>
            </a:r>
          </a:p>
        </p:txBody>
      </p:sp>
      <p:sp>
        <p:nvSpPr>
          <p:cNvPr id="87064" name="Rectangle 27"/>
          <p:cNvSpPr>
            <a:spLocks noChangeArrowheads="1"/>
          </p:cNvSpPr>
          <p:nvPr/>
        </p:nvSpPr>
        <p:spPr bwMode="auto">
          <a:xfrm>
            <a:off x="8763484" y="5545139"/>
            <a:ext cx="2763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1.5</a:t>
            </a:r>
          </a:p>
        </p:txBody>
      </p:sp>
      <p:sp>
        <p:nvSpPr>
          <p:cNvPr id="87065" name="Rectangle 28"/>
          <p:cNvSpPr>
            <a:spLocks noChangeArrowheads="1"/>
          </p:cNvSpPr>
          <p:nvPr/>
        </p:nvSpPr>
        <p:spPr bwMode="auto">
          <a:xfrm>
            <a:off x="10964652" y="55451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2</a:t>
            </a:r>
          </a:p>
        </p:txBody>
      </p:sp>
      <p:sp>
        <p:nvSpPr>
          <p:cNvPr id="87066" name="Rectangle 29"/>
          <p:cNvSpPr>
            <a:spLocks noChangeArrowheads="1"/>
          </p:cNvSpPr>
          <p:nvPr/>
        </p:nvSpPr>
        <p:spPr bwMode="auto">
          <a:xfrm>
            <a:off x="2163870" y="5162551"/>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0</a:t>
            </a:r>
            <a:endParaRPr lang="fr-FR" sz="1400" b="1"/>
          </a:p>
        </p:txBody>
      </p:sp>
      <p:sp>
        <p:nvSpPr>
          <p:cNvPr id="87067" name="Rectangle 30"/>
          <p:cNvSpPr>
            <a:spLocks noChangeArrowheads="1"/>
          </p:cNvSpPr>
          <p:nvPr/>
        </p:nvSpPr>
        <p:spPr bwMode="auto">
          <a:xfrm>
            <a:off x="2163870" y="3603625"/>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4</a:t>
            </a:r>
            <a:endParaRPr lang="fr-FR" sz="1400" b="1"/>
          </a:p>
        </p:txBody>
      </p:sp>
      <p:sp>
        <p:nvSpPr>
          <p:cNvPr id="87068" name="Rectangle 31"/>
          <p:cNvSpPr>
            <a:spLocks noChangeArrowheads="1"/>
          </p:cNvSpPr>
          <p:nvPr/>
        </p:nvSpPr>
        <p:spPr bwMode="auto">
          <a:xfrm>
            <a:off x="2138470" y="2073276"/>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8</a:t>
            </a:r>
          </a:p>
        </p:txBody>
      </p:sp>
      <p:sp>
        <p:nvSpPr>
          <p:cNvPr id="87069" name="Text Box 32"/>
          <p:cNvSpPr txBox="1">
            <a:spLocks noChangeArrowheads="1"/>
          </p:cNvSpPr>
          <p:nvPr/>
        </p:nvSpPr>
        <p:spPr bwMode="auto">
          <a:xfrm>
            <a:off x="6019801" y="3133725"/>
            <a:ext cx="1536700"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spcBef>
                <a:spcPct val="50000"/>
              </a:spcBef>
            </a:pPr>
            <a:r>
              <a:rPr lang="en-GB" b="1"/>
              <a:t>RRR 36%</a:t>
            </a:r>
          </a:p>
        </p:txBody>
      </p:sp>
      <p:sp>
        <p:nvSpPr>
          <p:cNvPr id="87070" name="Text Box 33"/>
          <p:cNvSpPr txBox="1">
            <a:spLocks noChangeArrowheads="1"/>
          </p:cNvSpPr>
          <p:nvPr/>
        </p:nvSpPr>
        <p:spPr bwMode="auto">
          <a:xfrm>
            <a:off x="9055100" y="6380164"/>
            <a:ext cx="2997200" cy="1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a:spcBef>
                <a:spcPct val="50000"/>
              </a:spcBef>
            </a:pPr>
            <a:r>
              <a:rPr lang="en-GB" sz="1000" b="1"/>
              <a:t>RRR: relative risk reduction</a:t>
            </a:r>
          </a:p>
        </p:txBody>
      </p:sp>
      <p:sp>
        <p:nvSpPr>
          <p:cNvPr id="87071" name="Rectangle 35"/>
          <p:cNvSpPr>
            <a:spLocks noChangeArrowheads="1"/>
          </p:cNvSpPr>
          <p:nvPr/>
        </p:nvSpPr>
        <p:spPr bwMode="auto">
          <a:xfrm>
            <a:off x="577151" y="6589713"/>
            <a:ext cx="26810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p>
            <a:pPr algn="ctr" eaLnBrk="0" hangingPunct="0">
              <a:spcBef>
                <a:spcPct val="25000"/>
              </a:spcBef>
              <a:spcAft>
                <a:spcPct val="25000"/>
              </a:spcAft>
              <a:buClr>
                <a:schemeClr val="accent1"/>
              </a:buClr>
              <a:buFont typeface="Wingdings" charset="0"/>
              <a:buNone/>
            </a:pPr>
            <a:r>
              <a:rPr lang="en-GB" sz="1200"/>
              <a:t>Fox K et al. </a:t>
            </a:r>
            <a:r>
              <a:rPr lang="en-GB" sz="1200" i="1"/>
              <a:t>Lancet.</a:t>
            </a:r>
            <a:r>
              <a:rPr lang="en-GB" sz="1200"/>
              <a:t> 2008;372:807-816.</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700" y="1520258"/>
            <a:ext cx="11499300" cy="4714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113" name="Freeform 2"/>
          <p:cNvSpPr>
            <a:spLocks/>
          </p:cNvSpPr>
          <p:nvPr/>
        </p:nvSpPr>
        <p:spPr bwMode="auto">
          <a:xfrm>
            <a:off x="2571751" y="5135564"/>
            <a:ext cx="1392767" cy="192087"/>
          </a:xfrm>
          <a:custGeom>
            <a:avLst/>
            <a:gdLst>
              <a:gd name="T0" fmla="*/ 0 w 598"/>
              <a:gd name="T1" fmla="*/ 2147483647 h 80"/>
              <a:gd name="T2" fmla="*/ 2147483647 w 598"/>
              <a:gd name="T3" fmla="*/ 2147483647 h 80"/>
              <a:gd name="T4" fmla="*/ 2147483647 w 598"/>
              <a:gd name="T5" fmla="*/ 2147483647 h 80"/>
              <a:gd name="T6" fmla="*/ 2147483647 w 598"/>
              <a:gd name="T7" fmla="*/ 2147483647 h 80"/>
              <a:gd name="T8" fmla="*/ 2147483647 w 598"/>
              <a:gd name="T9" fmla="*/ 2147483647 h 80"/>
              <a:gd name="T10" fmla="*/ 2147483647 w 598"/>
              <a:gd name="T11" fmla="*/ 2147483647 h 80"/>
              <a:gd name="T12" fmla="*/ 2147483647 w 598"/>
              <a:gd name="T13" fmla="*/ 2147483647 h 80"/>
              <a:gd name="T14" fmla="*/ 2147483647 w 598"/>
              <a:gd name="T15" fmla="*/ 2147483647 h 80"/>
              <a:gd name="T16" fmla="*/ 2147483647 w 598"/>
              <a:gd name="T17" fmla="*/ 2147483647 h 80"/>
              <a:gd name="T18" fmla="*/ 2147483647 w 598"/>
              <a:gd name="T19" fmla="*/ 2147483647 h 80"/>
              <a:gd name="T20" fmla="*/ 2147483647 w 598"/>
              <a:gd name="T21" fmla="*/ 2147483647 h 80"/>
              <a:gd name="T22" fmla="*/ 2147483647 w 598"/>
              <a:gd name="T23" fmla="*/ 2147483647 h 80"/>
              <a:gd name="T24" fmla="*/ 2147483647 w 598"/>
              <a:gd name="T25" fmla="*/ 2147483647 h 80"/>
              <a:gd name="T26" fmla="*/ 2147483647 w 598"/>
              <a:gd name="T27" fmla="*/ 2147483647 h 80"/>
              <a:gd name="T28" fmla="*/ 2147483647 w 598"/>
              <a:gd name="T29" fmla="*/ 2147483647 h 80"/>
              <a:gd name="T30" fmla="*/ 2147483647 w 598"/>
              <a:gd name="T31" fmla="*/ 0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8"/>
              <a:gd name="T49" fmla="*/ 0 h 80"/>
              <a:gd name="T50" fmla="*/ 598 w 598"/>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8" h="80">
                <a:moveTo>
                  <a:pt x="0" y="80"/>
                </a:moveTo>
                <a:lnTo>
                  <a:pt x="39" y="73"/>
                </a:lnTo>
                <a:lnTo>
                  <a:pt x="116" y="69"/>
                </a:lnTo>
                <a:lnTo>
                  <a:pt x="170" y="73"/>
                </a:lnTo>
                <a:lnTo>
                  <a:pt x="185" y="65"/>
                </a:lnTo>
                <a:lnTo>
                  <a:pt x="305" y="65"/>
                </a:lnTo>
                <a:lnTo>
                  <a:pt x="332" y="58"/>
                </a:lnTo>
                <a:lnTo>
                  <a:pt x="405" y="58"/>
                </a:lnTo>
                <a:lnTo>
                  <a:pt x="409" y="47"/>
                </a:lnTo>
                <a:lnTo>
                  <a:pt x="455" y="32"/>
                </a:lnTo>
                <a:lnTo>
                  <a:pt x="478" y="32"/>
                </a:lnTo>
                <a:lnTo>
                  <a:pt x="486" y="22"/>
                </a:lnTo>
                <a:lnTo>
                  <a:pt x="521" y="22"/>
                </a:lnTo>
                <a:lnTo>
                  <a:pt x="532" y="7"/>
                </a:lnTo>
                <a:lnTo>
                  <a:pt x="548" y="3"/>
                </a:lnTo>
                <a:lnTo>
                  <a:pt x="598" y="0"/>
                </a:lnTo>
              </a:path>
            </a:pathLst>
          </a:cu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114" name="Freeform 3"/>
          <p:cNvSpPr>
            <a:spLocks/>
          </p:cNvSpPr>
          <p:nvPr/>
        </p:nvSpPr>
        <p:spPr bwMode="auto">
          <a:xfrm>
            <a:off x="3947585" y="3970338"/>
            <a:ext cx="7012516" cy="1136650"/>
          </a:xfrm>
          <a:custGeom>
            <a:avLst/>
            <a:gdLst>
              <a:gd name="T0" fmla="*/ 2147483647 w 3011"/>
              <a:gd name="T1" fmla="*/ 2147483647 h 471"/>
              <a:gd name="T2" fmla="*/ 2147483647 w 3011"/>
              <a:gd name="T3" fmla="*/ 2147483647 h 471"/>
              <a:gd name="T4" fmla="*/ 2147483647 w 3011"/>
              <a:gd name="T5" fmla="*/ 2147483647 h 471"/>
              <a:gd name="T6" fmla="*/ 2147483647 w 3011"/>
              <a:gd name="T7" fmla="*/ 2147483647 h 471"/>
              <a:gd name="T8" fmla="*/ 2147483647 w 3011"/>
              <a:gd name="T9" fmla="*/ 2147483647 h 471"/>
              <a:gd name="T10" fmla="*/ 2147483647 w 3011"/>
              <a:gd name="T11" fmla="*/ 2147483647 h 471"/>
              <a:gd name="T12" fmla="*/ 2147483647 w 3011"/>
              <a:gd name="T13" fmla="*/ 2147483647 h 471"/>
              <a:gd name="T14" fmla="*/ 2147483647 w 3011"/>
              <a:gd name="T15" fmla="*/ 2147483647 h 471"/>
              <a:gd name="T16" fmla="*/ 2147483647 w 3011"/>
              <a:gd name="T17" fmla="*/ 2147483647 h 471"/>
              <a:gd name="T18" fmla="*/ 2147483647 w 3011"/>
              <a:gd name="T19" fmla="*/ 2147483647 h 471"/>
              <a:gd name="T20" fmla="*/ 2147483647 w 3011"/>
              <a:gd name="T21" fmla="*/ 2147483647 h 471"/>
              <a:gd name="T22" fmla="*/ 2147483647 w 3011"/>
              <a:gd name="T23" fmla="*/ 2147483647 h 471"/>
              <a:gd name="T24" fmla="*/ 2147483647 w 3011"/>
              <a:gd name="T25" fmla="*/ 2147483647 h 471"/>
              <a:gd name="T26" fmla="*/ 2147483647 w 3011"/>
              <a:gd name="T27" fmla="*/ 2147483647 h 471"/>
              <a:gd name="T28" fmla="*/ 2147483647 w 3011"/>
              <a:gd name="T29" fmla="*/ 2147483647 h 471"/>
              <a:gd name="T30" fmla="*/ 2147483647 w 3011"/>
              <a:gd name="T31" fmla="*/ 2147483647 h 471"/>
              <a:gd name="T32" fmla="*/ 2147483647 w 3011"/>
              <a:gd name="T33" fmla="*/ 2147483647 h 471"/>
              <a:gd name="T34" fmla="*/ 2147483647 w 3011"/>
              <a:gd name="T35" fmla="*/ 2147483647 h 471"/>
              <a:gd name="T36" fmla="*/ 2147483647 w 3011"/>
              <a:gd name="T37" fmla="*/ 2147483647 h 471"/>
              <a:gd name="T38" fmla="*/ 2147483647 w 3011"/>
              <a:gd name="T39" fmla="*/ 2147483647 h 471"/>
              <a:gd name="T40" fmla="*/ 2147483647 w 3011"/>
              <a:gd name="T41" fmla="*/ 2147483647 h 471"/>
              <a:gd name="T42" fmla="*/ 2147483647 w 3011"/>
              <a:gd name="T43" fmla="*/ 2147483647 h 471"/>
              <a:gd name="T44" fmla="*/ 2147483647 w 3011"/>
              <a:gd name="T45" fmla="*/ 2147483647 h 471"/>
              <a:gd name="T46" fmla="*/ 2147483647 w 3011"/>
              <a:gd name="T47" fmla="*/ 2147483647 h 471"/>
              <a:gd name="T48" fmla="*/ 2147483647 w 3011"/>
              <a:gd name="T49" fmla="*/ 2147483647 h 471"/>
              <a:gd name="T50" fmla="*/ 2147483647 w 3011"/>
              <a:gd name="T51" fmla="*/ 2147483647 h 471"/>
              <a:gd name="T52" fmla="*/ 2147483647 w 3011"/>
              <a:gd name="T53" fmla="*/ 2147483647 h 471"/>
              <a:gd name="T54" fmla="*/ 2147483647 w 3011"/>
              <a:gd name="T55" fmla="*/ 2147483647 h 471"/>
              <a:gd name="T56" fmla="*/ 2147483647 w 3011"/>
              <a:gd name="T57" fmla="*/ 2147483647 h 471"/>
              <a:gd name="T58" fmla="*/ 2147483647 w 3011"/>
              <a:gd name="T59" fmla="*/ 2147483647 h 471"/>
              <a:gd name="T60" fmla="*/ 2147483647 w 3011"/>
              <a:gd name="T61" fmla="*/ 2147483647 h 471"/>
              <a:gd name="T62" fmla="*/ 2147483647 w 3011"/>
              <a:gd name="T63" fmla="*/ 2147483647 h 471"/>
              <a:gd name="T64" fmla="*/ 2147483647 w 3011"/>
              <a:gd name="T65" fmla="*/ 2147483647 h 471"/>
              <a:gd name="T66" fmla="*/ 2147483647 w 3011"/>
              <a:gd name="T67" fmla="*/ 2147483647 h 471"/>
              <a:gd name="T68" fmla="*/ 2147483647 w 3011"/>
              <a:gd name="T69" fmla="*/ 2147483647 h 471"/>
              <a:gd name="T70" fmla="*/ 2147483647 w 3011"/>
              <a:gd name="T71" fmla="*/ 2147483647 h 471"/>
              <a:gd name="T72" fmla="*/ 2147483647 w 3011"/>
              <a:gd name="T73" fmla="*/ 2147483647 h 471"/>
              <a:gd name="T74" fmla="*/ 2147483647 w 3011"/>
              <a:gd name="T75" fmla="*/ 2147483647 h 4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11"/>
              <a:gd name="T115" fmla="*/ 0 h 471"/>
              <a:gd name="T116" fmla="*/ 3011 w 3011"/>
              <a:gd name="T117" fmla="*/ 471 h 4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11" h="471">
                <a:moveTo>
                  <a:pt x="0" y="471"/>
                </a:moveTo>
                <a:lnTo>
                  <a:pt x="16" y="468"/>
                </a:lnTo>
                <a:lnTo>
                  <a:pt x="31" y="451"/>
                </a:lnTo>
                <a:lnTo>
                  <a:pt x="62" y="444"/>
                </a:lnTo>
                <a:lnTo>
                  <a:pt x="82" y="444"/>
                </a:lnTo>
                <a:lnTo>
                  <a:pt x="101" y="441"/>
                </a:lnTo>
                <a:lnTo>
                  <a:pt x="117" y="441"/>
                </a:lnTo>
                <a:lnTo>
                  <a:pt x="136" y="441"/>
                </a:lnTo>
                <a:lnTo>
                  <a:pt x="140" y="428"/>
                </a:lnTo>
                <a:lnTo>
                  <a:pt x="175" y="428"/>
                </a:lnTo>
                <a:lnTo>
                  <a:pt x="214" y="407"/>
                </a:lnTo>
                <a:lnTo>
                  <a:pt x="253" y="397"/>
                </a:lnTo>
                <a:lnTo>
                  <a:pt x="280" y="394"/>
                </a:lnTo>
                <a:lnTo>
                  <a:pt x="303" y="384"/>
                </a:lnTo>
                <a:lnTo>
                  <a:pt x="361" y="377"/>
                </a:lnTo>
                <a:lnTo>
                  <a:pt x="393" y="374"/>
                </a:lnTo>
                <a:lnTo>
                  <a:pt x="412" y="370"/>
                </a:lnTo>
                <a:lnTo>
                  <a:pt x="416" y="360"/>
                </a:lnTo>
                <a:lnTo>
                  <a:pt x="427" y="357"/>
                </a:lnTo>
                <a:lnTo>
                  <a:pt x="455" y="353"/>
                </a:lnTo>
                <a:lnTo>
                  <a:pt x="478" y="347"/>
                </a:lnTo>
                <a:lnTo>
                  <a:pt x="509" y="347"/>
                </a:lnTo>
                <a:lnTo>
                  <a:pt x="532" y="347"/>
                </a:lnTo>
                <a:lnTo>
                  <a:pt x="556" y="343"/>
                </a:lnTo>
                <a:lnTo>
                  <a:pt x="560" y="333"/>
                </a:lnTo>
                <a:lnTo>
                  <a:pt x="602" y="333"/>
                </a:lnTo>
                <a:lnTo>
                  <a:pt x="622" y="326"/>
                </a:lnTo>
                <a:lnTo>
                  <a:pt x="653" y="326"/>
                </a:lnTo>
                <a:lnTo>
                  <a:pt x="657" y="316"/>
                </a:lnTo>
                <a:lnTo>
                  <a:pt x="657" y="306"/>
                </a:lnTo>
                <a:lnTo>
                  <a:pt x="684" y="306"/>
                </a:lnTo>
                <a:lnTo>
                  <a:pt x="731" y="300"/>
                </a:lnTo>
                <a:lnTo>
                  <a:pt x="734" y="293"/>
                </a:lnTo>
                <a:lnTo>
                  <a:pt x="742" y="283"/>
                </a:lnTo>
                <a:lnTo>
                  <a:pt x="766" y="286"/>
                </a:lnTo>
                <a:lnTo>
                  <a:pt x="793" y="286"/>
                </a:lnTo>
                <a:lnTo>
                  <a:pt x="832" y="279"/>
                </a:lnTo>
                <a:lnTo>
                  <a:pt x="870" y="279"/>
                </a:lnTo>
                <a:lnTo>
                  <a:pt x="1072" y="279"/>
                </a:lnTo>
                <a:lnTo>
                  <a:pt x="1088" y="266"/>
                </a:lnTo>
                <a:lnTo>
                  <a:pt x="1119" y="266"/>
                </a:lnTo>
                <a:lnTo>
                  <a:pt x="1139" y="252"/>
                </a:lnTo>
                <a:lnTo>
                  <a:pt x="1139" y="246"/>
                </a:lnTo>
                <a:lnTo>
                  <a:pt x="1337" y="246"/>
                </a:lnTo>
                <a:lnTo>
                  <a:pt x="1360" y="232"/>
                </a:lnTo>
                <a:lnTo>
                  <a:pt x="1360" y="222"/>
                </a:lnTo>
                <a:lnTo>
                  <a:pt x="1383" y="215"/>
                </a:lnTo>
                <a:lnTo>
                  <a:pt x="1399" y="209"/>
                </a:lnTo>
                <a:lnTo>
                  <a:pt x="1430" y="199"/>
                </a:lnTo>
                <a:lnTo>
                  <a:pt x="1453" y="195"/>
                </a:lnTo>
                <a:lnTo>
                  <a:pt x="1473" y="195"/>
                </a:lnTo>
                <a:lnTo>
                  <a:pt x="1492" y="188"/>
                </a:lnTo>
                <a:lnTo>
                  <a:pt x="1535" y="185"/>
                </a:lnTo>
                <a:lnTo>
                  <a:pt x="1570" y="175"/>
                </a:lnTo>
                <a:lnTo>
                  <a:pt x="1597" y="175"/>
                </a:lnTo>
                <a:lnTo>
                  <a:pt x="1601" y="168"/>
                </a:lnTo>
                <a:lnTo>
                  <a:pt x="1628" y="161"/>
                </a:lnTo>
                <a:lnTo>
                  <a:pt x="1679" y="161"/>
                </a:lnTo>
                <a:lnTo>
                  <a:pt x="1714" y="141"/>
                </a:lnTo>
                <a:lnTo>
                  <a:pt x="1764" y="138"/>
                </a:lnTo>
                <a:lnTo>
                  <a:pt x="1803" y="128"/>
                </a:lnTo>
                <a:lnTo>
                  <a:pt x="1834" y="128"/>
                </a:lnTo>
                <a:lnTo>
                  <a:pt x="1853" y="118"/>
                </a:lnTo>
                <a:lnTo>
                  <a:pt x="1997" y="118"/>
                </a:lnTo>
                <a:lnTo>
                  <a:pt x="2055" y="101"/>
                </a:lnTo>
                <a:lnTo>
                  <a:pt x="2055" y="94"/>
                </a:lnTo>
                <a:lnTo>
                  <a:pt x="2168" y="94"/>
                </a:lnTo>
                <a:lnTo>
                  <a:pt x="2308" y="81"/>
                </a:lnTo>
                <a:lnTo>
                  <a:pt x="2324" y="64"/>
                </a:lnTo>
                <a:lnTo>
                  <a:pt x="2347" y="57"/>
                </a:lnTo>
                <a:lnTo>
                  <a:pt x="2374" y="57"/>
                </a:lnTo>
                <a:lnTo>
                  <a:pt x="2405" y="37"/>
                </a:lnTo>
                <a:lnTo>
                  <a:pt x="2413" y="30"/>
                </a:lnTo>
                <a:lnTo>
                  <a:pt x="2724" y="30"/>
                </a:lnTo>
                <a:lnTo>
                  <a:pt x="2798" y="0"/>
                </a:lnTo>
                <a:lnTo>
                  <a:pt x="3011" y="5"/>
                </a:lnTo>
              </a:path>
            </a:pathLst>
          </a:cu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115" name="Freeform 4"/>
          <p:cNvSpPr>
            <a:spLocks/>
          </p:cNvSpPr>
          <p:nvPr/>
        </p:nvSpPr>
        <p:spPr bwMode="auto">
          <a:xfrm>
            <a:off x="2540000" y="3425825"/>
            <a:ext cx="8409517" cy="1905000"/>
          </a:xfrm>
          <a:custGeom>
            <a:avLst/>
            <a:gdLst>
              <a:gd name="T0" fmla="*/ 2147483647 w 3613"/>
              <a:gd name="T1" fmla="*/ 2147483647 h 788"/>
              <a:gd name="T2" fmla="*/ 2147483647 w 3613"/>
              <a:gd name="T3" fmla="*/ 2147483647 h 788"/>
              <a:gd name="T4" fmla="*/ 2147483647 w 3613"/>
              <a:gd name="T5" fmla="*/ 2147483647 h 788"/>
              <a:gd name="T6" fmla="*/ 2147483647 w 3613"/>
              <a:gd name="T7" fmla="*/ 2147483647 h 788"/>
              <a:gd name="T8" fmla="*/ 2147483647 w 3613"/>
              <a:gd name="T9" fmla="*/ 2147483647 h 788"/>
              <a:gd name="T10" fmla="*/ 2147483647 w 3613"/>
              <a:gd name="T11" fmla="*/ 2147483647 h 788"/>
              <a:gd name="T12" fmla="*/ 2147483647 w 3613"/>
              <a:gd name="T13" fmla="*/ 2147483647 h 788"/>
              <a:gd name="T14" fmla="*/ 2147483647 w 3613"/>
              <a:gd name="T15" fmla="*/ 2147483647 h 788"/>
              <a:gd name="T16" fmla="*/ 2147483647 w 3613"/>
              <a:gd name="T17" fmla="*/ 2147483647 h 788"/>
              <a:gd name="T18" fmla="*/ 2147483647 w 3613"/>
              <a:gd name="T19" fmla="*/ 2147483647 h 788"/>
              <a:gd name="T20" fmla="*/ 2147483647 w 3613"/>
              <a:gd name="T21" fmla="*/ 2147483647 h 788"/>
              <a:gd name="T22" fmla="*/ 2147483647 w 3613"/>
              <a:gd name="T23" fmla="*/ 2147483647 h 788"/>
              <a:gd name="T24" fmla="*/ 2147483647 w 3613"/>
              <a:gd name="T25" fmla="*/ 2147483647 h 788"/>
              <a:gd name="T26" fmla="*/ 2147483647 w 3613"/>
              <a:gd name="T27" fmla="*/ 2147483647 h 788"/>
              <a:gd name="T28" fmla="*/ 2147483647 w 3613"/>
              <a:gd name="T29" fmla="*/ 2147483647 h 788"/>
              <a:gd name="T30" fmla="*/ 2147483647 w 3613"/>
              <a:gd name="T31" fmla="*/ 2147483647 h 788"/>
              <a:gd name="T32" fmla="*/ 2147483647 w 3613"/>
              <a:gd name="T33" fmla="*/ 2147483647 h 788"/>
              <a:gd name="T34" fmla="*/ 2147483647 w 3613"/>
              <a:gd name="T35" fmla="*/ 2147483647 h 788"/>
              <a:gd name="T36" fmla="*/ 2147483647 w 3613"/>
              <a:gd name="T37" fmla="*/ 2147483647 h 788"/>
              <a:gd name="T38" fmla="*/ 2147483647 w 3613"/>
              <a:gd name="T39" fmla="*/ 2147483647 h 788"/>
              <a:gd name="T40" fmla="*/ 2147483647 w 3613"/>
              <a:gd name="T41" fmla="*/ 2147483647 h 788"/>
              <a:gd name="T42" fmla="*/ 2147483647 w 3613"/>
              <a:gd name="T43" fmla="*/ 2147483647 h 788"/>
              <a:gd name="T44" fmla="*/ 2147483647 w 3613"/>
              <a:gd name="T45" fmla="*/ 2147483647 h 788"/>
              <a:gd name="T46" fmla="*/ 2147483647 w 3613"/>
              <a:gd name="T47" fmla="*/ 2147483647 h 788"/>
              <a:gd name="T48" fmla="*/ 2147483647 w 3613"/>
              <a:gd name="T49" fmla="*/ 2147483647 h 788"/>
              <a:gd name="T50" fmla="*/ 2147483647 w 3613"/>
              <a:gd name="T51" fmla="*/ 2147483647 h 788"/>
              <a:gd name="T52" fmla="*/ 2147483647 w 3613"/>
              <a:gd name="T53" fmla="*/ 2147483647 h 788"/>
              <a:gd name="T54" fmla="*/ 2147483647 w 3613"/>
              <a:gd name="T55" fmla="*/ 2147483647 h 788"/>
              <a:gd name="T56" fmla="*/ 2147483647 w 3613"/>
              <a:gd name="T57" fmla="*/ 2147483647 h 788"/>
              <a:gd name="T58" fmla="*/ 2147483647 w 3613"/>
              <a:gd name="T59" fmla="*/ 2147483647 h 788"/>
              <a:gd name="T60" fmla="*/ 2147483647 w 3613"/>
              <a:gd name="T61" fmla="*/ 2147483647 h 788"/>
              <a:gd name="T62" fmla="*/ 2147483647 w 3613"/>
              <a:gd name="T63" fmla="*/ 2147483647 h 788"/>
              <a:gd name="T64" fmla="*/ 2147483647 w 3613"/>
              <a:gd name="T65" fmla="*/ 2147483647 h 788"/>
              <a:gd name="T66" fmla="*/ 2147483647 w 3613"/>
              <a:gd name="T67" fmla="*/ 2147483647 h 788"/>
              <a:gd name="T68" fmla="*/ 2147483647 w 3613"/>
              <a:gd name="T69" fmla="*/ 2147483647 h 788"/>
              <a:gd name="T70" fmla="*/ 2147483647 w 3613"/>
              <a:gd name="T71" fmla="*/ 2147483647 h 788"/>
              <a:gd name="T72" fmla="*/ 2147483647 w 3613"/>
              <a:gd name="T73" fmla="*/ 2147483647 h 788"/>
              <a:gd name="T74" fmla="*/ 2147483647 w 3613"/>
              <a:gd name="T75" fmla="*/ 2147483647 h 788"/>
              <a:gd name="T76" fmla="*/ 2147483647 w 3613"/>
              <a:gd name="T77" fmla="*/ 2147483647 h 788"/>
              <a:gd name="T78" fmla="*/ 2147483647 w 3613"/>
              <a:gd name="T79" fmla="*/ 2147483647 h 788"/>
              <a:gd name="T80" fmla="*/ 2147483647 w 3613"/>
              <a:gd name="T81" fmla="*/ 2147483647 h 788"/>
              <a:gd name="T82" fmla="*/ 2147483647 w 3613"/>
              <a:gd name="T83" fmla="*/ 2147483647 h 788"/>
              <a:gd name="T84" fmla="*/ 2147483647 w 3613"/>
              <a:gd name="T85" fmla="*/ 2147483647 h 788"/>
              <a:gd name="T86" fmla="*/ 2147483647 w 3613"/>
              <a:gd name="T87" fmla="*/ 2147483647 h 788"/>
              <a:gd name="T88" fmla="*/ 2147483647 w 3613"/>
              <a:gd name="T89" fmla="*/ 2147483647 h 788"/>
              <a:gd name="T90" fmla="*/ 2147483647 w 3613"/>
              <a:gd name="T91" fmla="*/ 2147483647 h 788"/>
              <a:gd name="T92" fmla="*/ 2147483647 w 3613"/>
              <a:gd name="T93" fmla="*/ 2147483647 h 788"/>
              <a:gd name="T94" fmla="*/ 2147483647 w 3613"/>
              <a:gd name="T95" fmla="*/ 2147483647 h 788"/>
              <a:gd name="T96" fmla="*/ 2147483647 w 3613"/>
              <a:gd name="T97" fmla="*/ 2147483647 h 788"/>
              <a:gd name="T98" fmla="*/ 2147483647 w 3613"/>
              <a:gd name="T99" fmla="*/ 2147483647 h 788"/>
              <a:gd name="T100" fmla="*/ 2147483647 w 3613"/>
              <a:gd name="T101" fmla="*/ 2147483647 h 788"/>
              <a:gd name="T102" fmla="*/ 2147483647 w 3613"/>
              <a:gd name="T103" fmla="*/ 2147483647 h 788"/>
              <a:gd name="T104" fmla="*/ 2147483647 w 3613"/>
              <a:gd name="T105" fmla="*/ 2147483647 h 788"/>
              <a:gd name="T106" fmla="*/ 2147483647 w 3613"/>
              <a:gd name="T107" fmla="*/ 2147483647 h 788"/>
              <a:gd name="T108" fmla="*/ 2147483647 w 3613"/>
              <a:gd name="T109" fmla="*/ 2147483647 h 788"/>
              <a:gd name="T110" fmla="*/ 2147483647 w 3613"/>
              <a:gd name="T111" fmla="*/ 2147483647 h 788"/>
              <a:gd name="T112" fmla="*/ 0 w 3613"/>
              <a:gd name="T113" fmla="*/ 2147483647 h 7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13"/>
              <a:gd name="T172" fmla="*/ 0 h 788"/>
              <a:gd name="T173" fmla="*/ 3613 w 3613"/>
              <a:gd name="T174" fmla="*/ 788 h 7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13" h="788">
                <a:moveTo>
                  <a:pt x="3613" y="0"/>
                </a:moveTo>
                <a:lnTo>
                  <a:pt x="3415" y="20"/>
                </a:lnTo>
                <a:lnTo>
                  <a:pt x="3404" y="37"/>
                </a:lnTo>
                <a:lnTo>
                  <a:pt x="3334" y="37"/>
                </a:lnTo>
                <a:lnTo>
                  <a:pt x="3310" y="51"/>
                </a:lnTo>
                <a:lnTo>
                  <a:pt x="3031" y="108"/>
                </a:lnTo>
                <a:lnTo>
                  <a:pt x="2984" y="108"/>
                </a:lnTo>
                <a:lnTo>
                  <a:pt x="2961" y="128"/>
                </a:lnTo>
                <a:lnTo>
                  <a:pt x="2770" y="128"/>
                </a:lnTo>
                <a:lnTo>
                  <a:pt x="2770" y="142"/>
                </a:lnTo>
                <a:lnTo>
                  <a:pt x="2735" y="165"/>
                </a:lnTo>
                <a:lnTo>
                  <a:pt x="2712" y="175"/>
                </a:lnTo>
                <a:lnTo>
                  <a:pt x="2669" y="182"/>
                </a:lnTo>
                <a:lnTo>
                  <a:pt x="2642" y="182"/>
                </a:lnTo>
                <a:lnTo>
                  <a:pt x="2599" y="185"/>
                </a:lnTo>
                <a:lnTo>
                  <a:pt x="2564" y="192"/>
                </a:lnTo>
                <a:lnTo>
                  <a:pt x="2553" y="199"/>
                </a:lnTo>
                <a:lnTo>
                  <a:pt x="2440" y="206"/>
                </a:lnTo>
                <a:lnTo>
                  <a:pt x="2424" y="219"/>
                </a:lnTo>
                <a:lnTo>
                  <a:pt x="2358" y="219"/>
                </a:lnTo>
                <a:lnTo>
                  <a:pt x="2323" y="229"/>
                </a:lnTo>
                <a:lnTo>
                  <a:pt x="2285" y="226"/>
                </a:lnTo>
                <a:lnTo>
                  <a:pt x="2257" y="246"/>
                </a:lnTo>
                <a:lnTo>
                  <a:pt x="2207" y="249"/>
                </a:lnTo>
                <a:lnTo>
                  <a:pt x="2180" y="259"/>
                </a:lnTo>
                <a:lnTo>
                  <a:pt x="2129" y="256"/>
                </a:lnTo>
                <a:lnTo>
                  <a:pt x="2102" y="263"/>
                </a:lnTo>
                <a:lnTo>
                  <a:pt x="2071" y="266"/>
                </a:lnTo>
                <a:lnTo>
                  <a:pt x="2024" y="286"/>
                </a:lnTo>
                <a:lnTo>
                  <a:pt x="2013" y="286"/>
                </a:lnTo>
                <a:lnTo>
                  <a:pt x="1997" y="293"/>
                </a:lnTo>
                <a:lnTo>
                  <a:pt x="1939" y="293"/>
                </a:lnTo>
                <a:lnTo>
                  <a:pt x="1915" y="307"/>
                </a:lnTo>
                <a:lnTo>
                  <a:pt x="1892" y="313"/>
                </a:lnTo>
                <a:lnTo>
                  <a:pt x="1861" y="317"/>
                </a:lnTo>
                <a:lnTo>
                  <a:pt x="1826" y="327"/>
                </a:lnTo>
                <a:lnTo>
                  <a:pt x="1795" y="334"/>
                </a:lnTo>
                <a:lnTo>
                  <a:pt x="1764" y="334"/>
                </a:lnTo>
                <a:lnTo>
                  <a:pt x="1764" y="340"/>
                </a:lnTo>
                <a:lnTo>
                  <a:pt x="1725" y="344"/>
                </a:lnTo>
                <a:lnTo>
                  <a:pt x="1694" y="347"/>
                </a:lnTo>
                <a:lnTo>
                  <a:pt x="1694" y="357"/>
                </a:lnTo>
                <a:lnTo>
                  <a:pt x="1682" y="364"/>
                </a:lnTo>
                <a:lnTo>
                  <a:pt x="1675" y="377"/>
                </a:lnTo>
                <a:lnTo>
                  <a:pt x="1651" y="384"/>
                </a:lnTo>
                <a:lnTo>
                  <a:pt x="1640" y="398"/>
                </a:lnTo>
                <a:lnTo>
                  <a:pt x="1620" y="404"/>
                </a:lnTo>
                <a:lnTo>
                  <a:pt x="1550" y="414"/>
                </a:lnTo>
                <a:lnTo>
                  <a:pt x="1511" y="418"/>
                </a:lnTo>
                <a:lnTo>
                  <a:pt x="1476" y="425"/>
                </a:lnTo>
                <a:lnTo>
                  <a:pt x="1445" y="438"/>
                </a:lnTo>
                <a:lnTo>
                  <a:pt x="1391" y="438"/>
                </a:lnTo>
                <a:lnTo>
                  <a:pt x="1375" y="458"/>
                </a:lnTo>
                <a:lnTo>
                  <a:pt x="1356" y="465"/>
                </a:lnTo>
                <a:lnTo>
                  <a:pt x="1333" y="475"/>
                </a:lnTo>
                <a:lnTo>
                  <a:pt x="1294" y="475"/>
                </a:lnTo>
                <a:lnTo>
                  <a:pt x="1274" y="478"/>
                </a:lnTo>
                <a:lnTo>
                  <a:pt x="1259" y="485"/>
                </a:lnTo>
                <a:lnTo>
                  <a:pt x="1236" y="499"/>
                </a:lnTo>
                <a:lnTo>
                  <a:pt x="1189" y="499"/>
                </a:lnTo>
                <a:lnTo>
                  <a:pt x="1169" y="505"/>
                </a:lnTo>
                <a:lnTo>
                  <a:pt x="1166" y="509"/>
                </a:lnTo>
                <a:lnTo>
                  <a:pt x="1138" y="515"/>
                </a:lnTo>
                <a:lnTo>
                  <a:pt x="1123" y="519"/>
                </a:lnTo>
                <a:lnTo>
                  <a:pt x="1115" y="522"/>
                </a:lnTo>
                <a:lnTo>
                  <a:pt x="1111" y="526"/>
                </a:lnTo>
                <a:lnTo>
                  <a:pt x="1092" y="536"/>
                </a:lnTo>
                <a:lnTo>
                  <a:pt x="1084" y="532"/>
                </a:lnTo>
                <a:lnTo>
                  <a:pt x="1080" y="539"/>
                </a:lnTo>
                <a:lnTo>
                  <a:pt x="1041" y="542"/>
                </a:lnTo>
                <a:lnTo>
                  <a:pt x="1010" y="542"/>
                </a:lnTo>
                <a:lnTo>
                  <a:pt x="995" y="549"/>
                </a:lnTo>
                <a:lnTo>
                  <a:pt x="995" y="556"/>
                </a:lnTo>
                <a:lnTo>
                  <a:pt x="964" y="556"/>
                </a:lnTo>
                <a:lnTo>
                  <a:pt x="948" y="563"/>
                </a:lnTo>
                <a:lnTo>
                  <a:pt x="932" y="569"/>
                </a:lnTo>
                <a:lnTo>
                  <a:pt x="913" y="573"/>
                </a:lnTo>
                <a:lnTo>
                  <a:pt x="905" y="576"/>
                </a:lnTo>
                <a:lnTo>
                  <a:pt x="894" y="576"/>
                </a:lnTo>
                <a:lnTo>
                  <a:pt x="878" y="586"/>
                </a:lnTo>
                <a:lnTo>
                  <a:pt x="777" y="586"/>
                </a:lnTo>
                <a:lnTo>
                  <a:pt x="773" y="583"/>
                </a:lnTo>
                <a:lnTo>
                  <a:pt x="769" y="590"/>
                </a:lnTo>
                <a:lnTo>
                  <a:pt x="738" y="593"/>
                </a:lnTo>
                <a:lnTo>
                  <a:pt x="727" y="603"/>
                </a:lnTo>
                <a:lnTo>
                  <a:pt x="695" y="606"/>
                </a:lnTo>
                <a:lnTo>
                  <a:pt x="680" y="613"/>
                </a:lnTo>
                <a:lnTo>
                  <a:pt x="633" y="613"/>
                </a:lnTo>
                <a:lnTo>
                  <a:pt x="633" y="627"/>
                </a:lnTo>
                <a:lnTo>
                  <a:pt x="610" y="627"/>
                </a:lnTo>
                <a:lnTo>
                  <a:pt x="536" y="657"/>
                </a:lnTo>
                <a:lnTo>
                  <a:pt x="521" y="667"/>
                </a:lnTo>
                <a:lnTo>
                  <a:pt x="501" y="680"/>
                </a:lnTo>
                <a:lnTo>
                  <a:pt x="497" y="694"/>
                </a:lnTo>
                <a:lnTo>
                  <a:pt x="482" y="701"/>
                </a:lnTo>
                <a:lnTo>
                  <a:pt x="466" y="701"/>
                </a:lnTo>
                <a:lnTo>
                  <a:pt x="458" y="707"/>
                </a:lnTo>
                <a:lnTo>
                  <a:pt x="447" y="707"/>
                </a:lnTo>
                <a:lnTo>
                  <a:pt x="439" y="707"/>
                </a:lnTo>
                <a:lnTo>
                  <a:pt x="439" y="714"/>
                </a:lnTo>
                <a:lnTo>
                  <a:pt x="412" y="718"/>
                </a:lnTo>
                <a:lnTo>
                  <a:pt x="385" y="721"/>
                </a:lnTo>
                <a:lnTo>
                  <a:pt x="315" y="721"/>
                </a:lnTo>
                <a:lnTo>
                  <a:pt x="315" y="731"/>
                </a:lnTo>
                <a:lnTo>
                  <a:pt x="280" y="738"/>
                </a:lnTo>
                <a:lnTo>
                  <a:pt x="272" y="748"/>
                </a:lnTo>
                <a:lnTo>
                  <a:pt x="241" y="751"/>
                </a:lnTo>
                <a:lnTo>
                  <a:pt x="202" y="765"/>
                </a:lnTo>
                <a:lnTo>
                  <a:pt x="186" y="761"/>
                </a:lnTo>
                <a:lnTo>
                  <a:pt x="167" y="761"/>
                </a:lnTo>
                <a:lnTo>
                  <a:pt x="148" y="775"/>
                </a:lnTo>
                <a:lnTo>
                  <a:pt x="105" y="782"/>
                </a:lnTo>
                <a:lnTo>
                  <a:pt x="62" y="788"/>
                </a:lnTo>
                <a:lnTo>
                  <a:pt x="0" y="788"/>
                </a:lnTo>
              </a:path>
            </a:pathLst>
          </a:cu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116" name="Line 5"/>
          <p:cNvSpPr>
            <a:spLocks noChangeShapeType="1"/>
          </p:cNvSpPr>
          <p:nvPr/>
        </p:nvSpPr>
        <p:spPr bwMode="auto">
          <a:xfrm>
            <a:off x="2387600" y="5353050"/>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17" name="Line 6"/>
          <p:cNvSpPr>
            <a:spLocks noChangeShapeType="1"/>
          </p:cNvSpPr>
          <p:nvPr/>
        </p:nvSpPr>
        <p:spPr bwMode="auto">
          <a:xfrm>
            <a:off x="2387600" y="3743326"/>
            <a:ext cx="143933" cy="31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18" name="Line 7"/>
          <p:cNvSpPr>
            <a:spLocks noChangeShapeType="1"/>
          </p:cNvSpPr>
          <p:nvPr/>
        </p:nvSpPr>
        <p:spPr bwMode="auto">
          <a:xfrm>
            <a:off x="2387600" y="2193925"/>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nvGrpSpPr>
          <p:cNvPr id="90119" name="Group 8"/>
          <p:cNvGrpSpPr>
            <a:grpSpLocks/>
          </p:cNvGrpSpPr>
          <p:nvPr/>
        </p:nvGrpSpPr>
        <p:grpSpPr bwMode="auto">
          <a:xfrm>
            <a:off x="2529417" y="5353050"/>
            <a:ext cx="8430683" cy="107950"/>
            <a:chOff x="1189" y="3091"/>
            <a:chExt cx="3617" cy="68"/>
          </a:xfrm>
        </p:grpSpPr>
        <p:sp>
          <p:nvSpPr>
            <p:cNvPr id="90140" name="Line 9"/>
            <p:cNvSpPr>
              <a:spLocks noChangeShapeType="1"/>
            </p:cNvSpPr>
            <p:nvPr/>
          </p:nvSpPr>
          <p:spPr bwMode="auto">
            <a:xfrm flipV="1">
              <a:off x="1189" y="3091"/>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41" name="Line 10"/>
            <p:cNvSpPr>
              <a:spLocks noChangeShapeType="1"/>
            </p:cNvSpPr>
            <p:nvPr/>
          </p:nvSpPr>
          <p:spPr bwMode="auto">
            <a:xfrm flipV="1">
              <a:off x="2099" y="3091"/>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42" name="Line 11"/>
            <p:cNvSpPr>
              <a:spLocks noChangeShapeType="1"/>
            </p:cNvSpPr>
            <p:nvPr/>
          </p:nvSpPr>
          <p:spPr bwMode="auto">
            <a:xfrm flipV="1">
              <a:off x="3003" y="3091"/>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43" name="Line 12"/>
            <p:cNvSpPr>
              <a:spLocks noChangeShapeType="1"/>
            </p:cNvSpPr>
            <p:nvPr/>
          </p:nvSpPr>
          <p:spPr bwMode="auto">
            <a:xfrm flipV="1">
              <a:off x="3901" y="3091"/>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44" name="Line 13"/>
            <p:cNvSpPr>
              <a:spLocks noChangeShapeType="1"/>
            </p:cNvSpPr>
            <p:nvPr/>
          </p:nvSpPr>
          <p:spPr bwMode="auto">
            <a:xfrm flipV="1">
              <a:off x="4805" y="3091"/>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sp>
        <p:nvSpPr>
          <p:cNvPr id="90120" name="Freeform 14"/>
          <p:cNvSpPr>
            <a:spLocks/>
          </p:cNvSpPr>
          <p:nvPr/>
        </p:nvSpPr>
        <p:spPr bwMode="auto">
          <a:xfrm>
            <a:off x="2529417" y="2182814"/>
            <a:ext cx="0" cy="276999"/>
          </a:xfrm>
          <a:custGeom>
            <a:avLst/>
            <a:gdLst>
              <a:gd name="T0" fmla="*/ 0 w 3617"/>
              <a:gd name="T1" fmla="*/ 0 h 1654"/>
              <a:gd name="T2" fmla="*/ 0 w 3617"/>
              <a:gd name="T3" fmla="*/ 2147483647 h 1654"/>
              <a:gd name="T4" fmla="*/ 2147483647 w 3617"/>
              <a:gd name="T5" fmla="*/ 2147483647 h 1654"/>
              <a:gd name="T6" fmla="*/ 0 60000 65536"/>
              <a:gd name="T7" fmla="*/ 0 60000 65536"/>
              <a:gd name="T8" fmla="*/ 0 60000 65536"/>
              <a:gd name="T9" fmla="*/ 0 w 3617"/>
              <a:gd name="T10" fmla="*/ 0 h 1654"/>
              <a:gd name="T11" fmla="*/ 3617 w 3617"/>
              <a:gd name="T12" fmla="*/ 1654 h 1654"/>
            </a:gdLst>
            <a:ahLst/>
            <a:cxnLst>
              <a:cxn ang="T6">
                <a:pos x="T0" y="T1"/>
              </a:cxn>
              <a:cxn ang="T7">
                <a:pos x="T2" y="T3"/>
              </a:cxn>
              <a:cxn ang="T8">
                <a:pos x="T4" y="T5"/>
              </a:cxn>
            </a:cxnLst>
            <a:rect l="T9" t="T10" r="T11" b="T12"/>
            <a:pathLst>
              <a:path w="3617" h="1654">
                <a:moveTo>
                  <a:pt x="0" y="0"/>
                </a:moveTo>
                <a:lnTo>
                  <a:pt x="0" y="1654"/>
                </a:lnTo>
                <a:lnTo>
                  <a:pt x="3617" y="1654"/>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sp>
        <p:nvSpPr>
          <p:cNvPr id="90121" name="Text Box 15"/>
          <p:cNvSpPr txBox="1">
            <a:spLocks noChangeArrowheads="1"/>
          </p:cNvSpPr>
          <p:nvPr/>
        </p:nvSpPr>
        <p:spPr bwMode="auto">
          <a:xfrm>
            <a:off x="6375400" y="5889626"/>
            <a:ext cx="4792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Years</a:t>
            </a:r>
            <a:endParaRPr lang="en-US" sz="1400" b="1"/>
          </a:p>
          <a:p>
            <a:pPr algn="l" eaLnBrk="1" hangingPunct="1">
              <a:lnSpc>
                <a:spcPct val="100000"/>
              </a:lnSpc>
              <a:spcBef>
                <a:spcPct val="0"/>
              </a:spcBef>
              <a:spcAft>
                <a:spcPct val="0"/>
              </a:spcAft>
              <a:buClrTx/>
              <a:buFontTx/>
              <a:buNone/>
            </a:pPr>
            <a:endParaRPr lang="en-US" sz="1800"/>
          </a:p>
        </p:txBody>
      </p:sp>
      <p:grpSp>
        <p:nvGrpSpPr>
          <p:cNvPr id="90122" name="Group 16"/>
          <p:cNvGrpSpPr>
            <a:grpSpLocks/>
          </p:cNvGrpSpPr>
          <p:nvPr/>
        </p:nvGrpSpPr>
        <p:grpSpPr bwMode="auto">
          <a:xfrm>
            <a:off x="2501954" y="5535625"/>
            <a:ext cx="8563919" cy="214695"/>
            <a:chOff x="1175" y="3643"/>
            <a:chExt cx="4029" cy="109"/>
          </a:xfrm>
        </p:grpSpPr>
        <p:sp>
          <p:nvSpPr>
            <p:cNvPr id="90135" name="Rectangle 17"/>
            <p:cNvSpPr>
              <a:spLocks noChangeArrowheads="1"/>
            </p:cNvSpPr>
            <p:nvPr/>
          </p:nvSpPr>
          <p:spPr bwMode="auto">
            <a:xfrm>
              <a:off x="1175" y="3643"/>
              <a:ext cx="4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a:t>
              </a:r>
            </a:p>
          </p:txBody>
        </p:sp>
        <p:sp>
          <p:nvSpPr>
            <p:cNvPr id="90136" name="Rectangle 18"/>
            <p:cNvSpPr>
              <a:spLocks noChangeArrowheads="1"/>
            </p:cNvSpPr>
            <p:nvPr/>
          </p:nvSpPr>
          <p:spPr bwMode="auto">
            <a:xfrm>
              <a:off x="2121" y="3643"/>
              <a:ext cx="13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0.5</a:t>
              </a:r>
            </a:p>
          </p:txBody>
        </p:sp>
        <p:sp>
          <p:nvSpPr>
            <p:cNvPr id="90137" name="Rectangle 19"/>
            <p:cNvSpPr>
              <a:spLocks noChangeArrowheads="1"/>
            </p:cNvSpPr>
            <p:nvPr/>
          </p:nvSpPr>
          <p:spPr bwMode="auto">
            <a:xfrm>
              <a:off x="3154" y="3643"/>
              <a:ext cx="4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a:t>
              </a:r>
            </a:p>
          </p:txBody>
        </p:sp>
        <p:sp>
          <p:nvSpPr>
            <p:cNvPr id="90138" name="Rectangle 20"/>
            <p:cNvSpPr>
              <a:spLocks noChangeArrowheads="1"/>
            </p:cNvSpPr>
            <p:nvPr/>
          </p:nvSpPr>
          <p:spPr bwMode="auto">
            <a:xfrm>
              <a:off x="4121" y="3643"/>
              <a:ext cx="13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1.5</a:t>
              </a:r>
            </a:p>
          </p:txBody>
        </p:sp>
        <p:sp>
          <p:nvSpPr>
            <p:cNvPr id="90139" name="Rectangle 21"/>
            <p:cNvSpPr>
              <a:spLocks noChangeArrowheads="1"/>
            </p:cNvSpPr>
            <p:nvPr/>
          </p:nvSpPr>
          <p:spPr bwMode="auto">
            <a:xfrm>
              <a:off x="5155" y="3643"/>
              <a:ext cx="4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2</a:t>
              </a:r>
            </a:p>
          </p:txBody>
        </p:sp>
      </p:grpSp>
      <p:sp>
        <p:nvSpPr>
          <p:cNvPr id="90123" name="Rectangle 22"/>
          <p:cNvSpPr>
            <a:spLocks noChangeArrowheads="1"/>
          </p:cNvSpPr>
          <p:nvPr/>
        </p:nvSpPr>
        <p:spPr bwMode="auto">
          <a:xfrm>
            <a:off x="2151170" y="5173664"/>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0</a:t>
            </a:r>
            <a:endParaRPr lang="fr-FR" sz="1400" b="1"/>
          </a:p>
        </p:txBody>
      </p:sp>
      <p:sp>
        <p:nvSpPr>
          <p:cNvPr id="90124" name="Rectangle 23"/>
          <p:cNvSpPr>
            <a:spLocks noChangeArrowheads="1"/>
          </p:cNvSpPr>
          <p:nvPr/>
        </p:nvSpPr>
        <p:spPr bwMode="auto">
          <a:xfrm>
            <a:off x="2151170" y="36020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4</a:t>
            </a:r>
            <a:endParaRPr lang="fr-FR" sz="1400" b="1"/>
          </a:p>
        </p:txBody>
      </p:sp>
      <p:sp>
        <p:nvSpPr>
          <p:cNvPr id="1342488" name="Text Box 24"/>
          <p:cNvSpPr txBox="1">
            <a:spLocks noChangeArrowheads="1"/>
          </p:cNvSpPr>
          <p:nvPr/>
        </p:nvSpPr>
        <p:spPr bwMode="auto">
          <a:xfrm>
            <a:off x="10222197" y="4157663"/>
            <a:ext cx="1567637" cy="338554"/>
          </a:xfrm>
          <a:prstGeom prst="rect">
            <a:avLst/>
          </a:prstGeom>
          <a:noFill/>
          <a:ln w="9525">
            <a:noFill/>
            <a:miter lim="800000"/>
            <a:headEnd/>
            <a:tailEnd/>
          </a:ln>
          <a:effectLst>
            <a:prstShdw prst="shdw17" dist="17961" dir="2700000">
              <a:schemeClr val="folHlink">
                <a:gamma/>
                <a:shade val="60000"/>
                <a:invGamma/>
              </a:schemeClr>
            </a:prstShdw>
          </a:effectLst>
        </p:spPr>
        <p:txBody>
          <a:bodyPr wrap="none" lIns="0" tIns="0" rIns="0" bIns="0">
            <a:spAutoFit/>
          </a:bodyPr>
          <a:lstStyle/>
          <a:p>
            <a:pPr algn="r" eaLnBrk="0" hangingPunct="0">
              <a:lnSpc>
                <a:spcPct val="90000"/>
              </a:lnSpc>
              <a:spcBef>
                <a:spcPct val="50000"/>
              </a:spcBef>
              <a:spcAft>
                <a:spcPct val="50000"/>
              </a:spcAft>
              <a:buClr>
                <a:schemeClr val="accent1"/>
              </a:buClr>
              <a:buFont typeface="Wingdings" pitchFamily="2" charset="2"/>
              <a:buNone/>
              <a:defRPr/>
            </a:pPr>
            <a:r>
              <a:rPr lang="en-US" sz="1600" b="1" dirty="0">
                <a:solidFill>
                  <a:srgbClr val="FF970D"/>
                </a:solidFill>
                <a:ea typeface="+mn-ea"/>
                <a:cs typeface="Times New Roman" charset="0"/>
              </a:rPr>
              <a:t> </a:t>
            </a:r>
            <a:r>
              <a:rPr lang="en-US" sz="2400" b="1" dirty="0">
                <a:solidFill>
                  <a:srgbClr val="FF970D"/>
                </a:solidFill>
                <a:ea typeface="+mn-ea"/>
                <a:cs typeface="Times New Roman" charset="0"/>
              </a:rPr>
              <a:t>Ivabradine</a:t>
            </a:r>
            <a:endParaRPr lang="fr-FR" sz="2400" b="1" dirty="0">
              <a:solidFill>
                <a:srgbClr val="FF970D"/>
              </a:solidFill>
              <a:ea typeface="+mn-ea"/>
              <a:cs typeface="Times New Roman" charset="0"/>
            </a:endParaRPr>
          </a:p>
        </p:txBody>
      </p:sp>
      <p:sp>
        <p:nvSpPr>
          <p:cNvPr id="90126" name="Rectangle 25"/>
          <p:cNvSpPr>
            <a:spLocks noChangeArrowheads="1"/>
          </p:cNvSpPr>
          <p:nvPr/>
        </p:nvSpPr>
        <p:spPr bwMode="auto">
          <a:xfrm>
            <a:off x="2049570" y="2073276"/>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8</a:t>
            </a:r>
          </a:p>
        </p:txBody>
      </p:sp>
      <p:sp>
        <p:nvSpPr>
          <p:cNvPr id="90127" name="Rectangle 26"/>
          <p:cNvSpPr>
            <a:spLocks noChangeArrowheads="1"/>
          </p:cNvSpPr>
          <p:nvPr/>
        </p:nvSpPr>
        <p:spPr bwMode="auto">
          <a:xfrm rot="-5396373">
            <a:off x="52896" y="3591947"/>
            <a:ext cx="25739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Coronary revascularization (%)</a:t>
            </a:r>
          </a:p>
        </p:txBody>
      </p:sp>
      <p:sp>
        <p:nvSpPr>
          <p:cNvPr id="90128" name="Text Box 27"/>
          <p:cNvSpPr txBox="1">
            <a:spLocks noChangeArrowheads="1"/>
          </p:cNvSpPr>
          <p:nvPr/>
        </p:nvSpPr>
        <p:spPr bwMode="auto">
          <a:xfrm>
            <a:off x="2844800" y="2452689"/>
            <a:ext cx="8772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b="1" i="1"/>
              <a:t>P</a:t>
            </a:r>
            <a:r>
              <a:rPr lang="en-GB" sz="1800" b="1"/>
              <a:t>=0.016</a:t>
            </a:r>
          </a:p>
        </p:txBody>
      </p:sp>
      <p:sp>
        <p:nvSpPr>
          <p:cNvPr id="90129" name="Rectangle 28"/>
          <p:cNvSpPr>
            <a:spLocks noChangeArrowheads="1"/>
          </p:cNvSpPr>
          <p:nvPr/>
        </p:nvSpPr>
        <p:spPr bwMode="auto">
          <a:xfrm>
            <a:off x="2844800" y="2152650"/>
            <a:ext cx="354206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eaLnBrk="0" hangingPunct="0">
              <a:lnSpc>
                <a:spcPct val="90000"/>
              </a:lnSpc>
              <a:spcBef>
                <a:spcPct val="20000"/>
              </a:spcBef>
              <a:spcAft>
                <a:spcPct val="50000"/>
              </a:spcAft>
              <a:buClr>
                <a:schemeClr val="accent1"/>
              </a:buClr>
              <a:buFont typeface="Wingdings" charset="0"/>
              <a:buNone/>
            </a:pPr>
            <a:r>
              <a:rPr lang="en-GB" sz="1800" b="1"/>
              <a:t>Hazard ratio = 0.70 (0.52 – 0.93)</a:t>
            </a:r>
          </a:p>
        </p:txBody>
      </p:sp>
      <p:sp>
        <p:nvSpPr>
          <p:cNvPr id="90130" name="Text Box 29"/>
          <p:cNvSpPr txBox="1">
            <a:spLocks noChangeArrowheads="1"/>
          </p:cNvSpPr>
          <p:nvPr/>
        </p:nvSpPr>
        <p:spPr bwMode="auto">
          <a:xfrm>
            <a:off x="5448301" y="3267075"/>
            <a:ext cx="1536700"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spcBef>
                <a:spcPct val="50000"/>
              </a:spcBef>
            </a:pPr>
            <a:r>
              <a:rPr lang="en-GB" b="1" i="1"/>
              <a:t>RRR 30%</a:t>
            </a:r>
          </a:p>
        </p:txBody>
      </p:sp>
      <p:sp>
        <p:nvSpPr>
          <p:cNvPr id="90131" name="Rectangle 10"/>
          <p:cNvSpPr>
            <a:spLocks noChangeArrowheads="1"/>
          </p:cNvSpPr>
          <p:nvPr/>
        </p:nvSpPr>
        <p:spPr bwMode="auto">
          <a:xfrm>
            <a:off x="9023969" y="2704325"/>
            <a:ext cx="19736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400" b="1" dirty="0">
                <a:solidFill>
                  <a:srgbClr val="3399FF"/>
                </a:solidFill>
                <a:cs typeface="Times New Roman" charset="0"/>
              </a:rPr>
              <a:t>Placebo</a:t>
            </a:r>
          </a:p>
          <a:p>
            <a:pPr algn="ctr" eaLnBrk="0" hangingPunct="0"/>
            <a:r>
              <a:rPr lang="en-US" sz="2400" b="1" dirty="0">
                <a:solidFill>
                  <a:srgbClr val="3399FF"/>
                </a:solidFill>
                <a:cs typeface="Times New Roman" charset="0"/>
              </a:rPr>
              <a:t>(HR </a:t>
            </a:r>
            <a:r>
              <a:rPr lang="en-US" sz="2400" b="1" u="sng" dirty="0">
                <a:solidFill>
                  <a:srgbClr val="3399FF"/>
                </a:solidFill>
                <a:cs typeface="Times New Roman" charset="0"/>
              </a:rPr>
              <a:t>&gt;</a:t>
            </a:r>
            <a:r>
              <a:rPr lang="en-US" sz="2400" b="1" dirty="0">
                <a:solidFill>
                  <a:srgbClr val="3399FF"/>
                </a:solidFill>
                <a:cs typeface="Times New Roman" charset="0"/>
              </a:rPr>
              <a:t>70 </a:t>
            </a:r>
            <a:r>
              <a:rPr lang="en-US" sz="2400" b="1" dirty="0" err="1">
                <a:solidFill>
                  <a:srgbClr val="3399FF"/>
                </a:solidFill>
                <a:cs typeface="Times New Roman" charset="0"/>
              </a:rPr>
              <a:t>bpm</a:t>
            </a:r>
            <a:r>
              <a:rPr lang="en-US" sz="2400" b="1" dirty="0">
                <a:solidFill>
                  <a:srgbClr val="3399FF"/>
                </a:solidFill>
                <a:cs typeface="Times New Roman" charset="0"/>
              </a:rPr>
              <a:t>)</a:t>
            </a:r>
          </a:p>
        </p:txBody>
      </p:sp>
      <p:sp>
        <p:nvSpPr>
          <p:cNvPr id="1342496" name="Rectangle 32"/>
          <p:cNvSpPr>
            <a:spLocks noChangeArrowheads="1"/>
          </p:cNvSpPr>
          <p:nvPr/>
        </p:nvSpPr>
        <p:spPr bwMode="auto">
          <a:xfrm>
            <a:off x="347435" y="259964"/>
            <a:ext cx="9773681" cy="1079399"/>
          </a:xfrm>
          <a:prstGeom prst="rect">
            <a:avLst/>
          </a:prstGeom>
          <a:noFill/>
          <a:ln w="19050">
            <a:noFill/>
            <a:miter lim="800000"/>
            <a:headEnd/>
            <a:tailEnd/>
          </a:ln>
          <a:effectLst/>
        </p:spPr>
        <p:txBody>
          <a:bodyPr wrap="square" lIns="90000" tIns="46800" rIns="90000" bIns="46800">
            <a:spAutoFit/>
          </a:bodyPr>
          <a:lstStyle/>
          <a:p>
            <a:pPr algn="ctr" eaLnBrk="0" hangingPunct="0">
              <a:spcBef>
                <a:spcPct val="50000"/>
              </a:spcBef>
            </a:pPr>
            <a:r>
              <a:rPr lang="en-US" sz="3200" dirty="0">
                <a:effectLst>
                  <a:outerShdw blurRad="38100" dist="38100" dir="2700000" algn="tl">
                    <a:srgbClr val="000000"/>
                  </a:outerShdw>
                </a:effectLst>
              </a:rPr>
              <a:t>Ivabradine reduces the need for revascularization (HR ≥70 </a:t>
            </a:r>
            <a:r>
              <a:rPr lang="en-US" sz="3200" dirty="0" err="1">
                <a:effectLst>
                  <a:outerShdw blurRad="38100" dist="38100" dir="2700000" algn="tl">
                    <a:srgbClr val="000000"/>
                  </a:outerShdw>
                </a:effectLst>
              </a:rPr>
              <a:t>bpm</a:t>
            </a:r>
            <a:r>
              <a:rPr lang="en-US" sz="3200" dirty="0">
                <a:effectLst>
                  <a:outerShdw blurRad="38100" dist="38100" dir="2700000" algn="tl">
                    <a:srgbClr val="000000"/>
                  </a:outerShdw>
                </a:effectLst>
              </a:rPr>
              <a:t>)</a:t>
            </a:r>
            <a:endParaRPr lang="fr-FR" sz="3200" dirty="0">
              <a:effectLst>
                <a:outerShdw blurRad="38100" dist="38100" dir="2700000" algn="tl">
                  <a:srgbClr val="000000"/>
                </a:outerShdw>
              </a:effectLst>
            </a:endParaRPr>
          </a:p>
        </p:txBody>
      </p:sp>
      <p:sp>
        <p:nvSpPr>
          <p:cNvPr id="90133" name="Text Box 33"/>
          <p:cNvSpPr txBox="1">
            <a:spLocks noChangeArrowheads="1"/>
          </p:cNvSpPr>
          <p:nvPr/>
        </p:nvSpPr>
        <p:spPr bwMode="auto">
          <a:xfrm>
            <a:off x="9055100" y="6380164"/>
            <a:ext cx="2997200" cy="1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a:spcBef>
                <a:spcPct val="50000"/>
              </a:spcBef>
            </a:pPr>
            <a:r>
              <a:rPr lang="en-GB" sz="1000" b="1"/>
              <a:t>RRR: relative risk reduction</a:t>
            </a:r>
          </a:p>
        </p:txBody>
      </p:sp>
      <p:sp>
        <p:nvSpPr>
          <p:cNvPr id="90134" name="Rectangle 34"/>
          <p:cNvSpPr>
            <a:spLocks noChangeArrowheads="1"/>
          </p:cNvSpPr>
          <p:nvPr/>
        </p:nvSpPr>
        <p:spPr bwMode="auto">
          <a:xfrm>
            <a:off x="577151" y="6589713"/>
            <a:ext cx="26810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p>
            <a:pPr algn="ctr" eaLnBrk="0" hangingPunct="0">
              <a:spcBef>
                <a:spcPct val="25000"/>
              </a:spcBef>
              <a:spcAft>
                <a:spcPct val="25000"/>
              </a:spcAft>
              <a:buClr>
                <a:schemeClr val="accent1"/>
              </a:buClr>
              <a:buFont typeface="Wingdings" charset="0"/>
              <a:buNone/>
            </a:pPr>
            <a:r>
              <a:rPr lang="en-GB" sz="1200"/>
              <a:t>Fox K et al. </a:t>
            </a:r>
            <a:r>
              <a:rPr lang="en-GB" sz="1200" i="1"/>
              <a:t>Lancet.</a:t>
            </a:r>
            <a:r>
              <a:rPr lang="en-GB" sz="1200"/>
              <a:t> 2008;372:807-816.</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4669367" y="3094038"/>
            <a:ext cx="8467" cy="238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368067" name="Text Box 3"/>
          <p:cNvSpPr txBox="1">
            <a:spLocks noChangeArrowheads="1"/>
          </p:cNvSpPr>
          <p:nvPr/>
        </p:nvSpPr>
        <p:spPr bwMode="auto">
          <a:xfrm>
            <a:off x="955702" y="375224"/>
            <a:ext cx="7609417" cy="939744"/>
          </a:xfrm>
          <a:prstGeom prst="rect">
            <a:avLst/>
          </a:prstGeom>
          <a:noFill/>
          <a:ln w="9525">
            <a:noFill/>
            <a:miter lim="800000"/>
            <a:headEnd/>
            <a:tailEnd/>
          </a:ln>
          <a:effectLst/>
        </p:spPr>
        <p:txBody>
          <a:bodyPr lIns="0" tIns="0" rIns="0" bIns="0" anchor="ctr">
            <a:spAutoFit/>
          </a:bodyPr>
          <a:lstStyle/>
          <a:p>
            <a:pPr algn="ctr" eaLnBrk="0" hangingPunct="0">
              <a:lnSpc>
                <a:spcPct val="95000"/>
              </a:lnSpc>
              <a:defRPr/>
            </a:pPr>
            <a:r>
              <a:rPr lang="en-GB" sz="3200" dirty="0" err="1">
                <a:effectLst>
                  <a:outerShdw blurRad="38100" dist="38100" dir="2700000" algn="tl">
                    <a:srgbClr val="000000"/>
                  </a:outerShdw>
                </a:effectLst>
                <a:ea typeface="+mn-ea"/>
                <a:cs typeface="+mn-cs"/>
              </a:rPr>
              <a:t>Ivabradine</a:t>
            </a:r>
            <a:r>
              <a:rPr lang="en-US" sz="3200" dirty="0">
                <a:effectLst>
                  <a:outerShdw blurRad="38100" dist="38100" dir="2700000" algn="tl">
                    <a:srgbClr val="000000"/>
                  </a:outerShdw>
                </a:effectLst>
                <a:ea typeface="+mn-ea"/>
                <a:cs typeface="+mn-cs"/>
              </a:rPr>
              <a:t> reduces primary end point  in angina patients</a:t>
            </a:r>
            <a:endParaRPr lang="fr-FR" sz="3200" dirty="0">
              <a:effectLst>
                <a:outerShdw blurRad="38100" dist="38100" dir="2700000" algn="tl">
                  <a:srgbClr val="000000"/>
                </a:outerShdw>
              </a:effectLst>
              <a:ea typeface="+mn-ea"/>
              <a:cs typeface="+mn-cs"/>
            </a:endParaRPr>
          </a:p>
        </p:txBody>
      </p:sp>
      <p:grpSp>
        <p:nvGrpSpPr>
          <p:cNvPr id="99331" name="Group 4"/>
          <p:cNvGrpSpPr>
            <a:grpSpLocks/>
          </p:cNvGrpSpPr>
          <p:nvPr/>
        </p:nvGrpSpPr>
        <p:grpSpPr bwMode="auto">
          <a:xfrm>
            <a:off x="1500272" y="2638425"/>
            <a:ext cx="8865937" cy="3695467"/>
            <a:chOff x="260" y="1600"/>
            <a:chExt cx="4974" cy="2448"/>
          </a:xfrm>
        </p:grpSpPr>
        <p:sp>
          <p:nvSpPr>
            <p:cNvPr id="99335" name="Text Box 5"/>
            <p:cNvSpPr txBox="1">
              <a:spLocks noChangeArrowheads="1"/>
            </p:cNvSpPr>
            <p:nvPr/>
          </p:nvSpPr>
          <p:spPr bwMode="auto">
            <a:xfrm>
              <a:off x="947" y="1813"/>
              <a:ext cx="81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n=1507</a:t>
              </a:r>
            </a:p>
            <a:p>
              <a:pPr algn="l" eaLnBrk="1" hangingPunct="1">
                <a:lnSpc>
                  <a:spcPct val="100000"/>
                </a:lnSpc>
                <a:spcBef>
                  <a:spcPct val="0"/>
                </a:spcBef>
                <a:spcAft>
                  <a:spcPct val="0"/>
                </a:spcAft>
                <a:buClrTx/>
                <a:buFontTx/>
                <a:buNone/>
              </a:pPr>
              <a:r>
                <a:rPr lang="en-GB" sz="1800" b="1" i="1"/>
                <a:t>P</a:t>
              </a:r>
              <a:r>
                <a:rPr lang="en-GB" sz="1800" b="1"/>
                <a:t>=0.05</a:t>
              </a:r>
            </a:p>
          </p:txBody>
        </p:sp>
        <p:sp>
          <p:nvSpPr>
            <p:cNvPr id="99336" name="Freeform 6"/>
            <p:cNvSpPr>
              <a:spLocks/>
            </p:cNvSpPr>
            <p:nvPr/>
          </p:nvSpPr>
          <p:spPr bwMode="auto">
            <a:xfrm>
              <a:off x="2953" y="2544"/>
              <a:ext cx="65" cy="51"/>
            </a:xfrm>
            <a:custGeom>
              <a:avLst/>
              <a:gdLst>
                <a:gd name="T0" fmla="*/ 0 w 30"/>
                <a:gd name="T1" fmla="*/ 84 h 20"/>
                <a:gd name="T2" fmla="*/ 306 w 30"/>
                <a:gd name="T3" fmla="*/ 0 h 20"/>
                <a:gd name="T4" fmla="*/ 306 w 30"/>
                <a:gd name="T5" fmla="*/ 247 h 20"/>
                <a:gd name="T6" fmla="*/ 0 w 30"/>
                <a:gd name="T7" fmla="*/ 332 h 20"/>
                <a:gd name="T8" fmla="*/ 0 w 30"/>
                <a:gd name="T9" fmla="*/ 84 h 20"/>
                <a:gd name="T10" fmla="*/ 0 60000 65536"/>
                <a:gd name="T11" fmla="*/ 0 60000 65536"/>
                <a:gd name="T12" fmla="*/ 0 60000 65536"/>
                <a:gd name="T13" fmla="*/ 0 60000 65536"/>
                <a:gd name="T14" fmla="*/ 0 60000 65536"/>
                <a:gd name="T15" fmla="*/ 0 w 30"/>
                <a:gd name="T16" fmla="*/ 0 h 20"/>
                <a:gd name="T17" fmla="*/ 30 w 30"/>
                <a:gd name="T18" fmla="*/ 20 h 20"/>
              </a:gdLst>
              <a:ahLst/>
              <a:cxnLst>
                <a:cxn ang="T10">
                  <a:pos x="T0" y="T1"/>
                </a:cxn>
                <a:cxn ang="T11">
                  <a:pos x="T2" y="T3"/>
                </a:cxn>
                <a:cxn ang="T12">
                  <a:pos x="T4" y="T5"/>
                </a:cxn>
                <a:cxn ang="T13">
                  <a:pos x="T6" y="T7"/>
                </a:cxn>
                <a:cxn ang="T14">
                  <a:pos x="T8" y="T9"/>
                </a:cxn>
              </a:cxnLst>
              <a:rect l="T15" t="T16" r="T17" b="T18"/>
              <a:pathLst>
                <a:path w="30" h="20">
                  <a:moveTo>
                    <a:pt x="0" y="5"/>
                  </a:moveTo>
                  <a:lnTo>
                    <a:pt x="30" y="0"/>
                  </a:lnTo>
                  <a:lnTo>
                    <a:pt x="30"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337" name="Text Box 7"/>
            <p:cNvSpPr txBox="1">
              <a:spLocks noChangeArrowheads="1"/>
            </p:cNvSpPr>
            <p:nvPr/>
          </p:nvSpPr>
          <p:spPr bwMode="auto">
            <a:xfrm>
              <a:off x="2610" y="3844"/>
              <a:ext cx="3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Years</a:t>
              </a:r>
              <a:endParaRPr lang="en-US" sz="1400" b="1"/>
            </a:p>
          </p:txBody>
        </p:sp>
        <p:sp>
          <p:nvSpPr>
            <p:cNvPr id="99338" name="Line 8"/>
            <p:cNvSpPr>
              <a:spLocks noChangeShapeType="1"/>
            </p:cNvSpPr>
            <p:nvPr/>
          </p:nvSpPr>
          <p:spPr bwMode="auto">
            <a:xfrm flipH="1">
              <a:off x="793" y="1724"/>
              <a:ext cx="9" cy="1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39" name="Line 9"/>
            <p:cNvSpPr>
              <a:spLocks noChangeShapeType="1"/>
            </p:cNvSpPr>
            <p:nvPr/>
          </p:nvSpPr>
          <p:spPr bwMode="auto">
            <a:xfrm>
              <a:off x="738" y="3587"/>
              <a:ext cx="54"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0" name="Line 10"/>
            <p:cNvSpPr>
              <a:spLocks noChangeShapeType="1"/>
            </p:cNvSpPr>
            <p:nvPr/>
          </p:nvSpPr>
          <p:spPr bwMode="auto">
            <a:xfrm>
              <a:off x="738" y="3128"/>
              <a:ext cx="54"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1" name="Line 11"/>
            <p:cNvSpPr>
              <a:spLocks noChangeShapeType="1"/>
            </p:cNvSpPr>
            <p:nvPr/>
          </p:nvSpPr>
          <p:spPr bwMode="auto">
            <a:xfrm>
              <a:off x="738" y="2667"/>
              <a:ext cx="54"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2" name="Line 12"/>
            <p:cNvSpPr>
              <a:spLocks noChangeShapeType="1"/>
            </p:cNvSpPr>
            <p:nvPr/>
          </p:nvSpPr>
          <p:spPr bwMode="auto">
            <a:xfrm>
              <a:off x="738" y="2210"/>
              <a:ext cx="54"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3" name="Line 13"/>
            <p:cNvSpPr>
              <a:spLocks noChangeShapeType="1"/>
            </p:cNvSpPr>
            <p:nvPr/>
          </p:nvSpPr>
          <p:spPr bwMode="auto">
            <a:xfrm>
              <a:off x="738" y="1738"/>
              <a:ext cx="54" cy="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4" name="Line 14"/>
            <p:cNvSpPr>
              <a:spLocks noChangeShapeType="1"/>
            </p:cNvSpPr>
            <p:nvPr/>
          </p:nvSpPr>
          <p:spPr bwMode="auto">
            <a:xfrm>
              <a:off x="792" y="3587"/>
              <a:ext cx="4323"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5" name="Line 15"/>
            <p:cNvSpPr>
              <a:spLocks noChangeShapeType="1"/>
            </p:cNvSpPr>
            <p:nvPr/>
          </p:nvSpPr>
          <p:spPr bwMode="auto">
            <a:xfrm flipV="1">
              <a:off x="792" y="3587"/>
              <a:ext cx="1"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6" name="Line 16"/>
            <p:cNvSpPr>
              <a:spLocks noChangeShapeType="1"/>
            </p:cNvSpPr>
            <p:nvPr/>
          </p:nvSpPr>
          <p:spPr bwMode="auto">
            <a:xfrm flipV="1">
              <a:off x="1879" y="3587"/>
              <a:ext cx="1"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7" name="Line 17"/>
            <p:cNvSpPr>
              <a:spLocks noChangeShapeType="1"/>
            </p:cNvSpPr>
            <p:nvPr/>
          </p:nvSpPr>
          <p:spPr bwMode="auto">
            <a:xfrm flipV="1">
              <a:off x="2953" y="3587"/>
              <a:ext cx="4"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8" name="Line 18"/>
            <p:cNvSpPr>
              <a:spLocks noChangeShapeType="1"/>
            </p:cNvSpPr>
            <p:nvPr/>
          </p:nvSpPr>
          <p:spPr bwMode="auto">
            <a:xfrm flipV="1">
              <a:off x="4040" y="3587"/>
              <a:ext cx="2"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9" name="Line 19"/>
            <p:cNvSpPr>
              <a:spLocks noChangeShapeType="1"/>
            </p:cNvSpPr>
            <p:nvPr/>
          </p:nvSpPr>
          <p:spPr bwMode="auto">
            <a:xfrm flipV="1">
              <a:off x="5115" y="3587"/>
              <a:ext cx="2"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50" name="Freeform 20"/>
            <p:cNvSpPr>
              <a:spLocks/>
            </p:cNvSpPr>
            <p:nvPr/>
          </p:nvSpPr>
          <p:spPr bwMode="auto">
            <a:xfrm>
              <a:off x="811" y="2295"/>
              <a:ext cx="4304" cy="1292"/>
            </a:xfrm>
            <a:custGeom>
              <a:avLst/>
              <a:gdLst>
                <a:gd name="T0" fmla="*/ 2170 w 480"/>
                <a:gd name="T1" fmla="*/ 199403 h 104"/>
                <a:gd name="T2" fmla="*/ 4340 w 480"/>
                <a:gd name="T3" fmla="*/ 193688 h 104"/>
                <a:gd name="T4" fmla="*/ 6510 w 480"/>
                <a:gd name="T5" fmla="*/ 189825 h 104"/>
                <a:gd name="T6" fmla="*/ 11495 w 480"/>
                <a:gd name="T7" fmla="*/ 187824 h 104"/>
                <a:gd name="T8" fmla="*/ 15835 w 480"/>
                <a:gd name="T9" fmla="*/ 182110 h 104"/>
                <a:gd name="T10" fmla="*/ 20901 w 480"/>
                <a:gd name="T11" fmla="*/ 178259 h 104"/>
                <a:gd name="T12" fmla="*/ 23071 w 480"/>
                <a:gd name="T13" fmla="*/ 174557 h 104"/>
                <a:gd name="T14" fmla="*/ 25967 w 480"/>
                <a:gd name="T15" fmla="*/ 172544 h 104"/>
                <a:gd name="T16" fmla="*/ 28864 w 480"/>
                <a:gd name="T17" fmla="*/ 170693 h 104"/>
                <a:gd name="T18" fmla="*/ 33123 w 480"/>
                <a:gd name="T19" fmla="*/ 162978 h 104"/>
                <a:gd name="T20" fmla="*/ 35293 w 480"/>
                <a:gd name="T21" fmla="*/ 159115 h 104"/>
                <a:gd name="T22" fmla="*/ 41085 w 480"/>
                <a:gd name="T23" fmla="*/ 153413 h 104"/>
                <a:gd name="T24" fmla="*/ 45425 w 480"/>
                <a:gd name="T25" fmla="*/ 153413 h 104"/>
                <a:gd name="T26" fmla="*/ 46878 w 480"/>
                <a:gd name="T27" fmla="*/ 149549 h 104"/>
                <a:gd name="T28" fmla="*/ 51218 w 480"/>
                <a:gd name="T29" fmla="*/ 145685 h 104"/>
                <a:gd name="T30" fmla="*/ 53388 w 480"/>
                <a:gd name="T31" fmla="*/ 145685 h 104"/>
                <a:gd name="T32" fmla="*/ 60543 w 480"/>
                <a:gd name="T33" fmla="*/ 143834 h 104"/>
                <a:gd name="T34" fmla="*/ 63439 w 480"/>
                <a:gd name="T35" fmla="*/ 143834 h 104"/>
                <a:gd name="T36" fmla="*/ 69223 w 480"/>
                <a:gd name="T37" fmla="*/ 141834 h 104"/>
                <a:gd name="T38" fmla="*/ 73572 w 480"/>
                <a:gd name="T39" fmla="*/ 141834 h 104"/>
                <a:gd name="T40" fmla="*/ 77831 w 480"/>
                <a:gd name="T41" fmla="*/ 139983 h 104"/>
                <a:gd name="T42" fmla="*/ 82171 w 480"/>
                <a:gd name="T43" fmla="*/ 137971 h 104"/>
                <a:gd name="T44" fmla="*/ 90850 w 480"/>
                <a:gd name="T45" fmla="*/ 136120 h 104"/>
                <a:gd name="T46" fmla="*/ 100176 w 480"/>
                <a:gd name="T47" fmla="*/ 130405 h 104"/>
                <a:gd name="T48" fmla="*/ 104524 w 480"/>
                <a:gd name="T49" fmla="*/ 124703 h 104"/>
                <a:gd name="T50" fmla="*/ 109591 w 480"/>
                <a:gd name="T51" fmla="*/ 122690 h 104"/>
                <a:gd name="T52" fmla="*/ 111761 w 480"/>
                <a:gd name="T53" fmla="*/ 120839 h 104"/>
                <a:gd name="T54" fmla="*/ 115374 w 480"/>
                <a:gd name="T55" fmla="*/ 116988 h 104"/>
                <a:gd name="T56" fmla="*/ 116827 w 480"/>
                <a:gd name="T57" fmla="*/ 113125 h 104"/>
                <a:gd name="T58" fmla="*/ 119633 w 480"/>
                <a:gd name="T59" fmla="*/ 109273 h 104"/>
                <a:gd name="T60" fmla="*/ 127596 w 480"/>
                <a:gd name="T61" fmla="*/ 107410 h 104"/>
                <a:gd name="T62" fmla="*/ 133388 w 480"/>
                <a:gd name="T63" fmla="*/ 103559 h 104"/>
                <a:gd name="T64" fmla="*/ 137728 w 480"/>
                <a:gd name="T65" fmla="*/ 101546 h 104"/>
                <a:gd name="T66" fmla="*/ 142713 w 480"/>
                <a:gd name="T67" fmla="*/ 97844 h 104"/>
                <a:gd name="T68" fmla="*/ 146327 w 480"/>
                <a:gd name="T69" fmla="*/ 91980 h 104"/>
                <a:gd name="T70" fmla="*/ 149223 w 480"/>
                <a:gd name="T71" fmla="*/ 91980 h 104"/>
                <a:gd name="T72" fmla="*/ 156459 w 480"/>
                <a:gd name="T73" fmla="*/ 91980 h 104"/>
                <a:gd name="T74" fmla="*/ 165067 w 480"/>
                <a:gd name="T75" fmla="*/ 90129 h 104"/>
                <a:gd name="T76" fmla="*/ 172303 w 480"/>
                <a:gd name="T77" fmla="*/ 90129 h 104"/>
                <a:gd name="T78" fmla="*/ 188139 w 480"/>
                <a:gd name="T79" fmla="*/ 88129 h 104"/>
                <a:gd name="T80" fmla="*/ 190309 w 480"/>
                <a:gd name="T81" fmla="*/ 84415 h 104"/>
                <a:gd name="T82" fmla="*/ 192478 w 480"/>
                <a:gd name="T83" fmla="*/ 80564 h 104"/>
                <a:gd name="T84" fmla="*/ 195375 w 480"/>
                <a:gd name="T85" fmla="*/ 74849 h 104"/>
                <a:gd name="T86" fmla="*/ 203337 w 480"/>
                <a:gd name="T87" fmla="*/ 70998 h 104"/>
                <a:gd name="T88" fmla="*/ 206870 w 480"/>
                <a:gd name="T89" fmla="*/ 65134 h 104"/>
                <a:gd name="T90" fmla="*/ 219172 w 480"/>
                <a:gd name="T91" fmla="*/ 59420 h 104"/>
                <a:gd name="T92" fmla="*/ 225682 w 480"/>
                <a:gd name="T93" fmla="*/ 53705 h 104"/>
                <a:gd name="T94" fmla="*/ 234290 w 480"/>
                <a:gd name="T95" fmla="*/ 53705 h 104"/>
                <a:gd name="T96" fmla="*/ 242252 w 480"/>
                <a:gd name="T97" fmla="*/ 53705 h 104"/>
                <a:gd name="T98" fmla="*/ 246592 w 480"/>
                <a:gd name="T99" fmla="*/ 49854 h 104"/>
                <a:gd name="T100" fmla="*/ 256644 w 480"/>
                <a:gd name="T101" fmla="*/ 45990 h 104"/>
                <a:gd name="T102" fmla="*/ 263154 w 480"/>
                <a:gd name="T103" fmla="*/ 40276 h 104"/>
                <a:gd name="T104" fmla="*/ 270390 w 480"/>
                <a:gd name="T105" fmla="*/ 28710 h 104"/>
                <a:gd name="T106" fmla="*/ 274649 w 480"/>
                <a:gd name="T107" fmla="*/ 21144 h 104"/>
                <a:gd name="T108" fmla="*/ 278989 w 480"/>
                <a:gd name="T109" fmla="*/ 17281 h 104"/>
                <a:gd name="T110" fmla="*/ 292663 w 480"/>
                <a:gd name="T111" fmla="*/ 9566 h 104"/>
                <a:gd name="T112" fmla="*/ 312201 w 480"/>
                <a:gd name="T113" fmla="*/ 5715 h 104"/>
                <a:gd name="T114" fmla="*/ 319357 w 480"/>
                <a:gd name="T115" fmla="*/ 0 h 104"/>
                <a:gd name="T116" fmla="*/ 344598 w 480"/>
                <a:gd name="T117" fmla="*/ 0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0"/>
                <a:gd name="T178" fmla="*/ 0 h 104"/>
                <a:gd name="T179" fmla="*/ 480 w 480"/>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0" h="104">
                  <a:moveTo>
                    <a:pt x="0" y="104"/>
                  </a:moveTo>
                  <a:lnTo>
                    <a:pt x="1" y="104"/>
                  </a:lnTo>
                  <a:lnTo>
                    <a:pt x="3" y="104"/>
                  </a:lnTo>
                  <a:lnTo>
                    <a:pt x="5" y="103"/>
                  </a:lnTo>
                  <a:lnTo>
                    <a:pt x="6" y="101"/>
                  </a:lnTo>
                  <a:lnTo>
                    <a:pt x="7" y="101"/>
                  </a:lnTo>
                  <a:lnTo>
                    <a:pt x="8" y="100"/>
                  </a:lnTo>
                  <a:lnTo>
                    <a:pt x="9" y="99"/>
                  </a:lnTo>
                  <a:lnTo>
                    <a:pt x="11" y="99"/>
                  </a:lnTo>
                  <a:lnTo>
                    <a:pt x="14" y="98"/>
                  </a:lnTo>
                  <a:lnTo>
                    <a:pt x="16" y="98"/>
                  </a:lnTo>
                  <a:lnTo>
                    <a:pt x="18" y="97"/>
                  </a:lnTo>
                  <a:lnTo>
                    <a:pt x="20" y="96"/>
                  </a:lnTo>
                  <a:lnTo>
                    <a:pt x="22" y="95"/>
                  </a:lnTo>
                  <a:lnTo>
                    <a:pt x="25" y="94"/>
                  </a:lnTo>
                  <a:lnTo>
                    <a:pt x="28" y="94"/>
                  </a:lnTo>
                  <a:lnTo>
                    <a:pt x="29" y="93"/>
                  </a:lnTo>
                  <a:lnTo>
                    <a:pt x="30" y="93"/>
                  </a:lnTo>
                  <a:lnTo>
                    <a:pt x="32" y="92"/>
                  </a:lnTo>
                  <a:lnTo>
                    <a:pt x="32" y="91"/>
                  </a:lnTo>
                  <a:lnTo>
                    <a:pt x="33" y="91"/>
                  </a:lnTo>
                  <a:lnTo>
                    <a:pt x="35" y="91"/>
                  </a:lnTo>
                  <a:lnTo>
                    <a:pt x="36" y="90"/>
                  </a:lnTo>
                  <a:lnTo>
                    <a:pt x="38" y="90"/>
                  </a:lnTo>
                  <a:lnTo>
                    <a:pt x="38" y="89"/>
                  </a:lnTo>
                  <a:lnTo>
                    <a:pt x="40" y="89"/>
                  </a:lnTo>
                  <a:lnTo>
                    <a:pt x="42" y="88"/>
                  </a:lnTo>
                  <a:lnTo>
                    <a:pt x="45" y="85"/>
                  </a:lnTo>
                  <a:lnTo>
                    <a:pt x="46" y="85"/>
                  </a:lnTo>
                  <a:lnTo>
                    <a:pt x="46" y="84"/>
                  </a:lnTo>
                  <a:lnTo>
                    <a:pt x="47" y="84"/>
                  </a:lnTo>
                  <a:lnTo>
                    <a:pt x="49" y="83"/>
                  </a:lnTo>
                  <a:lnTo>
                    <a:pt x="52" y="82"/>
                  </a:lnTo>
                  <a:lnTo>
                    <a:pt x="53" y="82"/>
                  </a:lnTo>
                  <a:lnTo>
                    <a:pt x="57" y="80"/>
                  </a:lnTo>
                  <a:lnTo>
                    <a:pt x="59" y="80"/>
                  </a:lnTo>
                  <a:lnTo>
                    <a:pt x="61" y="80"/>
                  </a:lnTo>
                  <a:lnTo>
                    <a:pt x="63" y="80"/>
                  </a:lnTo>
                  <a:lnTo>
                    <a:pt x="63" y="79"/>
                  </a:lnTo>
                  <a:lnTo>
                    <a:pt x="64" y="79"/>
                  </a:lnTo>
                  <a:lnTo>
                    <a:pt x="65" y="78"/>
                  </a:lnTo>
                  <a:lnTo>
                    <a:pt x="67" y="77"/>
                  </a:lnTo>
                  <a:lnTo>
                    <a:pt x="67" y="76"/>
                  </a:lnTo>
                  <a:lnTo>
                    <a:pt x="71" y="76"/>
                  </a:lnTo>
                  <a:lnTo>
                    <a:pt x="72" y="76"/>
                  </a:lnTo>
                  <a:lnTo>
                    <a:pt x="73" y="76"/>
                  </a:lnTo>
                  <a:lnTo>
                    <a:pt x="74" y="76"/>
                  </a:lnTo>
                  <a:lnTo>
                    <a:pt x="80" y="76"/>
                  </a:lnTo>
                  <a:lnTo>
                    <a:pt x="84" y="76"/>
                  </a:lnTo>
                  <a:lnTo>
                    <a:pt x="84" y="75"/>
                  </a:lnTo>
                  <a:lnTo>
                    <a:pt x="85" y="75"/>
                  </a:lnTo>
                  <a:lnTo>
                    <a:pt x="86" y="75"/>
                  </a:lnTo>
                  <a:lnTo>
                    <a:pt x="88" y="75"/>
                  </a:lnTo>
                  <a:lnTo>
                    <a:pt x="90" y="75"/>
                  </a:lnTo>
                  <a:lnTo>
                    <a:pt x="94" y="74"/>
                  </a:lnTo>
                  <a:lnTo>
                    <a:pt x="96" y="74"/>
                  </a:lnTo>
                  <a:lnTo>
                    <a:pt x="98" y="74"/>
                  </a:lnTo>
                  <a:lnTo>
                    <a:pt x="100" y="74"/>
                  </a:lnTo>
                  <a:lnTo>
                    <a:pt x="102" y="74"/>
                  </a:lnTo>
                  <a:lnTo>
                    <a:pt x="103" y="73"/>
                  </a:lnTo>
                  <a:lnTo>
                    <a:pt x="107" y="73"/>
                  </a:lnTo>
                  <a:lnTo>
                    <a:pt x="108" y="73"/>
                  </a:lnTo>
                  <a:lnTo>
                    <a:pt x="110" y="72"/>
                  </a:lnTo>
                  <a:lnTo>
                    <a:pt x="113" y="72"/>
                  </a:lnTo>
                  <a:lnTo>
                    <a:pt x="114" y="72"/>
                  </a:lnTo>
                  <a:lnTo>
                    <a:pt x="118" y="71"/>
                  </a:lnTo>
                  <a:lnTo>
                    <a:pt x="123" y="71"/>
                  </a:lnTo>
                  <a:lnTo>
                    <a:pt x="126" y="71"/>
                  </a:lnTo>
                  <a:lnTo>
                    <a:pt x="127" y="70"/>
                  </a:lnTo>
                  <a:lnTo>
                    <a:pt x="133" y="68"/>
                  </a:lnTo>
                  <a:lnTo>
                    <a:pt x="139" y="68"/>
                  </a:lnTo>
                  <a:lnTo>
                    <a:pt x="141" y="67"/>
                  </a:lnTo>
                  <a:lnTo>
                    <a:pt x="141" y="66"/>
                  </a:lnTo>
                  <a:lnTo>
                    <a:pt x="145" y="65"/>
                  </a:lnTo>
                  <a:lnTo>
                    <a:pt x="151" y="65"/>
                  </a:lnTo>
                  <a:lnTo>
                    <a:pt x="152" y="65"/>
                  </a:lnTo>
                  <a:lnTo>
                    <a:pt x="152" y="64"/>
                  </a:lnTo>
                  <a:lnTo>
                    <a:pt x="153" y="63"/>
                  </a:lnTo>
                  <a:lnTo>
                    <a:pt x="154" y="63"/>
                  </a:lnTo>
                  <a:lnTo>
                    <a:pt x="155" y="63"/>
                  </a:lnTo>
                  <a:lnTo>
                    <a:pt x="157" y="62"/>
                  </a:lnTo>
                  <a:lnTo>
                    <a:pt x="158" y="61"/>
                  </a:lnTo>
                  <a:lnTo>
                    <a:pt x="160" y="61"/>
                  </a:lnTo>
                  <a:lnTo>
                    <a:pt x="160" y="60"/>
                  </a:lnTo>
                  <a:lnTo>
                    <a:pt x="161" y="60"/>
                  </a:lnTo>
                  <a:lnTo>
                    <a:pt x="162" y="59"/>
                  </a:lnTo>
                  <a:lnTo>
                    <a:pt x="163" y="58"/>
                  </a:lnTo>
                  <a:lnTo>
                    <a:pt x="166" y="58"/>
                  </a:lnTo>
                  <a:lnTo>
                    <a:pt x="166" y="57"/>
                  </a:lnTo>
                  <a:lnTo>
                    <a:pt x="170" y="56"/>
                  </a:lnTo>
                  <a:lnTo>
                    <a:pt x="174" y="56"/>
                  </a:lnTo>
                  <a:lnTo>
                    <a:pt x="177" y="56"/>
                  </a:lnTo>
                  <a:lnTo>
                    <a:pt x="184" y="55"/>
                  </a:lnTo>
                  <a:lnTo>
                    <a:pt x="185" y="55"/>
                  </a:lnTo>
                  <a:lnTo>
                    <a:pt x="185" y="54"/>
                  </a:lnTo>
                  <a:lnTo>
                    <a:pt x="187" y="54"/>
                  </a:lnTo>
                  <a:lnTo>
                    <a:pt x="187" y="53"/>
                  </a:lnTo>
                  <a:lnTo>
                    <a:pt x="191" y="53"/>
                  </a:lnTo>
                  <a:lnTo>
                    <a:pt x="194" y="53"/>
                  </a:lnTo>
                  <a:lnTo>
                    <a:pt x="196" y="51"/>
                  </a:lnTo>
                  <a:lnTo>
                    <a:pt x="198" y="51"/>
                  </a:lnTo>
                  <a:lnTo>
                    <a:pt x="201" y="50"/>
                  </a:lnTo>
                  <a:lnTo>
                    <a:pt x="201" y="49"/>
                  </a:lnTo>
                  <a:lnTo>
                    <a:pt x="203" y="48"/>
                  </a:lnTo>
                  <a:lnTo>
                    <a:pt x="204" y="48"/>
                  </a:lnTo>
                  <a:lnTo>
                    <a:pt x="205" y="48"/>
                  </a:lnTo>
                  <a:lnTo>
                    <a:pt x="207" y="48"/>
                  </a:lnTo>
                  <a:lnTo>
                    <a:pt x="212" y="48"/>
                  </a:lnTo>
                  <a:lnTo>
                    <a:pt x="215" y="48"/>
                  </a:lnTo>
                  <a:lnTo>
                    <a:pt x="217" y="48"/>
                  </a:lnTo>
                  <a:lnTo>
                    <a:pt x="222" y="48"/>
                  </a:lnTo>
                  <a:lnTo>
                    <a:pt x="225" y="48"/>
                  </a:lnTo>
                  <a:lnTo>
                    <a:pt x="229" y="47"/>
                  </a:lnTo>
                  <a:lnTo>
                    <a:pt x="236" y="47"/>
                  </a:lnTo>
                  <a:lnTo>
                    <a:pt x="238" y="47"/>
                  </a:lnTo>
                  <a:lnTo>
                    <a:pt x="239" y="47"/>
                  </a:lnTo>
                  <a:lnTo>
                    <a:pt x="246" y="47"/>
                  </a:lnTo>
                  <a:lnTo>
                    <a:pt x="251" y="46"/>
                  </a:lnTo>
                  <a:lnTo>
                    <a:pt x="261" y="46"/>
                  </a:lnTo>
                  <a:lnTo>
                    <a:pt x="262" y="45"/>
                  </a:lnTo>
                  <a:lnTo>
                    <a:pt x="263" y="44"/>
                  </a:lnTo>
                  <a:lnTo>
                    <a:pt x="264" y="44"/>
                  </a:lnTo>
                  <a:lnTo>
                    <a:pt x="265" y="43"/>
                  </a:lnTo>
                  <a:lnTo>
                    <a:pt x="265" y="42"/>
                  </a:lnTo>
                  <a:lnTo>
                    <a:pt x="267" y="42"/>
                  </a:lnTo>
                  <a:lnTo>
                    <a:pt x="269" y="41"/>
                  </a:lnTo>
                  <a:lnTo>
                    <a:pt x="269" y="39"/>
                  </a:lnTo>
                  <a:lnTo>
                    <a:pt x="271" y="39"/>
                  </a:lnTo>
                  <a:lnTo>
                    <a:pt x="272" y="38"/>
                  </a:lnTo>
                  <a:lnTo>
                    <a:pt x="273" y="38"/>
                  </a:lnTo>
                  <a:lnTo>
                    <a:pt x="282" y="37"/>
                  </a:lnTo>
                  <a:lnTo>
                    <a:pt x="283" y="36"/>
                  </a:lnTo>
                  <a:lnTo>
                    <a:pt x="286" y="35"/>
                  </a:lnTo>
                  <a:lnTo>
                    <a:pt x="287" y="34"/>
                  </a:lnTo>
                  <a:lnTo>
                    <a:pt x="288" y="32"/>
                  </a:lnTo>
                  <a:lnTo>
                    <a:pt x="294" y="32"/>
                  </a:lnTo>
                  <a:lnTo>
                    <a:pt x="304" y="31"/>
                  </a:lnTo>
                  <a:lnTo>
                    <a:pt x="309" y="31"/>
                  </a:lnTo>
                  <a:lnTo>
                    <a:pt x="312" y="30"/>
                  </a:lnTo>
                  <a:lnTo>
                    <a:pt x="313" y="28"/>
                  </a:lnTo>
                  <a:lnTo>
                    <a:pt x="319" y="28"/>
                  </a:lnTo>
                  <a:lnTo>
                    <a:pt x="323" y="28"/>
                  </a:lnTo>
                  <a:lnTo>
                    <a:pt x="325" y="28"/>
                  </a:lnTo>
                  <a:lnTo>
                    <a:pt x="331" y="28"/>
                  </a:lnTo>
                  <a:lnTo>
                    <a:pt x="333" y="28"/>
                  </a:lnTo>
                  <a:lnTo>
                    <a:pt x="336" y="28"/>
                  </a:lnTo>
                  <a:lnTo>
                    <a:pt x="340" y="28"/>
                  </a:lnTo>
                  <a:lnTo>
                    <a:pt x="341" y="27"/>
                  </a:lnTo>
                  <a:lnTo>
                    <a:pt x="342" y="26"/>
                  </a:lnTo>
                  <a:lnTo>
                    <a:pt x="348" y="26"/>
                  </a:lnTo>
                  <a:lnTo>
                    <a:pt x="353" y="26"/>
                  </a:lnTo>
                  <a:lnTo>
                    <a:pt x="356" y="24"/>
                  </a:lnTo>
                  <a:lnTo>
                    <a:pt x="357" y="23"/>
                  </a:lnTo>
                  <a:lnTo>
                    <a:pt x="364" y="21"/>
                  </a:lnTo>
                  <a:lnTo>
                    <a:pt x="365" y="21"/>
                  </a:lnTo>
                  <a:lnTo>
                    <a:pt x="371" y="19"/>
                  </a:lnTo>
                  <a:lnTo>
                    <a:pt x="371" y="17"/>
                  </a:lnTo>
                  <a:lnTo>
                    <a:pt x="375" y="15"/>
                  </a:lnTo>
                  <a:lnTo>
                    <a:pt x="375" y="13"/>
                  </a:lnTo>
                  <a:lnTo>
                    <a:pt x="377" y="13"/>
                  </a:lnTo>
                  <a:lnTo>
                    <a:pt x="381" y="11"/>
                  </a:lnTo>
                  <a:lnTo>
                    <a:pt x="385" y="11"/>
                  </a:lnTo>
                  <a:lnTo>
                    <a:pt x="385" y="9"/>
                  </a:lnTo>
                  <a:lnTo>
                    <a:pt x="387" y="9"/>
                  </a:lnTo>
                  <a:lnTo>
                    <a:pt x="402" y="9"/>
                  </a:lnTo>
                  <a:lnTo>
                    <a:pt x="405" y="7"/>
                  </a:lnTo>
                  <a:lnTo>
                    <a:pt x="406" y="5"/>
                  </a:lnTo>
                  <a:lnTo>
                    <a:pt x="411" y="5"/>
                  </a:lnTo>
                  <a:lnTo>
                    <a:pt x="421" y="5"/>
                  </a:lnTo>
                  <a:lnTo>
                    <a:pt x="433" y="3"/>
                  </a:lnTo>
                  <a:lnTo>
                    <a:pt x="436" y="0"/>
                  </a:lnTo>
                  <a:lnTo>
                    <a:pt x="437" y="0"/>
                  </a:lnTo>
                  <a:lnTo>
                    <a:pt x="443" y="0"/>
                  </a:lnTo>
                  <a:lnTo>
                    <a:pt x="453" y="0"/>
                  </a:lnTo>
                  <a:lnTo>
                    <a:pt x="476" y="0"/>
                  </a:lnTo>
                  <a:lnTo>
                    <a:pt x="478" y="0"/>
                  </a:lnTo>
                  <a:lnTo>
                    <a:pt x="480" y="0"/>
                  </a:lnTo>
                </a:path>
              </a:pathLst>
            </a:cu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51" name="Freeform 21"/>
            <p:cNvSpPr>
              <a:spLocks/>
            </p:cNvSpPr>
            <p:nvPr/>
          </p:nvSpPr>
          <p:spPr bwMode="auto">
            <a:xfrm>
              <a:off x="800" y="3549"/>
              <a:ext cx="26" cy="38"/>
            </a:xfrm>
            <a:custGeom>
              <a:avLst/>
              <a:gdLst>
                <a:gd name="T0" fmla="*/ 0 w 13"/>
                <a:gd name="T1" fmla="*/ 84 h 15"/>
                <a:gd name="T2" fmla="*/ 40 w 13"/>
                <a:gd name="T3" fmla="*/ 0 h 15"/>
                <a:gd name="T4" fmla="*/ 104 w 13"/>
                <a:gd name="T5" fmla="*/ 160 h 15"/>
                <a:gd name="T6" fmla="*/ 72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rgbClr val="333333"/>
            </a:solidFill>
            <a:ln w="9525">
              <a:solidFill>
                <a:schemeClr val="tx1"/>
              </a:solidFill>
              <a:round/>
              <a:headEnd/>
              <a:tailEnd/>
            </a:ln>
          </p:spPr>
          <p:txBody>
            <a:bodyPr/>
            <a:lstStyle/>
            <a:p>
              <a:endParaRPr lang="en-US"/>
            </a:p>
          </p:txBody>
        </p:sp>
        <p:sp>
          <p:nvSpPr>
            <p:cNvPr id="99352" name="Freeform 22"/>
            <p:cNvSpPr>
              <a:spLocks/>
            </p:cNvSpPr>
            <p:nvPr/>
          </p:nvSpPr>
          <p:spPr bwMode="auto">
            <a:xfrm>
              <a:off x="811" y="3527"/>
              <a:ext cx="25" cy="47"/>
            </a:xfrm>
            <a:custGeom>
              <a:avLst/>
              <a:gdLst>
                <a:gd name="T0" fmla="*/ 0 w 12"/>
                <a:gd name="T1" fmla="*/ 74 h 19"/>
                <a:gd name="T2" fmla="*/ 73 w 12"/>
                <a:gd name="T3" fmla="*/ 0 h 19"/>
                <a:gd name="T4" fmla="*/ 108 w 12"/>
                <a:gd name="T5" fmla="*/ 215 h 19"/>
                <a:gd name="T6" fmla="*/ 35 w 12"/>
                <a:gd name="T7" fmla="*/ 287 h 19"/>
                <a:gd name="T8" fmla="*/ 0 w 12"/>
                <a:gd name="T9" fmla="*/ 74 h 19"/>
                <a:gd name="T10" fmla="*/ 0 60000 65536"/>
                <a:gd name="T11" fmla="*/ 0 60000 65536"/>
                <a:gd name="T12" fmla="*/ 0 60000 65536"/>
                <a:gd name="T13" fmla="*/ 0 60000 65536"/>
                <a:gd name="T14" fmla="*/ 0 60000 65536"/>
                <a:gd name="T15" fmla="*/ 0 w 12"/>
                <a:gd name="T16" fmla="*/ 0 h 19"/>
                <a:gd name="T17" fmla="*/ 12 w 12"/>
                <a:gd name="T18" fmla="*/ 19 h 19"/>
              </a:gdLst>
              <a:ahLst/>
              <a:cxnLst>
                <a:cxn ang="T10">
                  <a:pos x="T0" y="T1"/>
                </a:cxn>
                <a:cxn ang="T11">
                  <a:pos x="T2" y="T3"/>
                </a:cxn>
                <a:cxn ang="T12">
                  <a:pos x="T4" y="T5"/>
                </a:cxn>
                <a:cxn ang="T13">
                  <a:pos x="T6" y="T7"/>
                </a:cxn>
                <a:cxn ang="T14">
                  <a:pos x="T8" y="T9"/>
                </a:cxn>
              </a:cxnLst>
              <a:rect l="T15" t="T16" r="T17" b="T18"/>
              <a:pathLst>
                <a:path w="12" h="19">
                  <a:moveTo>
                    <a:pt x="0" y="5"/>
                  </a:moveTo>
                  <a:lnTo>
                    <a:pt x="8" y="0"/>
                  </a:lnTo>
                  <a:lnTo>
                    <a:pt x="12" y="14"/>
                  </a:lnTo>
                  <a:lnTo>
                    <a:pt x="4" y="19"/>
                  </a:lnTo>
                  <a:lnTo>
                    <a:pt x="0" y="5"/>
                  </a:lnTo>
                  <a:close/>
                </a:path>
              </a:pathLst>
            </a:custGeom>
            <a:solidFill>
              <a:srgbClr val="333333"/>
            </a:solidFill>
            <a:ln w="9525">
              <a:solidFill>
                <a:schemeClr val="tx1"/>
              </a:solidFill>
              <a:round/>
              <a:headEnd/>
              <a:tailEnd/>
            </a:ln>
          </p:spPr>
          <p:txBody>
            <a:bodyPr/>
            <a:lstStyle/>
            <a:p>
              <a:endParaRPr lang="en-US"/>
            </a:p>
          </p:txBody>
        </p:sp>
        <p:sp>
          <p:nvSpPr>
            <p:cNvPr id="99353" name="Rectangle 23"/>
            <p:cNvSpPr>
              <a:spLocks noChangeArrowheads="1"/>
            </p:cNvSpPr>
            <p:nvPr/>
          </p:nvSpPr>
          <p:spPr bwMode="auto">
            <a:xfrm>
              <a:off x="836" y="3527"/>
              <a:ext cx="19"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4" name="Rectangle 24"/>
            <p:cNvSpPr>
              <a:spLocks noChangeArrowheads="1"/>
            </p:cNvSpPr>
            <p:nvPr/>
          </p:nvSpPr>
          <p:spPr bwMode="auto">
            <a:xfrm>
              <a:off x="836" y="3539"/>
              <a:ext cx="26" cy="10"/>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5" name="Freeform 25"/>
            <p:cNvSpPr>
              <a:spLocks/>
            </p:cNvSpPr>
            <p:nvPr/>
          </p:nvSpPr>
          <p:spPr bwMode="auto">
            <a:xfrm>
              <a:off x="855" y="3515"/>
              <a:ext cx="27" cy="34"/>
            </a:xfrm>
            <a:custGeom>
              <a:avLst/>
              <a:gdLst>
                <a:gd name="T0" fmla="*/ 0 w 13"/>
                <a:gd name="T1" fmla="*/ 70 h 14"/>
                <a:gd name="T2" fmla="*/ 35 w 13"/>
                <a:gd name="T3" fmla="*/ 0 h 14"/>
                <a:gd name="T4" fmla="*/ 116 w 13"/>
                <a:gd name="T5" fmla="*/ 141 h 14"/>
                <a:gd name="T6" fmla="*/ 73 w 13"/>
                <a:gd name="T7" fmla="*/ 202 h 14"/>
                <a:gd name="T8" fmla="*/ 0 w 13"/>
                <a:gd name="T9" fmla="*/ 7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0" y="5"/>
                  </a:moveTo>
                  <a:lnTo>
                    <a:pt x="4" y="0"/>
                  </a:lnTo>
                  <a:lnTo>
                    <a:pt x="13" y="10"/>
                  </a:lnTo>
                  <a:lnTo>
                    <a:pt x="8" y="14"/>
                  </a:lnTo>
                  <a:lnTo>
                    <a:pt x="0" y="5"/>
                  </a:lnTo>
                  <a:close/>
                </a:path>
              </a:pathLst>
            </a:custGeom>
            <a:solidFill>
              <a:schemeClr val="tx1"/>
            </a:solidFill>
            <a:ln w="9525">
              <a:solidFill>
                <a:schemeClr val="tx1"/>
              </a:solidFill>
              <a:round/>
              <a:headEnd/>
              <a:tailEnd/>
            </a:ln>
          </p:spPr>
          <p:txBody>
            <a:bodyPr/>
            <a:lstStyle/>
            <a:p>
              <a:endParaRPr lang="en-US"/>
            </a:p>
          </p:txBody>
        </p:sp>
        <p:sp>
          <p:nvSpPr>
            <p:cNvPr id="99356" name="Rectangle 26"/>
            <p:cNvSpPr>
              <a:spLocks noChangeArrowheads="1"/>
            </p:cNvSpPr>
            <p:nvPr/>
          </p:nvSpPr>
          <p:spPr bwMode="auto">
            <a:xfrm>
              <a:off x="872" y="3503"/>
              <a:ext cx="10"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7" name="Rectangle 27"/>
            <p:cNvSpPr>
              <a:spLocks noChangeArrowheads="1"/>
            </p:cNvSpPr>
            <p:nvPr/>
          </p:nvSpPr>
          <p:spPr bwMode="auto">
            <a:xfrm>
              <a:off x="882" y="3503"/>
              <a:ext cx="9"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8" name="Freeform 28"/>
            <p:cNvSpPr>
              <a:spLocks/>
            </p:cNvSpPr>
            <p:nvPr/>
          </p:nvSpPr>
          <p:spPr bwMode="auto">
            <a:xfrm>
              <a:off x="882" y="3489"/>
              <a:ext cx="24" cy="50"/>
            </a:xfrm>
            <a:custGeom>
              <a:avLst/>
              <a:gdLst>
                <a:gd name="T0" fmla="*/ 0 w 12"/>
                <a:gd name="T1" fmla="*/ 80 h 20"/>
                <a:gd name="T2" fmla="*/ 64 w 12"/>
                <a:gd name="T3" fmla="*/ 0 h 20"/>
                <a:gd name="T4" fmla="*/ 96 w 12"/>
                <a:gd name="T5" fmla="*/ 232 h 20"/>
                <a:gd name="T6" fmla="*/ 32 w 12"/>
                <a:gd name="T7" fmla="*/ 312 h 20"/>
                <a:gd name="T8" fmla="*/ 0 w 12"/>
                <a:gd name="T9" fmla="*/ 80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59" name="Freeform 29"/>
            <p:cNvSpPr>
              <a:spLocks/>
            </p:cNvSpPr>
            <p:nvPr/>
          </p:nvSpPr>
          <p:spPr bwMode="auto">
            <a:xfrm>
              <a:off x="898" y="3477"/>
              <a:ext cx="37" cy="50"/>
            </a:xfrm>
            <a:custGeom>
              <a:avLst/>
              <a:gdLst>
                <a:gd name="T0" fmla="*/ 0 w 17"/>
                <a:gd name="T1" fmla="*/ 80 h 20"/>
                <a:gd name="T2" fmla="*/ 133 w 17"/>
                <a:gd name="T3" fmla="*/ 0 h 20"/>
                <a:gd name="T4" fmla="*/ 176 w 17"/>
                <a:gd name="T5" fmla="*/ 232 h 20"/>
                <a:gd name="T6" fmla="*/ 44 w 17"/>
                <a:gd name="T7" fmla="*/ 312 h 20"/>
                <a:gd name="T8" fmla="*/ 0 w 17"/>
                <a:gd name="T9" fmla="*/ 8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0" name="Freeform 30"/>
            <p:cNvSpPr>
              <a:spLocks/>
            </p:cNvSpPr>
            <p:nvPr/>
          </p:nvSpPr>
          <p:spPr bwMode="auto">
            <a:xfrm>
              <a:off x="926" y="3465"/>
              <a:ext cx="29" cy="50"/>
            </a:xfrm>
            <a:custGeom>
              <a:avLst/>
              <a:gdLst>
                <a:gd name="T0" fmla="*/ 0 w 13"/>
                <a:gd name="T1" fmla="*/ 80 h 20"/>
                <a:gd name="T2" fmla="*/ 89 w 13"/>
                <a:gd name="T3" fmla="*/ 0 h 20"/>
                <a:gd name="T4" fmla="*/ 145 w 13"/>
                <a:gd name="T5" fmla="*/ 232 h 20"/>
                <a:gd name="T6" fmla="*/ 45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1" name="Freeform 31"/>
            <p:cNvSpPr>
              <a:spLocks/>
            </p:cNvSpPr>
            <p:nvPr/>
          </p:nvSpPr>
          <p:spPr bwMode="auto">
            <a:xfrm>
              <a:off x="942" y="3454"/>
              <a:ext cx="28" cy="49"/>
            </a:xfrm>
            <a:custGeom>
              <a:avLst/>
              <a:gdLst>
                <a:gd name="T0" fmla="*/ 0 w 13"/>
                <a:gd name="T1" fmla="*/ 71 h 20"/>
                <a:gd name="T2" fmla="*/ 88 w 13"/>
                <a:gd name="T3" fmla="*/ 0 h 20"/>
                <a:gd name="T4" fmla="*/ 129 w 13"/>
                <a:gd name="T5" fmla="*/ 223 h 20"/>
                <a:gd name="T6" fmla="*/ 52 w 13"/>
                <a:gd name="T7" fmla="*/ 294 h 20"/>
                <a:gd name="T8" fmla="*/ 0 w 13"/>
                <a:gd name="T9" fmla="*/ 71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2" name="Rectangle 32"/>
            <p:cNvSpPr>
              <a:spLocks noChangeArrowheads="1"/>
            </p:cNvSpPr>
            <p:nvPr/>
          </p:nvSpPr>
          <p:spPr bwMode="auto">
            <a:xfrm>
              <a:off x="970" y="3454"/>
              <a:ext cx="18" cy="35"/>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3" name="Rectangle 33"/>
            <p:cNvSpPr>
              <a:spLocks noChangeArrowheads="1"/>
            </p:cNvSpPr>
            <p:nvPr/>
          </p:nvSpPr>
          <p:spPr bwMode="auto">
            <a:xfrm>
              <a:off x="1097" y="3390"/>
              <a:ext cx="9"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4" name="Freeform 34"/>
            <p:cNvSpPr>
              <a:spLocks/>
            </p:cNvSpPr>
            <p:nvPr/>
          </p:nvSpPr>
          <p:spPr bwMode="auto">
            <a:xfrm>
              <a:off x="1097" y="3377"/>
              <a:ext cx="28" cy="50"/>
            </a:xfrm>
            <a:custGeom>
              <a:avLst/>
              <a:gdLst>
                <a:gd name="T0" fmla="*/ 0 w 13"/>
                <a:gd name="T1" fmla="*/ 80 h 20"/>
                <a:gd name="T2" fmla="*/ 80 w 13"/>
                <a:gd name="T3" fmla="*/ 0 h 20"/>
                <a:gd name="T4" fmla="*/ 129 w 13"/>
                <a:gd name="T5" fmla="*/ 232 h 20"/>
                <a:gd name="T6" fmla="*/ 41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5" name="Freeform 35"/>
            <p:cNvSpPr>
              <a:spLocks/>
            </p:cNvSpPr>
            <p:nvPr/>
          </p:nvSpPr>
          <p:spPr bwMode="auto">
            <a:xfrm>
              <a:off x="1125" y="3365"/>
              <a:ext cx="25" cy="51"/>
            </a:xfrm>
            <a:custGeom>
              <a:avLst/>
              <a:gdLst>
                <a:gd name="T0" fmla="*/ 0 w 12"/>
                <a:gd name="T1" fmla="*/ 84 h 20"/>
                <a:gd name="T2" fmla="*/ 73 w 12"/>
                <a:gd name="T3" fmla="*/ 0 h 20"/>
                <a:gd name="T4" fmla="*/ 108 w 12"/>
                <a:gd name="T5" fmla="*/ 247 h 20"/>
                <a:gd name="T6" fmla="*/ 35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6" name="Freeform 36"/>
            <p:cNvSpPr>
              <a:spLocks/>
            </p:cNvSpPr>
            <p:nvPr/>
          </p:nvSpPr>
          <p:spPr bwMode="auto">
            <a:xfrm>
              <a:off x="1142" y="3352"/>
              <a:ext cx="26" cy="51"/>
            </a:xfrm>
            <a:custGeom>
              <a:avLst/>
              <a:gdLst>
                <a:gd name="T0" fmla="*/ 0 w 13"/>
                <a:gd name="T1" fmla="*/ 84 h 20"/>
                <a:gd name="T2" fmla="*/ 72 w 13"/>
                <a:gd name="T3" fmla="*/ 0 h 20"/>
                <a:gd name="T4" fmla="*/ 104 w 13"/>
                <a:gd name="T5" fmla="*/ 247 h 20"/>
                <a:gd name="T6" fmla="*/ 32 w 13"/>
                <a:gd name="T7" fmla="*/ 332 h 20"/>
                <a:gd name="T8" fmla="*/ 0 w 13"/>
                <a:gd name="T9" fmla="*/ 8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7" name="Rectangle 37"/>
            <p:cNvSpPr>
              <a:spLocks noChangeArrowheads="1"/>
            </p:cNvSpPr>
            <p:nvPr/>
          </p:nvSpPr>
          <p:spPr bwMode="auto">
            <a:xfrm>
              <a:off x="1168" y="3352"/>
              <a:ext cx="18"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8" name="Rectangle 38"/>
            <p:cNvSpPr>
              <a:spLocks noChangeArrowheads="1"/>
            </p:cNvSpPr>
            <p:nvPr/>
          </p:nvSpPr>
          <p:spPr bwMode="auto">
            <a:xfrm>
              <a:off x="1186" y="3352"/>
              <a:ext cx="26"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9" name="Freeform 39"/>
            <p:cNvSpPr>
              <a:spLocks/>
            </p:cNvSpPr>
            <p:nvPr/>
          </p:nvSpPr>
          <p:spPr bwMode="auto">
            <a:xfrm>
              <a:off x="1205" y="3352"/>
              <a:ext cx="26" cy="38"/>
            </a:xfrm>
            <a:custGeom>
              <a:avLst/>
              <a:gdLst>
                <a:gd name="T0" fmla="*/ 0 w 13"/>
                <a:gd name="T1" fmla="*/ 84 h 15"/>
                <a:gd name="T2" fmla="*/ 32 w 13"/>
                <a:gd name="T3" fmla="*/ 0 h 15"/>
                <a:gd name="T4" fmla="*/ 104 w 13"/>
                <a:gd name="T5" fmla="*/ 160 h 15"/>
                <a:gd name="T6" fmla="*/ 64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370" name="Freeform 40"/>
            <p:cNvSpPr>
              <a:spLocks/>
            </p:cNvSpPr>
            <p:nvPr/>
          </p:nvSpPr>
          <p:spPr bwMode="auto">
            <a:xfrm>
              <a:off x="1212" y="3341"/>
              <a:ext cx="29" cy="36"/>
            </a:xfrm>
            <a:custGeom>
              <a:avLst/>
              <a:gdLst>
                <a:gd name="T0" fmla="*/ 0 w 13"/>
                <a:gd name="T1" fmla="*/ 70 h 15"/>
                <a:gd name="T2" fmla="*/ 45 w 13"/>
                <a:gd name="T3" fmla="*/ 0 h 15"/>
                <a:gd name="T4" fmla="*/ 145 w 13"/>
                <a:gd name="T5" fmla="*/ 139 h 15"/>
                <a:gd name="T6" fmla="*/ 100 w 13"/>
                <a:gd name="T7" fmla="*/ 206 h 15"/>
                <a:gd name="T8" fmla="*/ 0 w 13"/>
                <a:gd name="T9" fmla="*/ 7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371" name="Rectangle 41"/>
            <p:cNvSpPr>
              <a:spLocks noChangeArrowheads="1"/>
            </p:cNvSpPr>
            <p:nvPr/>
          </p:nvSpPr>
          <p:spPr bwMode="auto">
            <a:xfrm>
              <a:off x="1231" y="3328"/>
              <a:ext cx="17"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2" name="Rectangle 42"/>
            <p:cNvSpPr>
              <a:spLocks noChangeArrowheads="1"/>
            </p:cNvSpPr>
            <p:nvPr/>
          </p:nvSpPr>
          <p:spPr bwMode="auto">
            <a:xfrm>
              <a:off x="1248" y="3328"/>
              <a:ext cx="28"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3" name="Freeform 43"/>
            <p:cNvSpPr>
              <a:spLocks/>
            </p:cNvSpPr>
            <p:nvPr/>
          </p:nvSpPr>
          <p:spPr bwMode="auto">
            <a:xfrm>
              <a:off x="1269" y="3328"/>
              <a:ext cx="23" cy="37"/>
            </a:xfrm>
            <a:custGeom>
              <a:avLst/>
              <a:gdLst>
                <a:gd name="T0" fmla="*/ 0 w 12"/>
                <a:gd name="T1" fmla="*/ 74 h 15"/>
                <a:gd name="T2" fmla="*/ 29 w 12"/>
                <a:gd name="T3" fmla="*/ 0 h 15"/>
                <a:gd name="T4" fmla="*/ 84 w 12"/>
                <a:gd name="T5" fmla="*/ 153 h 15"/>
                <a:gd name="T6" fmla="*/ 56 w 12"/>
                <a:gd name="T7" fmla="*/ 224 h 15"/>
                <a:gd name="T8" fmla="*/ 0 w 12"/>
                <a:gd name="T9" fmla="*/ 74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0" y="5"/>
                  </a:moveTo>
                  <a:lnTo>
                    <a:pt x="4" y="0"/>
                  </a:lnTo>
                  <a:lnTo>
                    <a:pt x="12" y="10"/>
                  </a:lnTo>
                  <a:lnTo>
                    <a:pt x="8" y="15"/>
                  </a:lnTo>
                  <a:lnTo>
                    <a:pt x="0"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4" name="Rectangle 44"/>
            <p:cNvSpPr>
              <a:spLocks noChangeArrowheads="1"/>
            </p:cNvSpPr>
            <p:nvPr/>
          </p:nvSpPr>
          <p:spPr bwMode="auto">
            <a:xfrm>
              <a:off x="1392" y="3241"/>
              <a:ext cx="19"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5" name="Rectangle 45"/>
            <p:cNvSpPr>
              <a:spLocks noChangeArrowheads="1"/>
            </p:cNvSpPr>
            <p:nvPr/>
          </p:nvSpPr>
          <p:spPr bwMode="auto">
            <a:xfrm>
              <a:off x="1392" y="3252"/>
              <a:ext cx="27" cy="14"/>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6" name="Freeform 46"/>
            <p:cNvSpPr>
              <a:spLocks/>
            </p:cNvSpPr>
            <p:nvPr/>
          </p:nvSpPr>
          <p:spPr bwMode="auto">
            <a:xfrm>
              <a:off x="1400" y="3216"/>
              <a:ext cx="47" cy="50"/>
            </a:xfrm>
            <a:custGeom>
              <a:avLst/>
              <a:gdLst>
                <a:gd name="T0" fmla="*/ 0 w 22"/>
                <a:gd name="T1" fmla="*/ 80 h 20"/>
                <a:gd name="T2" fmla="*/ 165 w 22"/>
                <a:gd name="T3" fmla="*/ 0 h 20"/>
                <a:gd name="T4" fmla="*/ 214 w 22"/>
                <a:gd name="T5" fmla="*/ 232 h 20"/>
                <a:gd name="T6" fmla="*/ 51 w 22"/>
                <a:gd name="T7" fmla="*/ 312 h 20"/>
                <a:gd name="T8" fmla="*/ 0 w 22"/>
                <a:gd name="T9" fmla="*/ 8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377" name="Freeform 47"/>
            <p:cNvSpPr>
              <a:spLocks/>
            </p:cNvSpPr>
            <p:nvPr/>
          </p:nvSpPr>
          <p:spPr bwMode="auto">
            <a:xfrm>
              <a:off x="1436" y="3216"/>
              <a:ext cx="29" cy="36"/>
            </a:xfrm>
            <a:custGeom>
              <a:avLst/>
              <a:gdLst>
                <a:gd name="T0" fmla="*/ 0 w 13"/>
                <a:gd name="T1" fmla="*/ 70 h 15"/>
                <a:gd name="T2" fmla="*/ 56 w 13"/>
                <a:gd name="T3" fmla="*/ 0 h 15"/>
                <a:gd name="T4" fmla="*/ 145 w 13"/>
                <a:gd name="T5" fmla="*/ 139 h 15"/>
                <a:gd name="T6" fmla="*/ 100 w 13"/>
                <a:gd name="T7" fmla="*/ 206 h 15"/>
                <a:gd name="T8" fmla="*/ 0 w 13"/>
                <a:gd name="T9" fmla="*/ 7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378" name="Freeform 48"/>
            <p:cNvSpPr>
              <a:spLocks/>
            </p:cNvSpPr>
            <p:nvPr/>
          </p:nvSpPr>
          <p:spPr bwMode="auto">
            <a:xfrm>
              <a:off x="1436" y="3190"/>
              <a:ext cx="36" cy="38"/>
            </a:xfrm>
            <a:custGeom>
              <a:avLst/>
              <a:gdLst>
                <a:gd name="T0" fmla="*/ 0 w 17"/>
                <a:gd name="T1" fmla="*/ 160 h 15"/>
                <a:gd name="T2" fmla="*/ 49 w 17"/>
                <a:gd name="T3" fmla="*/ 0 h 15"/>
                <a:gd name="T4" fmla="*/ 161 w 17"/>
                <a:gd name="T5" fmla="*/ 84 h 15"/>
                <a:gd name="T6" fmla="*/ 125 w 17"/>
                <a:gd name="T7" fmla="*/ 243 h 15"/>
                <a:gd name="T8" fmla="*/ 0 w 17"/>
                <a:gd name="T9" fmla="*/ 16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5" y="0"/>
                  </a:lnTo>
                  <a:lnTo>
                    <a:pt x="17" y="5"/>
                  </a:lnTo>
                  <a:lnTo>
                    <a:pt x="13" y="15"/>
                  </a:lnTo>
                  <a:lnTo>
                    <a:pt x="0" y="10"/>
                  </a:lnTo>
                  <a:close/>
                </a:path>
              </a:pathLst>
            </a:custGeom>
            <a:solidFill>
              <a:schemeClr val="tx1"/>
            </a:solidFill>
            <a:ln w="9525">
              <a:solidFill>
                <a:schemeClr val="tx1"/>
              </a:solidFill>
              <a:round/>
              <a:headEnd/>
              <a:tailEnd/>
            </a:ln>
          </p:spPr>
          <p:txBody>
            <a:bodyPr/>
            <a:lstStyle/>
            <a:p>
              <a:endParaRPr lang="en-US"/>
            </a:p>
          </p:txBody>
        </p:sp>
        <p:sp>
          <p:nvSpPr>
            <p:cNvPr id="99379" name="Freeform 49"/>
            <p:cNvSpPr>
              <a:spLocks/>
            </p:cNvSpPr>
            <p:nvPr/>
          </p:nvSpPr>
          <p:spPr bwMode="auto">
            <a:xfrm>
              <a:off x="1455" y="3178"/>
              <a:ext cx="29" cy="38"/>
            </a:xfrm>
            <a:custGeom>
              <a:avLst/>
              <a:gdLst>
                <a:gd name="T0" fmla="*/ 0 w 13"/>
                <a:gd name="T1" fmla="*/ 84 h 15"/>
                <a:gd name="T2" fmla="*/ 45 w 13"/>
                <a:gd name="T3" fmla="*/ 0 h 15"/>
                <a:gd name="T4" fmla="*/ 145 w 13"/>
                <a:gd name="T5" fmla="*/ 160 h 15"/>
                <a:gd name="T6" fmla="*/ 89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380" name="Freeform 50"/>
            <p:cNvSpPr>
              <a:spLocks/>
            </p:cNvSpPr>
            <p:nvPr/>
          </p:nvSpPr>
          <p:spPr bwMode="auto">
            <a:xfrm>
              <a:off x="1472" y="3154"/>
              <a:ext cx="57" cy="49"/>
            </a:xfrm>
            <a:custGeom>
              <a:avLst/>
              <a:gdLst>
                <a:gd name="T0" fmla="*/ 0 w 26"/>
                <a:gd name="T1" fmla="*/ 71 h 20"/>
                <a:gd name="T2" fmla="*/ 274 w 26"/>
                <a:gd name="T3" fmla="*/ 0 h 20"/>
                <a:gd name="T4" fmla="*/ 274 w 26"/>
                <a:gd name="T5" fmla="*/ 223 h 20"/>
                <a:gd name="T6" fmla="*/ 0 w 26"/>
                <a:gd name="T7" fmla="*/ 294 h 20"/>
                <a:gd name="T8" fmla="*/ 0 w 26"/>
                <a:gd name="T9" fmla="*/ 71 h 20"/>
                <a:gd name="T10" fmla="*/ 0 60000 65536"/>
                <a:gd name="T11" fmla="*/ 0 60000 65536"/>
                <a:gd name="T12" fmla="*/ 0 60000 65536"/>
                <a:gd name="T13" fmla="*/ 0 60000 65536"/>
                <a:gd name="T14" fmla="*/ 0 60000 65536"/>
                <a:gd name="T15" fmla="*/ 0 w 26"/>
                <a:gd name="T16" fmla="*/ 0 h 20"/>
                <a:gd name="T17" fmla="*/ 26 w 26"/>
                <a:gd name="T18" fmla="*/ 20 h 20"/>
              </a:gdLst>
              <a:ahLst/>
              <a:cxnLst>
                <a:cxn ang="T10">
                  <a:pos x="T0" y="T1"/>
                </a:cxn>
                <a:cxn ang="T11">
                  <a:pos x="T2" y="T3"/>
                </a:cxn>
                <a:cxn ang="T12">
                  <a:pos x="T4" y="T5"/>
                </a:cxn>
                <a:cxn ang="T13">
                  <a:pos x="T6" y="T7"/>
                </a:cxn>
                <a:cxn ang="T14">
                  <a:pos x="T8" y="T9"/>
                </a:cxn>
              </a:cxnLst>
              <a:rect l="T15" t="T16" r="T17" b="T18"/>
              <a:pathLst>
                <a:path w="26" h="20">
                  <a:moveTo>
                    <a:pt x="0" y="5"/>
                  </a:moveTo>
                  <a:lnTo>
                    <a:pt x="26" y="0"/>
                  </a:lnTo>
                  <a:lnTo>
                    <a:pt x="26"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1" name="Freeform 51"/>
            <p:cNvSpPr>
              <a:spLocks/>
            </p:cNvSpPr>
            <p:nvPr/>
          </p:nvSpPr>
          <p:spPr bwMode="auto">
            <a:xfrm>
              <a:off x="1519" y="3141"/>
              <a:ext cx="43" cy="49"/>
            </a:xfrm>
            <a:custGeom>
              <a:avLst/>
              <a:gdLst>
                <a:gd name="T0" fmla="*/ 0 w 21"/>
                <a:gd name="T1" fmla="*/ 71 h 20"/>
                <a:gd name="T2" fmla="*/ 147 w 21"/>
                <a:gd name="T3" fmla="*/ 0 h 20"/>
                <a:gd name="T4" fmla="*/ 180 w 21"/>
                <a:gd name="T5" fmla="*/ 223 h 20"/>
                <a:gd name="T6" fmla="*/ 33 w 21"/>
                <a:gd name="T7" fmla="*/ 294 h 20"/>
                <a:gd name="T8" fmla="*/ 0 w 21"/>
                <a:gd name="T9" fmla="*/ 7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2" name="Freeform 52"/>
            <p:cNvSpPr>
              <a:spLocks/>
            </p:cNvSpPr>
            <p:nvPr/>
          </p:nvSpPr>
          <p:spPr bwMode="auto">
            <a:xfrm>
              <a:off x="1662" y="3041"/>
              <a:ext cx="27" cy="51"/>
            </a:xfrm>
            <a:custGeom>
              <a:avLst/>
              <a:gdLst>
                <a:gd name="T0" fmla="*/ 0 w 12"/>
                <a:gd name="T1" fmla="*/ 84 h 20"/>
                <a:gd name="T2" fmla="*/ 92 w 12"/>
                <a:gd name="T3" fmla="*/ 0 h 20"/>
                <a:gd name="T4" fmla="*/ 137 w 12"/>
                <a:gd name="T5" fmla="*/ 247 h 20"/>
                <a:gd name="T6" fmla="*/ 45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3" name="Freeform 53"/>
            <p:cNvSpPr>
              <a:spLocks/>
            </p:cNvSpPr>
            <p:nvPr/>
          </p:nvSpPr>
          <p:spPr bwMode="auto">
            <a:xfrm>
              <a:off x="1679" y="3030"/>
              <a:ext cx="27" cy="48"/>
            </a:xfrm>
            <a:custGeom>
              <a:avLst/>
              <a:gdLst>
                <a:gd name="T0" fmla="*/ 0 w 13"/>
                <a:gd name="T1" fmla="*/ 70 h 20"/>
                <a:gd name="T2" fmla="*/ 81 w 13"/>
                <a:gd name="T3" fmla="*/ 0 h 20"/>
                <a:gd name="T4" fmla="*/ 116 w 13"/>
                <a:gd name="T5" fmla="*/ 206 h 20"/>
                <a:gd name="T6" fmla="*/ 35 w 13"/>
                <a:gd name="T7" fmla="*/ 276 h 20"/>
                <a:gd name="T8" fmla="*/ 0 w 13"/>
                <a:gd name="T9" fmla="*/ 7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4" name="Freeform 54"/>
            <p:cNvSpPr>
              <a:spLocks/>
            </p:cNvSpPr>
            <p:nvPr/>
          </p:nvSpPr>
          <p:spPr bwMode="auto">
            <a:xfrm>
              <a:off x="1699" y="3016"/>
              <a:ext cx="25" cy="50"/>
            </a:xfrm>
            <a:custGeom>
              <a:avLst/>
              <a:gdLst>
                <a:gd name="T0" fmla="*/ 0 w 12"/>
                <a:gd name="T1" fmla="*/ 80 h 20"/>
                <a:gd name="T2" fmla="*/ 73 w 12"/>
                <a:gd name="T3" fmla="*/ 0 h 20"/>
                <a:gd name="T4" fmla="*/ 108 w 12"/>
                <a:gd name="T5" fmla="*/ 232 h 20"/>
                <a:gd name="T6" fmla="*/ 35 w 12"/>
                <a:gd name="T7" fmla="*/ 312 h 20"/>
                <a:gd name="T8" fmla="*/ 0 w 12"/>
                <a:gd name="T9" fmla="*/ 80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5" name="Rectangle 55"/>
            <p:cNvSpPr>
              <a:spLocks noChangeArrowheads="1"/>
            </p:cNvSpPr>
            <p:nvPr/>
          </p:nvSpPr>
          <p:spPr bwMode="auto">
            <a:xfrm>
              <a:off x="1724" y="3016"/>
              <a:ext cx="11"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86" name="Freeform 56"/>
            <p:cNvSpPr>
              <a:spLocks/>
            </p:cNvSpPr>
            <p:nvPr/>
          </p:nvSpPr>
          <p:spPr bwMode="auto">
            <a:xfrm>
              <a:off x="1724" y="3003"/>
              <a:ext cx="47" cy="51"/>
            </a:xfrm>
            <a:custGeom>
              <a:avLst/>
              <a:gdLst>
                <a:gd name="T0" fmla="*/ 0 w 22"/>
                <a:gd name="T1" fmla="*/ 84 h 20"/>
                <a:gd name="T2" fmla="*/ 165 w 22"/>
                <a:gd name="T3" fmla="*/ 0 h 20"/>
                <a:gd name="T4" fmla="*/ 214 w 22"/>
                <a:gd name="T5" fmla="*/ 247 h 20"/>
                <a:gd name="T6" fmla="*/ 51 w 22"/>
                <a:gd name="T7" fmla="*/ 332 h 20"/>
                <a:gd name="T8" fmla="*/ 0 w 22"/>
                <a:gd name="T9" fmla="*/ 84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7" name="Freeform 57"/>
            <p:cNvSpPr>
              <a:spLocks/>
            </p:cNvSpPr>
            <p:nvPr/>
          </p:nvSpPr>
          <p:spPr bwMode="auto">
            <a:xfrm>
              <a:off x="1760" y="3003"/>
              <a:ext cx="26" cy="38"/>
            </a:xfrm>
            <a:custGeom>
              <a:avLst/>
              <a:gdLst>
                <a:gd name="T0" fmla="*/ 0 w 13"/>
                <a:gd name="T1" fmla="*/ 84 h 15"/>
                <a:gd name="T2" fmla="*/ 40 w 13"/>
                <a:gd name="T3" fmla="*/ 0 h 15"/>
                <a:gd name="T4" fmla="*/ 104 w 13"/>
                <a:gd name="T5" fmla="*/ 160 h 15"/>
                <a:gd name="T6" fmla="*/ 72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388" name="Rectangle 58"/>
            <p:cNvSpPr>
              <a:spLocks noChangeArrowheads="1"/>
            </p:cNvSpPr>
            <p:nvPr/>
          </p:nvSpPr>
          <p:spPr bwMode="auto">
            <a:xfrm>
              <a:off x="1779" y="2992"/>
              <a:ext cx="1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89" name="Freeform 59"/>
            <p:cNvSpPr>
              <a:spLocks/>
            </p:cNvSpPr>
            <p:nvPr/>
          </p:nvSpPr>
          <p:spPr bwMode="auto">
            <a:xfrm>
              <a:off x="1786" y="2979"/>
              <a:ext cx="37" cy="51"/>
            </a:xfrm>
            <a:custGeom>
              <a:avLst/>
              <a:gdLst>
                <a:gd name="T0" fmla="*/ 0 w 17"/>
                <a:gd name="T1" fmla="*/ 84 h 20"/>
                <a:gd name="T2" fmla="*/ 133 w 17"/>
                <a:gd name="T3" fmla="*/ 0 h 20"/>
                <a:gd name="T4" fmla="*/ 176 w 17"/>
                <a:gd name="T5" fmla="*/ 247 h 20"/>
                <a:gd name="T6" fmla="*/ 44 w 17"/>
                <a:gd name="T7" fmla="*/ 332 h 20"/>
                <a:gd name="T8" fmla="*/ 0 w 17"/>
                <a:gd name="T9" fmla="*/ 8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0" name="Freeform 60"/>
            <p:cNvSpPr>
              <a:spLocks/>
            </p:cNvSpPr>
            <p:nvPr/>
          </p:nvSpPr>
          <p:spPr bwMode="auto">
            <a:xfrm>
              <a:off x="1815" y="2979"/>
              <a:ext cx="26" cy="37"/>
            </a:xfrm>
            <a:custGeom>
              <a:avLst/>
              <a:gdLst>
                <a:gd name="T0" fmla="*/ 0 w 13"/>
                <a:gd name="T1" fmla="*/ 74 h 15"/>
                <a:gd name="T2" fmla="*/ 32 w 13"/>
                <a:gd name="T3" fmla="*/ 0 h 15"/>
                <a:gd name="T4" fmla="*/ 104 w 13"/>
                <a:gd name="T5" fmla="*/ 153 h 15"/>
                <a:gd name="T6" fmla="*/ 64 w 13"/>
                <a:gd name="T7" fmla="*/ 224 h 15"/>
                <a:gd name="T8" fmla="*/ 0 w 13"/>
                <a:gd name="T9" fmla="*/ 7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391" name="Rectangle 61"/>
            <p:cNvSpPr>
              <a:spLocks noChangeArrowheads="1"/>
            </p:cNvSpPr>
            <p:nvPr/>
          </p:nvSpPr>
          <p:spPr bwMode="auto">
            <a:xfrm>
              <a:off x="1833" y="2966"/>
              <a:ext cx="26"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2" name="Freeform 62"/>
            <p:cNvSpPr>
              <a:spLocks/>
            </p:cNvSpPr>
            <p:nvPr/>
          </p:nvSpPr>
          <p:spPr bwMode="auto">
            <a:xfrm>
              <a:off x="1959" y="2930"/>
              <a:ext cx="44" cy="49"/>
            </a:xfrm>
            <a:custGeom>
              <a:avLst/>
              <a:gdLst>
                <a:gd name="T0" fmla="*/ 0 w 21"/>
                <a:gd name="T1" fmla="*/ 71 h 20"/>
                <a:gd name="T2" fmla="*/ 157 w 21"/>
                <a:gd name="T3" fmla="*/ 0 h 20"/>
                <a:gd name="T4" fmla="*/ 193 w 21"/>
                <a:gd name="T5" fmla="*/ 223 h 20"/>
                <a:gd name="T6" fmla="*/ 36 w 21"/>
                <a:gd name="T7" fmla="*/ 294 h 20"/>
                <a:gd name="T8" fmla="*/ 0 w 21"/>
                <a:gd name="T9" fmla="*/ 7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3" name="Rectangle 63"/>
            <p:cNvSpPr>
              <a:spLocks noChangeArrowheads="1"/>
            </p:cNvSpPr>
            <p:nvPr/>
          </p:nvSpPr>
          <p:spPr bwMode="auto">
            <a:xfrm>
              <a:off x="2003" y="2930"/>
              <a:ext cx="55"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4" name="Rectangle 64"/>
            <p:cNvSpPr>
              <a:spLocks noChangeArrowheads="1"/>
            </p:cNvSpPr>
            <p:nvPr/>
          </p:nvSpPr>
          <p:spPr bwMode="auto">
            <a:xfrm>
              <a:off x="2058" y="2930"/>
              <a:ext cx="16"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5" name="Freeform 65"/>
            <p:cNvSpPr>
              <a:spLocks/>
            </p:cNvSpPr>
            <p:nvPr/>
          </p:nvSpPr>
          <p:spPr bwMode="auto">
            <a:xfrm>
              <a:off x="2065" y="2917"/>
              <a:ext cx="45" cy="49"/>
            </a:xfrm>
            <a:custGeom>
              <a:avLst/>
              <a:gdLst>
                <a:gd name="T0" fmla="*/ 0 w 21"/>
                <a:gd name="T1" fmla="*/ 71 h 20"/>
                <a:gd name="T2" fmla="*/ 165 w 21"/>
                <a:gd name="T3" fmla="*/ 0 h 20"/>
                <a:gd name="T4" fmla="*/ 206 w 21"/>
                <a:gd name="T5" fmla="*/ 223 h 20"/>
                <a:gd name="T6" fmla="*/ 41 w 21"/>
                <a:gd name="T7" fmla="*/ 294 h 20"/>
                <a:gd name="T8" fmla="*/ 0 w 21"/>
                <a:gd name="T9" fmla="*/ 7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6" name="Freeform 66"/>
            <p:cNvSpPr>
              <a:spLocks/>
            </p:cNvSpPr>
            <p:nvPr/>
          </p:nvSpPr>
          <p:spPr bwMode="auto">
            <a:xfrm>
              <a:off x="2103" y="2903"/>
              <a:ext cx="51" cy="51"/>
            </a:xfrm>
            <a:custGeom>
              <a:avLst/>
              <a:gdLst>
                <a:gd name="T0" fmla="*/ 0 w 25"/>
                <a:gd name="T1" fmla="*/ 84 h 20"/>
                <a:gd name="T2" fmla="*/ 180 w 25"/>
                <a:gd name="T3" fmla="*/ 0 h 20"/>
                <a:gd name="T4" fmla="*/ 212 w 25"/>
                <a:gd name="T5" fmla="*/ 247 h 20"/>
                <a:gd name="T6" fmla="*/ 33 w 25"/>
                <a:gd name="T7" fmla="*/ 332 h 20"/>
                <a:gd name="T8" fmla="*/ 0 w 25"/>
                <a:gd name="T9" fmla="*/ 84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5"/>
                  </a:moveTo>
                  <a:lnTo>
                    <a:pt x="21" y="0"/>
                  </a:lnTo>
                  <a:lnTo>
                    <a:pt x="25"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7" name="Rectangle 67"/>
            <p:cNvSpPr>
              <a:spLocks noChangeArrowheads="1"/>
            </p:cNvSpPr>
            <p:nvPr/>
          </p:nvSpPr>
          <p:spPr bwMode="auto">
            <a:xfrm>
              <a:off x="2253" y="2817"/>
              <a:ext cx="10"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8" name="Rectangle 68"/>
            <p:cNvSpPr>
              <a:spLocks noChangeArrowheads="1"/>
            </p:cNvSpPr>
            <p:nvPr/>
          </p:nvSpPr>
          <p:spPr bwMode="auto">
            <a:xfrm>
              <a:off x="2263" y="2817"/>
              <a:ext cx="10"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9" name="Freeform 69"/>
            <p:cNvSpPr>
              <a:spLocks/>
            </p:cNvSpPr>
            <p:nvPr/>
          </p:nvSpPr>
          <p:spPr bwMode="auto">
            <a:xfrm>
              <a:off x="2263" y="2805"/>
              <a:ext cx="35" cy="50"/>
            </a:xfrm>
            <a:custGeom>
              <a:avLst/>
              <a:gdLst>
                <a:gd name="T0" fmla="*/ 0 w 17"/>
                <a:gd name="T1" fmla="*/ 80 h 20"/>
                <a:gd name="T2" fmla="*/ 115 w 17"/>
                <a:gd name="T3" fmla="*/ 0 h 20"/>
                <a:gd name="T4" fmla="*/ 148 w 17"/>
                <a:gd name="T5" fmla="*/ 232 h 20"/>
                <a:gd name="T6" fmla="*/ 43 w 17"/>
                <a:gd name="T7" fmla="*/ 312 h 20"/>
                <a:gd name="T8" fmla="*/ 0 w 17"/>
                <a:gd name="T9" fmla="*/ 8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0" name="Rectangle 70"/>
            <p:cNvSpPr>
              <a:spLocks noChangeArrowheads="1"/>
            </p:cNvSpPr>
            <p:nvPr/>
          </p:nvSpPr>
          <p:spPr bwMode="auto">
            <a:xfrm>
              <a:off x="2298" y="2805"/>
              <a:ext cx="36"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1" name="Freeform 71"/>
            <p:cNvSpPr>
              <a:spLocks/>
            </p:cNvSpPr>
            <p:nvPr/>
          </p:nvSpPr>
          <p:spPr bwMode="auto">
            <a:xfrm>
              <a:off x="2327" y="2794"/>
              <a:ext cx="43" cy="47"/>
            </a:xfrm>
            <a:custGeom>
              <a:avLst/>
              <a:gdLst>
                <a:gd name="T0" fmla="*/ 0 w 21"/>
                <a:gd name="T1" fmla="*/ 66 h 20"/>
                <a:gd name="T2" fmla="*/ 147 w 21"/>
                <a:gd name="T3" fmla="*/ 0 h 20"/>
                <a:gd name="T4" fmla="*/ 180 w 21"/>
                <a:gd name="T5" fmla="*/ 193 h 20"/>
                <a:gd name="T6" fmla="*/ 33 w 21"/>
                <a:gd name="T7" fmla="*/ 258 h 20"/>
                <a:gd name="T8" fmla="*/ 0 w 21"/>
                <a:gd name="T9" fmla="*/ 66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2" name="Freeform 72"/>
            <p:cNvSpPr>
              <a:spLocks/>
            </p:cNvSpPr>
            <p:nvPr/>
          </p:nvSpPr>
          <p:spPr bwMode="auto">
            <a:xfrm>
              <a:off x="2360" y="2779"/>
              <a:ext cx="37" cy="51"/>
            </a:xfrm>
            <a:custGeom>
              <a:avLst/>
              <a:gdLst>
                <a:gd name="T0" fmla="*/ 0 w 17"/>
                <a:gd name="T1" fmla="*/ 84 h 20"/>
                <a:gd name="T2" fmla="*/ 133 w 17"/>
                <a:gd name="T3" fmla="*/ 0 h 20"/>
                <a:gd name="T4" fmla="*/ 176 w 17"/>
                <a:gd name="T5" fmla="*/ 247 h 20"/>
                <a:gd name="T6" fmla="*/ 44 w 17"/>
                <a:gd name="T7" fmla="*/ 332 h 20"/>
                <a:gd name="T8" fmla="*/ 0 w 17"/>
                <a:gd name="T9" fmla="*/ 8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3" name="Rectangle 73"/>
            <p:cNvSpPr>
              <a:spLocks noChangeArrowheads="1"/>
            </p:cNvSpPr>
            <p:nvPr/>
          </p:nvSpPr>
          <p:spPr bwMode="auto">
            <a:xfrm>
              <a:off x="2397" y="2779"/>
              <a:ext cx="43"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4" name="Rectangle 74"/>
            <p:cNvSpPr>
              <a:spLocks noChangeArrowheads="1"/>
            </p:cNvSpPr>
            <p:nvPr/>
          </p:nvSpPr>
          <p:spPr bwMode="auto">
            <a:xfrm>
              <a:off x="2540" y="2717"/>
              <a:ext cx="12"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5" name="Rectangle 75"/>
            <p:cNvSpPr>
              <a:spLocks noChangeArrowheads="1"/>
            </p:cNvSpPr>
            <p:nvPr/>
          </p:nvSpPr>
          <p:spPr bwMode="auto">
            <a:xfrm>
              <a:off x="2552" y="2717"/>
              <a:ext cx="1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6" name="Freeform 76"/>
            <p:cNvSpPr>
              <a:spLocks/>
            </p:cNvSpPr>
            <p:nvPr/>
          </p:nvSpPr>
          <p:spPr bwMode="auto">
            <a:xfrm>
              <a:off x="2559" y="2705"/>
              <a:ext cx="29" cy="50"/>
            </a:xfrm>
            <a:custGeom>
              <a:avLst/>
              <a:gdLst>
                <a:gd name="T0" fmla="*/ 0 w 13"/>
                <a:gd name="T1" fmla="*/ 80 h 20"/>
                <a:gd name="T2" fmla="*/ 89 w 13"/>
                <a:gd name="T3" fmla="*/ 0 h 20"/>
                <a:gd name="T4" fmla="*/ 145 w 13"/>
                <a:gd name="T5" fmla="*/ 232 h 20"/>
                <a:gd name="T6" fmla="*/ 45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7" name="Rectangle 77"/>
            <p:cNvSpPr>
              <a:spLocks noChangeArrowheads="1"/>
            </p:cNvSpPr>
            <p:nvPr/>
          </p:nvSpPr>
          <p:spPr bwMode="auto">
            <a:xfrm>
              <a:off x="2588" y="2705"/>
              <a:ext cx="25"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8" name="Rectangle 78"/>
            <p:cNvSpPr>
              <a:spLocks noChangeArrowheads="1"/>
            </p:cNvSpPr>
            <p:nvPr/>
          </p:nvSpPr>
          <p:spPr bwMode="auto">
            <a:xfrm>
              <a:off x="2613" y="2705"/>
              <a:ext cx="19"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9" name="Freeform 79"/>
            <p:cNvSpPr>
              <a:spLocks/>
            </p:cNvSpPr>
            <p:nvPr/>
          </p:nvSpPr>
          <p:spPr bwMode="auto">
            <a:xfrm>
              <a:off x="2623" y="2705"/>
              <a:ext cx="25" cy="38"/>
            </a:xfrm>
            <a:custGeom>
              <a:avLst/>
              <a:gdLst>
                <a:gd name="T0" fmla="*/ 0 w 12"/>
                <a:gd name="T1" fmla="*/ 84 h 15"/>
                <a:gd name="T2" fmla="*/ 35 w 12"/>
                <a:gd name="T3" fmla="*/ 0 h 15"/>
                <a:gd name="T4" fmla="*/ 108 w 12"/>
                <a:gd name="T5" fmla="*/ 160 h 15"/>
                <a:gd name="T6" fmla="*/ 73 w 12"/>
                <a:gd name="T7" fmla="*/ 243 h 15"/>
                <a:gd name="T8" fmla="*/ 0 w 12"/>
                <a:gd name="T9" fmla="*/ 84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0" y="5"/>
                  </a:moveTo>
                  <a:lnTo>
                    <a:pt x="4" y="0"/>
                  </a:lnTo>
                  <a:lnTo>
                    <a:pt x="12"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10" name="Freeform 80"/>
            <p:cNvSpPr>
              <a:spLocks/>
            </p:cNvSpPr>
            <p:nvPr/>
          </p:nvSpPr>
          <p:spPr bwMode="auto">
            <a:xfrm>
              <a:off x="2623" y="2681"/>
              <a:ext cx="36" cy="36"/>
            </a:xfrm>
            <a:custGeom>
              <a:avLst/>
              <a:gdLst>
                <a:gd name="T0" fmla="*/ 0 w 17"/>
                <a:gd name="T1" fmla="*/ 139 h 15"/>
                <a:gd name="T2" fmla="*/ 36 w 17"/>
                <a:gd name="T3" fmla="*/ 0 h 15"/>
                <a:gd name="T4" fmla="*/ 161 w 17"/>
                <a:gd name="T5" fmla="*/ 70 h 15"/>
                <a:gd name="T6" fmla="*/ 112 w 17"/>
                <a:gd name="T7" fmla="*/ 206 h 15"/>
                <a:gd name="T8" fmla="*/ 0 w 17"/>
                <a:gd name="T9" fmla="*/ 139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2" y="15"/>
                  </a:lnTo>
                  <a:lnTo>
                    <a:pt x="0" y="10"/>
                  </a:lnTo>
                  <a:close/>
                </a:path>
              </a:pathLst>
            </a:custGeom>
            <a:solidFill>
              <a:schemeClr val="tx1"/>
            </a:solidFill>
            <a:ln w="9525">
              <a:solidFill>
                <a:schemeClr val="tx1"/>
              </a:solidFill>
              <a:round/>
              <a:headEnd/>
              <a:tailEnd/>
            </a:ln>
          </p:spPr>
          <p:txBody>
            <a:bodyPr/>
            <a:lstStyle/>
            <a:p>
              <a:endParaRPr lang="en-US"/>
            </a:p>
          </p:txBody>
        </p:sp>
        <p:sp>
          <p:nvSpPr>
            <p:cNvPr id="99411" name="Freeform 81"/>
            <p:cNvSpPr>
              <a:spLocks/>
            </p:cNvSpPr>
            <p:nvPr/>
          </p:nvSpPr>
          <p:spPr bwMode="auto">
            <a:xfrm>
              <a:off x="2639" y="2657"/>
              <a:ext cx="28" cy="48"/>
            </a:xfrm>
            <a:custGeom>
              <a:avLst/>
              <a:gdLst>
                <a:gd name="T0" fmla="*/ 0 w 13"/>
                <a:gd name="T1" fmla="*/ 63 h 19"/>
                <a:gd name="T2" fmla="*/ 88 w 13"/>
                <a:gd name="T3" fmla="*/ 0 h 19"/>
                <a:gd name="T4" fmla="*/ 129 w 13"/>
                <a:gd name="T5" fmla="*/ 222 h 19"/>
                <a:gd name="T6" fmla="*/ 41 w 13"/>
                <a:gd name="T7" fmla="*/ 306 h 19"/>
                <a:gd name="T8" fmla="*/ 0 w 13"/>
                <a:gd name="T9" fmla="*/ 63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0" y="4"/>
                  </a:moveTo>
                  <a:lnTo>
                    <a:pt x="9" y="0"/>
                  </a:lnTo>
                  <a:lnTo>
                    <a:pt x="13" y="14"/>
                  </a:lnTo>
                  <a:lnTo>
                    <a:pt x="4" y="19"/>
                  </a:lnTo>
                  <a:lnTo>
                    <a:pt x="0" y="4"/>
                  </a:lnTo>
                  <a:close/>
                </a:path>
              </a:pathLst>
            </a:custGeom>
            <a:solidFill>
              <a:schemeClr val="tx1"/>
            </a:solidFill>
            <a:ln w="9525">
              <a:solidFill>
                <a:schemeClr val="tx1"/>
              </a:solidFill>
              <a:round/>
              <a:headEnd/>
              <a:tailEnd/>
            </a:ln>
          </p:spPr>
          <p:txBody>
            <a:bodyPr/>
            <a:lstStyle/>
            <a:p>
              <a:endParaRPr lang="en-US"/>
            </a:p>
          </p:txBody>
        </p:sp>
        <p:sp>
          <p:nvSpPr>
            <p:cNvPr id="99412" name="Freeform 82"/>
            <p:cNvSpPr>
              <a:spLocks/>
            </p:cNvSpPr>
            <p:nvPr/>
          </p:nvSpPr>
          <p:spPr bwMode="auto">
            <a:xfrm>
              <a:off x="2659" y="2644"/>
              <a:ext cx="54" cy="48"/>
            </a:xfrm>
            <a:custGeom>
              <a:avLst/>
              <a:gdLst>
                <a:gd name="T0" fmla="*/ 0 w 25"/>
                <a:gd name="T1" fmla="*/ 83 h 19"/>
                <a:gd name="T2" fmla="*/ 210 w 25"/>
                <a:gd name="T3" fmla="*/ 0 h 19"/>
                <a:gd name="T4" fmla="*/ 253 w 25"/>
                <a:gd name="T5" fmla="*/ 222 h 19"/>
                <a:gd name="T6" fmla="*/ 41 w 25"/>
                <a:gd name="T7" fmla="*/ 306 h 19"/>
                <a:gd name="T8" fmla="*/ 0 w 25"/>
                <a:gd name="T9" fmla="*/ 83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5"/>
                  </a:moveTo>
                  <a:lnTo>
                    <a:pt x="21" y="0"/>
                  </a:lnTo>
                  <a:lnTo>
                    <a:pt x="25" y="14"/>
                  </a:lnTo>
                  <a:lnTo>
                    <a:pt x="4" y="19"/>
                  </a:lnTo>
                  <a:lnTo>
                    <a:pt x="0" y="5"/>
                  </a:lnTo>
                  <a:close/>
                </a:path>
              </a:pathLst>
            </a:custGeom>
            <a:solidFill>
              <a:schemeClr val="tx1"/>
            </a:solidFill>
            <a:ln w="9525">
              <a:solidFill>
                <a:schemeClr val="tx1"/>
              </a:solidFill>
              <a:round/>
              <a:headEnd/>
              <a:tailEnd/>
            </a:ln>
          </p:spPr>
          <p:txBody>
            <a:bodyPr/>
            <a:lstStyle/>
            <a:p>
              <a:endParaRPr lang="en-US"/>
            </a:p>
          </p:txBody>
        </p:sp>
        <p:sp>
          <p:nvSpPr>
            <p:cNvPr id="99413" name="Rectangle 83"/>
            <p:cNvSpPr>
              <a:spLocks noChangeArrowheads="1"/>
            </p:cNvSpPr>
            <p:nvPr/>
          </p:nvSpPr>
          <p:spPr bwMode="auto">
            <a:xfrm>
              <a:off x="2827" y="2595"/>
              <a:ext cx="36"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14" name="Freeform 84"/>
            <p:cNvSpPr>
              <a:spLocks/>
            </p:cNvSpPr>
            <p:nvPr/>
          </p:nvSpPr>
          <p:spPr bwMode="auto">
            <a:xfrm>
              <a:off x="2863" y="2582"/>
              <a:ext cx="64" cy="51"/>
            </a:xfrm>
            <a:custGeom>
              <a:avLst/>
              <a:gdLst>
                <a:gd name="T0" fmla="*/ 0 w 30"/>
                <a:gd name="T1" fmla="*/ 84 h 20"/>
                <a:gd name="T2" fmla="*/ 292 w 30"/>
                <a:gd name="T3" fmla="*/ 0 h 20"/>
                <a:gd name="T4" fmla="*/ 292 w 30"/>
                <a:gd name="T5" fmla="*/ 247 h 20"/>
                <a:gd name="T6" fmla="*/ 0 w 30"/>
                <a:gd name="T7" fmla="*/ 332 h 20"/>
                <a:gd name="T8" fmla="*/ 0 w 30"/>
                <a:gd name="T9" fmla="*/ 84 h 20"/>
                <a:gd name="T10" fmla="*/ 0 60000 65536"/>
                <a:gd name="T11" fmla="*/ 0 60000 65536"/>
                <a:gd name="T12" fmla="*/ 0 60000 65536"/>
                <a:gd name="T13" fmla="*/ 0 60000 65536"/>
                <a:gd name="T14" fmla="*/ 0 60000 65536"/>
                <a:gd name="T15" fmla="*/ 0 w 30"/>
                <a:gd name="T16" fmla="*/ 0 h 20"/>
                <a:gd name="T17" fmla="*/ 30 w 30"/>
                <a:gd name="T18" fmla="*/ 20 h 20"/>
              </a:gdLst>
              <a:ahLst/>
              <a:cxnLst>
                <a:cxn ang="T10">
                  <a:pos x="T0" y="T1"/>
                </a:cxn>
                <a:cxn ang="T11">
                  <a:pos x="T2" y="T3"/>
                </a:cxn>
                <a:cxn ang="T12">
                  <a:pos x="T4" y="T5"/>
                </a:cxn>
                <a:cxn ang="T13">
                  <a:pos x="T6" y="T7"/>
                </a:cxn>
                <a:cxn ang="T14">
                  <a:pos x="T8" y="T9"/>
                </a:cxn>
              </a:cxnLst>
              <a:rect l="T15" t="T16" r="T17" b="T18"/>
              <a:pathLst>
                <a:path w="30" h="20">
                  <a:moveTo>
                    <a:pt x="0" y="5"/>
                  </a:moveTo>
                  <a:lnTo>
                    <a:pt x="30" y="0"/>
                  </a:lnTo>
                  <a:lnTo>
                    <a:pt x="30"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415" name="Freeform 85"/>
            <p:cNvSpPr>
              <a:spLocks/>
            </p:cNvSpPr>
            <p:nvPr/>
          </p:nvSpPr>
          <p:spPr bwMode="auto">
            <a:xfrm>
              <a:off x="2919" y="2571"/>
              <a:ext cx="27" cy="50"/>
            </a:xfrm>
            <a:custGeom>
              <a:avLst/>
              <a:gdLst>
                <a:gd name="T0" fmla="*/ 0 w 13"/>
                <a:gd name="T1" fmla="*/ 80 h 20"/>
                <a:gd name="T2" fmla="*/ 73 w 13"/>
                <a:gd name="T3" fmla="*/ 0 h 20"/>
                <a:gd name="T4" fmla="*/ 116 w 13"/>
                <a:gd name="T5" fmla="*/ 232 h 20"/>
                <a:gd name="T6" fmla="*/ 35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16" name="Freeform 86"/>
            <p:cNvSpPr>
              <a:spLocks/>
            </p:cNvSpPr>
            <p:nvPr/>
          </p:nvSpPr>
          <p:spPr bwMode="auto">
            <a:xfrm>
              <a:off x="2937" y="2571"/>
              <a:ext cx="26" cy="37"/>
            </a:xfrm>
            <a:custGeom>
              <a:avLst/>
              <a:gdLst>
                <a:gd name="T0" fmla="*/ 0 w 13"/>
                <a:gd name="T1" fmla="*/ 74 h 15"/>
                <a:gd name="T2" fmla="*/ 40 w 13"/>
                <a:gd name="T3" fmla="*/ 0 h 15"/>
                <a:gd name="T4" fmla="*/ 104 w 13"/>
                <a:gd name="T5" fmla="*/ 153 h 15"/>
                <a:gd name="T6" fmla="*/ 72 w 13"/>
                <a:gd name="T7" fmla="*/ 224 h 15"/>
                <a:gd name="T8" fmla="*/ 0 w 13"/>
                <a:gd name="T9" fmla="*/ 7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417" name="Freeform 87"/>
            <p:cNvSpPr>
              <a:spLocks/>
            </p:cNvSpPr>
            <p:nvPr/>
          </p:nvSpPr>
          <p:spPr bwMode="auto">
            <a:xfrm>
              <a:off x="2953" y="2544"/>
              <a:ext cx="65" cy="51"/>
            </a:xfrm>
            <a:custGeom>
              <a:avLst/>
              <a:gdLst>
                <a:gd name="T0" fmla="*/ 0 w 30"/>
                <a:gd name="T1" fmla="*/ 84 h 20"/>
                <a:gd name="T2" fmla="*/ 306 w 30"/>
                <a:gd name="T3" fmla="*/ 0 h 20"/>
                <a:gd name="T4" fmla="*/ 306 w 30"/>
                <a:gd name="T5" fmla="*/ 247 h 20"/>
                <a:gd name="T6" fmla="*/ 0 w 30"/>
                <a:gd name="T7" fmla="*/ 332 h 20"/>
                <a:gd name="T8" fmla="*/ 0 w 30"/>
                <a:gd name="T9" fmla="*/ 84 h 20"/>
                <a:gd name="T10" fmla="*/ 0 60000 65536"/>
                <a:gd name="T11" fmla="*/ 0 60000 65536"/>
                <a:gd name="T12" fmla="*/ 0 60000 65536"/>
                <a:gd name="T13" fmla="*/ 0 60000 65536"/>
                <a:gd name="T14" fmla="*/ 0 60000 65536"/>
                <a:gd name="T15" fmla="*/ 0 w 30"/>
                <a:gd name="T16" fmla="*/ 0 h 20"/>
                <a:gd name="T17" fmla="*/ 30 w 30"/>
                <a:gd name="T18" fmla="*/ 20 h 20"/>
              </a:gdLst>
              <a:ahLst/>
              <a:cxnLst>
                <a:cxn ang="T10">
                  <a:pos x="T0" y="T1"/>
                </a:cxn>
                <a:cxn ang="T11">
                  <a:pos x="T2" y="T3"/>
                </a:cxn>
                <a:cxn ang="T12">
                  <a:pos x="T4" y="T5"/>
                </a:cxn>
                <a:cxn ang="T13">
                  <a:pos x="T6" y="T7"/>
                </a:cxn>
                <a:cxn ang="T14">
                  <a:pos x="T8" y="T9"/>
                </a:cxn>
              </a:cxnLst>
              <a:rect l="T15" t="T16" r="T17" b="T18"/>
              <a:pathLst>
                <a:path w="30" h="20">
                  <a:moveTo>
                    <a:pt x="0" y="5"/>
                  </a:moveTo>
                  <a:lnTo>
                    <a:pt x="30" y="0"/>
                  </a:lnTo>
                  <a:lnTo>
                    <a:pt x="30"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418" name="Rectangle 88"/>
            <p:cNvSpPr>
              <a:spLocks noChangeArrowheads="1"/>
            </p:cNvSpPr>
            <p:nvPr/>
          </p:nvSpPr>
          <p:spPr bwMode="auto">
            <a:xfrm>
              <a:off x="3126" y="2533"/>
              <a:ext cx="25"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19" name="Rectangle 89"/>
            <p:cNvSpPr>
              <a:spLocks noChangeArrowheads="1"/>
            </p:cNvSpPr>
            <p:nvPr/>
          </p:nvSpPr>
          <p:spPr bwMode="auto">
            <a:xfrm>
              <a:off x="3151" y="2533"/>
              <a:ext cx="11"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0" name="Rectangle 90"/>
            <p:cNvSpPr>
              <a:spLocks noChangeArrowheads="1"/>
            </p:cNvSpPr>
            <p:nvPr/>
          </p:nvSpPr>
          <p:spPr bwMode="auto">
            <a:xfrm>
              <a:off x="3162" y="2533"/>
              <a:ext cx="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1" name="Freeform 91"/>
            <p:cNvSpPr>
              <a:spLocks/>
            </p:cNvSpPr>
            <p:nvPr/>
          </p:nvSpPr>
          <p:spPr bwMode="auto">
            <a:xfrm>
              <a:off x="3162" y="2533"/>
              <a:ext cx="25" cy="38"/>
            </a:xfrm>
            <a:custGeom>
              <a:avLst/>
              <a:gdLst>
                <a:gd name="T0" fmla="*/ 0 w 12"/>
                <a:gd name="T1" fmla="*/ 84 h 15"/>
                <a:gd name="T2" fmla="*/ 35 w 12"/>
                <a:gd name="T3" fmla="*/ 0 h 15"/>
                <a:gd name="T4" fmla="*/ 108 w 12"/>
                <a:gd name="T5" fmla="*/ 160 h 15"/>
                <a:gd name="T6" fmla="*/ 73 w 12"/>
                <a:gd name="T7" fmla="*/ 243 h 15"/>
                <a:gd name="T8" fmla="*/ 0 w 12"/>
                <a:gd name="T9" fmla="*/ 84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0" y="5"/>
                  </a:moveTo>
                  <a:lnTo>
                    <a:pt x="4" y="0"/>
                  </a:lnTo>
                  <a:lnTo>
                    <a:pt x="12"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22" name="Freeform 92"/>
            <p:cNvSpPr>
              <a:spLocks/>
            </p:cNvSpPr>
            <p:nvPr/>
          </p:nvSpPr>
          <p:spPr bwMode="auto">
            <a:xfrm>
              <a:off x="3169" y="2521"/>
              <a:ext cx="28" cy="38"/>
            </a:xfrm>
            <a:custGeom>
              <a:avLst/>
              <a:gdLst>
                <a:gd name="T0" fmla="*/ 0 w 13"/>
                <a:gd name="T1" fmla="*/ 84 h 15"/>
                <a:gd name="T2" fmla="*/ 41 w 13"/>
                <a:gd name="T3" fmla="*/ 0 h 15"/>
                <a:gd name="T4" fmla="*/ 129 w 13"/>
                <a:gd name="T5" fmla="*/ 160 h 15"/>
                <a:gd name="T6" fmla="*/ 80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23" name="Freeform 93"/>
            <p:cNvSpPr>
              <a:spLocks/>
            </p:cNvSpPr>
            <p:nvPr/>
          </p:nvSpPr>
          <p:spPr bwMode="auto">
            <a:xfrm>
              <a:off x="3177" y="2497"/>
              <a:ext cx="29" cy="47"/>
            </a:xfrm>
            <a:custGeom>
              <a:avLst/>
              <a:gdLst>
                <a:gd name="T0" fmla="*/ 0 w 13"/>
                <a:gd name="T1" fmla="*/ 66 h 20"/>
                <a:gd name="T2" fmla="*/ 100 w 13"/>
                <a:gd name="T3" fmla="*/ 0 h 20"/>
                <a:gd name="T4" fmla="*/ 145 w 13"/>
                <a:gd name="T5" fmla="*/ 193 h 20"/>
                <a:gd name="T6" fmla="*/ 45 w 13"/>
                <a:gd name="T7" fmla="*/ 258 h 20"/>
                <a:gd name="T8" fmla="*/ 0 w 13"/>
                <a:gd name="T9" fmla="*/ 66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24" name="Rectangle 94"/>
            <p:cNvSpPr>
              <a:spLocks noChangeArrowheads="1"/>
            </p:cNvSpPr>
            <p:nvPr/>
          </p:nvSpPr>
          <p:spPr bwMode="auto">
            <a:xfrm>
              <a:off x="3206" y="2497"/>
              <a:ext cx="17"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5" name="Freeform 95"/>
            <p:cNvSpPr>
              <a:spLocks/>
            </p:cNvSpPr>
            <p:nvPr/>
          </p:nvSpPr>
          <p:spPr bwMode="auto">
            <a:xfrm>
              <a:off x="3213" y="2483"/>
              <a:ext cx="28" cy="50"/>
            </a:xfrm>
            <a:custGeom>
              <a:avLst/>
              <a:gdLst>
                <a:gd name="T0" fmla="*/ 0 w 13"/>
                <a:gd name="T1" fmla="*/ 80 h 20"/>
                <a:gd name="T2" fmla="*/ 88 w 13"/>
                <a:gd name="T3" fmla="*/ 0 h 20"/>
                <a:gd name="T4" fmla="*/ 129 w 13"/>
                <a:gd name="T5" fmla="*/ 232 h 20"/>
                <a:gd name="T6" fmla="*/ 41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26" name="Rectangle 96"/>
            <p:cNvSpPr>
              <a:spLocks noChangeArrowheads="1"/>
            </p:cNvSpPr>
            <p:nvPr/>
          </p:nvSpPr>
          <p:spPr bwMode="auto">
            <a:xfrm>
              <a:off x="3241" y="2483"/>
              <a:ext cx="8"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7" name="Freeform 97"/>
            <p:cNvSpPr>
              <a:spLocks/>
            </p:cNvSpPr>
            <p:nvPr/>
          </p:nvSpPr>
          <p:spPr bwMode="auto">
            <a:xfrm>
              <a:off x="3233" y="2470"/>
              <a:ext cx="36" cy="38"/>
            </a:xfrm>
            <a:custGeom>
              <a:avLst/>
              <a:gdLst>
                <a:gd name="T0" fmla="*/ 0 w 17"/>
                <a:gd name="T1" fmla="*/ 160 h 15"/>
                <a:gd name="T2" fmla="*/ 36 w 17"/>
                <a:gd name="T3" fmla="*/ 0 h 15"/>
                <a:gd name="T4" fmla="*/ 161 w 17"/>
                <a:gd name="T5" fmla="*/ 84 h 15"/>
                <a:gd name="T6" fmla="*/ 112 w 17"/>
                <a:gd name="T7" fmla="*/ 243 h 15"/>
                <a:gd name="T8" fmla="*/ 0 w 17"/>
                <a:gd name="T9" fmla="*/ 16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2" y="15"/>
                  </a:lnTo>
                  <a:lnTo>
                    <a:pt x="0" y="10"/>
                  </a:lnTo>
                  <a:close/>
                </a:path>
              </a:pathLst>
            </a:custGeom>
            <a:solidFill>
              <a:schemeClr val="tx1"/>
            </a:solidFill>
            <a:ln w="9525">
              <a:solidFill>
                <a:schemeClr val="tx1"/>
              </a:solidFill>
              <a:round/>
              <a:headEnd/>
              <a:tailEnd/>
            </a:ln>
          </p:spPr>
          <p:txBody>
            <a:bodyPr/>
            <a:lstStyle/>
            <a:p>
              <a:endParaRPr lang="en-US"/>
            </a:p>
          </p:txBody>
        </p:sp>
        <p:sp>
          <p:nvSpPr>
            <p:cNvPr id="99428" name="Freeform 98"/>
            <p:cNvSpPr>
              <a:spLocks/>
            </p:cNvSpPr>
            <p:nvPr/>
          </p:nvSpPr>
          <p:spPr bwMode="auto">
            <a:xfrm>
              <a:off x="3249" y="2446"/>
              <a:ext cx="57" cy="51"/>
            </a:xfrm>
            <a:custGeom>
              <a:avLst/>
              <a:gdLst>
                <a:gd name="T0" fmla="*/ 0 w 26"/>
                <a:gd name="T1" fmla="*/ 84 h 20"/>
                <a:gd name="T2" fmla="*/ 221 w 26"/>
                <a:gd name="T3" fmla="*/ 0 h 20"/>
                <a:gd name="T4" fmla="*/ 274 w 26"/>
                <a:gd name="T5" fmla="*/ 247 h 20"/>
                <a:gd name="T6" fmla="*/ 44 w 26"/>
                <a:gd name="T7" fmla="*/ 332 h 20"/>
                <a:gd name="T8" fmla="*/ 0 w 26"/>
                <a:gd name="T9" fmla="*/ 84 h 20"/>
                <a:gd name="T10" fmla="*/ 0 60000 65536"/>
                <a:gd name="T11" fmla="*/ 0 60000 65536"/>
                <a:gd name="T12" fmla="*/ 0 60000 65536"/>
                <a:gd name="T13" fmla="*/ 0 60000 65536"/>
                <a:gd name="T14" fmla="*/ 0 60000 65536"/>
                <a:gd name="T15" fmla="*/ 0 w 26"/>
                <a:gd name="T16" fmla="*/ 0 h 20"/>
                <a:gd name="T17" fmla="*/ 26 w 26"/>
                <a:gd name="T18" fmla="*/ 20 h 20"/>
              </a:gdLst>
              <a:ahLst/>
              <a:cxnLst>
                <a:cxn ang="T10">
                  <a:pos x="T0" y="T1"/>
                </a:cxn>
                <a:cxn ang="T11">
                  <a:pos x="T2" y="T3"/>
                </a:cxn>
                <a:cxn ang="T12">
                  <a:pos x="T4" y="T5"/>
                </a:cxn>
                <a:cxn ang="T13">
                  <a:pos x="T6" y="T7"/>
                </a:cxn>
                <a:cxn ang="T14">
                  <a:pos x="T8" y="T9"/>
                </a:cxn>
              </a:cxnLst>
              <a:rect l="T15" t="T16" r="T17" b="T18"/>
              <a:pathLst>
                <a:path w="26" h="20">
                  <a:moveTo>
                    <a:pt x="0" y="5"/>
                  </a:moveTo>
                  <a:lnTo>
                    <a:pt x="21" y="0"/>
                  </a:lnTo>
                  <a:lnTo>
                    <a:pt x="26"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29" name="Freeform 99"/>
            <p:cNvSpPr>
              <a:spLocks/>
            </p:cNvSpPr>
            <p:nvPr/>
          </p:nvSpPr>
          <p:spPr bwMode="auto">
            <a:xfrm>
              <a:off x="3401" y="2421"/>
              <a:ext cx="49" cy="49"/>
            </a:xfrm>
            <a:custGeom>
              <a:avLst/>
              <a:gdLst>
                <a:gd name="T0" fmla="*/ 0 w 22"/>
                <a:gd name="T1" fmla="*/ 71 h 20"/>
                <a:gd name="T2" fmla="*/ 189 w 22"/>
                <a:gd name="T3" fmla="*/ 0 h 20"/>
                <a:gd name="T4" fmla="*/ 243 w 22"/>
                <a:gd name="T5" fmla="*/ 223 h 20"/>
                <a:gd name="T6" fmla="*/ 56 w 22"/>
                <a:gd name="T7" fmla="*/ 294 h 20"/>
                <a:gd name="T8" fmla="*/ 0 w 22"/>
                <a:gd name="T9" fmla="*/ 71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0" name="Rectangle 100"/>
            <p:cNvSpPr>
              <a:spLocks noChangeArrowheads="1"/>
            </p:cNvSpPr>
            <p:nvPr/>
          </p:nvSpPr>
          <p:spPr bwMode="auto">
            <a:xfrm>
              <a:off x="3450" y="2421"/>
              <a:ext cx="8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31" name="Freeform 101"/>
            <p:cNvSpPr>
              <a:spLocks/>
            </p:cNvSpPr>
            <p:nvPr/>
          </p:nvSpPr>
          <p:spPr bwMode="auto">
            <a:xfrm>
              <a:off x="3530" y="2408"/>
              <a:ext cx="51" cy="51"/>
            </a:xfrm>
            <a:custGeom>
              <a:avLst/>
              <a:gdLst>
                <a:gd name="T0" fmla="*/ 0 w 25"/>
                <a:gd name="T1" fmla="*/ 84 h 20"/>
                <a:gd name="T2" fmla="*/ 180 w 25"/>
                <a:gd name="T3" fmla="*/ 0 h 20"/>
                <a:gd name="T4" fmla="*/ 212 w 25"/>
                <a:gd name="T5" fmla="*/ 247 h 20"/>
                <a:gd name="T6" fmla="*/ 33 w 25"/>
                <a:gd name="T7" fmla="*/ 332 h 20"/>
                <a:gd name="T8" fmla="*/ 0 w 25"/>
                <a:gd name="T9" fmla="*/ 84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5"/>
                  </a:moveTo>
                  <a:lnTo>
                    <a:pt x="21" y="0"/>
                  </a:lnTo>
                  <a:lnTo>
                    <a:pt x="25"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2" name="Freeform 102"/>
            <p:cNvSpPr>
              <a:spLocks/>
            </p:cNvSpPr>
            <p:nvPr/>
          </p:nvSpPr>
          <p:spPr bwMode="auto">
            <a:xfrm>
              <a:off x="3573" y="2397"/>
              <a:ext cx="27" cy="49"/>
            </a:xfrm>
            <a:custGeom>
              <a:avLst/>
              <a:gdLst>
                <a:gd name="T0" fmla="*/ 0 w 13"/>
                <a:gd name="T1" fmla="*/ 71 h 20"/>
                <a:gd name="T2" fmla="*/ 81 w 13"/>
                <a:gd name="T3" fmla="*/ 0 h 20"/>
                <a:gd name="T4" fmla="*/ 116 w 13"/>
                <a:gd name="T5" fmla="*/ 223 h 20"/>
                <a:gd name="T6" fmla="*/ 35 w 13"/>
                <a:gd name="T7" fmla="*/ 294 h 20"/>
                <a:gd name="T8" fmla="*/ 0 w 13"/>
                <a:gd name="T9" fmla="*/ 71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3" name="Rectangle 103"/>
            <p:cNvSpPr>
              <a:spLocks noChangeArrowheads="1"/>
            </p:cNvSpPr>
            <p:nvPr/>
          </p:nvSpPr>
          <p:spPr bwMode="auto">
            <a:xfrm>
              <a:off x="3700" y="2346"/>
              <a:ext cx="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34" name="Freeform 104"/>
            <p:cNvSpPr>
              <a:spLocks/>
            </p:cNvSpPr>
            <p:nvPr/>
          </p:nvSpPr>
          <p:spPr bwMode="auto">
            <a:xfrm>
              <a:off x="3700" y="2333"/>
              <a:ext cx="25" cy="51"/>
            </a:xfrm>
            <a:custGeom>
              <a:avLst/>
              <a:gdLst>
                <a:gd name="T0" fmla="*/ 0 w 12"/>
                <a:gd name="T1" fmla="*/ 84 h 20"/>
                <a:gd name="T2" fmla="*/ 73 w 12"/>
                <a:gd name="T3" fmla="*/ 0 h 20"/>
                <a:gd name="T4" fmla="*/ 108 w 12"/>
                <a:gd name="T5" fmla="*/ 247 h 20"/>
                <a:gd name="T6" fmla="*/ 35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5" name="Freeform 105"/>
            <p:cNvSpPr>
              <a:spLocks/>
            </p:cNvSpPr>
            <p:nvPr/>
          </p:nvSpPr>
          <p:spPr bwMode="auto">
            <a:xfrm>
              <a:off x="3717" y="2308"/>
              <a:ext cx="63" cy="62"/>
            </a:xfrm>
            <a:custGeom>
              <a:avLst/>
              <a:gdLst>
                <a:gd name="T0" fmla="*/ 0 w 30"/>
                <a:gd name="T1" fmla="*/ 154 h 25"/>
                <a:gd name="T2" fmla="*/ 244 w 30"/>
                <a:gd name="T3" fmla="*/ 0 h 25"/>
                <a:gd name="T4" fmla="*/ 277 w 30"/>
                <a:gd name="T5" fmla="*/ 228 h 25"/>
                <a:gd name="T6" fmla="*/ 36 w 30"/>
                <a:gd name="T7" fmla="*/ 382 h 25"/>
                <a:gd name="T8" fmla="*/ 0 w 30"/>
                <a:gd name="T9" fmla="*/ 154 h 25"/>
                <a:gd name="T10" fmla="*/ 0 60000 65536"/>
                <a:gd name="T11" fmla="*/ 0 60000 65536"/>
                <a:gd name="T12" fmla="*/ 0 60000 65536"/>
                <a:gd name="T13" fmla="*/ 0 60000 65536"/>
                <a:gd name="T14" fmla="*/ 0 60000 65536"/>
                <a:gd name="T15" fmla="*/ 0 w 30"/>
                <a:gd name="T16" fmla="*/ 0 h 25"/>
                <a:gd name="T17" fmla="*/ 30 w 30"/>
                <a:gd name="T18" fmla="*/ 25 h 25"/>
              </a:gdLst>
              <a:ahLst/>
              <a:cxnLst>
                <a:cxn ang="T10">
                  <a:pos x="T0" y="T1"/>
                </a:cxn>
                <a:cxn ang="T11">
                  <a:pos x="T2" y="T3"/>
                </a:cxn>
                <a:cxn ang="T12">
                  <a:pos x="T4" y="T5"/>
                </a:cxn>
                <a:cxn ang="T13">
                  <a:pos x="T6" y="T7"/>
                </a:cxn>
                <a:cxn ang="T14">
                  <a:pos x="T8" y="T9"/>
                </a:cxn>
              </a:cxnLst>
              <a:rect l="T15" t="T16" r="T17" b="T18"/>
              <a:pathLst>
                <a:path w="30" h="25">
                  <a:moveTo>
                    <a:pt x="0" y="10"/>
                  </a:moveTo>
                  <a:lnTo>
                    <a:pt x="26" y="0"/>
                  </a:lnTo>
                  <a:lnTo>
                    <a:pt x="30"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99436" name="Freeform 106"/>
            <p:cNvSpPr>
              <a:spLocks/>
            </p:cNvSpPr>
            <p:nvPr/>
          </p:nvSpPr>
          <p:spPr bwMode="auto">
            <a:xfrm>
              <a:off x="3771" y="2295"/>
              <a:ext cx="26" cy="51"/>
            </a:xfrm>
            <a:custGeom>
              <a:avLst/>
              <a:gdLst>
                <a:gd name="T0" fmla="*/ 0 w 12"/>
                <a:gd name="T1" fmla="*/ 84 h 20"/>
                <a:gd name="T2" fmla="*/ 80 w 12"/>
                <a:gd name="T3" fmla="*/ 0 h 20"/>
                <a:gd name="T4" fmla="*/ 121 w 12"/>
                <a:gd name="T5" fmla="*/ 247 h 20"/>
                <a:gd name="T6" fmla="*/ 43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7" name="Freeform 107"/>
            <p:cNvSpPr>
              <a:spLocks/>
            </p:cNvSpPr>
            <p:nvPr/>
          </p:nvSpPr>
          <p:spPr bwMode="auto">
            <a:xfrm>
              <a:off x="3787" y="2284"/>
              <a:ext cx="37" cy="49"/>
            </a:xfrm>
            <a:custGeom>
              <a:avLst/>
              <a:gdLst>
                <a:gd name="T0" fmla="*/ 0 w 17"/>
                <a:gd name="T1" fmla="*/ 71 h 20"/>
                <a:gd name="T2" fmla="*/ 133 w 17"/>
                <a:gd name="T3" fmla="*/ 0 h 20"/>
                <a:gd name="T4" fmla="*/ 176 w 17"/>
                <a:gd name="T5" fmla="*/ 223 h 20"/>
                <a:gd name="T6" fmla="*/ 44 w 17"/>
                <a:gd name="T7" fmla="*/ 294 h 20"/>
                <a:gd name="T8" fmla="*/ 0 w 17"/>
                <a:gd name="T9" fmla="*/ 7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8" name="Freeform 108"/>
            <p:cNvSpPr>
              <a:spLocks/>
            </p:cNvSpPr>
            <p:nvPr/>
          </p:nvSpPr>
          <p:spPr bwMode="auto">
            <a:xfrm>
              <a:off x="3816" y="2260"/>
              <a:ext cx="44" cy="62"/>
            </a:xfrm>
            <a:custGeom>
              <a:avLst/>
              <a:gdLst>
                <a:gd name="T0" fmla="*/ 0 w 21"/>
                <a:gd name="T1" fmla="*/ 154 h 25"/>
                <a:gd name="T2" fmla="*/ 157 w 21"/>
                <a:gd name="T3" fmla="*/ 0 h 25"/>
                <a:gd name="T4" fmla="*/ 193 w 21"/>
                <a:gd name="T5" fmla="*/ 228 h 25"/>
                <a:gd name="T6" fmla="*/ 36 w 21"/>
                <a:gd name="T7" fmla="*/ 382 h 25"/>
                <a:gd name="T8" fmla="*/ 0 w 21"/>
                <a:gd name="T9" fmla="*/ 15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10"/>
                  </a:moveTo>
                  <a:lnTo>
                    <a:pt x="17" y="0"/>
                  </a:lnTo>
                  <a:lnTo>
                    <a:pt x="21"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99439" name="Rectangle 109"/>
            <p:cNvSpPr>
              <a:spLocks noChangeArrowheads="1"/>
            </p:cNvSpPr>
            <p:nvPr/>
          </p:nvSpPr>
          <p:spPr bwMode="auto">
            <a:xfrm>
              <a:off x="3869" y="2260"/>
              <a:ext cx="11" cy="35"/>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0" name="Rectangle 110"/>
            <p:cNvSpPr>
              <a:spLocks noChangeArrowheads="1"/>
            </p:cNvSpPr>
            <p:nvPr/>
          </p:nvSpPr>
          <p:spPr bwMode="auto">
            <a:xfrm>
              <a:off x="3880" y="2260"/>
              <a:ext cx="7" cy="35"/>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1" name="Rectangle 111"/>
            <p:cNvSpPr>
              <a:spLocks noChangeArrowheads="1"/>
            </p:cNvSpPr>
            <p:nvPr/>
          </p:nvSpPr>
          <p:spPr bwMode="auto">
            <a:xfrm>
              <a:off x="4004" y="2222"/>
              <a:ext cx="10"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2" name="Rectangle 112"/>
            <p:cNvSpPr>
              <a:spLocks noChangeArrowheads="1"/>
            </p:cNvSpPr>
            <p:nvPr/>
          </p:nvSpPr>
          <p:spPr bwMode="auto">
            <a:xfrm>
              <a:off x="4014" y="2222"/>
              <a:ext cx="61"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3" name="Freeform 113"/>
            <p:cNvSpPr>
              <a:spLocks/>
            </p:cNvSpPr>
            <p:nvPr/>
          </p:nvSpPr>
          <p:spPr bwMode="auto">
            <a:xfrm>
              <a:off x="4067" y="2222"/>
              <a:ext cx="27" cy="38"/>
            </a:xfrm>
            <a:custGeom>
              <a:avLst/>
              <a:gdLst>
                <a:gd name="T0" fmla="*/ 0 w 13"/>
                <a:gd name="T1" fmla="*/ 84 h 15"/>
                <a:gd name="T2" fmla="*/ 35 w 13"/>
                <a:gd name="T3" fmla="*/ 0 h 15"/>
                <a:gd name="T4" fmla="*/ 116 w 13"/>
                <a:gd name="T5" fmla="*/ 160 h 15"/>
                <a:gd name="T6" fmla="*/ 81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444" name="Rectangle 114"/>
            <p:cNvSpPr>
              <a:spLocks noChangeArrowheads="1"/>
            </p:cNvSpPr>
            <p:nvPr/>
          </p:nvSpPr>
          <p:spPr bwMode="auto">
            <a:xfrm>
              <a:off x="4086" y="2210"/>
              <a:ext cx="51"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5" name="Rectangle 115"/>
            <p:cNvSpPr>
              <a:spLocks noChangeArrowheads="1"/>
            </p:cNvSpPr>
            <p:nvPr/>
          </p:nvSpPr>
          <p:spPr bwMode="auto">
            <a:xfrm>
              <a:off x="4137" y="2210"/>
              <a:ext cx="37"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6" name="Freeform 116"/>
            <p:cNvSpPr>
              <a:spLocks/>
            </p:cNvSpPr>
            <p:nvPr/>
          </p:nvSpPr>
          <p:spPr bwMode="auto">
            <a:xfrm>
              <a:off x="4166" y="2210"/>
              <a:ext cx="28" cy="36"/>
            </a:xfrm>
            <a:custGeom>
              <a:avLst/>
              <a:gdLst>
                <a:gd name="T0" fmla="*/ 0 w 13"/>
                <a:gd name="T1" fmla="*/ 70 h 15"/>
                <a:gd name="T2" fmla="*/ 41 w 13"/>
                <a:gd name="T3" fmla="*/ 0 h 15"/>
                <a:gd name="T4" fmla="*/ 129 w 13"/>
                <a:gd name="T5" fmla="*/ 139 h 15"/>
                <a:gd name="T6" fmla="*/ 80 w 13"/>
                <a:gd name="T7" fmla="*/ 206 h 15"/>
                <a:gd name="T8" fmla="*/ 0 w 13"/>
                <a:gd name="T9" fmla="*/ 7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47" name="Freeform 117"/>
            <p:cNvSpPr>
              <a:spLocks/>
            </p:cNvSpPr>
            <p:nvPr/>
          </p:nvSpPr>
          <p:spPr bwMode="auto">
            <a:xfrm>
              <a:off x="4291" y="2110"/>
              <a:ext cx="127" cy="62"/>
            </a:xfrm>
            <a:custGeom>
              <a:avLst/>
              <a:gdLst>
                <a:gd name="T0" fmla="*/ 0 w 60"/>
                <a:gd name="T1" fmla="*/ 154 h 25"/>
                <a:gd name="T2" fmla="*/ 569 w 60"/>
                <a:gd name="T3" fmla="*/ 0 h 25"/>
                <a:gd name="T4" fmla="*/ 569 w 60"/>
                <a:gd name="T5" fmla="*/ 228 h 25"/>
                <a:gd name="T6" fmla="*/ 0 w 60"/>
                <a:gd name="T7" fmla="*/ 382 h 25"/>
                <a:gd name="T8" fmla="*/ 0 w 60"/>
                <a:gd name="T9" fmla="*/ 154 h 25"/>
                <a:gd name="T10" fmla="*/ 0 60000 65536"/>
                <a:gd name="T11" fmla="*/ 0 60000 65536"/>
                <a:gd name="T12" fmla="*/ 0 60000 65536"/>
                <a:gd name="T13" fmla="*/ 0 60000 65536"/>
                <a:gd name="T14" fmla="*/ 0 60000 65536"/>
                <a:gd name="T15" fmla="*/ 0 w 60"/>
                <a:gd name="T16" fmla="*/ 0 h 25"/>
                <a:gd name="T17" fmla="*/ 60 w 60"/>
                <a:gd name="T18" fmla="*/ 25 h 25"/>
              </a:gdLst>
              <a:ahLst/>
              <a:cxnLst>
                <a:cxn ang="T10">
                  <a:pos x="T0" y="T1"/>
                </a:cxn>
                <a:cxn ang="T11">
                  <a:pos x="T2" y="T3"/>
                </a:cxn>
                <a:cxn ang="T12">
                  <a:pos x="T4" y="T5"/>
                </a:cxn>
                <a:cxn ang="T13">
                  <a:pos x="T6" y="T7"/>
                </a:cxn>
                <a:cxn ang="T14">
                  <a:pos x="T8" y="T9"/>
                </a:cxn>
              </a:cxnLst>
              <a:rect l="T15" t="T16" r="T17" b="T18"/>
              <a:pathLst>
                <a:path w="60" h="25">
                  <a:moveTo>
                    <a:pt x="0" y="10"/>
                  </a:moveTo>
                  <a:lnTo>
                    <a:pt x="60" y="0"/>
                  </a:lnTo>
                  <a:lnTo>
                    <a:pt x="60" y="15"/>
                  </a:lnTo>
                  <a:lnTo>
                    <a:pt x="0" y="25"/>
                  </a:lnTo>
                  <a:lnTo>
                    <a:pt x="0" y="10"/>
                  </a:lnTo>
                  <a:close/>
                </a:path>
              </a:pathLst>
            </a:custGeom>
            <a:solidFill>
              <a:schemeClr val="tx1"/>
            </a:solidFill>
            <a:ln w="9525">
              <a:solidFill>
                <a:schemeClr val="tx1"/>
              </a:solidFill>
              <a:round/>
              <a:headEnd/>
              <a:tailEnd/>
            </a:ln>
          </p:spPr>
          <p:txBody>
            <a:bodyPr/>
            <a:lstStyle/>
            <a:p>
              <a:endParaRPr lang="en-US"/>
            </a:p>
          </p:txBody>
        </p:sp>
        <p:sp>
          <p:nvSpPr>
            <p:cNvPr id="99448" name="Rectangle 118"/>
            <p:cNvSpPr>
              <a:spLocks noChangeArrowheads="1"/>
            </p:cNvSpPr>
            <p:nvPr/>
          </p:nvSpPr>
          <p:spPr bwMode="auto">
            <a:xfrm>
              <a:off x="4418" y="2110"/>
              <a:ext cx="26"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9" name="Freeform 119"/>
            <p:cNvSpPr>
              <a:spLocks/>
            </p:cNvSpPr>
            <p:nvPr/>
          </p:nvSpPr>
          <p:spPr bwMode="auto">
            <a:xfrm>
              <a:off x="4444" y="2097"/>
              <a:ext cx="36" cy="51"/>
            </a:xfrm>
            <a:custGeom>
              <a:avLst/>
              <a:gdLst>
                <a:gd name="T0" fmla="*/ 0 w 17"/>
                <a:gd name="T1" fmla="*/ 84 h 20"/>
                <a:gd name="T2" fmla="*/ 112 w 17"/>
                <a:gd name="T3" fmla="*/ 0 h 20"/>
                <a:gd name="T4" fmla="*/ 161 w 17"/>
                <a:gd name="T5" fmla="*/ 247 h 20"/>
                <a:gd name="T6" fmla="*/ 36 w 17"/>
                <a:gd name="T7" fmla="*/ 332 h 20"/>
                <a:gd name="T8" fmla="*/ 0 w 17"/>
                <a:gd name="T9" fmla="*/ 8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2"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50" name="Rectangle 120"/>
            <p:cNvSpPr>
              <a:spLocks noChangeArrowheads="1"/>
            </p:cNvSpPr>
            <p:nvPr/>
          </p:nvSpPr>
          <p:spPr bwMode="auto">
            <a:xfrm>
              <a:off x="4588" y="2059"/>
              <a:ext cx="108"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51" name="Rectangle 121"/>
            <p:cNvSpPr>
              <a:spLocks noChangeArrowheads="1"/>
            </p:cNvSpPr>
            <p:nvPr/>
          </p:nvSpPr>
          <p:spPr bwMode="auto">
            <a:xfrm>
              <a:off x="4696" y="2059"/>
              <a:ext cx="25"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52" name="Freeform 122"/>
            <p:cNvSpPr>
              <a:spLocks/>
            </p:cNvSpPr>
            <p:nvPr/>
          </p:nvSpPr>
          <p:spPr bwMode="auto">
            <a:xfrm>
              <a:off x="4704" y="2035"/>
              <a:ext cx="36" cy="51"/>
            </a:xfrm>
            <a:custGeom>
              <a:avLst/>
              <a:gdLst>
                <a:gd name="T0" fmla="*/ 0 w 17"/>
                <a:gd name="T1" fmla="*/ 247 h 20"/>
                <a:gd name="T2" fmla="*/ 36 w 17"/>
                <a:gd name="T3" fmla="*/ 0 h 20"/>
                <a:gd name="T4" fmla="*/ 161 w 17"/>
                <a:gd name="T5" fmla="*/ 84 h 20"/>
                <a:gd name="T6" fmla="*/ 125 w 17"/>
                <a:gd name="T7" fmla="*/ 332 h 20"/>
                <a:gd name="T8" fmla="*/ 0 w 17"/>
                <a:gd name="T9" fmla="*/ 247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5"/>
                  </a:moveTo>
                  <a:lnTo>
                    <a:pt x="4" y="0"/>
                  </a:lnTo>
                  <a:lnTo>
                    <a:pt x="17" y="5"/>
                  </a:lnTo>
                  <a:lnTo>
                    <a:pt x="13" y="20"/>
                  </a:lnTo>
                  <a:lnTo>
                    <a:pt x="0" y="15"/>
                  </a:lnTo>
                  <a:close/>
                </a:path>
              </a:pathLst>
            </a:custGeom>
            <a:solidFill>
              <a:schemeClr val="tx1"/>
            </a:solidFill>
            <a:ln w="9525">
              <a:solidFill>
                <a:schemeClr val="tx1"/>
              </a:solidFill>
              <a:round/>
              <a:headEnd/>
              <a:tailEnd/>
            </a:ln>
          </p:spPr>
          <p:txBody>
            <a:bodyPr/>
            <a:lstStyle/>
            <a:p>
              <a:endParaRPr lang="en-US"/>
            </a:p>
          </p:txBody>
        </p:sp>
        <p:sp>
          <p:nvSpPr>
            <p:cNvPr id="99453" name="Freeform 123"/>
            <p:cNvSpPr>
              <a:spLocks/>
            </p:cNvSpPr>
            <p:nvPr/>
          </p:nvSpPr>
          <p:spPr bwMode="auto">
            <a:xfrm>
              <a:off x="4721" y="2010"/>
              <a:ext cx="37" cy="49"/>
            </a:xfrm>
            <a:custGeom>
              <a:avLst/>
              <a:gdLst>
                <a:gd name="T0" fmla="*/ 0 w 17"/>
                <a:gd name="T1" fmla="*/ 71 h 20"/>
                <a:gd name="T2" fmla="*/ 133 w 17"/>
                <a:gd name="T3" fmla="*/ 0 h 20"/>
                <a:gd name="T4" fmla="*/ 176 w 17"/>
                <a:gd name="T5" fmla="*/ 223 h 20"/>
                <a:gd name="T6" fmla="*/ 52 w 17"/>
                <a:gd name="T7" fmla="*/ 294 h 20"/>
                <a:gd name="T8" fmla="*/ 0 w 17"/>
                <a:gd name="T9" fmla="*/ 7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454" name="Rectangle 124"/>
            <p:cNvSpPr>
              <a:spLocks noChangeArrowheads="1"/>
            </p:cNvSpPr>
            <p:nvPr/>
          </p:nvSpPr>
          <p:spPr bwMode="auto">
            <a:xfrm>
              <a:off x="4865" y="1959"/>
              <a:ext cx="9"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55" name="Freeform 125"/>
            <p:cNvSpPr>
              <a:spLocks/>
            </p:cNvSpPr>
            <p:nvPr/>
          </p:nvSpPr>
          <p:spPr bwMode="auto">
            <a:xfrm>
              <a:off x="4874" y="1922"/>
              <a:ext cx="180" cy="75"/>
            </a:xfrm>
            <a:custGeom>
              <a:avLst/>
              <a:gdLst>
                <a:gd name="T0" fmla="*/ 0 w 85"/>
                <a:gd name="T1" fmla="*/ 238 h 30"/>
                <a:gd name="T2" fmla="*/ 807 w 85"/>
                <a:gd name="T3" fmla="*/ 0 h 30"/>
                <a:gd name="T4" fmla="*/ 807 w 85"/>
                <a:gd name="T5" fmla="*/ 238 h 30"/>
                <a:gd name="T6" fmla="*/ 0 w 85"/>
                <a:gd name="T7" fmla="*/ 470 h 30"/>
                <a:gd name="T8" fmla="*/ 0 w 85"/>
                <a:gd name="T9" fmla="*/ 238 h 30"/>
                <a:gd name="T10" fmla="*/ 0 60000 65536"/>
                <a:gd name="T11" fmla="*/ 0 60000 65536"/>
                <a:gd name="T12" fmla="*/ 0 60000 65536"/>
                <a:gd name="T13" fmla="*/ 0 60000 65536"/>
                <a:gd name="T14" fmla="*/ 0 60000 65536"/>
                <a:gd name="T15" fmla="*/ 0 w 85"/>
                <a:gd name="T16" fmla="*/ 0 h 30"/>
                <a:gd name="T17" fmla="*/ 85 w 85"/>
                <a:gd name="T18" fmla="*/ 30 h 30"/>
              </a:gdLst>
              <a:ahLst/>
              <a:cxnLst>
                <a:cxn ang="T10">
                  <a:pos x="T0" y="T1"/>
                </a:cxn>
                <a:cxn ang="T11">
                  <a:pos x="T2" y="T3"/>
                </a:cxn>
                <a:cxn ang="T12">
                  <a:pos x="T4" y="T5"/>
                </a:cxn>
                <a:cxn ang="T13">
                  <a:pos x="T6" y="T7"/>
                </a:cxn>
                <a:cxn ang="T14">
                  <a:pos x="T8" y="T9"/>
                </a:cxn>
              </a:cxnLst>
              <a:rect l="T15" t="T16" r="T17" b="T18"/>
              <a:pathLst>
                <a:path w="85" h="30">
                  <a:moveTo>
                    <a:pt x="0" y="15"/>
                  </a:moveTo>
                  <a:lnTo>
                    <a:pt x="85" y="0"/>
                  </a:lnTo>
                  <a:lnTo>
                    <a:pt x="85" y="15"/>
                  </a:lnTo>
                  <a:lnTo>
                    <a:pt x="0" y="30"/>
                  </a:lnTo>
                  <a:lnTo>
                    <a:pt x="0" y="15"/>
                  </a:lnTo>
                  <a:close/>
                </a:path>
              </a:pathLst>
            </a:custGeom>
            <a:solidFill>
              <a:schemeClr val="tx1"/>
            </a:solidFill>
            <a:ln w="9525">
              <a:solidFill>
                <a:schemeClr val="tx1"/>
              </a:solidFill>
              <a:round/>
              <a:headEnd/>
              <a:tailEnd/>
            </a:ln>
          </p:spPr>
          <p:txBody>
            <a:bodyPr/>
            <a:lstStyle/>
            <a:p>
              <a:endParaRPr lang="en-US"/>
            </a:p>
          </p:txBody>
        </p:sp>
        <p:sp>
          <p:nvSpPr>
            <p:cNvPr id="99456" name="Rectangle 126"/>
            <p:cNvSpPr>
              <a:spLocks noChangeArrowheads="1"/>
            </p:cNvSpPr>
            <p:nvPr/>
          </p:nvSpPr>
          <p:spPr bwMode="auto">
            <a:xfrm>
              <a:off x="567" y="3454"/>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0</a:t>
              </a:r>
            </a:p>
          </p:txBody>
        </p:sp>
        <p:sp>
          <p:nvSpPr>
            <p:cNvPr id="99457" name="Rectangle 127"/>
            <p:cNvSpPr>
              <a:spLocks noChangeArrowheads="1"/>
            </p:cNvSpPr>
            <p:nvPr/>
          </p:nvSpPr>
          <p:spPr bwMode="auto">
            <a:xfrm>
              <a:off x="567" y="2992"/>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5</a:t>
              </a:r>
            </a:p>
          </p:txBody>
        </p:sp>
        <p:sp>
          <p:nvSpPr>
            <p:cNvPr id="99458" name="Rectangle 128"/>
            <p:cNvSpPr>
              <a:spLocks noChangeArrowheads="1"/>
            </p:cNvSpPr>
            <p:nvPr/>
          </p:nvSpPr>
          <p:spPr bwMode="auto">
            <a:xfrm>
              <a:off x="476" y="2533"/>
              <a:ext cx="11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10</a:t>
              </a:r>
            </a:p>
          </p:txBody>
        </p:sp>
        <p:sp>
          <p:nvSpPr>
            <p:cNvPr id="99459" name="Rectangle 129"/>
            <p:cNvSpPr>
              <a:spLocks noChangeArrowheads="1"/>
            </p:cNvSpPr>
            <p:nvPr/>
          </p:nvSpPr>
          <p:spPr bwMode="auto">
            <a:xfrm>
              <a:off x="476" y="2072"/>
              <a:ext cx="11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15</a:t>
              </a:r>
            </a:p>
          </p:txBody>
        </p:sp>
        <p:sp>
          <p:nvSpPr>
            <p:cNvPr id="99460" name="Rectangle 130"/>
            <p:cNvSpPr>
              <a:spLocks noChangeArrowheads="1"/>
            </p:cNvSpPr>
            <p:nvPr/>
          </p:nvSpPr>
          <p:spPr bwMode="auto">
            <a:xfrm>
              <a:off x="476" y="1600"/>
              <a:ext cx="11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20</a:t>
              </a:r>
            </a:p>
          </p:txBody>
        </p:sp>
        <p:sp>
          <p:nvSpPr>
            <p:cNvPr id="99461" name="Rectangle 131"/>
            <p:cNvSpPr>
              <a:spLocks noChangeArrowheads="1"/>
            </p:cNvSpPr>
            <p:nvPr/>
          </p:nvSpPr>
          <p:spPr bwMode="auto">
            <a:xfrm>
              <a:off x="746" y="3706"/>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0</a:t>
              </a:r>
            </a:p>
          </p:txBody>
        </p:sp>
        <p:sp>
          <p:nvSpPr>
            <p:cNvPr id="99462" name="Rectangle 132"/>
            <p:cNvSpPr>
              <a:spLocks noChangeArrowheads="1"/>
            </p:cNvSpPr>
            <p:nvPr/>
          </p:nvSpPr>
          <p:spPr bwMode="auto">
            <a:xfrm>
              <a:off x="1770" y="3706"/>
              <a:ext cx="15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0.5</a:t>
              </a:r>
            </a:p>
          </p:txBody>
        </p:sp>
        <p:sp>
          <p:nvSpPr>
            <p:cNvPr id="99463" name="Rectangle 133"/>
            <p:cNvSpPr>
              <a:spLocks noChangeArrowheads="1"/>
            </p:cNvSpPr>
            <p:nvPr/>
          </p:nvSpPr>
          <p:spPr bwMode="auto">
            <a:xfrm>
              <a:off x="2908" y="3706"/>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a:t>
              </a:r>
            </a:p>
          </p:txBody>
        </p:sp>
        <p:sp>
          <p:nvSpPr>
            <p:cNvPr id="99464" name="Rectangle 134"/>
            <p:cNvSpPr>
              <a:spLocks noChangeArrowheads="1"/>
            </p:cNvSpPr>
            <p:nvPr/>
          </p:nvSpPr>
          <p:spPr bwMode="auto">
            <a:xfrm>
              <a:off x="3931" y="3706"/>
              <a:ext cx="15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1.5</a:t>
              </a:r>
            </a:p>
          </p:txBody>
        </p:sp>
        <p:sp>
          <p:nvSpPr>
            <p:cNvPr id="99465" name="Rectangle 135"/>
            <p:cNvSpPr>
              <a:spLocks noChangeArrowheads="1"/>
            </p:cNvSpPr>
            <p:nvPr/>
          </p:nvSpPr>
          <p:spPr bwMode="auto">
            <a:xfrm>
              <a:off x="5072" y="3706"/>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2</a:t>
              </a:r>
            </a:p>
          </p:txBody>
        </p:sp>
        <p:sp>
          <p:nvSpPr>
            <p:cNvPr id="99466" name="Rectangle 136"/>
            <p:cNvSpPr>
              <a:spLocks noChangeArrowheads="1"/>
            </p:cNvSpPr>
            <p:nvPr/>
          </p:nvSpPr>
          <p:spPr bwMode="auto">
            <a:xfrm rot="16200000">
              <a:off x="-231" y="2121"/>
              <a:ext cx="120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buClr>
                  <a:schemeClr val="accent1"/>
                </a:buClr>
                <a:buFont typeface="Wingdings" charset="0"/>
                <a:buNone/>
              </a:pPr>
              <a:r>
                <a:rPr lang="fr-FR" sz="1400" b="1"/>
                <a:t>Cumulative incidence</a:t>
              </a:r>
            </a:p>
            <a:p>
              <a:pPr eaLnBrk="0" hangingPunct="0">
                <a:lnSpc>
                  <a:spcPct val="90000"/>
                </a:lnSpc>
                <a:buClr>
                  <a:schemeClr val="accent1"/>
                </a:buClr>
                <a:buFont typeface="Wingdings" charset="0"/>
                <a:buNone/>
              </a:pPr>
              <a:r>
                <a:rPr lang="fr-FR" sz="1400" b="1"/>
                <a:t> for PEP*   (%)</a:t>
              </a:r>
              <a:endParaRPr lang="en-US" sz="1400" b="1"/>
            </a:p>
          </p:txBody>
        </p:sp>
        <p:sp>
          <p:nvSpPr>
            <p:cNvPr id="1368201" name="Rectangle 137"/>
            <p:cNvSpPr>
              <a:spLocks noChangeArrowheads="1"/>
            </p:cNvSpPr>
            <p:nvPr/>
          </p:nvSpPr>
          <p:spPr bwMode="auto">
            <a:xfrm>
              <a:off x="2451" y="1721"/>
              <a:ext cx="704" cy="411"/>
            </a:xfrm>
            <a:prstGeom prst="rect">
              <a:avLst/>
            </a:prstGeom>
            <a:noFill/>
            <a:ln w="19050">
              <a:noFill/>
              <a:miter lim="800000"/>
              <a:headEnd/>
              <a:tailEnd/>
            </a:ln>
            <a:effectLst/>
          </p:spPr>
          <p:txBody>
            <a:bodyPr wrap="none" lIns="0" tIns="0" rIns="0" bIns="0">
              <a:spAutoFit/>
            </a:bodyPr>
            <a:lstStyle/>
            <a:p>
              <a:pPr algn="ctr" eaLnBrk="0" hangingPunct="0">
                <a:lnSpc>
                  <a:spcPct val="90000"/>
                </a:lnSpc>
                <a:spcBef>
                  <a:spcPct val="20000"/>
                </a:spcBef>
                <a:spcAft>
                  <a:spcPct val="50000"/>
                </a:spcAft>
                <a:buClr>
                  <a:schemeClr val="accent1"/>
                </a:buClr>
                <a:buFont typeface="Wingdings" pitchFamily="2" charset="2"/>
                <a:buNone/>
                <a:defRPr/>
              </a:pPr>
              <a:r>
                <a:rPr lang="en-GB" sz="4400" b="1" dirty="0">
                  <a:solidFill>
                    <a:schemeClr val="accent2">
                      <a:lumMod val="50000"/>
                    </a:schemeClr>
                  </a:solidFill>
                  <a:effectLst>
                    <a:outerShdw blurRad="38100" dist="38100" dir="2700000" algn="tl">
                      <a:srgbClr val="000000"/>
                    </a:outerShdw>
                  </a:effectLst>
                  <a:ea typeface="+mn-ea"/>
                  <a:cs typeface="Times New Roman" charset="0"/>
                </a:rPr>
                <a:t>-24%</a:t>
              </a:r>
              <a:endParaRPr lang="fr-FR" sz="4400" b="1" dirty="0">
                <a:solidFill>
                  <a:schemeClr val="accent2">
                    <a:lumMod val="50000"/>
                  </a:schemeClr>
                </a:solidFill>
                <a:effectLst>
                  <a:outerShdw blurRad="38100" dist="38100" dir="2700000" algn="tl">
                    <a:srgbClr val="000000"/>
                  </a:outerShdw>
                </a:effectLst>
                <a:ea typeface="+mn-ea"/>
                <a:cs typeface="Times New Roman" charset="0"/>
              </a:endParaRPr>
            </a:p>
          </p:txBody>
        </p:sp>
        <p:sp>
          <p:nvSpPr>
            <p:cNvPr id="99468" name="Rectangle 138"/>
            <p:cNvSpPr>
              <a:spLocks noChangeArrowheads="1"/>
            </p:cNvSpPr>
            <p:nvPr/>
          </p:nvSpPr>
          <p:spPr bwMode="auto">
            <a:xfrm>
              <a:off x="4497" y="1648"/>
              <a:ext cx="57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GB" sz="1800" b="1"/>
                <a:t>Placebo</a:t>
              </a:r>
              <a:endParaRPr lang="en-US" sz="1800" b="1"/>
            </a:p>
          </p:txBody>
        </p:sp>
        <p:sp>
          <p:nvSpPr>
            <p:cNvPr id="1368203" name="Rectangle 139"/>
            <p:cNvSpPr>
              <a:spLocks noChangeArrowheads="1"/>
            </p:cNvSpPr>
            <p:nvPr/>
          </p:nvSpPr>
          <p:spPr bwMode="auto">
            <a:xfrm>
              <a:off x="4497" y="2455"/>
              <a:ext cx="737" cy="245"/>
            </a:xfrm>
            <a:prstGeom prst="rect">
              <a:avLst/>
            </a:prstGeom>
            <a:noFill/>
            <a:ln w="9525">
              <a:noFill/>
              <a:miter lim="800000"/>
              <a:headEnd/>
              <a:tailEnd/>
            </a:ln>
            <a:effectLst/>
          </p:spPr>
          <p:txBody>
            <a:bodyPr wrap="none">
              <a:spAutoFit/>
            </a:bodyPr>
            <a:lstStyle/>
            <a:p>
              <a:pPr>
                <a:spcBef>
                  <a:spcPct val="50000"/>
                </a:spcBef>
                <a:defRPr/>
              </a:pPr>
              <a:r>
                <a:rPr lang="en-GB" b="1">
                  <a:solidFill>
                    <a:schemeClr val="tx2"/>
                  </a:solidFill>
                  <a:effectLst>
                    <a:outerShdw blurRad="38100" dist="38100" dir="2700000" algn="tl">
                      <a:srgbClr val="000000"/>
                    </a:outerShdw>
                  </a:effectLst>
                  <a:ea typeface="+mn-ea"/>
                  <a:cs typeface="+mn-cs"/>
                </a:rPr>
                <a:t>Ivabradine</a:t>
              </a:r>
              <a:endParaRPr lang="en-US" b="1">
                <a:solidFill>
                  <a:schemeClr val="tx2"/>
                </a:solidFill>
                <a:effectLst>
                  <a:outerShdw blurRad="38100" dist="38100" dir="2700000" algn="tl">
                    <a:srgbClr val="000000"/>
                  </a:outerShdw>
                </a:effectLst>
                <a:ea typeface="+mn-ea"/>
                <a:cs typeface="+mn-cs"/>
              </a:endParaRPr>
            </a:p>
          </p:txBody>
        </p:sp>
      </p:grpSp>
      <p:sp>
        <p:nvSpPr>
          <p:cNvPr id="99332" name="Rectangle 140"/>
          <p:cNvSpPr>
            <a:spLocks noChangeArrowheads="1"/>
          </p:cNvSpPr>
          <p:nvPr/>
        </p:nvSpPr>
        <p:spPr bwMode="auto">
          <a:xfrm>
            <a:off x="3065683" y="2070100"/>
            <a:ext cx="63506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spcBef>
                <a:spcPct val="50000"/>
              </a:spcBef>
            </a:pPr>
            <a:r>
              <a:rPr lang="fr-FR" sz="1600" b="1"/>
              <a:t>Primary end point(PEP) : CV death + hospitalization for HF or MI</a:t>
            </a:r>
          </a:p>
        </p:txBody>
      </p:sp>
      <p:sp>
        <p:nvSpPr>
          <p:cNvPr id="99333" name="Rectangle 141"/>
          <p:cNvSpPr>
            <a:spLocks noChangeArrowheads="1"/>
          </p:cNvSpPr>
          <p:nvPr/>
        </p:nvSpPr>
        <p:spPr bwMode="auto">
          <a:xfrm>
            <a:off x="0" y="6270626"/>
            <a:ext cx="12192000" cy="4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81000" indent="-381000" eaLnBrk="0" hangingPunct="0">
              <a:lnSpc>
                <a:spcPct val="90000"/>
              </a:lnSpc>
              <a:spcBef>
                <a:spcPct val="50000"/>
              </a:spcBef>
              <a:spcAft>
                <a:spcPct val="50000"/>
              </a:spcAft>
              <a:buClr>
                <a:schemeClr val="accent1"/>
              </a:buClr>
              <a:buFont typeface="Wingdings" charset="0"/>
              <a:buNone/>
            </a:pPr>
            <a:r>
              <a:rPr lang="fr-FR" sz="1200" dirty="0"/>
              <a:t>Fox K, Ford I, et al; BEAUTIFUL </a:t>
            </a:r>
            <a:r>
              <a:rPr lang="fr-FR" sz="1200" dirty="0" err="1"/>
              <a:t>Investigators</a:t>
            </a:r>
            <a:r>
              <a:rPr lang="fr-FR" sz="1200" dirty="0"/>
              <a:t>. </a:t>
            </a:r>
            <a:r>
              <a:rPr lang="fr-FR" sz="1200" dirty="0" err="1"/>
              <a:t>Effect</a:t>
            </a:r>
            <a:r>
              <a:rPr lang="fr-FR" sz="1200" dirty="0"/>
              <a:t> of </a:t>
            </a:r>
            <a:r>
              <a:rPr lang="fr-FR" sz="1200" dirty="0" err="1"/>
              <a:t>ivabradine</a:t>
            </a:r>
            <a:r>
              <a:rPr lang="fr-FR" sz="1200" dirty="0"/>
              <a:t> on </a:t>
            </a:r>
            <a:r>
              <a:rPr lang="fr-FR" sz="1200" dirty="0" err="1"/>
              <a:t>cardiovascular</a:t>
            </a:r>
            <a:r>
              <a:rPr lang="fr-FR" sz="1200" dirty="0"/>
              <a:t> </a:t>
            </a:r>
            <a:r>
              <a:rPr lang="fr-FR" sz="1200" dirty="0" err="1"/>
              <a:t>outcomes</a:t>
            </a:r>
            <a:r>
              <a:rPr lang="fr-FR" sz="1200" dirty="0"/>
              <a:t> in patients </a:t>
            </a:r>
            <a:r>
              <a:rPr lang="fr-FR" sz="1200" dirty="0" err="1"/>
              <a:t>with</a:t>
            </a:r>
            <a:r>
              <a:rPr lang="fr-FR" sz="1200" dirty="0"/>
              <a:t> stable </a:t>
            </a:r>
            <a:r>
              <a:rPr lang="fr-FR" sz="1200" dirty="0" err="1"/>
              <a:t>coronary</a:t>
            </a:r>
            <a:r>
              <a:rPr lang="fr-FR" sz="1200" dirty="0"/>
              <a:t> </a:t>
            </a:r>
            <a:r>
              <a:rPr lang="fr-FR" sz="1200" dirty="0" err="1"/>
              <a:t>artery</a:t>
            </a:r>
            <a:r>
              <a:rPr lang="fr-FR" sz="1200" dirty="0"/>
              <a:t> </a:t>
            </a:r>
            <a:r>
              <a:rPr lang="fr-FR" sz="1200" dirty="0" err="1"/>
              <a:t>diseaseand</a:t>
            </a:r>
            <a:r>
              <a:rPr lang="fr-FR" sz="1200" dirty="0"/>
              <a:t> </a:t>
            </a:r>
            <a:r>
              <a:rPr lang="fr-FR" sz="1200" dirty="0" err="1"/>
              <a:t>left-ventricular</a:t>
            </a:r>
            <a:r>
              <a:rPr lang="fr-FR" sz="1200" dirty="0"/>
              <a:t> </a:t>
            </a:r>
            <a:r>
              <a:rPr lang="fr-FR" sz="1200" dirty="0" err="1"/>
              <a:t>systolic</a:t>
            </a:r>
            <a:r>
              <a:rPr lang="fr-FR" sz="1200" dirty="0"/>
              <a:t> </a:t>
            </a:r>
            <a:r>
              <a:rPr lang="fr-FR" sz="1200" dirty="0" err="1"/>
              <a:t>dysfunction</a:t>
            </a:r>
            <a:r>
              <a:rPr lang="fr-FR" sz="1200" dirty="0"/>
              <a:t> </a:t>
            </a:r>
            <a:r>
              <a:rPr lang="fr-FR" sz="1200" dirty="0" err="1"/>
              <a:t>with</a:t>
            </a:r>
            <a:r>
              <a:rPr lang="fr-FR" sz="1200" dirty="0"/>
              <a:t> </a:t>
            </a:r>
            <a:r>
              <a:rPr lang="fr-FR" sz="1200" dirty="0" err="1"/>
              <a:t>limiting</a:t>
            </a:r>
            <a:r>
              <a:rPr lang="fr-FR" sz="1200" dirty="0"/>
              <a:t> </a:t>
            </a:r>
            <a:r>
              <a:rPr lang="fr-FR" sz="1200" dirty="0" err="1"/>
              <a:t>angina</a:t>
            </a:r>
            <a:r>
              <a:rPr lang="fr-FR" sz="1200" dirty="0"/>
              <a:t>: a </a:t>
            </a:r>
            <a:r>
              <a:rPr lang="fr-FR" sz="1200" dirty="0" err="1"/>
              <a:t>subgroup</a:t>
            </a:r>
            <a:r>
              <a:rPr lang="fr-FR" sz="1200" dirty="0"/>
              <a:t> </a:t>
            </a:r>
            <a:r>
              <a:rPr lang="fr-FR" sz="1200" dirty="0" err="1"/>
              <a:t>analysis</a:t>
            </a:r>
            <a:r>
              <a:rPr lang="fr-FR" sz="1200" dirty="0"/>
              <a:t> of the </a:t>
            </a:r>
            <a:r>
              <a:rPr lang="fr-FR" sz="1200" dirty="0" err="1"/>
              <a:t>randomized</a:t>
            </a:r>
            <a:r>
              <a:rPr lang="fr-FR" sz="1200" dirty="0"/>
              <a:t>, </a:t>
            </a:r>
            <a:r>
              <a:rPr lang="fr-FR" sz="1200" dirty="0" err="1"/>
              <a:t>controlled</a:t>
            </a:r>
            <a:r>
              <a:rPr lang="fr-FR" sz="1200" dirty="0"/>
              <a:t> BEAUTIFUL trial. </a:t>
            </a:r>
            <a:r>
              <a:rPr lang="fr-FR" sz="1200" dirty="0" err="1"/>
              <a:t>Eur</a:t>
            </a:r>
            <a:r>
              <a:rPr lang="fr-FR" sz="1200" dirty="0"/>
              <a:t> </a:t>
            </a:r>
            <a:r>
              <a:rPr lang="fr-FR" sz="1200" dirty="0" err="1"/>
              <a:t>heart</a:t>
            </a:r>
            <a:r>
              <a:rPr lang="fr-FR" sz="1200" dirty="0"/>
              <a:t> Jour On line.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p:cNvSpPr>
          <p:nvPr/>
        </p:nvSpPr>
        <p:spPr bwMode="auto">
          <a:xfrm>
            <a:off x="2789767" y="3656013"/>
            <a:ext cx="8467" cy="238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54" name="Rectangle 3"/>
          <p:cNvSpPr>
            <a:spLocks noChangeArrowheads="1"/>
          </p:cNvSpPr>
          <p:nvPr/>
        </p:nvSpPr>
        <p:spPr bwMode="auto">
          <a:xfrm>
            <a:off x="1722967" y="5832476"/>
            <a:ext cx="8467" cy="3492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369092" name="Text Box 4"/>
          <p:cNvSpPr txBox="1">
            <a:spLocks noChangeArrowheads="1"/>
          </p:cNvSpPr>
          <p:nvPr/>
        </p:nvSpPr>
        <p:spPr bwMode="auto">
          <a:xfrm>
            <a:off x="709584" y="228206"/>
            <a:ext cx="8557683" cy="939744"/>
          </a:xfrm>
          <a:prstGeom prst="rect">
            <a:avLst/>
          </a:prstGeom>
          <a:noFill/>
          <a:ln w="9525">
            <a:noFill/>
            <a:miter lim="800000"/>
            <a:headEnd/>
            <a:tailEnd/>
          </a:ln>
          <a:effectLst/>
        </p:spPr>
        <p:txBody>
          <a:bodyPr lIns="0" tIns="0" rIns="0" bIns="0" anchor="ctr">
            <a:spAutoFit/>
          </a:bodyPr>
          <a:lstStyle/>
          <a:p>
            <a:pPr algn="ctr" eaLnBrk="0" hangingPunct="0">
              <a:lnSpc>
                <a:spcPct val="95000"/>
              </a:lnSpc>
              <a:defRPr/>
            </a:pPr>
            <a:r>
              <a:rPr lang="en-GB" sz="3200" dirty="0" err="1">
                <a:effectLst>
                  <a:outerShdw blurRad="38100" dist="38100" dir="2700000" algn="tl">
                    <a:srgbClr val="000000"/>
                  </a:outerShdw>
                </a:effectLst>
                <a:ea typeface="+mn-ea"/>
                <a:cs typeface="+mn-cs"/>
              </a:rPr>
              <a:t>Ivabradine</a:t>
            </a:r>
            <a:r>
              <a:rPr lang="en-GB" sz="3200" dirty="0">
                <a:effectLst>
                  <a:outerShdw blurRad="38100" dist="38100" dir="2700000" algn="tl">
                    <a:srgbClr val="000000"/>
                  </a:outerShdw>
                </a:effectLst>
                <a:ea typeface="+mn-ea"/>
                <a:cs typeface="+mn-cs"/>
              </a:rPr>
              <a:t> reduces myocardial infarction in patients with angina </a:t>
            </a:r>
            <a:endParaRPr lang="fr-FR" sz="3200" dirty="0">
              <a:effectLst>
                <a:outerShdw blurRad="38100" dist="38100" dir="2700000" algn="tl">
                  <a:srgbClr val="000000"/>
                </a:outerShdw>
              </a:effectLst>
              <a:ea typeface="+mn-ea"/>
              <a:cs typeface="+mn-cs"/>
            </a:endParaRPr>
          </a:p>
        </p:txBody>
      </p:sp>
      <p:sp>
        <p:nvSpPr>
          <p:cNvPr id="100356" name="Rectangle 5"/>
          <p:cNvSpPr>
            <a:spLocks noChangeArrowheads="1"/>
          </p:cNvSpPr>
          <p:nvPr/>
        </p:nvSpPr>
        <p:spPr bwMode="auto">
          <a:xfrm>
            <a:off x="1633110" y="1982788"/>
            <a:ext cx="2736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800" b="1"/>
              <a:t>All patients with angina</a:t>
            </a:r>
            <a:endParaRPr lang="en-US" sz="1800" b="1"/>
          </a:p>
        </p:txBody>
      </p:sp>
      <p:sp>
        <p:nvSpPr>
          <p:cNvPr id="100357" name="Rectangle 6"/>
          <p:cNvSpPr>
            <a:spLocks noChangeArrowheads="1"/>
          </p:cNvSpPr>
          <p:nvPr/>
        </p:nvSpPr>
        <p:spPr bwMode="auto">
          <a:xfrm>
            <a:off x="7597012" y="1936750"/>
            <a:ext cx="28357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800" b="1"/>
              <a:t>Patients with angina and</a:t>
            </a:r>
          </a:p>
          <a:p>
            <a:pPr algn="ctr"/>
            <a:r>
              <a:rPr lang="en-GB" sz="1800" b="1"/>
              <a:t>heart rate </a:t>
            </a:r>
            <a:r>
              <a:rPr lang="en-GB" sz="1800" b="1" u="sng"/>
              <a:t>&gt;</a:t>
            </a:r>
            <a:r>
              <a:rPr lang="en-GB" sz="1800" b="1"/>
              <a:t>70 bpm</a:t>
            </a:r>
          </a:p>
          <a:p>
            <a:pPr algn="ctr"/>
            <a:r>
              <a:rPr lang="en-GB" sz="1800" b="1"/>
              <a:t> </a:t>
            </a:r>
            <a:endParaRPr lang="en-US" sz="1800" b="1"/>
          </a:p>
        </p:txBody>
      </p:sp>
      <p:grpSp>
        <p:nvGrpSpPr>
          <p:cNvPr id="100358" name="Group 7"/>
          <p:cNvGrpSpPr>
            <a:grpSpLocks/>
          </p:cNvGrpSpPr>
          <p:nvPr/>
        </p:nvGrpSpPr>
        <p:grpSpPr bwMode="auto">
          <a:xfrm>
            <a:off x="245534" y="2741614"/>
            <a:ext cx="5458884" cy="3484746"/>
            <a:chOff x="116" y="1841"/>
            <a:chExt cx="2579" cy="1968"/>
          </a:xfrm>
        </p:grpSpPr>
        <p:sp>
          <p:nvSpPr>
            <p:cNvPr id="100423" name="Rectangle 8"/>
            <p:cNvSpPr>
              <a:spLocks noChangeArrowheads="1"/>
            </p:cNvSpPr>
            <p:nvPr/>
          </p:nvSpPr>
          <p:spPr bwMode="auto">
            <a:xfrm>
              <a:off x="1106" y="2547"/>
              <a:ext cx="5" cy="1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24" name="Rectangle 9"/>
            <p:cNvSpPr>
              <a:spLocks noChangeArrowheads="1"/>
            </p:cNvSpPr>
            <p:nvPr/>
          </p:nvSpPr>
          <p:spPr bwMode="auto">
            <a:xfrm>
              <a:off x="1104" y="2713"/>
              <a:ext cx="39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GB" sz="1400" b="1"/>
                <a:t>Placebo</a:t>
              </a:r>
              <a:endParaRPr lang="en-US" sz="1400" b="1"/>
            </a:p>
          </p:txBody>
        </p:sp>
        <p:sp>
          <p:nvSpPr>
            <p:cNvPr id="1369098" name="Rectangle 10"/>
            <p:cNvSpPr>
              <a:spLocks noChangeArrowheads="1"/>
            </p:cNvSpPr>
            <p:nvPr/>
          </p:nvSpPr>
          <p:spPr bwMode="auto">
            <a:xfrm>
              <a:off x="1851" y="3143"/>
              <a:ext cx="621" cy="209"/>
            </a:xfrm>
            <a:prstGeom prst="rect">
              <a:avLst/>
            </a:prstGeom>
            <a:noFill/>
            <a:ln w="9525">
              <a:noFill/>
              <a:miter lim="800000"/>
              <a:headEnd/>
              <a:tailEnd/>
            </a:ln>
            <a:effectLst/>
          </p:spPr>
          <p:txBody>
            <a:bodyPr wrap="none">
              <a:spAutoFit/>
            </a:bodyPr>
            <a:lstStyle/>
            <a:p>
              <a:pPr>
                <a:spcBef>
                  <a:spcPct val="50000"/>
                </a:spcBef>
                <a:defRPr/>
              </a:pPr>
              <a:r>
                <a:rPr lang="en-GB" b="1">
                  <a:solidFill>
                    <a:schemeClr val="tx2"/>
                  </a:solidFill>
                  <a:effectLst>
                    <a:outerShdw blurRad="38100" dist="38100" dir="2700000" algn="tl">
                      <a:srgbClr val="000000"/>
                    </a:outerShdw>
                  </a:effectLst>
                  <a:ea typeface="+mn-ea"/>
                  <a:cs typeface="+mn-cs"/>
                </a:rPr>
                <a:t>Ivabradine</a:t>
              </a:r>
              <a:endParaRPr lang="en-US" b="1">
                <a:solidFill>
                  <a:schemeClr val="tx2"/>
                </a:solidFill>
                <a:effectLst>
                  <a:outerShdw blurRad="38100" dist="38100" dir="2700000" algn="tl">
                    <a:srgbClr val="000000"/>
                  </a:outerShdw>
                </a:effectLst>
                <a:ea typeface="+mn-ea"/>
                <a:cs typeface="+mn-cs"/>
              </a:endParaRPr>
            </a:p>
          </p:txBody>
        </p:sp>
        <p:sp>
          <p:nvSpPr>
            <p:cNvPr id="100426" name="Text Box 11"/>
            <p:cNvSpPr txBox="1">
              <a:spLocks noChangeArrowheads="1"/>
            </p:cNvSpPr>
            <p:nvPr/>
          </p:nvSpPr>
          <p:spPr bwMode="auto">
            <a:xfrm>
              <a:off x="468" y="1949"/>
              <a:ext cx="117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000"/>
                <a:t>Hospitalization for fatal and nonfatal MI</a:t>
              </a:r>
            </a:p>
            <a:p>
              <a:pPr algn="l" eaLnBrk="1" hangingPunct="1">
                <a:lnSpc>
                  <a:spcPct val="100000"/>
                </a:lnSpc>
                <a:spcBef>
                  <a:spcPct val="0"/>
                </a:spcBef>
                <a:spcAft>
                  <a:spcPct val="0"/>
                </a:spcAft>
                <a:buClrTx/>
                <a:buFontTx/>
                <a:buNone/>
              </a:pPr>
              <a:r>
                <a:rPr lang="en-GB" sz="1000"/>
                <a:t>HR (95% CI), 0.58 (0.37–0.92); </a:t>
              </a:r>
              <a:r>
                <a:rPr lang="en-GB" sz="1000" i="1"/>
                <a:t>P</a:t>
              </a:r>
              <a:r>
                <a:rPr lang="en-GB" sz="1000"/>
                <a:t>=0.021</a:t>
              </a:r>
            </a:p>
          </p:txBody>
        </p:sp>
        <p:sp>
          <p:nvSpPr>
            <p:cNvPr id="100427" name="Text Box 12"/>
            <p:cNvSpPr txBox="1">
              <a:spLocks noChangeArrowheads="1"/>
            </p:cNvSpPr>
            <p:nvPr/>
          </p:nvSpPr>
          <p:spPr bwMode="auto">
            <a:xfrm>
              <a:off x="1342" y="3670"/>
              <a:ext cx="24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000" b="1"/>
                <a:t>Years</a:t>
              </a:r>
              <a:endParaRPr lang="en-US" sz="1000" b="1"/>
            </a:p>
          </p:txBody>
        </p:sp>
        <p:sp>
          <p:nvSpPr>
            <p:cNvPr id="100428" name="Line 13"/>
            <p:cNvSpPr>
              <a:spLocks noChangeShapeType="1"/>
            </p:cNvSpPr>
            <p:nvPr/>
          </p:nvSpPr>
          <p:spPr bwMode="auto">
            <a:xfrm>
              <a:off x="399" y="1919"/>
              <a:ext cx="1"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29" name="Line 14"/>
            <p:cNvSpPr>
              <a:spLocks noChangeShapeType="1"/>
            </p:cNvSpPr>
            <p:nvPr/>
          </p:nvSpPr>
          <p:spPr bwMode="auto">
            <a:xfrm>
              <a:off x="372" y="3506"/>
              <a:ext cx="2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0" name="Line 15"/>
            <p:cNvSpPr>
              <a:spLocks noChangeShapeType="1"/>
            </p:cNvSpPr>
            <p:nvPr/>
          </p:nvSpPr>
          <p:spPr bwMode="auto">
            <a:xfrm>
              <a:off x="372" y="2979"/>
              <a:ext cx="2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1" name="Line 16"/>
            <p:cNvSpPr>
              <a:spLocks noChangeShapeType="1"/>
            </p:cNvSpPr>
            <p:nvPr/>
          </p:nvSpPr>
          <p:spPr bwMode="auto">
            <a:xfrm>
              <a:off x="372" y="2446"/>
              <a:ext cx="27"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2" name="Line 17"/>
            <p:cNvSpPr>
              <a:spLocks noChangeShapeType="1"/>
            </p:cNvSpPr>
            <p:nvPr/>
          </p:nvSpPr>
          <p:spPr bwMode="auto">
            <a:xfrm>
              <a:off x="372" y="1919"/>
              <a:ext cx="27"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3" name="Line 18"/>
            <p:cNvSpPr>
              <a:spLocks noChangeShapeType="1"/>
            </p:cNvSpPr>
            <p:nvPr/>
          </p:nvSpPr>
          <p:spPr bwMode="auto">
            <a:xfrm>
              <a:off x="399" y="3506"/>
              <a:ext cx="224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4" name="Line 19"/>
            <p:cNvSpPr>
              <a:spLocks noChangeShapeType="1"/>
            </p:cNvSpPr>
            <p:nvPr/>
          </p:nvSpPr>
          <p:spPr bwMode="auto">
            <a:xfrm flipV="1">
              <a:off x="399" y="3506"/>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5" name="Line 20"/>
            <p:cNvSpPr>
              <a:spLocks noChangeShapeType="1"/>
            </p:cNvSpPr>
            <p:nvPr/>
          </p:nvSpPr>
          <p:spPr bwMode="auto">
            <a:xfrm flipV="1">
              <a:off x="963" y="3506"/>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6" name="Line 21"/>
            <p:cNvSpPr>
              <a:spLocks noChangeShapeType="1"/>
            </p:cNvSpPr>
            <p:nvPr/>
          </p:nvSpPr>
          <p:spPr bwMode="auto">
            <a:xfrm flipV="1">
              <a:off x="1521" y="3506"/>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7" name="Line 22"/>
            <p:cNvSpPr>
              <a:spLocks noChangeShapeType="1"/>
            </p:cNvSpPr>
            <p:nvPr/>
          </p:nvSpPr>
          <p:spPr bwMode="auto">
            <a:xfrm flipV="1">
              <a:off x="2083" y="3506"/>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8" name="Line 23"/>
            <p:cNvSpPr>
              <a:spLocks noChangeShapeType="1"/>
            </p:cNvSpPr>
            <p:nvPr/>
          </p:nvSpPr>
          <p:spPr bwMode="auto">
            <a:xfrm flipV="1">
              <a:off x="2641" y="3506"/>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9" name="Freeform 24"/>
            <p:cNvSpPr>
              <a:spLocks/>
            </p:cNvSpPr>
            <p:nvPr/>
          </p:nvSpPr>
          <p:spPr bwMode="auto">
            <a:xfrm>
              <a:off x="413" y="3029"/>
              <a:ext cx="2228" cy="477"/>
            </a:xfrm>
            <a:custGeom>
              <a:avLst/>
              <a:gdLst>
                <a:gd name="T0" fmla="*/ 800 w 479"/>
                <a:gd name="T1" fmla="*/ 23466 h 67"/>
                <a:gd name="T2" fmla="*/ 2423 w 479"/>
                <a:gd name="T3" fmla="*/ 22761 h 67"/>
                <a:gd name="T4" fmla="*/ 2921 w 479"/>
                <a:gd name="T5" fmla="*/ 22761 h 67"/>
                <a:gd name="T6" fmla="*/ 3419 w 479"/>
                <a:gd name="T7" fmla="*/ 21999 h 67"/>
                <a:gd name="T8" fmla="*/ 4437 w 479"/>
                <a:gd name="T9" fmla="*/ 19870 h 67"/>
                <a:gd name="T10" fmla="*/ 4628 w 479"/>
                <a:gd name="T11" fmla="*/ 19108 h 67"/>
                <a:gd name="T12" fmla="*/ 5623 w 479"/>
                <a:gd name="T13" fmla="*/ 18048 h 67"/>
                <a:gd name="T14" fmla="*/ 6447 w 479"/>
                <a:gd name="T15" fmla="*/ 17336 h 67"/>
                <a:gd name="T16" fmla="*/ 7940 w 479"/>
                <a:gd name="T17" fmla="*/ 17336 h 67"/>
                <a:gd name="T18" fmla="*/ 8763 w 479"/>
                <a:gd name="T19" fmla="*/ 17336 h 67"/>
                <a:gd name="T20" fmla="*/ 9368 w 479"/>
                <a:gd name="T21" fmla="*/ 16574 h 67"/>
                <a:gd name="T22" fmla="*/ 10168 w 479"/>
                <a:gd name="T23" fmla="*/ 16574 h 67"/>
                <a:gd name="T24" fmla="*/ 13284 w 479"/>
                <a:gd name="T25" fmla="*/ 15862 h 67"/>
                <a:gd name="T26" fmla="*/ 15187 w 479"/>
                <a:gd name="T27" fmla="*/ 15862 h 67"/>
                <a:gd name="T28" fmla="*/ 16098 w 479"/>
                <a:gd name="T29" fmla="*/ 15862 h 67"/>
                <a:gd name="T30" fmla="*/ 17005 w 479"/>
                <a:gd name="T31" fmla="*/ 15157 h 67"/>
                <a:gd name="T32" fmla="*/ 18108 w 479"/>
                <a:gd name="T33" fmla="*/ 14445 h 67"/>
                <a:gd name="T34" fmla="*/ 18712 w 479"/>
                <a:gd name="T35" fmla="*/ 12623 h 67"/>
                <a:gd name="T36" fmla="*/ 20122 w 479"/>
                <a:gd name="T37" fmla="*/ 11199 h 67"/>
                <a:gd name="T38" fmla="*/ 20726 w 479"/>
                <a:gd name="T39" fmla="*/ 11199 h 67"/>
                <a:gd name="T40" fmla="*/ 21526 w 479"/>
                <a:gd name="T41" fmla="*/ 11199 h 67"/>
                <a:gd name="T42" fmla="*/ 23541 w 479"/>
                <a:gd name="T43" fmla="*/ 10444 h 67"/>
                <a:gd name="T44" fmla="*/ 23950 w 479"/>
                <a:gd name="T45" fmla="*/ 10444 h 67"/>
                <a:gd name="T46" fmla="*/ 26569 w 479"/>
                <a:gd name="T47" fmla="*/ 9732 h 67"/>
                <a:gd name="T48" fmla="*/ 27280 w 479"/>
                <a:gd name="T49" fmla="*/ 7959 h 67"/>
                <a:gd name="T50" fmla="*/ 28387 w 479"/>
                <a:gd name="T51" fmla="*/ 6130 h 67"/>
                <a:gd name="T52" fmla="*/ 31001 w 479"/>
                <a:gd name="T53" fmla="*/ 5069 h 67"/>
                <a:gd name="T54" fmla="*/ 31611 w 479"/>
                <a:gd name="T55" fmla="*/ 4307 h 67"/>
                <a:gd name="T56" fmla="*/ 33708 w 479"/>
                <a:gd name="T57" fmla="*/ 4307 h 67"/>
                <a:gd name="T58" fmla="*/ 37234 w 479"/>
                <a:gd name="T59" fmla="*/ 3246 h 67"/>
                <a:gd name="T60" fmla="*/ 38253 w 479"/>
                <a:gd name="T61" fmla="*/ 1417 h 67"/>
                <a:gd name="T62" fmla="*/ 38639 w 479"/>
                <a:gd name="T63" fmla="*/ 0 h 67"/>
                <a:gd name="T64" fmla="*/ 41258 w 479"/>
                <a:gd name="T65" fmla="*/ 0 h 67"/>
                <a:gd name="T66" fmla="*/ 45476 w 479"/>
                <a:gd name="T67" fmla="*/ 0 h 67"/>
                <a:gd name="T68" fmla="*/ 48202 w 479"/>
                <a:gd name="T69" fmla="*/ 0 h 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9"/>
                <a:gd name="T106" fmla="*/ 0 h 67"/>
                <a:gd name="T107" fmla="*/ 479 w 479"/>
                <a:gd name="T108" fmla="*/ 67 h 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9" h="67">
                  <a:moveTo>
                    <a:pt x="0" y="67"/>
                  </a:moveTo>
                  <a:lnTo>
                    <a:pt x="8" y="65"/>
                  </a:lnTo>
                  <a:lnTo>
                    <a:pt x="15" y="65"/>
                  </a:lnTo>
                  <a:lnTo>
                    <a:pt x="24" y="63"/>
                  </a:lnTo>
                  <a:lnTo>
                    <a:pt x="27" y="63"/>
                  </a:lnTo>
                  <a:lnTo>
                    <a:pt x="29" y="63"/>
                  </a:lnTo>
                  <a:lnTo>
                    <a:pt x="31" y="61"/>
                  </a:lnTo>
                  <a:lnTo>
                    <a:pt x="34" y="61"/>
                  </a:lnTo>
                  <a:lnTo>
                    <a:pt x="41" y="59"/>
                  </a:lnTo>
                  <a:lnTo>
                    <a:pt x="44" y="55"/>
                  </a:lnTo>
                  <a:lnTo>
                    <a:pt x="45" y="53"/>
                  </a:lnTo>
                  <a:lnTo>
                    <a:pt x="46" y="53"/>
                  </a:lnTo>
                  <a:lnTo>
                    <a:pt x="51" y="50"/>
                  </a:lnTo>
                  <a:lnTo>
                    <a:pt x="56" y="50"/>
                  </a:lnTo>
                  <a:lnTo>
                    <a:pt x="60" y="50"/>
                  </a:lnTo>
                  <a:lnTo>
                    <a:pt x="64" y="48"/>
                  </a:lnTo>
                  <a:lnTo>
                    <a:pt x="72" y="48"/>
                  </a:lnTo>
                  <a:lnTo>
                    <a:pt x="79" y="48"/>
                  </a:lnTo>
                  <a:lnTo>
                    <a:pt x="85" y="48"/>
                  </a:lnTo>
                  <a:lnTo>
                    <a:pt x="87" y="48"/>
                  </a:lnTo>
                  <a:lnTo>
                    <a:pt x="89" y="48"/>
                  </a:lnTo>
                  <a:lnTo>
                    <a:pt x="93" y="46"/>
                  </a:lnTo>
                  <a:lnTo>
                    <a:pt x="99" y="46"/>
                  </a:lnTo>
                  <a:lnTo>
                    <a:pt x="101" y="46"/>
                  </a:lnTo>
                  <a:lnTo>
                    <a:pt x="102" y="44"/>
                  </a:lnTo>
                  <a:lnTo>
                    <a:pt x="132" y="44"/>
                  </a:lnTo>
                  <a:lnTo>
                    <a:pt x="150" y="44"/>
                  </a:lnTo>
                  <a:lnTo>
                    <a:pt x="151" y="44"/>
                  </a:lnTo>
                  <a:lnTo>
                    <a:pt x="157" y="44"/>
                  </a:lnTo>
                  <a:lnTo>
                    <a:pt x="160" y="44"/>
                  </a:lnTo>
                  <a:lnTo>
                    <a:pt x="165" y="44"/>
                  </a:lnTo>
                  <a:lnTo>
                    <a:pt x="169" y="42"/>
                  </a:lnTo>
                  <a:lnTo>
                    <a:pt x="173" y="42"/>
                  </a:lnTo>
                  <a:lnTo>
                    <a:pt x="180" y="40"/>
                  </a:lnTo>
                  <a:lnTo>
                    <a:pt x="184" y="38"/>
                  </a:lnTo>
                  <a:lnTo>
                    <a:pt x="186" y="35"/>
                  </a:lnTo>
                  <a:lnTo>
                    <a:pt x="195" y="33"/>
                  </a:lnTo>
                  <a:lnTo>
                    <a:pt x="200" y="31"/>
                  </a:lnTo>
                  <a:lnTo>
                    <a:pt x="204" y="31"/>
                  </a:lnTo>
                  <a:lnTo>
                    <a:pt x="206" y="31"/>
                  </a:lnTo>
                  <a:lnTo>
                    <a:pt x="211" y="31"/>
                  </a:lnTo>
                  <a:lnTo>
                    <a:pt x="214" y="31"/>
                  </a:lnTo>
                  <a:lnTo>
                    <a:pt x="227" y="31"/>
                  </a:lnTo>
                  <a:lnTo>
                    <a:pt x="234" y="29"/>
                  </a:lnTo>
                  <a:lnTo>
                    <a:pt x="237" y="29"/>
                  </a:lnTo>
                  <a:lnTo>
                    <a:pt x="238" y="29"/>
                  </a:lnTo>
                  <a:lnTo>
                    <a:pt x="250" y="27"/>
                  </a:lnTo>
                  <a:lnTo>
                    <a:pt x="264" y="27"/>
                  </a:lnTo>
                  <a:lnTo>
                    <a:pt x="268" y="24"/>
                  </a:lnTo>
                  <a:lnTo>
                    <a:pt x="271" y="22"/>
                  </a:lnTo>
                  <a:lnTo>
                    <a:pt x="281" y="19"/>
                  </a:lnTo>
                  <a:lnTo>
                    <a:pt x="282" y="17"/>
                  </a:lnTo>
                  <a:lnTo>
                    <a:pt x="286" y="14"/>
                  </a:lnTo>
                  <a:lnTo>
                    <a:pt x="308" y="14"/>
                  </a:lnTo>
                  <a:lnTo>
                    <a:pt x="312" y="12"/>
                  </a:lnTo>
                  <a:lnTo>
                    <a:pt x="314" y="12"/>
                  </a:lnTo>
                  <a:lnTo>
                    <a:pt x="322" y="12"/>
                  </a:lnTo>
                  <a:lnTo>
                    <a:pt x="335" y="12"/>
                  </a:lnTo>
                  <a:lnTo>
                    <a:pt x="341" y="9"/>
                  </a:lnTo>
                  <a:lnTo>
                    <a:pt x="370" y="9"/>
                  </a:lnTo>
                  <a:lnTo>
                    <a:pt x="376" y="9"/>
                  </a:lnTo>
                  <a:lnTo>
                    <a:pt x="380" y="4"/>
                  </a:lnTo>
                  <a:lnTo>
                    <a:pt x="384" y="4"/>
                  </a:lnTo>
                  <a:lnTo>
                    <a:pt x="384" y="0"/>
                  </a:lnTo>
                  <a:lnTo>
                    <a:pt x="401" y="0"/>
                  </a:lnTo>
                  <a:lnTo>
                    <a:pt x="410" y="0"/>
                  </a:lnTo>
                  <a:lnTo>
                    <a:pt x="436" y="0"/>
                  </a:lnTo>
                  <a:lnTo>
                    <a:pt x="452" y="0"/>
                  </a:lnTo>
                  <a:lnTo>
                    <a:pt x="475" y="0"/>
                  </a:lnTo>
                  <a:lnTo>
                    <a:pt x="479" y="0"/>
                  </a:lnTo>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440" name="Rectangle 25"/>
            <p:cNvSpPr>
              <a:spLocks noChangeArrowheads="1"/>
            </p:cNvSpPr>
            <p:nvPr/>
          </p:nvSpPr>
          <p:spPr bwMode="auto">
            <a:xfrm>
              <a:off x="413" y="3478"/>
              <a:ext cx="38" cy="20"/>
            </a:xfrm>
            <a:prstGeom prst="rect">
              <a:avLst/>
            </a:prstGeom>
            <a:solidFill>
              <a:srgbClr val="333333"/>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41" name="Freeform 26"/>
            <p:cNvSpPr>
              <a:spLocks/>
            </p:cNvSpPr>
            <p:nvPr/>
          </p:nvSpPr>
          <p:spPr bwMode="auto">
            <a:xfrm>
              <a:off x="446" y="3464"/>
              <a:ext cx="37" cy="34"/>
            </a:xfrm>
            <a:custGeom>
              <a:avLst/>
              <a:gdLst>
                <a:gd name="T0" fmla="*/ 0 w 34"/>
                <a:gd name="T1" fmla="*/ 28 h 24"/>
                <a:gd name="T2" fmla="*/ 38 w 34"/>
                <a:gd name="T3" fmla="*/ 0 h 24"/>
                <a:gd name="T4" fmla="*/ 44 w 34"/>
                <a:gd name="T5" fmla="*/ 40 h 24"/>
                <a:gd name="T6" fmla="*/ 4 w 34"/>
                <a:gd name="T7" fmla="*/ 68 h 24"/>
                <a:gd name="T8" fmla="*/ 0 w 34"/>
                <a:gd name="T9" fmla="*/ 28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0" y="10"/>
                  </a:moveTo>
                  <a:lnTo>
                    <a:pt x="29" y="0"/>
                  </a:lnTo>
                  <a:lnTo>
                    <a:pt x="34" y="14"/>
                  </a:lnTo>
                  <a:lnTo>
                    <a:pt x="4" y="24"/>
                  </a:lnTo>
                  <a:lnTo>
                    <a:pt x="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442" name="Freeform 27"/>
            <p:cNvSpPr>
              <a:spLocks/>
            </p:cNvSpPr>
            <p:nvPr/>
          </p:nvSpPr>
          <p:spPr bwMode="auto">
            <a:xfrm>
              <a:off x="483" y="3457"/>
              <a:ext cx="28" cy="27"/>
            </a:xfrm>
            <a:custGeom>
              <a:avLst/>
              <a:gdLst>
                <a:gd name="T0" fmla="*/ 0 w 25"/>
                <a:gd name="T1" fmla="*/ 14 h 19"/>
                <a:gd name="T2" fmla="*/ 35 w 25"/>
                <a:gd name="T3" fmla="*/ 0 h 19"/>
                <a:gd name="T4" fmla="*/ 35 w 25"/>
                <a:gd name="T5" fmla="*/ 43 h 19"/>
                <a:gd name="T6" fmla="*/ 0 w 25"/>
                <a:gd name="T7" fmla="*/ 54 h 19"/>
                <a:gd name="T8" fmla="*/ 0 w 25"/>
                <a:gd name="T9" fmla="*/ 14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5"/>
                  </a:moveTo>
                  <a:lnTo>
                    <a:pt x="25" y="0"/>
                  </a:lnTo>
                  <a:lnTo>
                    <a:pt x="25" y="15"/>
                  </a:lnTo>
                  <a:lnTo>
                    <a:pt x="0" y="19"/>
                  </a:lnTo>
                  <a:lnTo>
                    <a:pt x="0" y="5"/>
                  </a:lnTo>
                  <a:close/>
                </a:path>
              </a:pathLst>
            </a:custGeom>
            <a:solidFill>
              <a:schemeClr val="tx1"/>
            </a:solidFill>
            <a:ln w="9525">
              <a:solidFill>
                <a:schemeClr val="tx1"/>
              </a:solidFill>
              <a:round/>
              <a:headEnd/>
              <a:tailEnd/>
            </a:ln>
          </p:spPr>
          <p:txBody>
            <a:bodyPr/>
            <a:lstStyle/>
            <a:p>
              <a:endParaRPr lang="en-US"/>
            </a:p>
          </p:txBody>
        </p:sp>
        <p:sp>
          <p:nvSpPr>
            <p:cNvPr id="100443" name="Freeform 28"/>
            <p:cNvSpPr>
              <a:spLocks/>
            </p:cNvSpPr>
            <p:nvPr/>
          </p:nvSpPr>
          <p:spPr bwMode="auto">
            <a:xfrm>
              <a:off x="562" y="3400"/>
              <a:ext cx="14" cy="21"/>
            </a:xfrm>
            <a:custGeom>
              <a:avLst/>
              <a:gdLst>
                <a:gd name="T0" fmla="*/ 0 w 13"/>
                <a:gd name="T1" fmla="*/ 14 h 15"/>
                <a:gd name="T2" fmla="*/ 4 w 13"/>
                <a:gd name="T3" fmla="*/ 0 h 15"/>
                <a:gd name="T4" fmla="*/ 16 w 13"/>
                <a:gd name="T5" fmla="*/ 28 h 15"/>
                <a:gd name="T6" fmla="*/ 12 w 13"/>
                <a:gd name="T7" fmla="*/ 41 h 15"/>
                <a:gd name="T8" fmla="*/ 0 w 13"/>
                <a:gd name="T9" fmla="*/ 1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100444" name="Rectangle 29"/>
            <p:cNvSpPr>
              <a:spLocks noChangeArrowheads="1"/>
            </p:cNvSpPr>
            <p:nvPr/>
          </p:nvSpPr>
          <p:spPr bwMode="auto">
            <a:xfrm>
              <a:off x="572" y="3393"/>
              <a:ext cx="32"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45" name="Rectangle 30"/>
            <p:cNvSpPr>
              <a:spLocks noChangeArrowheads="1"/>
            </p:cNvSpPr>
            <p:nvPr/>
          </p:nvSpPr>
          <p:spPr bwMode="auto">
            <a:xfrm>
              <a:off x="604" y="3393"/>
              <a:ext cx="14"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46" name="Freeform 31"/>
            <p:cNvSpPr>
              <a:spLocks/>
            </p:cNvSpPr>
            <p:nvPr/>
          </p:nvSpPr>
          <p:spPr bwMode="auto">
            <a:xfrm>
              <a:off x="614" y="3386"/>
              <a:ext cx="18" cy="21"/>
            </a:xfrm>
            <a:custGeom>
              <a:avLst/>
              <a:gdLst>
                <a:gd name="T0" fmla="*/ 0 w 17"/>
                <a:gd name="T1" fmla="*/ 28 h 15"/>
                <a:gd name="T2" fmla="*/ 4 w 17"/>
                <a:gd name="T3" fmla="*/ 0 h 15"/>
                <a:gd name="T4" fmla="*/ 20 w 17"/>
                <a:gd name="T5" fmla="*/ 14 h 15"/>
                <a:gd name="T6" fmla="*/ 16 w 17"/>
                <a:gd name="T7" fmla="*/ 41 h 15"/>
                <a:gd name="T8" fmla="*/ 0 w 17"/>
                <a:gd name="T9" fmla="*/ 2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3" y="15"/>
                  </a:lnTo>
                  <a:lnTo>
                    <a:pt x="0" y="10"/>
                  </a:lnTo>
                  <a:close/>
                </a:path>
              </a:pathLst>
            </a:custGeom>
            <a:solidFill>
              <a:schemeClr val="tx1"/>
            </a:solidFill>
            <a:ln w="9525">
              <a:solidFill>
                <a:schemeClr val="tx1"/>
              </a:solidFill>
              <a:round/>
              <a:headEnd/>
              <a:tailEnd/>
            </a:ln>
          </p:spPr>
          <p:txBody>
            <a:bodyPr/>
            <a:lstStyle/>
            <a:p>
              <a:endParaRPr lang="en-US"/>
            </a:p>
          </p:txBody>
        </p:sp>
        <p:sp>
          <p:nvSpPr>
            <p:cNvPr id="100447" name="Rectangle 32"/>
            <p:cNvSpPr>
              <a:spLocks noChangeArrowheads="1"/>
            </p:cNvSpPr>
            <p:nvPr/>
          </p:nvSpPr>
          <p:spPr bwMode="auto">
            <a:xfrm>
              <a:off x="628" y="3378"/>
              <a:ext cx="23"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48" name="Freeform 33"/>
            <p:cNvSpPr>
              <a:spLocks/>
            </p:cNvSpPr>
            <p:nvPr/>
          </p:nvSpPr>
          <p:spPr bwMode="auto">
            <a:xfrm>
              <a:off x="647" y="3371"/>
              <a:ext cx="13" cy="29"/>
            </a:xfrm>
            <a:custGeom>
              <a:avLst/>
              <a:gdLst>
                <a:gd name="T0" fmla="*/ 0 w 12"/>
                <a:gd name="T1" fmla="*/ 15 h 20"/>
                <a:gd name="T2" fmla="*/ 11 w 12"/>
                <a:gd name="T3" fmla="*/ 0 h 20"/>
                <a:gd name="T4" fmla="*/ 15 w 12"/>
                <a:gd name="T5" fmla="*/ 46 h 20"/>
                <a:gd name="T6" fmla="*/ 4 w 12"/>
                <a:gd name="T7" fmla="*/ 61 h 20"/>
                <a:gd name="T8" fmla="*/ 0 w 12"/>
                <a:gd name="T9" fmla="*/ 15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49" name="Freeform 34"/>
            <p:cNvSpPr>
              <a:spLocks/>
            </p:cNvSpPr>
            <p:nvPr/>
          </p:nvSpPr>
          <p:spPr bwMode="auto">
            <a:xfrm>
              <a:off x="711" y="3329"/>
              <a:ext cx="37" cy="42"/>
            </a:xfrm>
            <a:custGeom>
              <a:avLst/>
              <a:gdLst>
                <a:gd name="T0" fmla="*/ 0 w 34"/>
                <a:gd name="T1" fmla="*/ 41 h 30"/>
                <a:gd name="T2" fmla="*/ 39 w 34"/>
                <a:gd name="T3" fmla="*/ 0 h 30"/>
                <a:gd name="T4" fmla="*/ 44 w 34"/>
                <a:gd name="T5" fmla="*/ 41 h 30"/>
                <a:gd name="T6" fmla="*/ 4 w 34"/>
                <a:gd name="T7" fmla="*/ 83 h 30"/>
                <a:gd name="T8" fmla="*/ 0 w 34"/>
                <a:gd name="T9" fmla="*/ 41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0" y="15"/>
                  </a:moveTo>
                  <a:lnTo>
                    <a:pt x="30" y="0"/>
                  </a:lnTo>
                  <a:lnTo>
                    <a:pt x="34" y="15"/>
                  </a:lnTo>
                  <a:lnTo>
                    <a:pt x="4"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50" name="Freeform 35"/>
            <p:cNvSpPr>
              <a:spLocks/>
            </p:cNvSpPr>
            <p:nvPr/>
          </p:nvSpPr>
          <p:spPr bwMode="auto">
            <a:xfrm>
              <a:off x="744" y="3314"/>
              <a:ext cx="37" cy="36"/>
            </a:xfrm>
            <a:custGeom>
              <a:avLst/>
              <a:gdLst>
                <a:gd name="T0" fmla="*/ 0 w 34"/>
                <a:gd name="T1" fmla="*/ 29 h 25"/>
                <a:gd name="T2" fmla="*/ 39 w 34"/>
                <a:gd name="T3" fmla="*/ 0 h 25"/>
                <a:gd name="T4" fmla="*/ 44 w 34"/>
                <a:gd name="T5" fmla="*/ 46 h 25"/>
                <a:gd name="T6" fmla="*/ 4 w 34"/>
                <a:gd name="T7" fmla="*/ 75 h 25"/>
                <a:gd name="T8" fmla="*/ 0 w 34"/>
                <a:gd name="T9" fmla="*/ 29 h 25"/>
                <a:gd name="T10" fmla="*/ 0 60000 65536"/>
                <a:gd name="T11" fmla="*/ 0 60000 65536"/>
                <a:gd name="T12" fmla="*/ 0 60000 65536"/>
                <a:gd name="T13" fmla="*/ 0 60000 65536"/>
                <a:gd name="T14" fmla="*/ 0 60000 65536"/>
                <a:gd name="T15" fmla="*/ 0 w 34"/>
                <a:gd name="T16" fmla="*/ 0 h 25"/>
                <a:gd name="T17" fmla="*/ 34 w 34"/>
                <a:gd name="T18" fmla="*/ 25 h 25"/>
              </a:gdLst>
              <a:ahLst/>
              <a:cxnLst>
                <a:cxn ang="T10">
                  <a:pos x="T0" y="T1"/>
                </a:cxn>
                <a:cxn ang="T11">
                  <a:pos x="T2" y="T3"/>
                </a:cxn>
                <a:cxn ang="T12">
                  <a:pos x="T4" y="T5"/>
                </a:cxn>
                <a:cxn ang="T13">
                  <a:pos x="T6" y="T7"/>
                </a:cxn>
                <a:cxn ang="T14">
                  <a:pos x="T8" y="T9"/>
                </a:cxn>
              </a:cxnLst>
              <a:rect l="T15" t="T16" r="T17" b="T18"/>
              <a:pathLst>
                <a:path w="34" h="25">
                  <a:moveTo>
                    <a:pt x="0" y="10"/>
                  </a:moveTo>
                  <a:lnTo>
                    <a:pt x="30" y="0"/>
                  </a:lnTo>
                  <a:lnTo>
                    <a:pt x="34"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51" name="Freeform 36"/>
            <p:cNvSpPr>
              <a:spLocks/>
            </p:cNvSpPr>
            <p:nvPr/>
          </p:nvSpPr>
          <p:spPr bwMode="auto">
            <a:xfrm>
              <a:off x="777" y="3300"/>
              <a:ext cx="31" cy="36"/>
            </a:xfrm>
            <a:custGeom>
              <a:avLst/>
              <a:gdLst>
                <a:gd name="T0" fmla="*/ 0 w 29"/>
                <a:gd name="T1" fmla="*/ 29 h 25"/>
                <a:gd name="T2" fmla="*/ 31 w 29"/>
                <a:gd name="T3" fmla="*/ 0 h 25"/>
                <a:gd name="T4" fmla="*/ 35 w 29"/>
                <a:gd name="T5" fmla="*/ 46 h 25"/>
                <a:gd name="T6" fmla="*/ 4 w 29"/>
                <a:gd name="T7" fmla="*/ 75 h 25"/>
                <a:gd name="T8" fmla="*/ 0 w 29"/>
                <a:gd name="T9" fmla="*/ 29 h 25"/>
                <a:gd name="T10" fmla="*/ 0 60000 65536"/>
                <a:gd name="T11" fmla="*/ 0 60000 65536"/>
                <a:gd name="T12" fmla="*/ 0 60000 65536"/>
                <a:gd name="T13" fmla="*/ 0 60000 65536"/>
                <a:gd name="T14" fmla="*/ 0 60000 65536"/>
                <a:gd name="T15" fmla="*/ 0 w 29"/>
                <a:gd name="T16" fmla="*/ 0 h 25"/>
                <a:gd name="T17" fmla="*/ 29 w 29"/>
                <a:gd name="T18" fmla="*/ 25 h 25"/>
              </a:gdLst>
              <a:ahLst/>
              <a:cxnLst>
                <a:cxn ang="T10">
                  <a:pos x="T0" y="T1"/>
                </a:cxn>
                <a:cxn ang="T11">
                  <a:pos x="T2" y="T3"/>
                </a:cxn>
                <a:cxn ang="T12">
                  <a:pos x="T4" y="T5"/>
                </a:cxn>
                <a:cxn ang="T13">
                  <a:pos x="T6" y="T7"/>
                </a:cxn>
                <a:cxn ang="T14">
                  <a:pos x="T8" y="T9"/>
                </a:cxn>
              </a:cxnLst>
              <a:rect l="T15" t="T16" r="T17" b="T18"/>
              <a:pathLst>
                <a:path w="29" h="25">
                  <a:moveTo>
                    <a:pt x="0" y="10"/>
                  </a:moveTo>
                  <a:lnTo>
                    <a:pt x="25" y="0"/>
                  </a:lnTo>
                  <a:lnTo>
                    <a:pt x="29"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52" name="Freeform 37"/>
            <p:cNvSpPr>
              <a:spLocks/>
            </p:cNvSpPr>
            <p:nvPr/>
          </p:nvSpPr>
          <p:spPr bwMode="auto">
            <a:xfrm>
              <a:off x="804" y="3300"/>
              <a:ext cx="14" cy="21"/>
            </a:xfrm>
            <a:custGeom>
              <a:avLst/>
              <a:gdLst>
                <a:gd name="T0" fmla="*/ 0 w 13"/>
                <a:gd name="T1" fmla="*/ 14 h 15"/>
                <a:gd name="T2" fmla="*/ 4 w 13"/>
                <a:gd name="T3" fmla="*/ 0 h 15"/>
                <a:gd name="T4" fmla="*/ 16 w 13"/>
                <a:gd name="T5" fmla="*/ 28 h 15"/>
                <a:gd name="T6" fmla="*/ 12 w 13"/>
                <a:gd name="T7" fmla="*/ 41 h 15"/>
                <a:gd name="T8" fmla="*/ 0 w 13"/>
                <a:gd name="T9" fmla="*/ 1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100453" name="Freeform 38"/>
            <p:cNvSpPr>
              <a:spLocks/>
            </p:cNvSpPr>
            <p:nvPr/>
          </p:nvSpPr>
          <p:spPr bwMode="auto">
            <a:xfrm>
              <a:off x="870" y="3250"/>
              <a:ext cx="18" cy="29"/>
            </a:xfrm>
            <a:custGeom>
              <a:avLst/>
              <a:gdLst>
                <a:gd name="T0" fmla="*/ 0 w 17"/>
                <a:gd name="T1" fmla="*/ 32 h 20"/>
                <a:gd name="T2" fmla="*/ 8 w 17"/>
                <a:gd name="T3" fmla="*/ 0 h 20"/>
                <a:gd name="T4" fmla="*/ 20 w 17"/>
                <a:gd name="T5" fmla="*/ 32 h 20"/>
                <a:gd name="T6" fmla="*/ 8 w 17"/>
                <a:gd name="T7" fmla="*/ 61 h 20"/>
                <a:gd name="T8" fmla="*/ 0 w 17"/>
                <a:gd name="T9" fmla="*/ 32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0"/>
                  </a:moveTo>
                  <a:lnTo>
                    <a:pt x="8" y="0"/>
                  </a:lnTo>
                  <a:lnTo>
                    <a:pt x="17" y="10"/>
                  </a:lnTo>
                  <a:lnTo>
                    <a:pt x="8" y="20"/>
                  </a:lnTo>
                  <a:lnTo>
                    <a:pt x="0" y="10"/>
                  </a:lnTo>
                  <a:close/>
                </a:path>
              </a:pathLst>
            </a:custGeom>
            <a:solidFill>
              <a:schemeClr val="tx1"/>
            </a:solidFill>
            <a:ln w="9525">
              <a:solidFill>
                <a:schemeClr val="tx1"/>
              </a:solidFill>
              <a:round/>
              <a:headEnd/>
              <a:tailEnd/>
            </a:ln>
          </p:spPr>
          <p:txBody>
            <a:bodyPr/>
            <a:lstStyle/>
            <a:p>
              <a:endParaRPr lang="en-US"/>
            </a:p>
          </p:txBody>
        </p:sp>
        <p:sp>
          <p:nvSpPr>
            <p:cNvPr id="100454" name="Freeform 39"/>
            <p:cNvSpPr>
              <a:spLocks/>
            </p:cNvSpPr>
            <p:nvPr/>
          </p:nvSpPr>
          <p:spPr bwMode="auto">
            <a:xfrm>
              <a:off x="888" y="3236"/>
              <a:ext cx="79" cy="28"/>
            </a:xfrm>
            <a:custGeom>
              <a:avLst/>
              <a:gdLst>
                <a:gd name="T0" fmla="*/ 0 w 72"/>
                <a:gd name="T1" fmla="*/ 14 h 20"/>
                <a:gd name="T2" fmla="*/ 95 w 72"/>
                <a:gd name="T3" fmla="*/ 0 h 20"/>
                <a:gd name="T4" fmla="*/ 95 w 72"/>
                <a:gd name="T5" fmla="*/ 41 h 20"/>
                <a:gd name="T6" fmla="*/ 0 w 72"/>
                <a:gd name="T7" fmla="*/ 55 h 20"/>
                <a:gd name="T8" fmla="*/ 0 w 72"/>
                <a:gd name="T9" fmla="*/ 14 h 20"/>
                <a:gd name="T10" fmla="*/ 0 60000 65536"/>
                <a:gd name="T11" fmla="*/ 0 60000 65536"/>
                <a:gd name="T12" fmla="*/ 0 60000 65536"/>
                <a:gd name="T13" fmla="*/ 0 60000 65536"/>
                <a:gd name="T14" fmla="*/ 0 60000 65536"/>
                <a:gd name="T15" fmla="*/ 0 w 72"/>
                <a:gd name="T16" fmla="*/ 0 h 20"/>
                <a:gd name="T17" fmla="*/ 72 w 72"/>
                <a:gd name="T18" fmla="*/ 20 h 20"/>
              </a:gdLst>
              <a:ahLst/>
              <a:cxnLst>
                <a:cxn ang="T10">
                  <a:pos x="T0" y="T1"/>
                </a:cxn>
                <a:cxn ang="T11">
                  <a:pos x="T2" y="T3"/>
                </a:cxn>
                <a:cxn ang="T12">
                  <a:pos x="T4" y="T5"/>
                </a:cxn>
                <a:cxn ang="T13">
                  <a:pos x="T6" y="T7"/>
                </a:cxn>
                <a:cxn ang="T14">
                  <a:pos x="T8" y="T9"/>
                </a:cxn>
              </a:cxnLst>
              <a:rect l="T15" t="T16" r="T17" b="T18"/>
              <a:pathLst>
                <a:path w="72" h="20">
                  <a:moveTo>
                    <a:pt x="0" y="5"/>
                  </a:moveTo>
                  <a:lnTo>
                    <a:pt x="72" y="0"/>
                  </a:lnTo>
                  <a:lnTo>
                    <a:pt x="72"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55" name="Freeform 40"/>
            <p:cNvSpPr>
              <a:spLocks/>
            </p:cNvSpPr>
            <p:nvPr/>
          </p:nvSpPr>
          <p:spPr bwMode="auto">
            <a:xfrm>
              <a:off x="1027" y="3207"/>
              <a:ext cx="85" cy="43"/>
            </a:xfrm>
            <a:custGeom>
              <a:avLst/>
              <a:gdLst>
                <a:gd name="T0" fmla="*/ 0 w 77"/>
                <a:gd name="T1" fmla="*/ 46 h 30"/>
                <a:gd name="T2" fmla="*/ 104 w 77"/>
                <a:gd name="T3" fmla="*/ 0 h 30"/>
                <a:gd name="T4" fmla="*/ 104 w 77"/>
                <a:gd name="T5" fmla="*/ 46 h 30"/>
                <a:gd name="T6" fmla="*/ 0 w 77"/>
                <a:gd name="T7" fmla="*/ 89 h 30"/>
                <a:gd name="T8" fmla="*/ 0 w 77"/>
                <a:gd name="T9" fmla="*/ 46 h 30"/>
                <a:gd name="T10" fmla="*/ 0 60000 65536"/>
                <a:gd name="T11" fmla="*/ 0 60000 65536"/>
                <a:gd name="T12" fmla="*/ 0 60000 65536"/>
                <a:gd name="T13" fmla="*/ 0 60000 65536"/>
                <a:gd name="T14" fmla="*/ 0 60000 65536"/>
                <a:gd name="T15" fmla="*/ 0 w 77"/>
                <a:gd name="T16" fmla="*/ 0 h 30"/>
                <a:gd name="T17" fmla="*/ 77 w 77"/>
                <a:gd name="T18" fmla="*/ 30 h 30"/>
              </a:gdLst>
              <a:ahLst/>
              <a:cxnLst>
                <a:cxn ang="T10">
                  <a:pos x="T0" y="T1"/>
                </a:cxn>
                <a:cxn ang="T11">
                  <a:pos x="T2" y="T3"/>
                </a:cxn>
                <a:cxn ang="T12">
                  <a:pos x="T4" y="T5"/>
                </a:cxn>
                <a:cxn ang="T13">
                  <a:pos x="T6" y="T7"/>
                </a:cxn>
                <a:cxn ang="T14">
                  <a:pos x="T8" y="T9"/>
                </a:cxn>
              </a:cxnLst>
              <a:rect l="T15" t="T16" r="T17" b="T18"/>
              <a:pathLst>
                <a:path w="77" h="30">
                  <a:moveTo>
                    <a:pt x="0" y="15"/>
                  </a:moveTo>
                  <a:lnTo>
                    <a:pt x="77" y="0"/>
                  </a:lnTo>
                  <a:lnTo>
                    <a:pt x="77" y="15"/>
                  </a:lnTo>
                  <a:lnTo>
                    <a:pt x="0"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56" name="Freeform 41"/>
            <p:cNvSpPr>
              <a:spLocks/>
            </p:cNvSpPr>
            <p:nvPr/>
          </p:nvSpPr>
          <p:spPr bwMode="auto">
            <a:xfrm>
              <a:off x="1102" y="3200"/>
              <a:ext cx="18" cy="21"/>
            </a:xfrm>
            <a:custGeom>
              <a:avLst/>
              <a:gdLst>
                <a:gd name="T0" fmla="*/ 0 w 17"/>
                <a:gd name="T1" fmla="*/ 28 h 15"/>
                <a:gd name="T2" fmla="*/ 4 w 17"/>
                <a:gd name="T3" fmla="*/ 0 h 15"/>
                <a:gd name="T4" fmla="*/ 20 w 17"/>
                <a:gd name="T5" fmla="*/ 14 h 15"/>
                <a:gd name="T6" fmla="*/ 16 w 17"/>
                <a:gd name="T7" fmla="*/ 41 h 15"/>
                <a:gd name="T8" fmla="*/ 0 w 17"/>
                <a:gd name="T9" fmla="*/ 2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3" y="15"/>
                  </a:lnTo>
                  <a:lnTo>
                    <a:pt x="0" y="10"/>
                  </a:lnTo>
                  <a:close/>
                </a:path>
              </a:pathLst>
            </a:custGeom>
            <a:solidFill>
              <a:schemeClr val="tx1"/>
            </a:solidFill>
            <a:ln w="9525">
              <a:solidFill>
                <a:schemeClr val="tx1"/>
              </a:solidFill>
              <a:round/>
              <a:headEnd/>
              <a:tailEnd/>
            </a:ln>
          </p:spPr>
          <p:txBody>
            <a:bodyPr/>
            <a:lstStyle/>
            <a:p>
              <a:endParaRPr lang="en-US"/>
            </a:p>
          </p:txBody>
        </p:sp>
        <p:sp>
          <p:nvSpPr>
            <p:cNvPr id="100457" name="Freeform 42"/>
            <p:cNvSpPr>
              <a:spLocks/>
            </p:cNvSpPr>
            <p:nvPr/>
          </p:nvSpPr>
          <p:spPr bwMode="auto">
            <a:xfrm>
              <a:off x="1162" y="3136"/>
              <a:ext cx="18" cy="28"/>
            </a:xfrm>
            <a:custGeom>
              <a:avLst/>
              <a:gdLst>
                <a:gd name="T0" fmla="*/ 0 w 17"/>
                <a:gd name="T1" fmla="*/ 14 h 20"/>
                <a:gd name="T2" fmla="*/ 16 w 17"/>
                <a:gd name="T3" fmla="*/ 0 h 20"/>
                <a:gd name="T4" fmla="*/ 20 w 17"/>
                <a:gd name="T5" fmla="*/ 41 h 20"/>
                <a:gd name="T6" fmla="*/ 5 w 17"/>
                <a:gd name="T7" fmla="*/ 55 h 20"/>
                <a:gd name="T8" fmla="*/ 0 w 17"/>
                <a:gd name="T9" fmla="*/ 1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58" name="Rectangle 43"/>
            <p:cNvSpPr>
              <a:spLocks noChangeArrowheads="1"/>
            </p:cNvSpPr>
            <p:nvPr/>
          </p:nvSpPr>
          <p:spPr bwMode="auto">
            <a:xfrm>
              <a:off x="1180" y="3136"/>
              <a:ext cx="19"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59" name="Freeform 44"/>
            <p:cNvSpPr>
              <a:spLocks/>
            </p:cNvSpPr>
            <p:nvPr/>
          </p:nvSpPr>
          <p:spPr bwMode="auto">
            <a:xfrm>
              <a:off x="1195" y="3121"/>
              <a:ext cx="23" cy="36"/>
            </a:xfrm>
            <a:custGeom>
              <a:avLst/>
              <a:gdLst>
                <a:gd name="T0" fmla="*/ 0 w 21"/>
                <a:gd name="T1" fmla="*/ 29 h 25"/>
                <a:gd name="T2" fmla="*/ 23 w 21"/>
                <a:gd name="T3" fmla="*/ 0 h 25"/>
                <a:gd name="T4" fmla="*/ 27 w 21"/>
                <a:gd name="T5" fmla="*/ 46 h 25"/>
                <a:gd name="T6" fmla="*/ 4 w 21"/>
                <a:gd name="T7" fmla="*/ 75 h 25"/>
                <a:gd name="T8" fmla="*/ 0 w 21"/>
                <a:gd name="T9" fmla="*/ 29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10"/>
                  </a:moveTo>
                  <a:lnTo>
                    <a:pt x="17" y="0"/>
                  </a:lnTo>
                  <a:lnTo>
                    <a:pt x="21"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60" name="Rectangle 45"/>
            <p:cNvSpPr>
              <a:spLocks noChangeArrowheads="1"/>
            </p:cNvSpPr>
            <p:nvPr/>
          </p:nvSpPr>
          <p:spPr bwMode="auto">
            <a:xfrm>
              <a:off x="1218" y="3121"/>
              <a:ext cx="32"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61" name="Rectangle 46"/>
            <p:cNvSpPr>
              <a:spLocks noChangeArrowheads="1"/>
            </p:cNvSpPr>
            <p:nvPr/>
          </p:nvSpPr>
          <p:spPr bwMode="auto">
            <a:xfrm>
              <a:off x="1250" y="3121"/>
              <a:ext cx="15"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62" name="Rectangle 47"/>
            <p:cNvSpPr>
              <a:spLocks noChangeArrowheads="1"/>
            </p:cNvSpPr>
            <p:nvPr/>
          </p:nvSpPr>
          <p:spPr bwMode="auto">
            <a:xfrm>
              <a:off x="1321" y="3121"/>
              <a:ext cx="22"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63" name="Freeform 48"/>
            <p:cNvSpPr>
              <a:spLocks/>
            </p:cNvSpPr>
            <p:nvPr/>
          </p:nvSpPr>
          <p:spPr bwMode="auto">
            <a:xfrm>
              <a:off x="1339" y="3100"/>
              <a:ext cx="29" cy="43"/>
            </a:xfrm>
            <a:custGeom>
              <a:avLst/>
              <a:gdLst>
                <a:gd name="T0" fmla="*/ 0 w 26"/>
                <a:gd name="T1" fmla="*/ 60 h 30"/>
                <a:gd name="T2" fmla="*/ 23 w 26"/>
                <a:gd name="T3" fmla="*/ 0 h 30"/>
                <a:gd name="T4" fmla="*/ 36 w 26"/>
                <a:gd name="T5" fmla="*/ 29 h 30"/>
                <a:gd name="T6" fmla="*/ 12 w 26"/>
                <a:gd name="T7" fmla="*/ 89 h 30"/>
                <a:gd name="T8" fmla="*/ 0 w 26"/>
                <a:gd name="T9" fmla="*/ 60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0" y="20"/>
                  </a:moveTo>
                  <a:lnTo>
                    <a:pt x="17" y="0"/>
                  </a:lnTo>
                  <a:lnTo>
                    <a:pt x="26" y="10"/>
                  </a:lnTo>
                  <a:lnTo>
                    <a:pt x="9" y="30"/>
                  </a:lnTo>
                  <a:lnTo>
                    <a:pt x="0" y="20"/>
                  </a:lnTo>
                  <a:close/>
                </a:path>
              </a:pathLst>
            </a:custGeom>
            <a:solidFill>
              <a:schemeClr val="tx1"/>
            </a:solidFill>
            <a:ln w="9525">
              <a:solidFill>
                <a:schemeClr val="tx1"/>
              </a:solidFill>
              <a:round/>
              <a:headEnd/>
              <a:tailEnd/>
            </a:ln>
          </p:spPr>
          <p:txBody>
            <a:bodyPr/>
            <a:lstStyle/>
            <a:p>
              <a:endParaRPr lang="en-US"/>
            </a:p>
          </p:txBody>
        </p:sp>
        <p:sp>
          <p:nvSpPr>
            <p:cNvPr id="100464" name="Freeform 49"/>
            <p:cNvSpPr>
              <a:spLocks/>
            </p:cNvSpPr>
            <p:nvPr/>
          </p:nvSpPr>
          <p:spPr bwMode="auto">
            <a:xfrm>
              <a:off x="1358" y="3086"/>
              <a:ext cx="18" cy="28"/>
            </a:xfrm>
            <a:custGeom>
              <a:avLst/>
              <a:gdLst>
                <a:gd name="T0" fmla="*/ 0 w 17"/>
                <a:gd name="T1" fmla="*/ 28 h 20"/>
                <a:gd name="T2" fmla="*/ 12 w 17"/>
                <a:gd name="T3" fmla="*/ 0 h 20"/>
                <a:gd name="T4" fmla="*/ 20 w 17"/>
                <a:gd name="T5" fmla="*/ 28 h 20"/>
                <a:gd name="T6" fmla="*/ 12 w 17"/>
                <a:gd name="T7" fmla="*/ 55 h 20"/>
                <a:gd name="T8" fmla="*/ 0 w 17"/>
                <a:gd name="T9" fmla="*/ 28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0"/>
                  </a:moveTo>
                  <a:lnTo>
                    <a:pt x="9" y="0"/>
                  </a:lnTo>
                  <a:lnTo>
                    <a:pt x="17" y="10"/>
                  </a:lnTo>
                  <a:lnTo>
                    <a:pt x="9" y="20"/>
                  </a:lnTo>
                  <a:lnTo>
                    <a:pt x="0" y="10"/>
                  </a:lnTo>
                  <a:close/>
                </a:path>
              </a:pathLst>
            </a:custGeom>
            <a:solidFill>
              <a:schemeClr val="tx1"/>
            </a:solidFill>
            <a:ln w="9525">
              <a:solidFill>
                <a:schemeClr val="tx1"/>
              </a:solidFill>
              <a:round/>
              <a:headEnd/>
              <a:tailEnd/>
            </a:ln>
          </p:spPr>
          <p:txBody>
            <a:bodyPr/>
            <a:lstStyle/>
            <a:p>
              <a:endParaRPr lang="en-US"/>
            </a:p>
          </p:txBody>
        </p:sp>
        <p:sp>
          <p:nvSpPr>
            <p:cNvPr id="100465" name="Freeform 50"/>
            <p:cNvSpPr>
              <a:spLocks/>
            </p:cNvSpPr>
            <p:nvPr/>
          </p:nvSpPr>
          <p:spPr bwMode="auto">
            <a:xfrm>
              <a:off x="1368" y="3064"/>
              <a:ext cx="27" cy="36"/>
            </a:xfrm>
            <a:custGeom>
              <a:avLst/>
              <a:gdLst>
                <a:gd name="T0" fmla="*/ 0 w 25"/>
                <a:gd name="T1" fmla="*/ 29 h 25"/>
                <a:gd name="T2" fmla="*/ 27 w 25"/>
                <a:gd name="T3" fmla="*/ 0 h 25"/>
                <a:gd name="T4" fmla="*/ 31 w 25"/>
                <a:gd name="T5" fmla="*/ 46 h 25"/>
                <a:gd name="T6" fmla="*/ 4 w 25"/>
                <a:gd name="T7" fmla="*/ 75 h 25"/>
                <a:gd name="T8" fmla="*/ 0 w 25"/>
                <a:gd name="T9" fmla="*/ 29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0" y="10"/>
                  </a:moveTo>
                  <a:lnTo>
                    <a:pt x="21" y="0"/>
                  </a:lnTo>
                  <a:lnTo>
                    <a:pt x="25"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66" name="Freeform 51"/>
            <p:cNvSpPr>
              <a:spLocks/>
            </p:cNvSpPr>
            <p:nvPr/>
          </p:nvSpPr>
          <p:spPr bwMode="auto">
            <a:xfrm>
              <a:off x="1391" y="3057"/>
              <a:ext cx="23" cy="29"/>
            </a:xfrm>
            <a:custGeom>
              <a:avLst/>
              <a:gdLst>
                <a:gd name="T0" fmla="*/ 0 w 21"/>
                <a:gd name="T1" fmla="*/ 32 h 20"/>
                <a:gd name="T2" fmla="*/ 16 w 21"/>
                <a:gd name="T3" fmla="*/ 0 h 20"/>
                <a:gd name="T4" fmla="*/ 27 w 21"/>
                <a:gd name="T5" fmla="*/ 32 h 20"/>
                <a:gd name="T6" fmla="*/ 11 w 21"/>
                <a:gd name="T7" fmla="*/ 61 h 20"/>
                <a:gd name="T8" fmla="*/ 0 w 21"/>
                <a:gd name="T9" fmla="*/ 32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0"/>
                  </a:moveTo>
                  <a:lnTo>
                    <a:pt x="13" y="0"/>
                  </a:lnTo>
                  <a:lnTo>
                    <a:pt x="21" y="10"/>
                  </a:lnTo>
                  <a:lnTo>
                    <a:pt x="8" y="20"/>
                  </a:lnTo>
                  <a:lnTo>
                    <a:pt x="0" y="10"/>
                  </a:lnTo>
                  <a:close/>
                </a:path>
              </a:pathLst>
            </a:custGeom>
            <a:solidFill>
              <a:schemeClr val="tx1"/>
            </a:solidFill>
            <a:ln w="9525">
              <a:solidFill>
                <a:schemeClr val="tx1"/>
              </a:solidFill>
              <a:round/>
              <a:headEnd/>
              <a:tailEnd/>
            </a:ln>
          </p:spPr>
          <p:txBody>
            <a:bodyPr/>
            <a:lstStyle/>
            <a:p>
              <a:endParaRPr lang="en-US"/>
            </a:p>
          </p:txBody>
        </p:sp>
        <p:sp>
          <p:nvSpPr>
            <p:cNvPr id="100467" name="Rectangle 52"/>
            <p:cNvSpPr>
              <a:spLocks noChangeArrowheads="1"/>
            </p:cNvSpPr>
            <p:nvPr/>
          </p:nvSpPr>
          <p:spPr bwMode="auto">
            <a:xfrm>
              <a:off x="1469" y="3036"/>
              <a:ext cx="33"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68" name="Freeform 53"/>
            <p:cNvSpPr>
              <a:spLocks/>
            </p:cNvSpPr>
            <p:nvPr/>
          </p:nvSpPr>
          <p:spPr bwMode="auto">
            <a:xfrm>
              <a:off x="1498" y="3029"/>
              <a:ext cx="23" cy="28"/>
            </a:xfrm>
            <a:custGeom>
              <a:avLst/>
              <a:gdLst>
                <a:gd name="T0" fmla="*/ 0 w 21"/>
                <a:gd name="T1" fmla="*/ 28 h 20"/>
                <a:gd name="T2" fmla="*/ 15 w 21"/>
                <a:gd name="T3" fmla="*/ 0 h 20"/>
                <a:gd name="T4" fmla="*/ 27 w 21"/>
                <a:gd name="T5" fmla="*/ 28 h 20"/>
                <a:gd name="T6" fmla="*/ 11 w 21"/>
                <a:gd name="T7" fmla="*/ 55 h 20"/>
                <a:gd name="T8" fmla="*/ 0 w 21"/>
                <a:gd name="T9" fmla="*/ 28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0"/>
                  </a:moveTo>
                  <a:lnTo>
                    <a:pt x="12" y="0"/>
                  </a:lnTo>
                  <a:lnTo>
                    <a:pt x="21" y="10"/>
                  </a:lnTo>
                  <a:lnTo>
                    <a:pt x="8" y="20"/>
                  </a:lnTo>
                  <a:lnTo>
                    <a:pt x="0" y="10"/>
                  </a:lnTo>
                  <a:close/>
                </a:path>
              </a:pathLst>
            </a:custGeom>
            <a:solidFill>
              <a:schemeClr val="tx1"/>
            </a:solidFill>
            <a:ln w="9525">
              <a:solidFill>
                <a:schemeClr val="tx1"/>
              </a:solidFill>
              <a:round/>
              <a:headEnd/>
              <a:tailEnd/>
            </a:ln>
          </p:spPr>
          <p:txBody>
            <a:bodyPr/>
            <a:lstStyle/>
            <a:p>
              <a:endParaRPr lang="en-US"/>
            </a:p>
          </p:txBody>
        </p:sp>
        <p:sp>
          <p:nvSpPr>
            <p:cNvPr id="100469" name="Freeform 54"/>
            <p:cNvSpPr>
              <a:spLocks/>
            </p:cNvSpPr>
            <p:nvPr/>
          </p:nvSpPr>
          <p:spPr bwMode="auto">
            <a:xfrm>
              <a:off x="1507" y="3014"/>
              <a:ext cx="18" cy="22"/>
            </a:xfrm>
            <a:custGeom>
              <a:avLst/>
              <a:gdLst>
                <a:gd name="T0" fmla="*/ 0 w 17"/>
                <a:gd name="T1" fmla="*/ 32 h 15"/>
                <a:gd name="T2" fmla="*/ 4 w 17"/>
                <a:gd name="T3" fmla="*/ 0 h 15"/>
                <a:gd name="T4" fmla="*/ 20 w 17"/>
                <a:gd name="T5" fmla="*/ 15 h 15"/>
                <a:gd name="T6" fmla="*/ 16 w 17"/>
                <a:gd name="T7" fmla="*/ 47 h 15"/>
                <a:gd name="T8" fmla="*/ 0 w 17"/>
                <a:gd name="T9" fmla="*/ 32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3" y="15"/>
                  </a:lnTo>
                  <a:lnTo>
                    <a:pt x="0" y="10"/>
                  </a:lnTo>
                  <a:close/>
                </a:path>
              </a:pathLst>
            </a:custGeom>
            <a:solidFill>
              <a:schemeClr val="tx1"/>
            </a:solidFill>
            <a:ln w="9525">
              <a:solidFill>
                <a:schemeClr val="tx1"/>
              </a:solidFill>
              <a:round/>
              <a:headEnd/>
              <a:tailEnd/>
            </a:ln>
          </p:spPr>
          <p:txBody>
            <a:bodyPr/>
            <a:lstStyle/>
            <a:p>
              <a:endParaRPr lang="en-US"/>
            </a:p>
          </p:txBody>
        </p:sp>
        <p:sp>
          <p:nvSpPr>
            <p:cNvPr id="100470" name="Rectangle 55"/>
            <p:cNvSpPr>
              <a:spLocks noChangeArrowheads="1"/>
            </p:cNvSpPr>
            <p:nvPr/>
          </p:nvSpPr>
          <p:spPr bwMode="auto">
            <a:xfrm>
              <a:off x="1521" y="3007"/>
              <a:ext cx="41"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71" name="Freeform 56"/>
            <p:cNvSpPr>
              <a:spLocks/>
            </p:cNvSpPr>
            <p:nvPr/>
          </p:nvSpPr>
          <p:spPr bwMode="auto">
            <a:xfrm>
              <a:off x="1614" y="2993"/>
              <a:ext cx="27" cy="29"/>
            </a:xfrm>
            <a:custGeom>
              <a:avLst/>
              <a:gdLst>
                <a:gd name="T0" fmla="*/ 0 w 25"/>
                <a:gd name="T1" fmla="*/ 15 h 20"/>
                <a:gd name="T2" fmla="*/ 27 w 25"/>
                <a:gd name="T3" fmla="*/ 0 h 20"/>
                <a:gd name="T4" fmla="*/ 31 w 25"/>
                <a:gd name="T5" fmla="*/ 46 h 20"/>
                <a:gd name="T6" fmla="*/ 4 w 25"/>
                <a:gd name="T7" fmla="*/ 61 h 20"/>
                <a:gd name="T8" fmla="*/ 0 w 25"/>
                <a:gd name="T9" fmla="*/ 15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5"/>
                  </a:moveTo>
                  <a:lnTo>
                    <a:pt x="21" y="0"/>
                  </a:lnTo>
                  <a:lnTo>
                    <a:pt x="25"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72" name="Rectangle 57"/>
            <p:cNvSpPr>
              <a:spLocks noChangeArrowheads="1"/>
            </p:cNvSpPr>
            <p:nvPr/>
          </p:nvSpPr>
          <p:spPr bwMode="auto">
            <a:xfrm>
              <a:off x="1641" y="2993"/>
              <a:ext cx="19"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73" name="Rectangle 58"/>
            <p:cNvSpPr>
              <a:spLocks noChangeArrowheads="1"/>
            </p:cNvSpPr>
            <p:nvPr/>
          </p:nvSpPr>
          <p:spPr bwMode="auto">
            <a:xfrm>
              <a:off x="1660" y="2993"/>
              <a:ext cx="14"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74" name="Freeform 59"/>
            <p:cNvSpPr>
              <a:spLocks/>
            </p:cNvSpPr>
            <p:nvPr/>
          </p:nvSpPr>
          <p:spPr bwMode="auto">
            <a:xfrm>
              <a:off x="1670" y="2966"/>
              <a:ext cx="41" cy="48"/>
            </a:xfrm>
            <a:custGeom>
              <a:avLst/>
              <a:gdLst>
                <a:gd name="T0" fmla="*/ 0 w 38"/>
                <a:gd name="T1" fmla="*/ 54 h 34"/>
                <a:gd name="T2" fmla="*/ 43 w 38"/>
                <a:gd name="T3" fmla="*/ 0 h 34"/>
                <a:gd name="T4" fmla="*/ 47 w 38"/>
                <a:gd name="T5" fmla="*/ 40 h 34"/>
                <a:gd name="T6" fmla="*/ 4 w 38"/>
                <a:gd name="T7" fmla="*/ 96 h 34"/>
                <a:gd name="T8" fmla="*/ 0 w 38"/>
                <a:gd name="T9" fmla="*/ 54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19"/>
                  </a:moveTo>
                  <a:lnTo>
                    <a:pt x="34" y="0"/>
                  </a:lnTo>
                  <a:lnTo>
                    <a:pt x="38" y="14"/>
                  </a:lnTo>
                  <a:lnTo>
                    <a:pt x="4" y="34"/>
                  </a:lnTo>
                  <a:lnTo>
                    <a:pt x="0" y="19"/>
                  </a:lnTo>
                  <a:close/>
                </a:path>
              </a:pathLst>
            </a:custGeom>
            <a:solidFill>
              <a:schemeClr val="tx1"/>
            </a:solidFill>
            <a:ln w="9525">
              <a:solidFill>
                <a:schemeClr val="tx1"/>
              </a:solidFill>
              <a:round/>
              <a:headEnd/>
              <a:tailEnd/>
            </a:ln>
          </p:spPr>
          <p:txBody>
            <a:bodyPr/>
            <a:lstStyle/>
            <a:p>
              <a:endParaRPr lang="en-US"/>
            </a:p>
          </p:txBody>
        </p:sp>
        <p:sp>
          <p:nvSpPr>
            <p:cNvPr id="100475" name="Freeform 60"/>
            <p:cNvSpPr>
              <a:spLocks/>
            </p:cNvSpPr>
            <p:nvPr/>
          </p:nvSpPr>
          <p:spPr bwMode="auto">
            <a:xfrm>
              <a:off x="1767" y="2937"/>
              <a:ext cx="79" cy="36"/>
            </a:xfrm>
            <a:custGeom>
              <a:avLst/>
              <a:gdLst>
                <a:gd name="T0" fmla="*/ 0 w 72"/>
                <a:gd name="T1" fmla="*/ 29 h 25"/>
                <a:gd name="T2" fmla="*/ 95 w 72"/>
                <a:gd name="T3" fmla="*/ 0 h 25"/>
                <a:gd name="T4" fmla="*/ 95 w 72"/>
                <a:gd name="T5" fmla="*/ 46 h 25"/>
                <a:gd name="T6" fmla="*/ 0 w 72"/>
                <a:gd name="T7" fmla="*/ 75 h 25"/>
                <a:gd name="T8" fmla="*/ 0 w 72"/>
                <a:gd name="T9" fmla="*/ 29 h 25"/>
                <a:gd name="T10" fmla="*/ 0 60000 65536"/>
                <a:gd name="T11" fmla="*/ 0 60000 65536"/>
                <a:gd name="T12" fmla="*/ 0 60000 65536"/>
                <a:gd name="T13" fmla="*/ 0 60000 65536"/>
                <a:gd name="T14" fmla="*/ 0 60000 65536"/>
                <a:gd name="T15" fmla="*/ 0 w 72"/>
                <a:gd name="T16" fmla="*/ 0 h 25"/>
                <a:gd name="T17" fmla="*/ 72 w 72"/>
                <a:gd name="T18" fmla="*/ 25 h 25"/>
              </a:gdLst>
              <a:ahLst/>
              <a:cxnLst>
                <a:cxn ang="T10">
                  <a:pos x="T0" y="T1"/>
                </a:cxn>
                <a:cxn ang="T11">
                  <a:pos x="T2" y="T3"/>
                </a:cxn>
                <a:cxn ang="T12">
                  <a:pos x="T4" y="T5"/>
                </a:cxn>
                <a:cxn ang="T13">
                  <a:pos x="T6" y="T7"/>
                </a:cxn>
                <a:cxn ang="T14">
                  <a:pos x="T8" y="T9"/>
                </a:cxn>
              </a:cxnLst>
              <a:rect l="T15" t="T16" r="T17" b="T18"/>
              <a:pathLst>
                <a:path w="72" h="25">
                  <a:moveTo>
                    <a:pt x="0" y="10"/>
                  </a:moveTo>
                  <a:lnTo>
                    <a:pt x="72" y="0"/>
                  </a:lnTo>
                  <a:lnTo>
                    <a:pt x="72" y="15"/>
                  </a:lnTo>
                  <a:lnTo>
                    <a:pt x="0"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76" name="Freeform 61"/>
            <p:cNvSpPr>
              <a:spLocks/>
            </p:cNvSpPr>
            <p:nvPr/>
          </p:nvSpPr>
          <p:spPr bwMode="auto">
            <a:xfrm>
              <a:off x="1841" y="2923"/>
              <a:ext cx="23" cy="36"/>
            </a:xfrm>
            <a:custGeom>
              <a:avLst/>
              <a:gdLst>
                <a:gd name="T0" fmla="*/ 0 w 21"/>
                <a:gd name="T1" fmla="*/ 29 h 25"/>
                <a:gd name="T2" fmla="*/ 23 w 21"/>
                <a:gd name="T3" fmla="*/ 0 h 25"/>
                <a:gd name="T4" fmla="*/ 27 w 21"/>
                <a:gd name="T5" fmla="*/ 46 h 25"/>
                <a:gd name="T6" fmla="*/ 4 w 21"/>
                <a:gd name="T7" fmla="*/ 75 h 25"/>
                <a:gd name="T8" fmla="*/ 0 w 21"/>
                <a:gd name="T9" fmla="*/ 29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10"/>
                  </a:moveTo>
                  <a:lnTo>
                    <a:pt x="17" y="0"/>
                  </a:lnTo>
                  <a:lnTo>
                    <a:pt x="21"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77" name="Freeform 62"/>
            <p:cNvSpPr>
              <a:spLocks/>
            </p:cNvSpPr>
            <p:nvPr/>
          </p:nvSpPr>
          <p:spPr bwMode="auto">
            <a:xfrm>
              <a:off x="1911" y="2859"/>
              <a:ext cx="61" cy="43"/>
            </a:xfrm>
            <a:custGeom>
              <a:avLst/>
              <a:gdLst>
                <a:gd name="T0" fmla="*/ 0 w 55"/>
                <a:gd name="T1" fmla="*/ 46 h 30"/>
                <a:gd name="T2" fmla="*/ 70 w 55"/>
                <a:gd name="T3" fmla="*/ 0 h 30"/>
                <a:gd name="T4" fmla="*/ 75 w 55"/>
                <a:gd name="T5" fmla="*/ 46 h 30"/>
                <a:gd name="T6" fmla="*/ 4 w 55"/>
                <a:gd name="T7" fmla="*/ 89 h 30"/>
                <a:gd name="T8" fmla="*/ 0 w 55"/>
                <a:gd name="T9" fmla="*/ 46 h 30"/>
                <a:gd name="T10" fmla="*/ 0 60000 65536"/>
                <a:gd name="T11" fmla="*/ 0 60000 65536"/>
                <a:gd name="T12" fmla="*/ 0 60000 65536"/>
                <a:gd name="T13" fmla="*/ 0 60000 65536"/>
                <a:gd name="T14" fmla="*/ 0 60000 65536"/>
                <a:gd name="T15" fmla="*/ 0 w 55"/>
                <a:gd name="T16" fmla="*/ 0 h 30"/>
                <a:gd name="T17" fmla="*/ 55 w 55"/>
                <a:gd name="T18" fmla="*/ 30 h 30"/>
              </a:gdLst>
              <a:ahLst/>
              <a:cxnLst>
                <a:cxn ang="T10">
                  <a:pos x="T0" y="T1"/>
                </a:cxn>
                <a:cxn ang="T11">
                  <a:pos x="T2" y="T3"/>
                </a:cxn>
                <a:cxn ang="T12">
                  <a:pos x="T4" y="T5"/>
                </a:cxn>
                <a:cxn ang="T13">
                  <a:pos x="T6" y="T7"/>
                </a:cxn>
                <a:cxn ang="T14">
                  <a:pos x="T8" y="T9"/>
                </a:cxn>
              </a:cxnLst>
              <a:rect l="T15" t="T16" r="T17" b="T18"/>
              <a:pathLst>
                <a:path w="55" h="30">
                  <a:moveTo>
                    <a:pt x="0" y="15"/>
                  </a:moveTo>
                  <a:lnTo>
                    <a:pt x="51" y="0"/>
                  </a:lnTo>
                  <a:lnTo>
                    <a:pt x="55" y="15"/>
                  </a:lnTo>
                  <a:lnTo>
                    <a:pt x="4"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78" name="Rectangle 63"/>
            <p:cNvSpPr>
              <a:spLocks noChangeArrowheads="1"/>
            </p:cNvSpPr>
            <p:nvPr/>
          </p:nvSpPr>
          <p:spPr bwMode="auto">
            <a:xfrm>
              <a:off x="1972" y="2859"/>
              <a:ext cx="28"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79" name="Rectangle 64"/>
            <p:cNvSpPr>
              <a:spLocks noChangeArrowheads="1"/>
            </p:cNvSpPr>
            <p:nvPr/>
          </p:nvSpPr>
          <p:spPr bwMode="auto">
            <a:xfrm>
              <a:off x="2000" y="2859"/>
              <a:ext cx="13"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80" name="Freeform 65"/>
            <p:cNvSpPr>
              <a:spLocks/>
            </p:cNvSpPr>
            <p:nvPr/>
          </p:nvSpPr>
          <p:spPr bwMode="auto">
            <a:xfrm>
              <a:off x="2070" y="2837"/>
              <a:ext cx="65" cy="29"/>
            </a:xfrm>
            <a:custGeom>
              <a:avLst/>
              <a:gdLst>
                <a:gd name="T0" fmla="*/ 0 w 59"/>
                <a:gd name="T1" fmla="*/ 15 h 20"/>
                <a:gd name="T2" fmla="*/ 79 w 59"/>
                <a:gd name="T3" fmla="*/ 0 h 20"/>
                <a:gd name="T4" fmla="*/ 79 w 59"/>
                <a:gd name="T5" fmla="*/ 46 h 20"/>
                <a:gd name="T6" fmla="*/ 0 w 59"/>
                <a:gd name="T7" fmla="*/ 61 h 20"/>
                <a:gd name="T8" fmla="*/ 0 w 59"/>
                <a:gd name="T9" fmla="*/ 15 h 20"/>
                <a:gd name="T10" fmla="*/ 0 60000 65536"/>
                <a:gd name="T11" fmla="*/ 0 60000 65536"/>
                <a:gd name="T12" fmla="*/ 0 60000 65536"/>
                <a:gd name="T13" fmla="*/ 0 60000 65536"/>
                <a:gd name="T14" fmla="*/ 0 60000 65536"/>
                <a:gd name="T15" fmla="*/ 0 w 59"/>
                <a:gd name="T16" fmla="*/ 0 h 20"/>
                <a:gd name="T17" fmla="*/ 59 w 59"/>
                <a:gd name="T18" fmla="*/ 20 h 20"/>
              </a:gdLst>
              <a:ahLst/>
              <a:cxnLst>
                <a:cxn ang="T10">
                  <a:pos x="T0" y="T1"/>
                </a:cxn>
                <a:cxn ang="T11">
                  <a:pos x="T2" y="T3"/>
                </a:cxn>
                <a:cxn ang="T12">
                  <a:pos x="T4" y="T5"/>
                </a:cxn>
                <a:cxn ang="T13">
                  <a:pos x="T6" y="T7"/>
                </a:cxn>
                <a:cxn ang="T14">
                  <a:pos x="T8" y="T9"/>
                </a:cxn>
              </a:cxnLst>
              <a:rect l="T15" t="T16" r="T17" b="T18"/>
              <a:pathLst>
                <a:path w="59" h="20">
                  <a:moveTo>
                    <a:pt x="0" y="5"/>
                  </a:moveTo>
                  <a:lnTo>
                    <a:pt x="59" y="0"/>
                  </a:lnTo>
                  <a:lnTo>
                    <a:pt x="59"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81" name="Freeform 66"/>
            <p:cNvSpPr>
              <a:spLocks/>
            </p:cNvSpPr>
            <p:nvPr/>
          </p:nvSpPr>
          <p:spPr bwMode="auto">
            <a:xfrm>
              <a:off x="2130" y="2816"/>
              <a:ext cx="37" cy="43"/>
            </a:xfrm>
            <a:custGeom>
              <a:avLst/>
              <a:gdLst>
                <a:gd name="T0" fmla="*/ 0 w 34"/>
                <a:gd name="T1" fmla="*/ 60 h 30"/>
                <a:gd name="T2" fmla="*/ 32 w 34"/>
                <a:gd name="T3" fmla="*/ 0 h 30"/>
                <a:gd name="T4" fmla="*/ 44 w 34"/>
                <a:gd name="T5" fmla="*/ 29 h 30"/>
                <a:gd name="T6" fmla="*/ 11 w 34"/>
                <a:gd name="T7" fmla="*/ 89 h 30"/>
                <a:gd name="T8" fmla="*/ 0 w 34"/>
                <a:gd name="T9" fmla="*/ 60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0" y="20"/>
                  </a:moveTo>
                  <a:lnTo>
                    <a:pt x="25" y="0"/>
                  </a:lnTo>
                  <a:lnTo>
                    <a:pt x="34" y="10"/>
                  </a:lnTo>
                  <a:lnTo>
                    <a:pt x="8" y="30"/>
                  </a:lnTo>
                  <a:lnTo>
                    <a:pt x="0" y="20"/>
                  </a:lnTo>
                  <a:close/>
                </a:path>
              </a:pathLst>
            </a:custGeom>
            <a:solidFill>
              <a:schemeClr val="tx1"/>
            </a:solidFill>
            <a:ln w="9525">
              <a:solidFill>
                <a:schemeClr val="tx1"/>
              </a:solidFill>
              <a:round/>
              <a:headEnd/>
              <a:tailEnd/>
            </a:ln>
          </p:spPr>
          <p:txBody>
            <a:bodyPr/>
            <a:lstStyle/>
            <a:p>
              <a:endParaRPr lang="en-US"/>
            </a:p>
          </p:txBody>
        </p:sp>
        <p:sp>
          <p:nvSpPr>
            <p:cNvPr id="100482" name="Freeform 67"/>
            <p:cNvSpPr>
              <a:spLocks/>
            </p:cNvSpPr>
            <p:nvPr/>
          </p:nvSpPr>
          <p:spPr bwMode="auto">
            <a:xfrm>
              <a:off x="2205" y="2745"/>
              <a:ext cx="74" cy="50"/>
            </a:xfrm>
            <a:custGeom>
              <a:avLst/>
              <a:gdLst>
                <a:gd name="T0" fmla="*/ 0 w 68"/>
                <a:gd name="T1" fmla="*/ 59 h 35"/>
                <a:gd name="T2" fmla="*/ 83 w 68"/>
                <a:gd name="T3" fmla="*/ 0 h 35"/>
                <a:gd name="T4" fmla="*/ 88 w 68"/>
                <a:gd name="T5" fmla="*/ 43 h 35"/>
                <a:gd name="T6" fmla="*/ 4 w 68"/>
                <a:gd name="T7" fmla="*/ 101 h 35"/>
                <a:gd name="T8" fmla="*/ 0 w 68"/>
                <a:gd name="T9" fmla="*/ 59 h 35"/>
                <a:gd name="T10" fmla="*/ 0 60000 65536"/>
                <a:gd name="T11" fmla="*/ 0 60000 65536"/>
                <a:gd name="T12" fmla="*/ 0 60000 65536"/>
                <a:gd name="T13" fmla="*/ 0 60000 65536"/>
                <a:gd name="T14" fmla="*/ 0 60000 65536"/>
                <a:gd name="T15" fmla="*/ 0 w 68"/>
                <a:gd name="T16" fmla="*/ 0 h 35"/>
                <a:gd name="T17" fmla="*/ 68 w 68"/>
                <a:gd name="T18" fmla="*/ 35 h 35"/>
              </a:gdLst>
              <a:ahLst/>
              <a:cxnLst>
                <a:cxn ang="T10">
                  <a:pos x="T0" y="T1"/>
                </a:cxn>
                <a:cxn ang="T11">
                  <a:pos x="T2" y="T3"/>
                </a:cxn>
                <a:cxn ang="T12">
                  <a:pos x="T4" y="T5"/>
                </a:cxn>
                <a:cxn ang="T13">
                  <a:pos x="T6" y="T7"/>
                </a:cxn>
                <a:cxn ang="T14">
                  <a:pos x="T8" y="T9"/>
                </a:cxn>
              </a:cxnLst>
              <a:rect l="T15" t="T16" r="T17" b="T18"/>
              <a:pathLst>
                <a:path w="68" h="35">
                  <a:moveTo>
                    <a:pt x="0" y="20"/>
                  </a:moveTo>
                  <a:lnTo>
                    <a:pt x="64" y="0"/>
                  </a:lnTo>
                  <a:lnTo>
                    <a:pt x="68" y="15"/>
                  </a:lnTo>
                  <a:lnTo>
                    <a:pt x="4" y="35"/>
                  </a:lnTo>
                  <a:lnTo>
                    <a:pt x="0" y="20"/>
                  </a:lnTo>
                  <a:close/>
                </a:path>
              </a:pathLst>
            </a:custGeom>
            <a:solidFill>
              <a:schemeClr val="tx1"/>
            </a:solidFill>
            <a:ln w="9525">
              <a:solidFill>
                <a:schemeClr val="tx1"/>
              </a:solidFill>
              <a:round/>
              <a:headEnd/>
              <a:tailEnd/>
            </a:ln>
          </p:spPr>
          <p:txBody>
            <a:bodyPr/>
            <a:lstStyle/>
            <a:p>
              <a:endParaRPr lang="en-US"/>
            </a:p>
          </p:txBody>
        </p:sp>
        <p:sp>
          <p:nvSpPr>
            <p:cNvPr id="100483" name="Freeform 68"/>
            <p:cNvSpPr>
              <a:spLocks/>
            </p:cNvSpPr>
            <p:nvPr/>
          </p:nvSpPr>
          <p:spPr bwMode="auto">
            <a:xfrm>
              <a:off x="2275" y="2723"/>
              <a:ext cx="31" cy="43"/>
            </a:xfrm>
            <a:custGeom>
              <a:avLst/>
              <a:gdLst>
                <a:gd name="T0" fmla="*/ 0 w 29"/>
                <a:gd name="T1" fmla="*/ 46 h 30"/>
                <a:gd name="T2" fmla="*/ 31 w 29"/>
                <a:gd name="T3" fmla="*/ 0 h 30"/>
                <a:gd name="T4" fmla="*/ 35 w 29"/>
                <a:gd name="T5" fmla="*/ 46 h 30"/>
                <a:gd name="T6" fmla="*/ 4 w 29"/>
                <a:gd name="T7" fmla="*/ 89 h 30"/>
                <a:gd name="T8" fmla="*/ 0 w 29"/>
                <a:gd name="T9" fmla="*/ 46 h 30"/>
                <a:gd name="T10" fmla="*/ 0 60000 65536"/>
                <a:gd name="T11" fmla="*/ 0 60000 65536"/>
                <a:gd name="T12" fmla="*/ 0 60000 65536"/>
                <a:gd name="T13" fmla="*/ 0 60000 65536"/>
                <a:gd name="T14" fmla="*/ 0 60000 65536"/>
                <a:gd name="T15" fmla="*/ 0 w 29"/>
                <a:gd name="T16" fmla="*/ 0 h 30"/>
                <a:gd name="T17" fmla="*/ 29 w 29"/>
                <a:gd name="T18" fmla="*/ 30 h 30"/>
              </a:gdLst>
              <a:ahLst/>
              <a:cxnLst>
                <a:cxn ang="T10">
                  <a:pos x="T0" y="T1"/>
                </a:cxn>
                <a:cxn ang="T11">
                  <a:pos x="T2" y="T3"/>
                </a:cxn>
                <a:cxn ang="T12">
                  <a:pos x="T4" y="T5"/>
                </a:cxn>
                <a:cxn ang="T13">
                  <a:pos x="T6" y="T7"/>
                </a:cxn>
                <a:cxn ang="T14">
                  <a:pos x="T8" y="T9"/>
                </a:cxn>
              </a:cxnLst>
              <a:rect l="T15" t="T16" r="T17" b="T18"/>
              <a:pathLst>
                <a:path w="29" h="30">
                  <a:moveTo>
                    <a:pt x="0" y="15"/>
                  </a:moveTo>
                  <a:lnTo>
                    <a:pt x="25" y="0"/>
                  </a:lnTo>
                  <a:lnTo>
                    <a:pt x="29" y="15"/>
                  </a:lnTo>
                  <a:lnTo>
                    <a:pt x="4"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84" name="Freeform 69"/>
            <p:cNvSpPr>
              <a:spLocks/>
            </p:cNvSpPr>
            <p:nvPr/>
          </p:nvSpPr>
          <p:spPr bwMode="auto">
            <a:xfrm>
              <a:off x="2358" y="2673"/>
              <a:ext cx="84" cy="50"/>
            </a:xfrm>
            <a:custGeom>
              <a:avLst/>
              <a:gdLst>
                <a:gd name="T0" fmla="*/ 0 w 77"/>
                <a:gd name="T1" fmla="*/ 59 h 35"/>
                <a:gd name="T2" fmla="*/ 94 w 77"/>
                <a:gd name="T3" fmla="*/ 0 h 35"/>
                <a:gd name="T4" fmla="*/ 100 w 77"/>
                <a:gd name="T5" fmla="*/ 43 h 35"/>
                <a:gd name="T6" fmla="*/ 4 w 77"/>
                <a:gd name="T7" fmla="*/ 101 h 35"/>
                <a:gd name="T8" fmla="*/ 0 w 77"/>
                <a:gd name="T9" fmla="*/ 59 h 35"/>
                <a:gd name="T10" fmla="*/ 0 60000 65536"/>
                <a:gd name="T11" fmla="*/ 0 60000 65536"/>
                <a:gd name="T12" fmla="*/ 0 60000 65536"/>
                <a:gd name="T13" fmla="*/ 0 60000 65536"/>
                <a:gd name="T14" fmla="*/ 0 60000 65536"/>
                <a:gd name="T15" fmla="*/ 0 w 77"/>
                <a:gd name="T16" fmla="*/ 0 h 35"/>
                <a:gd name="T17" fmla="*/ 77 w 77"/>
                <a:gd name="T18" fmla="*/ 35 h 35"/>
              </a:gdLst>
              <a:ahLst/>
              <a:cxnLst>
                <a:cxn ang="T10">
                  <a:pos x="T0" y="T1"/>
                </a:cxn>
                <a:cxn ang="T11">
                  <a:pos x="T2" y="T3"/>
                </a:cxn>
                <a:cxn ang="T12">
                  <a:pos x="T4" y="T5"/>
                </a:cxn>
                <a:cxn ang="T13">
                  <a:pos x="T6" y="T7"/>
                </a:cxn>
                <a:cxn ang="T14">
                  <a:pos x="T8" y="T9"/>
                </a:cxn>
              </a:cxnLst>
              <a:rect l="T15" t="T16" r="T17" b="T18"/>
              <a:pathLst>
                <a:path w="77" h="35">
                  <a:moveTo>
                    <a:pt x="0" y="20"/>
                  </a:moveTo>
                  <a:lnTo>
                    <a:pt x="72" y="0"/>
                  </a:lnTo>
                  <a:lnTo>
                    <a:pt x="77" y="15"/>
                  </a:lnTo>
                  <a:lnTo>
                    <a:pt x="4" y="35"/>
                  </a:lnTo>
                  <a:lnTo>
                    <a:pt x="0" y="20"/>
                  </a:lnTo>
                  <a:close/>
                </a:path>
              </a:pathLst>
            </a:custGeom>
            <a:solidFill>
              <a:schemeClr val="tx1"/>
            </a:solidFill>
            <a:ln w="9525">
              <a:solidFill>
                <a:schemeClr val="tx1"/>
              </a:solidFill>
              <a:round/>
              <a:headEnd/>
              <a:tailEnd/>
            </a:ln>
          </p:spPr>
          <p:txBody>
            <a:bodyPr/>
            <a:lstStyle/>
            <a:p>
              <a:endParaRPr lang="en-US"/>
            </a:p>
          </p:txBody>
        </p:sp>
        <p:sp>
          <p:nvSpPr>
            <p:cNvPr id="100485" name="Freeform 70"/>
            <p:cNvSpPr>
              <a:spLocks/>
            </p:cNvSpPr>
            <p:nvPr/>
          </p:nvSpPr>
          <p:spPr bwMode="auto">
            <a:xfrm>
              <a:off x="2437" y="2666"/>
              <a:ext cx="24" cy="29"/>
            </a:xfrm>
            <a:custGeom>
              <a:avLst/>
              <a:gdLst>
                <a:gd name="T0" fmla="*/ 0 w 22"/>
                <a:gd name="T1" fmla="*/ 15 h 20"/>
                <a:gd name="T2" fmla="*/ 23 w 22"/>
                <a:gd name="T3" fmla="*/ 0 h 20"/>
                <a:gd name="T4" fmla="*/ 28 w 22"/>
                <a:gd name="T5" fmla="*/ 46 h 20"/>
                <a:gd name="T6" fmla="*/ 5 w 22"/>
                <a:gd name="T7" fmla="*/ 61 h 20"/>
                <a:gd name="T8" fmla="*/ 0 w 22"/>
                <a:gd name="T9" fmla="*/ 15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86" name="Freeform 71"/>
            <p:cNvSpPr>
              <a:spLocks/>
            </p:cNvSpPr>
            <p:nvPr/>
          </p:nvSpPr>
          <p:spPr bwMode="auto">
            <a:xfrm>
              <a:off x="2511" y="2602"/>
              <a:ext cx="103" cy="57"/>
            </a:xfrm>
            <a:custGeom>
              <a:avLst/>
              <a:gdLst>
                <a:gd name="T0" fmla="*/ 0 w 94"/>
                <a:gd name="T1" fmla="*/ 73 h 40"/>
                <a:gd name="T2" fmla="*/ 118 w 94"/>
                <a:gd name="T3" fmla="*/ 0 h 40"/>
                <a:gd name="T4" fmla="*/ 124 w 94"/>
                <a:gd name="T5" fmla="*/ 43 h 40"/>
                <a:gd name="T6" fmla="*/ 5 w 94"/>
                <a:gd name="T7" fmla="*/ 115 h 40"/>
                <a:gd name="T8" fmla="*/ 0 w 94"/>
                <a:gd name="T9" fmla="*/ 73 h 40"/>
                <a:gd name="T10" fmla="*/ 0 60000 65536"/>
                <a:gd name="T11" fmla="*/ 0 60000 65536"/>
                <a:gd name="T12" fmla="*/ 0 60000 65536"/>
                <a:gd name="T13" fmla="*/ 0 60000 65536"/>
                <a:gd name="T14" fmla="*/ 0 60000 65536"/>
                <a:gd name="T15" fmla="*/ 0 w 94"/>
                <a:gd name="T16" fmla="*/ 0 h 40"/>
                <a:gd name="T17" fmla="*/ 94 w 94"/>
                <a:gd name="T18" fmla="*/ 40 h 40"/>
              </a:gdLst>
              <a:ahLst/>
              <a:cxnLst>
                <a:cxn ang="T10">
                  <a:pos x="T0" y="T1"/>
                </a:cxn>
                <a:cxn ang="T11">
                  <a:pos x="T2" y="T3"/>
                </a:cxn>
                <a:cxn ang="T12">
                  <a:pos x="T4" y="T5"/>
                </a:cxn>
                <a:cxn ang="T13">
                  <a:pos x="T6" y="T7"/>
                </a:cxn>
                <a:cxn ang="T14">
                  <a:pos x="T8" y="T9"/>
                </a:cxn>
              </a:cxnLst>
              <a:rect l="T15" t="T16" r="T17" b="T18"/>
              <a:pathLst>
                <a:path w="94" h="40">
                  <a:moveTo>
                    <a:pt x="0" y="25"/>
                  </a:moveTo>
                  <a:lnTo>
                    <a:pt x="90" y="0"/>
                  </a:lnTo>
                  <a:lnTo>
                    <a:pt x="94" y="15"/>
                  </a:lnTo>
                  <a:lnTo>
                    <a:pt x="5" y="40"/>
                  </a:lnTo>
                  <a:lnTo>
                    <a:pt x="0" y="25"/>
                  </a:lnTo>
                  <a:close/>
                </a:path>
              </a:pathLst>
            </a:custGeom>
            <a:solidFill>
              <a:schemeClr val="tx1"/>
            </a:solidFill>
            <a:ln w="9525">
              <a:solidFill>
                <a:schemeClr val="tx1"/>
              </a:solidFill>
              <a:round/>
              <a:headEnd/>
              <a:tailEnd/>
            </a:ln>
          </p:spPr>
          <p:txBody>
            <a:bodyPr/>
            <a:lstStyle/>
            <a:p>
              <a:endParaRPr lang="en-US"/>
            </a:p>
          </p:txBody>
        </p:sp>
        <p:sp>
          <p:nvSpPr>
            <p:cNvPr id="100487" name="Rectangle 72"/>
            <p:cNvSpPr>
              <a:spLocks noChangeArrowheads="1"/>
            </p:cNvSpPr>
            <p:nvPr/>
          </p:nvSpPr>
          <p:spPr bwMode="auto">
            <a:xfrm>
              <a:off x="283" y="3428"/>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a:t>
              </a:r>
            </a:p>
          </p:txBody>
        </p:sp>
        <p:sp>
          <p:nvSpPr>
            <p:cNvPr id="100488" name="Rectangle 73"/>
            <p:cNvSpPr>
              <a:spLocks noChangeArrowheads="1"/>
            </p:cNvSpPr>
            <p:nvPr/>
          </p:nvSpPr>
          <p:spPr bwMode="auto">
            <a:xfrm>
              <a:off x="283" y="2902"/>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5</a:t>
              </a:r>
            </a:p>
          </p:txBody>
        </p:sp>
        <p:sp>
          <p:nvSpPr>
            <p:cNvPr id="100489" name="Rectangle 74"/>
            <p:cNvSpPr>
              <a:spLocks noChangeArrowheads="1"/>
            </p:cNvSpPr>
            <p:nvPr/>
          </p:nvSpPr>
          <p:spPr bwMode="auto">
            <a:xfrm>
              <a:off x="236" y="2368"/>
              <a:ext cx="6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10</a:t>
              </a:r>
            </a:p>
          </p:txBody>
        </p:sp>
        <p:sp>
          <p:nvSpPr>
            <p:cNvPr id="100490" name="Rectangle 75"/>
            <p:cNvSpPr>
              <a:spLocks noChangeArrowheads="1"/>
            </p:cNvSpPr>
            <p:nvPr/>
          </p:nvSpPr>
          <p:spPr bwMode="auto">
            <a:xfrm>
              <a:off x="236" y="1841"/>
              <a:ext cx="6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15</a:t>
              </a:r>
            </a:p>
          </p:txBody>
        </p:sp>
        <p:sp>
          <p:nvSpPr>
            <p:cNvPr id="100491" name="Rectangle 76"/>
            <p:cNvSpPr>
              <a:spLocks noChangeArrowheads="1"/>
            </p:cNvSpPr>
            <p:nvPr/>
          </p:nvSpPr>
          <p:spPr bwMode="auto">
            <a:xfrm>
              <a:off x="376" y="3574"/>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a:t>
              </a:r>
            </a:p>
          </p:txBody>
        </p:sp>
        <p:sp>
          <p:nvSpPr>
            <p:cNvPr id="100492" name="Rectangle 77"/>
            <p:cNvSpPr>
              <a:spLocks noChangeArrowheads="1"/>
            </p:cNvSpPr>
            <p:nvPr/>
          </p:nvSpPr>
          <p:spPr bwMode="auto">
            <a:xfrm>
              <a:off x="907" y="3574"/>
              <a:ext cx="8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0.5</a:t>
              </a:r>
            </a:p>
          </p:txBody>
        </p:sp>
        <p:sp>
          <p:nvSpPr>
            <p:cNvPr id="100493" name="Rectangle 78"/>
            <p:cNvSpPr>
              <a:spLocks noChangeArrowheads="1"/>
            </p:cNvSpPr>
            <p:nvPr/>
          </p:nvSpPr>
          <p:spPr bwMode="auto">
            <a:xfrm>
              <a:off x="1498" y="3574"/>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a:t>
              </a:r>
            </a:p>
          </p:txBody>
        </p:sp>
        <p:sp>
          <p:nvSpPr>
            <p:cNvPr id="100494" name="Rectangle 79"/>
            <p:cNvSpPr>
              <a:spLocks noChangeArrowheads="1"/>
            </p:cNvSpPr>
            <p:nvPr/>
          </p:nvSpPr>
          <p:spPr bwMode="auto">
            <a:xfrm>
              <a:off x="2027" y="3574"/>
              <a:ext cx="8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1.5</a:t>
              </a:r>
            </a:p>
          </p:txBody>
        </p:sp>
        <p:sp>
          <p:nvSpPr>
            <p:cNvPr id="100495" name="Rectangle 80"/>
            <p:cNvSpPr>
              <a:spLocks noChangeArrowheads="1"/>
            </p:cNvSpPr>
            <p:nvPr/>
          </p:nvSpPr>
          <p:spPr bwMode="auto">
            <a:xfrm>
              <a:off x="2618" y="3574"/>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2</a:t>
              </a:r>
            </a:p>
          </p:txBody>
        </p:sp>
        <p:sp>
          <p:nvSpPr>
            <p:cNvPr id="100496" name="Rectangle 81"/>
            <p:cNvSpPr>
              <a:spLocks noChangeArrowheads="1"/>
            </p:cNvSpPr>
            <p:nvPr/>
          </p:nvSpPr>
          <p:spPr bwMode="auto">
            <a:xfrm rot="16200000">
              <a:off x="-85" y="2764"/>
              <a:ext cx="476"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t>Event rate (%)    </a:t>
              </a:r>
            </a:p>
          </p:txBody>
        </p:sp>
        <p:sp>
          <p:nvSpPr>
            <p:cNvPr id="1369170" name="Rectangle 82"/>
            <p:cNvSpPr>
              <a:spLocks noChangeArrowheads="1"/>
            </p:cNvSpPr>
            <p:nvPr/>
          </p:nvSpPr>
          <p:spPr bwMode="auto">
            <a:xfrm>
              <a:off x="2425" y="2247"/>
              <a:ext cx="270" cy="191"/>
            </a:xfrm>
            <a:prstGeom prst="rect">
              <a:avLst/>
            </a:prstGeom>
            <a:noFill/>
            <a:ln w="19050">
              <a:noFill/>
              <a:miter lim="800000"/>
              <a:headEnd/>
              <a:tailEnd/>
            </a:ln>
            <a:effectLst/>
          </p:spPr>
          <p:txBody>
            <a:bodyPr wrap="none" lIns="0" tIns="0" rIns="0" bIns="0">
              <a:spAutoFit/>
            </a:bodyPr>
            <a:lstStyle/>
            <a:p>
              <a:pPr algn="ctr" eaLnBrk="0" hangingPunct="0">
                <a:lnSpc>
                  <a:spcPct val="90000"/>
                </a:lnSpc>
                <a:spcBef>
                  <a:spcPct val="20000"/>
                </a:spcBef>
                <a:spcAft>
                  <a:spcPct val="50000"/>
                </a:spcAft>
                <a:buClr>
                  <a:schemeClr val="accent1"/>
                </a:buClr>
                <a:buFont typeface="Wingdings" pitchFamily="2" charset="2"/>
                <a:buNone/>
                <a:defRPr/>
              </a:pPr>
              <a:r>
                <a:rPr lang="en-GB" sz="2400" b="1" dirty="0">
                  <a:solidFill>
                    <a:srgbClr val="2A5010"/>
                  </a:solidFill>
                  <a:effectLst>
                    <a:outerShdw blurRad="38100" dist="38100" dir="2700000" algn="tl">
                      <a:srgbClr val="000000"/>
                    </a:outerShdw>
                  </a:effectLst>
                  <a:ea typeface="+mn-ea"/>
                  <a:cs typeface="Times New Roman" charset="0"/>
                </a:rPr>
                <a:t>42%</a:t>
              </a:r>
              <a:endParaRPr lang="fr-FR" sz="2400" b="1" dirty="0">
                <a:solidFill>
                  <a:srgbClr val="2A5010"/>
                </a:solidFill>
                <a:effectLst>
                  <a:outerShdw blurRad="38100" dist="38100" dir="2700000" algn="tl">
                    <a:srgbClr val="000000"/>
                  </a:outerShdw>
                </a:effectLst>
                <a:ea typeface="+mn-ea"/>
                <a:cs typeface="Times New Roman" charset="0"/>
              </a:endParaRPr>
            </a:p>
          </p:txBody>
        </p:sp>
        <p:sp>
          <p:nvSpPr>
            <p:cNvPr id="100498" name="Line 83"/>
            <p:cNvSpPr>
              <a:spLocks noChangeShapeType="1"/>
            </p:cNvSpPr>
            <p:nvPr/>
          </p:nvSpPr>
          <p:spPr bwMode="auto">
            <a:xfrm>
              <a:off x="2620" y="2610"/>
              <a:ext cx="0" cy="392"/>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a:p>
          </p:txBody>
        </p:sp>
      </p:grpSp>
      <p:grpSp>
        <p:nvGrpSpPr>
          <p:cNvPr id="100359" name="Group 84"/>
          <p:cNvGrpSpPr>
            <a:grpSpLocks/>
          </p:cNvGrpSpPr>
          <p:nvPr/>
        </p:nvGrpSpPr>
        <p:grpSpPr bwMode="auto">
          <a:xfrm>
            <a:off x="6335184" y="2747964"/>
            <a:ext cx="5389033" cy="3478396"/>
            <a:chOff x="2993" y="1845"/>
            <a:chExt cx="2546" cy="1964"/>
          </a:xfrm>
        </p:grpSpPr>
        <p:sp>
          <p:nvSpPr>
            <p:cNvPr id="100362" name="Rectangle 85"/>
            <p:cNvSpPr>
              <a:spLocks noChangeArrowheads="1"/>
            </p:cNvSpPr>
            <p:nvPr/>
          </p:nvSpPr>
          <p:spPr bwMode="auto">
            <a:xfrm>
              <a:off x="4015" y="2769"/>
              <a:ext cx="39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GB" sz="1400" b="1"/>
                <a:t>Placebo</a:t>
              </a:r>
              <a:endParaRPr lang="en-US" sz="1400" b="1"/>
            </a:p>
          </p:txBody>
        </p:sp>
        <p:sp>
          <p:nvSpPr>
            <p:cNvPr id="1369174" name="Rectangle 86"/>
            <p:cNvSpPr>
              <a:spLocks noChangeArrowheads="1"/>
            </p:cNvSpPr>
            <p:nvPr/>
          </p:nvSpPr>
          <p:spPr bwMode="auto">
            <a:xfrm>
              <a:off x="4724" y="3272"/>
              <a:ext cx="621" cy="209"/>
            </a:xfrm>
            <a:prstGeom prst="rect">
              <a:avLst/>
            </a:prstGeom>
            <a:noFill/>
            <a:ln w="9525">
              <a:noFill/>
              <a:miter lim="800000"/>
              <a:headEnd/>
              <a:tailEnd/>
            </a:ln>
            <a:effectLst/>
          </p:spPr>
          <p:txBody>
            <a:bodyPr wrap="none">
              <a:spAutoFit/>
            </a:bodyPr>
            <a:lstStyle/>
            <a:p>
              <a:pPr>
                <a:spcBef>
                  <a:spcPct val="50000"/>
                </a:spcBef>
                <a:defRPr/>
              </a:pPr>
              <a:r>
                <a:rPr lang="en-GB" b="1">
                  <a:solidFill>
                    <a:schemeClr val="tx2"/>
                  </a:solidFill>
                  <a:effectLst>
                    <a:outerShdw blurRad="38100" dist="38100" dir="2700000" algn="tl">
                      <a:srgbClr val="000000"/>
                    </a:outerShdw>
                  </a:effectLst>
                  <a:ea typeface="+mn-ea"/>
                  <a:cs typeface="+mn-cs"/>
                </a:rPr>
                <a:t>Ivabradine</a:t>
              </a:r>
              <a:endParaRPr lang="en-US" b="1">
                <a:solidFill>
                  <a:schemeClr val="tx2"/>
                </a:solidFill>
                <a:effectLst>
                  <a:outerShdw blurRad="38100" dist="38100" dir="2700000" algn="tl">
                    <a:srgbClr val="000000"/>
                  </a:outerShdw>
                </a:effectLst>
                <a:ea typeface="+mn-ea"/>
                <a:cs typeface="+mn-cs"/>
              </a:endParaRPr>
            </a:p>
          </p:txBody>
        </p:sp>
        <p:sp>
          <p:nvSpPr>
            <p:cNvPr id="100364" name="Text Box 87"/>
            <p:cNvSpPr txBox="1">
              <a:spLocks noChangeArrowheads="1"/>
            </p:cNvSpPr>
            <p:nvPr/>
          </p:nvSpPr>
          <p:spPr bwMode="auto">
            <a:xfrm>
              <a:off x="3356" y="1949"/>
              <a:ext cx="1165"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000"/>
                <a:t>Hospitalization for fatal and nonfatal MI</a:t>
              </a:r>
            </a:p>
            <a:p>
              <a:pPr algn="l" eaLnBrk="1" hangingPunct="1">
                <a:lnSpc>
                  <a:spcPct val="100000"/>
                </a:lnSpc>
                <a:spcBef>
                  <a:spcPct val="0"/>
                </a:spcBef>
                <a:spcAft>
                  <a:spcPct val="0"/>
                </a:spcAft>
                <a:buClrTx/>
                <a:buFontTx/>
                <a:buNone/>
              </a:pPr>
              <a:r>
                <a:rPr lang="en-GB" sz="1000"/>
                <a:t>HR (95% CI), 0.27 (0.11–0.66); </a:t>
              </a:r>
              <a:r>
                <a:rPr lang="en-GB" sz="1000" i="1"/>
                <a:t>P</a:t>
              </a:r>
              <a:r>
                <a:rPr lang="en-GB" sz="1000"/>
                <a:t>=0.002</a:t>
              </a:r>
            </a:p>
          </p:txBody>
        </p:sp>
        <p:sp>
          <p:nvSpPr>
            <p:cNvPr id="100365" name="Text Box 88"/>
            <p:cNvSpPr txBox="1">
              <a:spLocks noChangeArrowheads="1"/>
            </p:cNvSpPr>
            <p:nvPr/>
          </p:nvSpPr>
          <p:spPr bwMode="auto">
            <a:xfrm>
              <a:off x="4221" y="3670"/>
              <a:ext cx="24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000" b="1"/>
                <a:t>Years</a:t>
              </a:r>
              <a:endParaRPr lang="en-US" sz="1000" b="1"/>
            </a:p>
          </p:txBody>
        </p:sp>
        <p:sp>
          <p:nvSpPr>
            <p:cNvPr id="100366" name="Line 89"/>
            <p:cNvSpPr>
              <a:spLocks noChangeShapeType="1"/>
            </p:cNvSpPr>
            <p:nvPr/>
          </p:nvSpPr>
          <p:spPr bwMode="auto">
            <a:xfrm>
              <a:off x="3278" y="1924"/>
              <a:ext cx="1" cy="15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7" name="Line 90"/>
            <p:cNvSpPr>
              <a:spLocks noChangeShapeType="1"/>
            </p:cNvSpPr>
            <p:nvPr/>
          </p:nvSpPr>
          <p:spPr bwMode="auto">
            <a:xfrm>
              <a:off x="3251" y="3510"/>
              <a:ext cx="2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8" name="Line 91"/>
            <p:cNvSpPr>
              <a:spLocks noChangeShapeType="1"/>
            </p:cNvSpPr>
            <p:nvPr/>
          </p:nvSpPr>
          <p:spPr bwMode="auto">
            <a:xfrm>
              <a:off x="3251" y="2983"/>
              <a:ext cx="2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9" name="Line 92"/>
            <p:cNvSpPr>
              <a:spLocks noChangeShapeType="1"/>
            </p:cNvSpPr>
            <p:nvPr/>
          </p:nvSpPr>
          <p:spPr bwMode="auto">
            <a:xfrm>
              <a:off x="3251" y="2450"/>
              <a:ext cx="27"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0" name="Line 93"/>
            <p:cNvSpPr>
              <a:spLocks noChangeShapeType="1"/>
            </p:cNvSpPr>
            <p:nvPr/>
          </p:nvSpPr>
          <p:spPr bwMode="auto">
            <a:xfrm>
              <a:off x="3251" y="1924"/>
              <a:ext cx="2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1" name="Line 94"/>
            <p:cNvSpPr>
              <a:spLocks noChangeShapeType="1"/>
            </p:cNvSpPr>
            <p:nvPr/>
          </p:nvSpPr>
          <p:spPr bwMode="auto">
            <a:xfrm>
              <a:off x="3278" y="3510"/>
              <a:ext cx="224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2" name="Line 95"/>
            <p:cNvSpPr>
              <a:spLocks noChangeShapeType="1"/>
            </p:cNvSpPr>
            <p:nvPr/>
          </p:nvSpPr>
          <p:spPr bwMode="auto">
            <a:xfrm flipV="1">
              <a:off x="3278" y="3510"/>
              <a:ext cx="1" cy="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3" name="Line 96"/>
            <p:cNvSpPr>
              <a:spLocks noChangeShapeType="1"/>
            </p:cNvSpPr>
            <p:nvPr/>
          </p:nvSpPr>
          <p:spPr bwMode="auto">
            <a:xfrm flipV="1">
              <a:off x="3841" y="3510"/>
              <a:ext cx="2" cy="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4" name="Line 97"/>
            <p:cNvSpPr>
              <a:spLocks noChangeShapeType="1"/>
            </p:cNvSpPr>
            <p:nvPr/>
          </p:nvSpPr>
          <p:spPr bwMode="auto">
            <a:xfrm flipV="1">
              <a:off x="4400" y="3510"/>
              <a:ext cx="1" cy="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5" name="Line 98"/>
            <p:cNvSpPr>
              <a:spLocks noChangeShapeType="1"/>
            </p:cNvSpPr>
            <p:nvPr/>
          </p:nvSpPr>
          <p:spPr bwMode="auto">
            <a:xfrm flipV="1">
              <a:off x="4962" y="3510"/>
              <a:ext cx="1" cy="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6" name="Line 99"/>
            <p:cNvSpPr>
              <a:spLocks noChangeShapeType="1"/>
            </p:cNvSpPr>
            <p:nvPr/>
          </p:nvSpPr>
          <p:spPr bwMode="auto">
            <a:xfrm flipV="1">
              <a:off x="5520" y="3510"/>
              <a:ext cx="1" cy="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7" name="Freeform 100"/>
            <p:cNvSpPr>
              <a:spLocks/>
            </p:cNvSpPr>
            <p:nvPr/>
          </p:nvSpPr>
          <p:spPr bwMode="auto">
            <a:xfrm>
              <a:off x="3423" y="3270"/>
              <a:ext cx="2116" cy="213"/>
            </a:xfrm>
            <a:custGeom>
              <a:avLst/>
              <a:gdLst>
                <a:gd name="T0" fmla="*/ 0 w 455"/>
                <a:gd name="T1" fmla="*/ 10735 h 30"/>
                <a:gd name="T2" fmla="*/ 498 w 455"/>
                <a:gd name="T3" fmla="*/ 10735 h 30"/>
                <a:gd name="T4" fmla="*/ 712 w 455"/>
                <a:gd name="T5" fmla="*/ 9329 h 30"/>
                <a:gd name="T6" fmla="*/ 2014 w 455"/>
                <a:gd name="T7" fmla="*/ 7512 h 30"/>
                <a:gd name="T8" fmla="*/ 3223 w 455"/>
                <a:gd name="T9" fmla="*/ 7512 h 30"/>
                <a:gd name="T10" fmla="*/ 3613 w 455"/>
                <a:gd name="T11" fmla="*/ 7512 h 30"/>
                <a:gd name="T12" fmla="*/ 4823 w 455"/>
                <a:gd name="T13" fmla="*/ 7512 h 30"/>
                <a:gd name="T14" fmla="*/ 5539 w 455"/>
                <a:gd name="T15" fmla="*/ 7512 h 30"/>
                <a:gd name="T16" fmla="*/ 6339 w 455"/>
                <a:gd name="T17" fmla="*/ 7512 h 30"/>
                <a:gd name="T18" fmla="*/ 6529 w 455"/>
                <a:gd name="T19" fmla="*/ 7512 h 30"/>
                <a:gd name="T20" fmla="*/ 7743 w 455"/>
                <a:gd name="T21" fmla="*/ 7512 h 30"/>
                <a:gd name="T22" fmla="*/ 10859 w 455"/>
                <a:gd name="T23" fmla="*/ 7512 h 30"/>
                <a:gd name="T24" fmla="*/ 13389 w 455"/>
                <a:gd name="T25" fmla="*/ 7512 h 30"/>
                <a:gd name="T26" fmla="*/ 17193 w 455"/>
                <a:gd name="T27" fmla="*/ 6099 h 30"/>
                <a:gd name="T28" fmla="*/ 18105 w 455"/>
                <a:gd name="T29" fmla="*/ 6099 h 30"/>
                <a:gd name="T30" fmla="*/ 18295 w 455"/>
                <a:gd name="T31" fmla="*/ 6099 h 30"/>
                <a:gd name="T32" fmla="*/ 21434 w 455"/>
                <a:gd name="T33" fmla="*/ 6099 h 30"/>
                <a:gd name="T34" fmla="*/ 24546 w 455"/>
                <a:gd name="T35" fmla="*/ 3933 h 30"/>
                <a:gd name="T36" fmla="*/ 25955 w 455"/>
                <a:gd name="T37" fmla="*/ 2166 h 30"/>
                <a:gd name="T38" fmla="*/ 28959 w 455"/>
                <a:gd name="T39" fmla="*/ 0 h 30"/>
                <a:gd name="T40" fmla="*/ 29178 w 455"/>
                <a:gd name="T41" fmla="*/ 0 h 30"/>
                <a:gd name="T42" fmla="*/ 29977 w 455"/>
                <a:gd name="T43" fmla="*/ 0 h 30"/>
                <a:gd name="T44" fmla="*/ 31275 w 455"/>
                <a:gd name="T45" fmla="*/ 0 h 30"/>
                <a:gd name="T46" fmla="*/ 34800 w 455"/>
                <a:gd name="T47" fmla="*/ 0 h 30"/>
                <a:gd name="T48" fmla="*/ 36205 w 455"/>
                <a:gd name="T49" fmla="*/ 0 h 30"/>
                <a:gd name="T50" fmla="*/ 43041 w 455"/>
                <a:gd name="T51" fmla="*/ 0 h 30"/>
                <a:gd name="T52" fmla="*/ 45352 w 455"/>
                <a:gd name="T53" fmla="*/ 0 h 30"/>
                <a:gd name="T54" fmla="*/ 45766 w 455"/>
                <a:gd name="T55" fmla="*/ 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5"/>
                <a:gd name="T85" fmla="*/ 0 h 30"/>
                <a:gd name="T86" fmla="*/ 455 w 455"/>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5" h="30">
                  <a:moveTo>
                    <a:pt x="0" y="30"/>
                  </a:moveTo>
                  <a:lnTo>
                    <a:pt x="5" y="30"/>
                  </a:lnTo>
                  <a:lnTo>
                    <a:pt x="7" y="26"/>
                  </a:lnTo>
                  <a:lnTo>
                    <a:pt x="20" y="21"/>
                  </a:lnTo>
                  <a:lnTo>
                    <a:pt x="32" y="21"/>
                  </a:lnTo>
                  <a:lnTo>
                    <a:pt x="36" y="21"/>
                  </a:lnTo>
                  <a:lnTo>
                    <a:pt x="48" y="21"/>
                  </a:lnTo>
                  <a:lnTo>
                    <a:pt x="55" y="21"/>
                  </a:lnTo>
                  <a:lnTo>
                    <a:pt x="63" y="21"/>
                  </a:lnTo>
                  <a:lnTo>
                    <a:pt x="65" y="21"/>
                  </a:lnTo>
                  <a:lnTo>
                    <a:pt x="77" y="21"/>
                  </a:lnTo>
                  <a:lnTo>
                    <a:pt x="108" y="21"/>
                  </a:lnTo>
                  <a:lnTo>
                    <a:pt x="133" y="21"/>
                  </a:lnTo>
                  <a:lnTo>
                    <a:pt x="171" y="17"/>
                  </a:lnTo>
                  <a:lnTo>
                    <a:pt x="180" y="17"/>
                  </a:lnTo>
                  <a:lnTo>
                    <a:pt x="182" y="17"/>
                  </a:lnTo>
                  <a:lnTo>
                    <a:pt x="213" y="17"/>
                  </a:lnTo>
                  <a:lnTo>
                    <a:pt x="244" y="11"/>
                  </a:lnTo>
                  <a:lnTo>
                    <a:pt x="258" y="6"/>
                  </a:lnTo>
                  <a:lnTo>
                    <a:pt x="288" y="0"/>
                  </a:lnTo>
                  <a:lnTo>
                    <a:pt x="290" y="0"/>
                  </a:lnTo>
                  <a:lnTo>
                    <a:pt x="298" y="0"/>
                  </a:lnTo>
                  <a:lnTo>
                    <a:pt x="311" y="0"/>
                  </a:lnTo>
                  <a:lnTo>
                    <a:pt x="346" y="0"/>
                  </a:lnTo>
                  <a:lnTo>
                    <a:pt x="360" y="0"/>
                  </a:lnTo>
                  <a:lnTo>
                    <a:pt x="428" y="0"/>
                  </a:lnTo>
                  <a:lnTo>
                    <a:pt x="451" y="0"/>
                  </a:lnTo>
                  <a:lnTo>
                    <a:pt x="455" y="0"/>
                  </a:lnTo>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78" name="Freeform 101"/>
            <p:cNvSpPr>
              <a:spLocks/>
            </p:cNvSpPr>
            <p:nvPr/>
          </p:nvSpPr>
          <p:spPr bwMode="auto">
            <a:xfrm>
              <a:off x="3399" y="3447"/>
              <a:ext cx="33" cy="41"/>
            </a:xfrm>
            <a:custGeom>
              <a:avLst/>
              <a:gdLst>
                <a:gd name="T0" fmla="*/ 0 w 30"/>
                <a:gd name="T1" fmla="*/ 57 h 29"/>
                <a:gd name="T2" fmla="*/ 28 w 30"/>
                <a:gd name="T3" fmla="*/ 0 h 29"/>
                <a:gd name="T4" fmla="*/ 40 w 30"/>
                <a:gd name="T5" fmla="*/ 28 h 29"/>
                <a:gd name="T6" fmla="*/ 11 w 30"/>
                <a:gd name="T7" fmla="*/ 82 h 29"/>
                <a:gd name="T8" fmla="*/ 0 w 30"/>
                <a:gd name="T9" fmla="*/ 57 h 29"/>
                <a:gd name="T10" fmla="*/ 0 60000 65536"/>
                <a:gd name="T11" fmla="*/ 0 60000 65536"/>
                <a:gd name="T12" fmla="*/ 0 60000 65536"/>
                <a:gd name="T13" fmla="*/ 0 60000 65536"/>
                <a:gd name="T14" fmla="*/ 0 60000 65536"/>
                <a:gd name="T15" fmla="*/ 0 w 30"/>
                <a:gd name="T16" fmla="*/ 0 h 29"/>
                <a:gd name="T17" fmla="*/ 30 w 30"/>
                <a:gd name="T18" fmla="*/ 29 h 29"/>
              </a:gdLst>
              <a:ahLst/>
              <a:cxnLst>
                <a:cxn ang="T10">
                  <a:pos x="T0" y="T1"/>
                </a:cxn>
                <a:cxn ang="T11">
                  <a:pos x="T2" y="T3"/>
                </a:cxn>
                <a:cxn ang="T12">
                  <a:pos x="T4" y="T5"/>
                </a:cxn>
                <a:cxn ang="T13">
                  <a:pos x="T6" y="T7"/>
                </a:cxn>
                <a:cxn ang="T14">
                  <a:pos x="T8" y="T9"/>
                </a:cxn>
              </a:cxnLst>
              <a:rect l="T15" t="T16" r="T17" b="T18"/>
              <a:pathLst>
                <a:path w="30" h="29">
                  <a:moveTo>
                    <a:pt x="0" y="20"/>
                  </a:moveTo>
                  <a:lnTo>
                    <a:pt x="21" y="0"/>
                  </a:lnTo>
                  <a:lnTo>
                    <a:pt x="30" y="10"/>
                  </a:lnTo>
                  <a:lnTo>
                    <a:pt x="8" y="29"/>
                  </a:lnTo>
                  <a:lnTo>
                    <a:pt x="0" y="20"/>
                  </a:lnTo>
                  <a:close/>
                </a:path>
              </a:pathLst>
            </a:custGeom>
            <a:solidFill>
              <a:schemeClr val="tx1"/>
            </a:solidFill>
            <a:ln w="9525">
              <a:solidFill>
                <a:schemeClr val="tx1"/>
              </a:solidFill>
              <a:round/>
              <a:headEnd/>
              <a:tailEnd/>
            </a:ln>
          </p:spPr>
          <p:txBody>
            <a:bodyPr/>
            <a:lstStyle/>
            <a:p>
              <a:endParaRPr lang="en-US"/>
            </a:p>
          </p:txBody>
        </p:sp>
        <p:sp>
          <p:nvSpPr>
            <p:cNvPr id="100379" name="Freeform 102"/>
            <p:cNvSpPr>
              <a:spLocks/>
            </p:cNvSpPr>
            <p:nvPr/>
          </p:nvSpPr>
          <p:spPr bwMode="auto">
            <a:xfrm>
              <a:off x="3418" y="3411"/>
              <a:ext cx="23" cy="43"/>
            </a:xfrm>
            <a:custGeom>
              <a:avLst/>
              <a:gdLst>
                <a:gd name="T0" fmla="*/ 0 w 21"/>
                <a:gd name="T1" fmla="*/ 75 h 30"/>
                <a:gd name="T2" fmla="*/ 11 w 21"/>
                <a:gd name="T3" fmla="*/ 0 h 30"/>
                <a:gd name="T4" fmla="*/ 27 w 21"/>
                <a:gd name="T5" fmla="*/ 14 h 30"/>
                <a:gd name="T6" fmla="*/ 16 w 21"/>
                <a:gd name="T7" fmla="*/ 89 h 30"/>
                <a:gd name="T8" fmla="*/ 0 w 21"/>
                <a:gd name="T9" fmla="*/ 75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0" y="25"/>
                  </a:moveTo>
                  <a:lnTo>
                    <a:pt x="8" y="0"/>
                  </a:lnTo>
                  <a:lnTo>
                    <a:pt x="21" y="5"/>
                  </a:lnTo>
                  <a:lnTo>
                    <a:pt x="13" y="30"/>
                  </a:lnTo>
                  <a:lnTo>
                    <a:pt x="0" y="25"/>
                  </a:lnTo>
                  <a:close/>
                </a:path>
              </a:pathLst>
            </a:custGeom>
            <a:solidFill>
              <a:schemeClr val="tx1"/>
            </a:solidFill>
            <a:ln w="9525">
              <a:solidFill>
                <a:schemeClr val="tx1"/>
              </a:solidFill>
              <a:round/>
              <a:headEnd/>
              <a:tailEnd/>
            </a:ln>
          </p:spPr>
          <p:txBody>
            <a:bodyPr/>
            <a:lstStyle/>
            <a:p>
              <a:endParaRPr lang="en-US"/>
            </a:p>
          </p:txBody>
        </p:sp>
        <p:sp>
          <p:nvSpPr>
            <p:cNvPr id="100380" name="Rectangle 103"/>
            <p:cNvSpPr>
              <a:spLocks noChangeArrowheads="1"/>
            </p:cNvSpPr>
            <p:nvPr/>
          </p:nvSpPr>
          <p:spPr bwMode="auto">
            <a:xfrm>
              <a:off x="3437" y="3404"/>
              <a:ext cx="46"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81" name="Freeform 104"/>
            <p:cNvSpPr>
              <a:spLocks/>
            </p:cNvSpPr>
            <p:nvPr/>
          </p:nvSpPr>
          <p:spPr bwMode="auto">
            <a:xfrm>
              <a:off x="3534" y="3376"/>
              <a:ext cx="19" cy="28"/>
            </a:xfrm>
            <a:custGeom>
              <a:avLst/>
              <a:gdLst>
                <a:gd name="T0" fmla="*/ 0 w 17"/>
                <a:gd name="T1" fmla="*/ 14 h 20"/>
                <a:gd name="T2" fmla="*/ 19 w 17"/>
                <a:gd name="T3" fmla="*/ 0 h 20"/>
                <a:gd name="T4" fmla="*/ 23 w 17"/>
                <a:gd name="T5" fmla="*/ 41 h 20"/>
                <a:gd name="T6" fmla="*/ 4 w 17"/>
                <a:gd name="T7" fmla="*/ 55 h 20"/>
                <a:gd name="T8" fmla="*/ 0 w 17"/>
                <a:gd name="T9" fmla="*/ 1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382" name="Freeform 105"/>
            <p:cNvSpPr>
              <a:spLocks/>
            </p:cNvSpPr>
            <p:nvPr/>
          </p:nvSpPr>
          <p:spPr bwMode="auto">
            <a:xfrm>
              <a:off x="3548" y="3354"/>
              <a:ext cx="28" cy="43"/>
            </a:xfrm>
            <a:custGeom>
              <a:avLst/>
              <a:gdLst>
                <a:gd name="T0" fmla="*/ 0 w 25"/>
                <a:gd name="T1" fmla="*/ 60 h 30"/>
                <a:gd name="T2" fmla="*/ 24 w 25"/>
                <a:gd name="T3" fmla="*/ 0 h 30"/>
                <a:gd name="T4" fmla="*/ 35 w 25"/>
                <a:gd name="T5" fmla="*/ 29 h 30"/>
                <a:gd name="T6" fmla="*/ 11 w 25"/>
                <a:gd name="T7" fmla="*/ 89 h 30"/>
                <a:gd name="T8" fmla="*/ 0 w 25"/>
                <a:gd name="T9" fmla="*/ 60 h 30"/>
                <a:gd name="T10" fmla="*/ 0 60000 65536"/>
                <a:gd name="T11" fmla="*/ 0 60000 65536"/>
                <a:gd name="T12" fmla="*/ 0 60000 65536"/>
                <a:gd name="T13" fmla="*/ 0 60000 65536"/>
                <a:gd name="T14" fmla="*/ 0 60000 65536"/>
                <a:gd name="T15" fmla="*/ 0 w 25"/>
                <a:gd name="T16" fmla="*/ 0 h 30"/>
                <a:gd name="T17" fmla="*/ 25 w 25"/>
                <a:gd name="T18" fmla="*/ 30 h 30"/>
              </a:gdLst>
              <a:ahLst/>
              <a:cxnLst>
                <a:cxn ang="T10">
                  <a:pos x="T0" y="T1"/>
                </a:cxn>
                <a:cxn ang="T11">
                  <a:pos x="T2" y="T3"/>
                </a:cxn>
                <a:cxn ang="T12">
                  <a:pos x="T4" y="T5"/>
                </a:cxn>
                <a:cxn ang="T13">
                  <a:pos x="T6" y="T7"/>
                </a:cxn>
                <a:cxn ang="T14">
                  <a:pos x="T8" y="T9"/>
                </a:cxn>
              </a:cxnLst>
              <a:rect l="T15" t="T16" r="T17" b="T18"/>
              <a:pathLst>
                <a:path w="25" h="30">
                  <a:moveTo>
                    <a:pt x="0" y="20"/>
                  </a:moveTo>
                  <a:lnTo>
                    <a:pt x="17" y="0"/>
                  </a:lnTo>
                  <a:lnTo>
                    <a:pt x="25" y="10"/>
                  </a:lnTo>
                  <a:lnTo>
                    <a:pt x="8" y="30"/>
                  </a:lnTo>
                  <a:lnTo>
                    <a:pt x="0" y="20"/>
                  </a:lnTo>
                  <a:close/>
                </a:path>
              </a:pathLst>
            </a:custGeom>
            <a:solidFill>
              <a:schemeClr val="tx1"/>
            </a:solidFill>
            <a:ln w="9525">
              <a:solidFill>
                <a:schemeClr val="tx1"/>
              </a:solidFill>
              <a:round/>
              <a:headEnd/>
              <a:tailEnd/>
            </a:ln>
          </p:spPr>
          <p:txBody>
            <a:bodyPr/>
            <a:lstStyle/>
            <a:p>
              <a:endParaRPr lang="en-US"/>
            </a:p>
          </p:txBody>
        </p:sp>
        <p:sp>
          <p:nvSpPr>
            <p:cNvPr id="100383" name="Freeform 106"/>
            <p:cNvSpPr>
              <a:spLocks/>
            </p:cNvSpPr>
            <p:nvPr/>
          </p:nvSpPr>
          <p:spPr bwMode="auto">
            <a:xfrm>
              <a:off x="3567" y="3319"/>
              <a:ext cx="60" cy="50"/>
            </a:xfrm>
            <a:custGeom>
              <a:avLst/>
              <a:gdLst>
                <a:gd name="T0" fmla="*/ 0 w 55"/>
                <a:gd name="T1" fmla="*/ 59 h 35"/>
                <a:gd name="T2" fmla="*/ 67 w 55"/>
                <a:gd name="T3" fmla="*/ 0 h 35"/>
                <a:gd name="T4" fmla="*/ 71 w 55"/>
                <a:gd name="T5" fmla="*/ 43 h 35"/>
                <a:gd name="T6" fmla="*/ 4 w 55"/>
                <a:gd name="T7" fmla="*/ 101 h 35"/>
                <a:gd name="T8" fmla="*/ 0 w 55"/>
                <a:gd name="T9" fmla="*/ 59 h 35"/>
                <a:gd name="T10" fmla="*/ 0 60000 65536"/>
                <a:gd name="T11" fmla="*/ 0 60000 65536"/>
                <a:gd name="T12" fmla="*/ 0 60000 65536"/>
                <a:gd name="T13" fmla="*/ 0 60000 65536"/>
                <a:gd name="T14" fmla="*/ 0 60000 65536"/>
                <a:gd name="T15" fmla="*/ 0 w 55"/>
                <a:gd name="T16" fmla="*/ 0 h 35"/>
                <a:gd name="T17" fmla="*/ 55 w 55"/>
                <a:gd name="T18" fmla="*/ 35 h 35"/>
              </a:gdLst>
              <a:ahLst/>
              <a:cxnLst>
                <a:cxn ang="T10">
                  <a:pos x="T0" y="T1"/>
                </a:cxn>
                <a:cxn ang="T11">
                  <a:pos x="T2" y="T3"/>
                </a:cxn>
                <a:cxn ang="T12">
                  <a:pos x="T4" y="T5"/>
                </a:cxn>
                <a:cxn ang="T13">
                  <a:pos x="T6" y="T7"/>
                </a:cxn>
                <a:cxn ang="T14">
                  <a:pos x="T8" y="T9"/>
                </a:cxn>
              </a:cxnLst>
              <a:rect l="T15" t="T16" r="T17" b="T18"/>
              <a:pathLst>
                <a:path w="55" h="35">
                  <a:moveTo>
                    <a:pt x="0" y="20"/>
                  </a:moveTo>
                  <a:lnTo>
                    <a:pt x="51" y="0"/>
                  </a:lnTo>
                  <a:lnTo>
                    <a:pt x="55" y="15"/>
                  </a:lnTo>
                  <a:lnTo>
                    <a:pt x="4" y="35"/>
                  </a:lnTo>
                  <a:lnTo>
                    <a:pt x="0" y="20"/>
                  </a:lnTo>
                  <a:close/>
                </a:path>
              </a:pathLst>
            </a:custGeom>
            <a:solidFill>
              <a:schemeClr val="tx1"/>
            </a:solidFill>
            <a:ln w="9525">
              <a:solidFill>
                <a:schemeClr val="tx1"/>
              </a:solidFill>
              <a:round/>
              <a:headEnd/>
              <a:tailEnd/>
            </a:ln>
          </p:spPr>
          <p:txBody>
            <a:bodyPr/>
            <a:lstStyle/>
            <a:p>
              <a:endParaRPr lang="en-US"/>
            </a:p>
          </p:txBody>
        </p:sp>
        <p:sp>
          <p:nvSpPr>
            <p:cNvPr id="100384" name="Freeform 107"/>
            <p:cNvSpPr>
              <a:spLocks/>
            </p:cNvSpPr>
            <p:nvPr/>
          </p:nvSpPr>
          <p:spPr bwMode="auto">
            <a:xfrm>
              <a:off x="3623" y="3319"/>
              <a:ext cx="14" cy="21"/>
            </a:xfrm>
            <a:custGeom>
              <a:avLst/>
              <a:gdLst>
                <a:gd name="T0" fmla="*/ 0 w 13"/>
                <a:gd name="T1" fmla="*/ 14 h 15"/>
                <a:gd name="T2" fmla="*/ 4 w 13"/>
                <a:gd name="T3" fmla="*/ 0 h 15"/>
                <a:gd name="T4" fmla="*/ 16 w 13"/>
                <a:gd name="T5" fmla="*/ 28 h 15"/>
                <a:gd name="T6" fmla="*/ 11 w 13"/>
                <a:gd name="T7" fmla="*/ 41 h 15"/>
                <a:gd name="T8" fmla="*/ 0 w 13"/>
                <a:gd name="T9" fmla="*/ 1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100385" name="Freeform 108"/>
            <p:cNvSpPr>
              <a:spLocks/>
            </p:cNvSpPr>
            <p:nvPr/>
          </p:nvSpPr>
          <p:spPr bwMode="auto">
            <a:xfrm>
              <a:off x="3678" y="3254"/>
              <a:ext cx="19" cy="29"/>
            </a:xfrm>
            <a:custGeom>
              <a:avLst/>
              <a:gdLst>
                <a:gd name="T0" fmla="*/ 0 w 17"/>
                <a:gd name="T1" fmla="*/ 15 h 20"/>
                <a:gd name="T2" fmla="*/ 19 w 17"/>
                <a:gd name="T3" fmla="*/ 0 h 20"/>
                <a:gd name="T4" fmla="*/ 23 w 17"/>
                <a:gd name="T5" fmla="*/ 46 h 20"/>
                <a:gd name="T6" fmla="*/ 4 w 17"/>
                <a:gd name="T7" fmla="*/ 61 h 20"/>
                <a:gd name="T8" fmla="*/ 0 w 17"/>
                <a:gd name="T9" fmla="*/ 15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386" name="Freeform 109"/>
            <p:cNvSpPr>
              <a:spLocks/>
            </p:cNvSpPr>
            <p:nvPr/>
          </p:nvSpPr>
          <p:spPr bwMode="auto">
            <a:xfrm>
              <a:off x="3687" y="3233"/>
              <a:ext cx="24" cy="36"/>
            </a:xfrm>
            <a:custGeom>
              <a:avLst/>
              <a:gdLst>
                <a:gd name="T0" fmla="*/ 0 w 22"/>
                <a:gd name="T1" fmla="*/ 60 h 25"/>
                <a:gd name="T2" fmla="*/ 12 w 22"/>
                <a:gd name="T3" fmla="*/ 0 h 25"/>
                <a:gd name="T4" fmla="*/ 28 w 22"/>
                <a:gd name="T5" fmla="*/ 14 h 25"/>
                <a:gd name="T6" fmla="*/ 16 w 22"/>
                <a:gd name="T7" fmla="*/ 75 h 25"/>
                <a:gd name="T8" fmla="*/ 0 w 22"/>
                <a:gd name="T9" fmla="*/ 60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0"/>
                  </a:moveTo>
                  <a:lnTo>
                    <a:pt x="9" y="0"/>
                  </a:lnTo>
                  <a:lnTo>
                    <a:pt x="22" y="5"/>
                  </a:lnTo>
                  <a:lnTo>
                    <a:pt x="13" y="25"/>
                  </a:lnTo>
                  <a:lnTo>
                    <a:pt x="0" y="20"/>
                  </a:lnTo>
                  <a:close/>
                </a:path>
              </a:pathLst>
            </a:custGeom>
            <a:solidFill>
              <a:schemeClr val="tx1"/>
            </a:solidFill>
            <a:ln w="9525">
              <a:solidFill>
                <a:schemeClr val="tx1"/>
              </a:solidFill>
              <a:round/>
              <a:headEnd/>
              <a:tailEnd/>
            </a:ln>
          </p:spPr>
          <p:txBody>
            <a:bodyPr/>
            <a:lstStyle/>
            <a:p>
              <a:endParaRPr lang="en-US"/>
            </a:p>
          </p:txBody>
        </p:sp>
        <p:sp>
          <p:nvSpPr>
            <p:cNvPr id="100387" name="Freeform 110"/>
            <p:cNvSpPr>
              <a:spLocks/>
            </p:cNvSpPr>
            <p:nvPr/>
          </p:nvSpPr>
          <p:spPr bwMode="auto">
            <a:xfrm>
              <a:off x="3701" y="3197"/>
              <a:ext cx="61" cy="50"/>
            </a:xfrm>
            <a:custGeom>
              <a:avLst/>
              <a:gdLst>
                <a:gd name="T0" fmla="*/ 0 w 55"/>
                <a:gd name="T1" fmla="*/ 59 h 35"/>
                <a:gd name="T2" fmla="*/ 70 w 55"/>
                <a:gd name="T3" fmla="*/ 0 h 35"/>
                <a:gd name="T4" fmla="*/ 75 w 55"/>
                <a:gd name="T5" fmla="*/ 43 h 35"/>
                <a:gd name="T6" fmla="*/ 4 w 55"/>
                <a:gd name="T7" fmla="*/ 101 h 35"/>
                <a:gd name="T8" fmla="*/ 0 w 55"/>
                <a:gd name="T9" fmla="*/ 59 h 35"/>
                <a:gd name="T10" fmla="*/ 0 60000 65536"/>
                <a:gd name="T11" fmla="*/ 0 60000 65536"/>
                <a:gd name="T12" fmla="*/ 0 60000 65536"/>
                <a:gd name="T13" fmla="*/ 0 60000 65536"/>
                <a:gd name="T14" fmla="*/ 0 60000 65536"/>
                <a:gd name="T15" fmla="*/ 0 w 55"/>
                <a:gd name="T16" fmla="*/ 0 h 35"/>
                <a:gd name="T17" fmla="*/ 55 w 55"/>
                <a:gd name="T18" fmla="*/ 35 h 35"/>
              </a:gdLst>
              <a:ahLst/>
              <a:cxnLst>
                <a:cxn ang="T10">
                  <a:pos x="T0" y="T1"/>
                </a:cxn>
                <a:cxn ang="T11">
                  <a:pos x="T2" y="T3"/>
                </a:cxn>
                <a:cxn ang="T12">
                  <a:pos x="T4" y="T5"/>
                </a:cxn>
                <a:cxn ang="T13">
                  <a:pos x="T6" y="T7"/>
                </a:cxn>
                <a:cxn ang="T14">
                  <a:pos x="T8" y="T9"/>
                </a:cxn>
              </a:cxnLst>
              <a:rect l="T15" t="T16" r="T17" b="T18"/>
              <a:pathLst>
                <a:path w="55" h="35">
                  <a:moveTo>
                    <a:pt x="0" y="20"/>
                  </a:moveTo>
                  <a:lnTo>
                    <a:pt x="51" y="0"/>
                  </a:lnTo>
                  <a:lnTo>
                    <a:pt x="55" y="15"/>
                  </a:lnTo>
                  <a:lnTo>
                    <a:pt x="4" y="35"/>
                  </a:lnTo>
                  <a:lnTo>
                    <a:pt x="0" y="20"/>
                  </a:lnTo>
                  <a:close/>
                </a:path>
              </a:pathLst>
            </a:custGeom>
            <a:solidFill>
              <a:schemeClr val="tx1"/>
            </a:solidFill>
            <a:ln w="9525">
              <a:solidFill>
                <a:schemeClr val="tx1"/>
              </a:solidFill>
              <a:round/>
              <a:headEnd/>
              <a:tailEnd/>
            </a:ln>
          </p:spPr>
          <p:txBody>
            <a:bodyPr/>
            <a:lstStyle/>
            <a:p>
              <a:endParaRPr lang="en-US"/>
            </a:p>
          </p:txBody>
        </p:sp>
        <p:sp>
          <p:nvSpPr>
            <p:cNvPr id="100388" name="Rectangle 111"/>
            <p:cNvSpPr>
              <a:spLocks noChangeArrowheads="1"/>
            </p:cNvSpPr>
            <p:nvPr/>
          </p:nvSpPr>
          <p:spPr bwMode="auto">
            <a:xfrm>
              <a:off x="3762" y="3197"/>
              <a:ext cx="9"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89" name="Freeform 112"/>
            <p:cNvSpPr>
              <a:spLocks/>
            </p:cNvSpPr>
            <p:nvPr/>
          </p:nvSpPr>
          <p:spPr bwMode="auto">
            <a:xfrm>
              <a:off x="3823" y="3161"/>
              <a:ext cx="83" cy="43"/>
            </a:xfrm>
            <a:custGeom>
              <a:avLst/>
              <a:gdLst>
                <a:gd name="T0" fmla="*/ 0 w 76"/>
                <a:gd name="T1" fmla="*/ 46 h 30"/>
                <a:gd name="T2" fmla="*/ 94 w 76"/>
                <a:gd name="T3" fmla="*/ 0 h 30"/>
                <a:gd name="T4" fmla="*/ 99 w 76"/>
                <a:gd name="T5" fmla="*/ 46 h 30"/>
                <a:gd name="T6" fmla="*/ 4 w 76"/>
                <a:gd name="T7" fmla="*/ 89 h 30"/>
                <a:gd name="T8" fmla="*/ 0 w 76"/>
                <a:gd name="T9" fmla="*/ 46 h 30"/>
                <a:gd name="T10" fmla="*/ 0 60000 65536"/>
                <a:gd name="T11" fmla="*/ 0 60000 65536"/>
                <a:gd name="T12" fmla="*/ 0 60000 65536"/>
                <a:gd name="T13" fmla="*/ 0 60000 65536"/>
                <a:gd name="T14" fmla="*/ 0 60000 65536"/>
                <a:gd name="T15" fmla="*/ 0 w 76"/>
                <a:gd name="T16" fmla="*/ 0 h 30"/>
                <a:gd name="T17" fmla="*/ 76 w 76"/>
                <a:gd name="T18" fmla="*/ 30 h 30"/>
              </a:gdLst>
              <a:ahLst/>
              <a:cxnLst>
                <a:cxn ang="T10">
                  <a:pos x="T0" y="T1"/>
                </a:cxn>
                <a:cxn ang="T11">
                  <a:pos x="T2" y="T3"/>
                </a:cxn>
                <a:cxn ang="T12">
                  <a:pos x="T4" y="T5"/>
                </a:cxn>
                <a:cxn ang="T13">
                  <a:pos x="T6" y="T7"/>
                </a:cxn>
                <a:cxn ang="T14">
                  <a:pos x="T8" y="T9"/>
                </a:cxn>
              </a:cxnLst>
              <a:rect l="T15" t="T16" r="T17" b="T18"/>
              <a:pathLst>
                <a:path w="76" h="30">
                  <a:moveTo>
                    <a:pt x="0" y="15"/>
                  </a:moveTo>
                  <a:lnTo>
                    <a:pt x="72" y="0"/>
                  </a:lnTo>
                  <a:lnTo>
                    <a:pt x="76" y="15"/>
                  </a:lnTo>
                  <a:lnTo>
                    <a:pt x="4"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390" name="Freeform 113"/>
            <p:cNvSpPr>
              <a:spLocks/>
            </p:cNvSpPr>
            <p:nvPr/>
          </p:nvSpPr>
          <p:spPr bwMode="auto">
            <a:xfrm>
              <a:off x="3902" y="3154"/>
              <a:ext cx="23" cy="29"/>
            </a:xfrm>
            <a:custGeom>
              <a:avLst/>
              <a:gdLst>
                <a:gd name="T0" fmla="*/ 0 w 21"/>
                <a:gd name="T1" fmla="*/ 15 h 20"/>
                <a:gd name="T2" fmla="*/ 23 w 21"/>
                <a:gd name="T3" fmla="*/ 0 h 20"/>
                <a:gd name="T4" fmla="*/ 27 w 21"/>
                <a:gd name="T5" fmla="*/ 46 h 20"/>
                <a:gd name="T6" fmla="*/ 4 w 21"/>
                <a:gd name="T7" fmla="*/ 61 h 20"/>
                <a:gd name="T8" fmla="*/ 0 w 21"/>
                <a:gd name="T9" fmla="*/ 15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391" name="Freeform 114"/>
            <p:cNvSpPr>
              <a:spLocks/>
            </p:cNvSpPr>
            <p:nvPr/>
          </p:nvSpPr>
          <p:spPr bwMode="auto">
            <a:xfrm>
              <a:off x="3972" y="3104"/>
              <a:ext cx="50" cy="43"/>
            </a:xfrm>
            <a:custGeom>
              <a:avLst/>
              <a:gdLst>
                <a:gd name="T0" fmla="*/ 0 w 46"/>
                <a:gd name="T1" fmla="*/ 46 h 30"/>
                <a:gd name="T2" fmla="*/ 54 w 46"/>
                <a:gd name="T3" fmla="*/ 0 h 30"/>
                <a:gd name="T4" fmla="*/ 59 w 46"/>
                <a:gd name="T5" fmla="*/ 46 h 30"/>
                <a:gd name="T6" fmla="*/ 4 w 46"/>
                <a:gd name="T7" fmla="*/ 89 h 30"/>
                <a:gd name="T8" fmla="*/ 0 w 46"/>
                <a:gd name="T9" fmla="*/ 46 h 30"/>
                <a:gd name="T10" fmla="*/ 0 60000 65536"/>
                <a:gd name="T11" fmla="*/ 0 60000 65536"/>
                <a:gd name="T12" fmla="*/ 0 60000 65536"/>
                <a:gd name="T13" fmla="*/ 0 60000 65536"/>
                <a:gd name="T14" fmla="*/ 0 60000 65536"/>
                <a:gd name="T15" fmla="*/ 0 w 46"/>
                <a:gd name="T16" fmla="*/ 0 h 30"/>
                <a:gd name="T17" fmla="*/ 46 w 46"/>
                <a:gd name="T18" fmla="*/ 30 h 30"/>
              </a:gdLst>
              <a:ahLst/>
              <a:cxnLst>
                <a:cxn ang="T10">
                  <a:pos x="T0" y="T1"/>
                </a:cxn>
                <a:cxn ang="T11">
                  <a:pos x="T2" y="T3"/>
                </a:cxn>
                <a:cxn ang="T12">
                  <a:pos x="T4" y="T5"/>
                </a:cxn>
                <a:cxn ang="T13">
                  <a:pos x="T6" y="T7"/>
                </a:cxn>
                <a:cxn ang="T14">
                  <a:pos x="T8" y="T9"/>
                </a:cxn>
              </a:cxnLst>
              <a:rect l="T15" t="T16" r="T17" b="T18"/>
              <a:pathLst>
                <a:path w="46" h="30">
                  <a:moveTo>
                    <a:pt x="0" y="15"/>
                  </a:moveTo>
                  <a:lnTo>
                    <a:pt x="42" y="0"/>
                  </a:lnTo>
                  <a:lnTo>
                    <a:pt x="46" y="15"/>
                  </a:lnTo>
                  <a:lnTo>
                    <a:pt x="4"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392" name="Rectangle 115"/>
            <p:cNvSpPr>
              <a:spLocks noChangeArrowheads="1"/>
            </p:cNvSpPr>
            <p:nvPr/>
          </p:nvSpPr>
          <p:spPr bwMode="auto">
            <a:xfrm>
              <a:off x="4022" y="3104"/>
              <a:ext cx="51"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93" name="Rectangle 116"/>
            <p:cNvSpPr>
              <a:spLocks noChangeArrowheads="1"/>
            </p:cNvSpPr>
            <p:nvPr/>
          </p:nvSpPr>
          <p:spPr bwMode="auto">
            <a:xfrm>
              <a:off x="4129" y="3104"/>
              <a:ext cx="70"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94" name="Freeform 117"/>
            <p:cNvSpPr>
              <a:spLocks/>
            </p:cNvSpPr>
            <p:nvPr/>
          </p:nvSpPr>
          <p:spPr bwMode="auto">
            <a:xfrm>
              <a:off x="4195" y="3083"/>
              <a:ext cx="33" cy="43"/>
            </a:xfrm>
            <a:custGeom>
              <a:avLst/>
              <a:gdLst>
                <a:gd name="T0" fmla="*/ 0 w 30"/>
                <a:gd name="T1" fmla="*/ 46 h 30"/>
                <a:gd name="T2" fmla="*/ 28 w 30"/>
                <a:gd name="T3" fmla="*/ 0 h 30"/>
                <a:gd name="T4" fmla="*/ 40 w 30"/>
                <a:gd name="T5" fmla="*/ 46 h 30"/>
                <a:gd name="T6" fmla="*/ 11 w 30"/>
                <a:gd name="T7" fmla="*/ 89 h 30"/>
                <a:gd name="T8" fmla="*/ 0 w 30"/>
                <a:gd name="T9" fmla="*/ 46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0" y="15"/>
                  </a:moveTo>
                  <a:lnTo>
                    <a:pt x="21" y="0"/>
                  </a:lnTo>
                  <a:lnTo>
                    <a:pt x="30" y="15"/>
                  </a:lnTo>
                  <a:lnTo>
                    <a:pt x="8"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395" name="Freeform 118"/>
            <p:cNvSpPr>
              <a:spLocks/>
            </p:cNvSpPr>
            <p:nvPr/>
          </p:nvSpPr>
          <p:spPr bwMode="auto">
            <a:xfrm>
              <a:off x="4269" y="3012"/>
              <a:ext cx="98" cy="42"/>
            </a:xfrm>
            <a:custGeom>
              <a:avLst/>
              <a:gdLst>
                <a:gd name="T0" fmla="*/ 0 w 89"/>
                <a:gd name="T1" fmla="*/ 41 h 30"/>
                <a:gd name="T2" fmla="*/ 119 w 89"/>
                <a:gd name="T3" fmla="*/ 0 h 30"/>
                <a:gd name="T4" fmla="*/ 119 w 89"/>
                <a:gd name="T5" fmla="*/ 41 h 30"/>
                <a:gd name="T6" fmla="*/ 0 w 89"/>
                <a:gd name="T7" fmla="*/ 83 h 30"/>
                <a:gd name="T8" fmla="*/ 0 w 89"/>
                <a:gd name="T9" fmla="*/ 41 h 30"/>
                <a:gd name="T10" fmla="*/ 0 60000 65536"/>
                <a:gd name="T11" fmla="*/ 0 60000 65536"/>
                <a:gd name="T12" fmla="*/ 0 60000 65536"/>
                <a:gd name="T13" fmla="*/ 0 60000 65536"/>
                <a:gd name="T14" fmla="*/ 0 60000 65536"/>
                <a:gd name="T15" fmla="*/ 0 w 89"/>
                <a:gd name="T16" fmla="*/ 0 h 30"/>
                <a:gd name="T17" fmla="*/ 89 w 89"/>
                <a:gd name="T18" fmla="*/ 30 h 30"/>
              </a:gdLst>
              <a:ahLst/>
              <a:cxnLst>
                <a:cxn ang="T10">
                  <a:pos x="T0" y="T1"/>
                </a:cxn>
                <a:cxn ang="T11">
                  <a:pos x="T2" y="T3"/>
                </a:cxn>
                <a:cxn ang="T12">
                  <a:pos x="T4" y="T5"/>
                </a:cxn>
                <a:cxn ang="T13">
                  <a:pos x="T6" y="T7"/>
                </a:cxn>
                <a:cxn ang="T14">
                  <a:pos x="T8" y="T9"/>
                </a:cxn>
              </a:cxnLst>
              <a:rect l="T15" t="T16" r="T17" b="T18"/>
              <a:pathLst>
                <a:path w="89" h="30">
                  <a:moveTo>
                    <a:pt x="0" y="15"/>
                  </a:moveTo>
                  <a:lnTo>
                    <a:pt x="89" y="0"/>
                  </a:lnTo>
                  <a:lnTo>
                    <a:pt x="89" y="15"/>
                  </a:lnTo>
                  <a:lnTo>
                    <a:pt x="0"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396" name="Rectangle 119"/>
            <p:cNvSpPr>
              <a:spLocks noChangeArrowheads="1"/>
            </p:cNvSpPr>
            <p:nvPr/>
          </p:nvSpPr>
          <p:spPr bwMode="auto">
            <a:xfrm>
              <a:off x="4422" y="3004"/>
              <a:ext cx="98"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97" name="Rectangle 120"/>
            <p:cNvSpPr>
              <a:spLocks noChangeArrowheads="1"/>
            </p:cNvSpPr>
            <p:nvPr/>
          </p:nvSpPr>
          <p:spPr bwMode="auto">
            <a:xfrm>
              <a:off x="4576" y="3004"/>
              <a:ext cx="28"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98" name="Rectangle 121"/>
            <p:cNvSpPr>
              <a:spLocks noChangeArrowheads="1"/>
            </p:cNvSpPr>
            <p:nvPr/>
          </p:nvSpPr>
          <p:spPr bwMode="auto">
            <a:xfrm>
              <a:off x="4604" y="3004"/>
              <a:ext cx="70"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99" name="Rectangle 122"/>
            <p:cNvSpPr>
              <a:spLocks noChangeArrowheads="1"/>
            </p:cNvSpPr>
            <p:nvPr/>
          </p:nvSpPr>
          <p:spPr bwMode="auto">
            <a:xfrm>
              <a:off x="4730" y="3004"/>
              <a:ext cx="13"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00" name="Freeform 123"/>
            <p:cNvSpPr>
              <a:spLocks/>
            </p:cNvSpPr>
            <p:nvPr/>
          </p:nvSpPr>
          <p:spPr bwMode="auto">
            <a:xfrm>
              <a:off x="4734" y="2977"/>
              <a:ext cx="23" cy="42"/>
            </a:xfrm>
            <a:custGeom>
              <a:avLst/>
              <a:gdLst>
                <a:gd name="T0" fmla="*/ 0 w 21"/>
                <a:gd name="T1" fmla="*/ 74 h 29"/>
                <a:gd name="T2" fmla="*/ 11 w 21"/>
                <a:gd name="T3" fmla="*/ 0 h 29"/>
                <a:gd name="T4" fmla="*/ 27 w 21"/>
                <a:gd name="T5" fmla="*/ 13 h 29"/>
                <a:gd name="T6" fmla="*/ 16 w 21"/>
                <a:gd name="T7" fmla="*/ 88 h 29"/>
                <a:gd name="T8" fmla="*/ 0 w 21"/>
                <a:gd name="T9" fmla="*/ 74 h 29"/>
                <a:gd name="T10" fmla="*/ 0 60000 65536"/>
                <a:gd name="T11" fmla="*/ 0 60000 65536"/>
                <a:gd name="T12" fmla="*/ 0 60000 65536"/>
                <a:gd name="T13" fmla="*/ 0 60000 65536"/>
                <a:gd name="T14" fmla="*/ 0 60000 65536"/>
                <a:gd name="T15" fmla="*/ 0 w 21"/>
                <a:gd name="T16" fmla="*/ 0 h 29"/>
                <a:gd name="T17" fmla="*/ 21 w 21"/>
                <a:gd name="T18" fmla="*/ 29 h 29"/>
              </a:gdLst>
              <a:ahLst/>
              <a:cxnLst>
                <a:cxn ang="T10">
                  <a:pos x="T0" y="T1"/>
                </a:cxn>
                <a:cxn ang="T11">
                  <a:pos x="T2" y="T3"/>
                </a:cxn>
                <a:cxn ang="T12">
                  <a:pos x="T4" y="T5"/>
                </a:cxn>
                <a:cxn ang="T13">
                  <a:pos x="T6" y="T7"/>
                </a:cxn>
                <a:cxn ang="T14">
                  <a:pos x="T8" y="T9"/>
                </a:cxn>
              </a:cxnLst>
              <a:rect l="T15" t="T16" r="T17" b="T18"/>
              <a:pathLst>
                <a:path w="21" h="29">
                  <a:moveTo>
                    <a:pt x="0" y="24"/>
                  </a:moveTo>
                  <a:lnTo>
                    <a:pt x="8" y="0"/>
                  </a:lnTo>
                  <a:lnTo>
                    <a:pt x="21" y="4"/>
                  </a:lnTo>
                  <a:lnTo>
                    <a:pt x="13" y="29"/>
                  </a:lnTo>
                  <a:lnTo>
                    <a:pt x="0" y="24"/>
                  </a:lnTo>
                  <a:close/>
                </a:path>
              </a:pathLst>
            </a:custGeom>
            <a:solidFill>
              <a:schemeClr val="tx1"/>
            </a:solidFill>
            <a:ln w="9525">
              <a:solidFill>
                <a:schemeClr val="tx1"/>
              </a:solidFill>
              <a:round/>
              <a:headEnd/>
              <a:tailEnd/>
            </a:ln>
          </p:spPr>
          <p:txBody>
            <a:bodyPr/>
            <a:lstStyle/>
            <a:p>
              <a:endParaRPr lang="en-US"/>
            </a:p>
          </p:txBody>
        </p:sp>
        <p:sp>
          <p:nvSpPr>
            <p:cNvPr id="100401" name="Freeform 124"/>
            <p:cNvSpPr>
              <a:spLocks/>
            </p:cNvSpPr>
            <p:nvPr/>
          </p:nvSpPr>
          <p:spPr bwMode="auto">
            <a:xfrm>
              <a:off x="4749" y="2934"/>
              <a:ext cx="46" cy="56"/>
            </a:xfrm>
            <a:custGeom>
              <a:avLst/>
              <a:gdLst>
                <a:gd name="T0" fmla="*/ 0 w 42"/>
                <a:gd name="T1" fmla="*/ 89 h 39"/>
                <a:gd name="T2" fmla="*/ 45 w 42"/>
                <a:gd name="T3" fmla="*/ 0 h 39"/>
                <a:gd name="T4" fmla="*/ 55 w 42"/>
                <a:gd name="T5" fmla="*/ 29 h 39"/>
                <a:gd name="T6" fmla="*/ 11 w 42"/>
                <a:gd name="T7" fmla="*/ 115 h 39"/>
                <a:gd name="T8" fmla="*/ 0 w 42"/>
                <a:gd name="T9" fmla="*/ 89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0" y="30"/>
                  </a:moveTo>
                  <a:lnTo>
                    <a:pt x="34" y="0"/>
                  </a:lnTo>
                  <a:lnTo>
                    <a:pt x="42" y="10"/>
                  </a:lnTo>
                  <a:lnTo>
                    <a:pt x="8" y="39"/>
                  </a:lnTo>
                  <a:lnTo>
                    <a:pt x="0" y="30"/>
                  </a:lnTo>
                  <a:close/>
                </a:path>
              </a:pathLst>
            </a:custGeom>
            <a:solidFill>
              <a:schemeClr val="tx1"/>
            </a:solidFill>
            <a:ln w="9525">
              <a:solidFill>
                <a:schemeClr val="tx1"/>
              </a:solidFill>
              <a:round/>
              <a:headEnd/>
              <a:tailEnd/>
            </a:ln>
          </p:spPr>
          <p:txBody>
            <a:bodyPr/>
            <a:lstStyle/>
            <a:p>
              <a:endParaRPr lang="en-US"/>
            </a:p>
          </p:txBody>
        </p:sp>
        <p:sp>
          <p:nvSpPr>
            <p:cNvPr id="100402" name="Freeform 125"/>
            <p:cNvSpPr>
              <a:spLocks/>
            </p:cNvSpPr>
            <p:nvPr/>
          </p:nvSpPr>
          <p:spPr bwMode="auto">
            <a:xfrm>
              <a:off x="4786" y="2920"/>
              <a:ext cx="18" cy="29"/>
            </a:xfrm>
            <a:custGeom>
              <a:avLst/>
              <a:gdLst>
                <a:gd name="T0" fmla="*/ 0 w 17"/>
                <a:gd name="T1" fmla="*/ 15 h 20"/>
                <a:gd name="T2" fmla="*/ 15 w 17"/>
                <a:gd name="T3" fmla="*/ 0 h 20"/>
                <a:gd name="T4" fmla="*/ 20 w 17"/>
                <a:gd name="T5" fmla="*/ 46 h 20"/>
                <a:gd name="T6" fmla="*/ 4 w 17"/>
                <a:gd name="T7" fmla="*/ 61 h 20"/>
                <a:gd name="T8" fmla="*/ 0 w 17"/>
                <a:gd name="T9" fmla="*/ 15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2"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03" name="Freeform 126"/>
            <p:cNvSpPr>
              <a:spLocks/>
            </p:cNvSpPr>
            <p:nvPr/>
          </p:nvSpPr>
          <p:spPr bwMode="auto">
            <a:xfrm>
              <a:off x="4850" y="2849"/>
              <a:ext cx="103" cy="57"/>
            </a:xfrm>
            <a:custGeom>
              <a:avLst/>
              <a:gdLst>
                <a:gd name="T0" fmla="*/ 0 w 94"/>
                <a:gd name="T1" fmla="*/ 73 h 40"/>
                <a:gd name="T2" fmla="*/ 118 w 94"/>
                <a:gd name="T3" fmla="*/ 0 h 40"/>
                <a:gd name="T4" fmla="*/ 124 w 94"/>
                <a:gd name="T5" fmla="*/ 43 h 40"/>
                <a:gd name="T6" fmla="*/ 4 w 94"/>
                <a:gd name="T7" fmla="*/ 115 h 40"/>
                <a:gd name="T8" fmla="*/ 0 w 94"/>
                <a:gd name="T9" fmla="*/ 73 h 40"/>
                <a:gd name="T10" fmla="*/ 0 60000 65536"/>
                <a:gd name="T11" fmla="*/ 0 60000 65536"/>
                <a:gd name="T12" fmla="*/ 0 60000 65536"/>
                <a:gd name="T13" fmla="*/ 0 60000 65536"/>
                <a:gd name="T14" fmla="*/ 0 60000 65536"/>
                <a:gd name="T15" fmla="*/ 0 w 94"/>
                <a:gd name="T16" fmla="*/ 0 h 40"/>
                <a:gd name="T17" fmla="*/ 94 w 94"/>
                <a:gd name="T18" fmla="*/ 40 h 40"/>
              </a:gdLst>
              <a:ahLst/>
              <a:cxnLst>
                <a:cxn ang="T10">
                  <a:pos x="T0" y="T1"/>
                </a:cxn>
                <a:cxn ang="T11">
                  <a:pos x="T2" y="T3"/>
                </a:cxn>
                <a:cxn ang="T12">
                  <a:pos x="T4" y="T5"/>
                </a:cxn>
                <a:cxn ang="T13">
                  <a:pos x="T6" y="T7"/>
                </a:cxn>
                <a:cxn ang="T14">
                  <a:pos x="T8" y="T9"/>
                </a:cxn>
              </a:cxnLst>
              <a:rect l="T15" t="T16" r="T17" b="T18"/>
              <a:pathLst>
                <a:path w="94" h="40">
                  <a:moveTo>
                    <a:pt x="0" y="25"/>
                  </a:moveTo>
                  <a:lnTo>
                    <a:pt x="90" y="0"/>
                  </a:lnTo>
                  <a:lnTo>
                    <a:pt x="94" y="15"/>
                  </a:lnTo>
                  <a:lnTo>
                    <a:pt x="4" y="40"/>
                  </a:lnTo>
                  <a:lnTo>
                    <a:pt x="0" y="25"/>
                  </a:lnTo>
                  <a:close/>
                </a:path>
              </a:pathLst>
            </a:custGeom>
            <a:solidFill>
              <a:schemeClr val="tx1"/>
            </a:solidFill>
            <a:ln w="9525">
              <a:solidFill>
                <a:schemeClr val="tx1"/>
              </a:solidFill>
              <a:round/>
              <a:headEnd/>
              <a:tailEnd/>
            </a:ln>
          </p:spPr>
          <p:txBody>
            <a:bodyPr/>
            <a:lstStyle/>
            <a:p>
              <a:endParaRPr lang="en-US"/>
            </a:p>
          </p:txBody>
        </p:sp>
        <p:sp>
          <p:nvSpPr>
            <p:cNvPr id="100404" name="Freeform 127"/>
            <p:cNvSpPr>
              <a:spLocks/>
            </p:cNvSpPr>
            <p:nvPr/>
          </p:nvSpPr>
          <p:spPr bwMode="auto">
            <a:xfrm>
              <a:off x="5009" y="2770"/>
              <a:ext cx="70" cy="79"/>
            </a:xfrm>
            <a:custGeom>
              <a:avLst/>
              <a:gdLst>
                <a:gd name="T0" fmla="*/ 0 w 64"/>
                <a:gd name="T1" fmla="*/ 118 h 55"/>
                <a:gd name="T2" fmla="*/ 78 w 64"/>
                <a:gd name="T3" fmla="*/ 0 h 55"/>
                <a:gd name="T4" fmla="*/ 84 w 64"/>
                <a:gd name="T5" fmla="*/ 46 h 55"/>
                <a:gd name="T6" fmla="*/ 4 w 64"/>
                <a:gd name="T7" fmla="*/ 162 h 55"/>
                <a:gd name="T8" fmla="*/ 0 w 64"/>
                <a:gd name="T9" fmla="*/ 118 h 55"/>
                <a:gd name="T10" fmla="*/ 0 60000 65536"/>
                <a:gd name="T11" fmla="*/ 0 60000 65536"/>
                <a:gd name="T12" fmla="*/ 0 60000 65536"/>
                <a:gd name="T13" fmla="*/ 0 60000 65536"/>
                <a:gd name="T14" fmla="*/ 0 60000 65536"/>
                <a:gd name="T15" fmla="*/ 0 w 64"/>
                <a:gd name="T16" fmla="*/ 0 h 55"/>
                <a:gd name="T17" fmla="*/ 64 w 64"/>
                <a:gd name="T18" fmla="*/ 55 h 55"/>
              </a:gdLst>
              <a:ahLst/>
              <a:cxnLst>
                <a:cxn ang="T10">
                  <a:pos x="T0" y="T1"/>
                </a:cxn>
                <a:cxn ang="T11">
                  <a:pos x="T2" y="T3"/>
                </a:cxn>
                <a:cxn ang="T12">
                  <a:pos x="T4" y="T5"/>
                </a:cxn>
                <a:cxn ang="T13">
                  <a:pos x="T6" y="T7"/>
                </a:cxn>
                <a:cxn ang="T14">
                  <a:pos x="T8" y="T9"/>
                </a:cxn>
              </a:cxnLst>
              <a:rect l="T15" t="T16" r="T17" b="T18"/>
              <a:pathLst>
                <a:path w="64" h="55">
                  <a:moveTo>
                    <a:pt x="0" y="40"/>
                  </a:moveTo>
                  <a:lnTo>
                    <a:pt x="59" y="0"/>
                  </a:lnTo>
                  <a:lnTo>
                    <a:pt x="64" y="15"/>
                  </a:lnTo>
                  <a:lnTo>
                    <a:pt x="4" y="55"/>
                  </a:lnTo>
                  <a:lnTo>
                    <a:pt x="0" y="40"/>
                  </a:lnTo>
                  <a:close/>
                </a:path>
              </a:pathLst>
            </a:custGeom>
            <a:solidFill>
              <a:schemeClr val="tx1"/>
            </a:solidFill>
            <a:ln w="9525">
              <a:solidFill>
                <a:schemeClr val="tx1"/>
              </a:solidFill>
              <a:round/>
              <a:headEnd/>
              <a:tailEnd/>
            </a:ln>
          </p:spPr>
          <p:txBody>
            <a:bodyPr/>
            <a:lstStyle/>
            <a:p>
              <a:endParaRPr lang="en-US"/>
            </a:p>
          </p:txBody>
        </p:sp>
        <p:sp>
          <p:nvSpPr>
            <p:cNvPr id="100405" name="Freeform 128"/>
            <p:cNvSpPr>
              <a:spLocks/>
            </p:cNvSpPr>
            <p:nvPr/>
          </p:nvSpPr>
          <p:spPr bwMode="auto">
            <a:xfrm>
              <a:off x="5074" y="2763"/>
              <a:ext cx="24" cy="29"/>
            </a:xfrm>
            <a:custGeom>
              <a:avLst/>
              <a:gdLst>
                <a:gd name="T0" fmla="*/ 0 w 22"/>
                <a:gd name="T1" fmla="*/ 15 h 20"/>
                <a:gd name="T2" fmla="*/ 23 w 22"/>
                <a:gd name="T3" fmla="*/ 0 h 20"/>
                <a:gd name="T4" fmla="*/ 28 w 22"/>
                <a:gd name="T5" fmla="*/ 46 h 20"/>
                <a:gd name="T6" fmla="*/ 5 w 22"/>
                <a:gd name="T7" fmla="*/ 61 h 20"/>
                <a:gd name="T8" fmla="*/ 0 w 22"/>
                <a:gd name="T9" fmla="*/ 15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06" name="Freeform 129"/>
            <p:cNvSpPr>
              <a:spLocks/>
            </p:cNvSpPr>
            <p:nvPr/>
          </p:nvSpPr>
          <p:spPr bwMode="auto">
            <a:xfrm>
              <a:off x="5153" y="2727"/>
              <a:ext cx="98" cy="43"/>
            </a:xfrm>
            <a:custGeom>
              <a:avLst/>
              <a:gdLst>
                <a:gd name="T0" fmla="*/ 0 w 89"/>
                <a:gd name="T1" fmla="*/ 46 h 30"/>
                <a:gd name="T2" fmla="*/ 119 w 89"/>
                <a:gd name="T3" fmla="*/ 0 h 30"/>
                <a:gd name="T4" fmla="*/ 119 w 89"/>
                <a:gd name="T5" fmla="*/ 46 h 30"/>
                <a:gd name="T6" fmla="*/ 0 w 89"/>
                <a:gd name="T7" fmla="*/ 89 h 30"/>
                <a:gd name="T8" fmla="*/ 0 w 89"/>
                <a:gd name="T9" fmla="*/ 46 h 30"/>
                <a:gd name="T10" fmla="*/ 0 60000 65536"/>
                <a:gd name="T11" fmla="*/ 0 60000 65536"/>
                <a:gd name="T12" fmla="*/ 0 60000 65536"/>
                <a:gd name="T13" fmla="*/ 0 60000 65536"/>
                <a:gd name="T14" fmla="*/ 0 60000 65536"/>
                <a:gd name="T15" fmla="*/ 0 w 89"/>
                <a:gd name="T16" fmla="*/ 0 h 30"/>
                <a:gd name="T17" fmla="*/ 89 w 89"/>
                <a:gd name="T18" fmla="*/ 30 h 30"/>
              </a:gdLst>
              <a:ahLst/>
              <a:cxnLst>
                <a:cxn ang="T10">
                  <a:pos x="T0" y="T1"/>
                </a:cxn>
                <a:cxn ang="T11">
                  <a:pos x="T2" y="T3"/>
                </a:cxn>
                <a:cxn ang="T12">
                  <a:pos x="T4" y="T5"/>
                </a:cxn>
                <a:cxn ang="T13">
                  <a:pos x="T6" y="T7"/>
                </a:cxn>
                <a:cxn ang="T14">
                  <a:pos x="T8" y="T9"/>
                </a:cxn>
              </a:cxnLst>
              <a:rect l="T15" t="T16" r="T17" b="T18"/>
              <a:pathLst>
                <a:path w="89" h="30">
                  <a:moveTo>
                    <a:pt x="0" y="15"/>
                  </a:moveTo>
                  <a:lnTo>
                    <a:pt x="89" y="0"/>
                  </a:lnTo>
                  <a:lnTo>
                    <a:pt x="89" y="15"/>
                  </a:lnTo>
                  <a:lnTo>
                    <a:pt x="0"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07" name="Freeform 130"/>
            <p:cNvSpPr>
              <a:spLocks/>
            </p:cNvSpPr>
            <p:nvPr/>
          </p:nvSpPr>
          <p:spPr bwMode="auto">
            <a:xfrm>
              <a:off x="5307" y="2692"/>
              <a:ext cx="88" cy="43"/>
            </a:xfrm>
            <a:custGeom>
              <a:avLst/>
              <a:gdLst>
                <a:gd name="T0" fmla="*/ 0 w 81"/>
                <a:gd name="T1" fmla="*/ 46 h 30"/>
                <a:gd name="T2" fmla="*/ 104 w 81"/>
                <a:gd name="T3" fmla="*/ 0 h 30"/>
                <a:gd name="T4" fmla="*/ 104 w 81"/>
                <a:gd name="T5" fmla="*/ 46 h 30"/>
                <a:gd name="T6" fmla="*/ 0 w 81"/>
                <a:gd name="T7" fmla="*/ 89 h 30"/>
                <a:gd name="T8" fmla="*/ 0 w 81"/>
                <a:gd name="T9" fmla="*/ 46 h 30"/>
                <a:gd name="T10" fmla="*/ 0 60000 65536"/>
                <a:gd name="T11" fmla="*/ 0 60000 65536"/>
                <a:gd name="T12" fmla="*/ 0 60000 65536"/>
                <a:gd name="T13" fmla="*/ 0 60000 65536"/>
                <a:gd name="T14" fmla="*/ 0 60000 65536"/>
                <a:gd name="T15" fmla="*/ 0 w 81"/>
                <a:gd name="T16" fmla="*/ 0 h 30"/>
                <a:gd name="T17" fmla="*/ 81 w 81"/>
                <a:gd name="T18" fmla="*/ 30 h 30"/>
              </a:gdLst>
              <a:ahLst/>
              <a:cxnLst>
                <a:cxn ang="T10">
                  <a:pos x="T0" y="T1"/>
                </a:cxn>
                <a:cxn ang="T11">
                  <a:pos x="T2" y="T3"/>
                </a:cxn>
                <a:cxn ang="T12">
                  <a:pos x="T4" y="T5"/>
                </a:cxn>
                <a:cxn ang="T13">
                  <a:pos x="T6" y="T7"/>
                </a:cxn>
                <a:cxn ang="T14">
                  <a:pos x="T8" y="T9"/>
                </a:cxn>
              </a:cxnLst>
              <a:rect l="T15" t="T16" r="T17" b="T18"/>
              <a:pathLst>
                <a:path w="81" h="30">
                  <a:moveTo>
                    <a:pt x="0" y="15"/>
                  </a:moveTo>
                  <a:lnTo>
                    <a:pt x="81" y="0"/>
                  </a:lnTo>
                  <a:lnTo>
                    <a:pt x="81" y="15"/>
                  </a:lnTo>
                  <a:lnTo>
                    <a:pt x="0"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08" name="Freeform 131"/>
            <p:cNvSpPr>
              <a:spLocks/>
            </p:cNvSpPr>
            <p:nvPr/>
          </p:nvSpPr>
          <p:spPr bwMode="auto">
            <a:xfrm>
              <a:off x="5390" y="2685"/>
              <a:ext cx="14" cy="28"/>
            </a:xfrm>
            <a:custGeom>
              <a:avLst/>
              <a:gdLst>
                <a:gd name="T0" fmla="*/ 0 w 13"/>
                <a:gd name="T1" fmla="*/ 14 h 20"/>
                <a:gd name="T2" fmla="*/ 12 w 13"/>
                <a:gd name="T3" fmla="*/ 0 h 20"/>
                <a:gd name="T4" fmla="*/ 16 w 13"/>
                <a:gd name="T5" fmla="*/ 41 h 20"/>
                <a:gd name="T6" fmla="*/ 5 w 13"/>
                <a:gd name="T7" fmla="*/ 55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09" name="Freeform 132"/>
            <p:cNvSpPr>
              <a:spLocks/>
            </p:cNvSpPr>
            <p:nvPr/>
          </p:nvSpPr>
          <p:spPr bwMode="auto">
            <a:xfrm>
              <a:off x="5446" y="2585"/>
              <a:ext cx="61" cy="71"/>
            </a:xfrm>
            <a:custGeom>
              <a:avLst/>
              <a:gdLst>
                <a:gd name="T0" fmla="*/ 0 w 56"/>
                <a:gd name="T1" fmla="*/ 101 h 50"/>
                <a:gd name="T2" fmla="*/ 61 w 56"/>
                <a:gd name="T3" fmla="*/ 0 h 50"/>
                <a:gd name="T4" fmla="*/ 72 w 56"/>
                <a:gd name="T5" fmla="*/ 43 h 50"/>
                <a:gd name="T6" fmla="*/ 12 w 56"/>
                <a:gd name="T7" fmla="*/ 143 h 50"/>
                <a:gd name="T8" fmla="*/ 0 w 56"/>
                <a:gd name="T9" fmla="*/ 101 h 50"/>
                <a:gd name="T10" fmla="*/ 0 60000 65536"/>
                <a:gd name="T11" fmla="*/ 0 60000 65536"/>
                <a:gd name="T12" fmla="*/ 0 60000 65536"/>
                <a:gd name="T13" fmla="*/ 0 60000 65536"/>
                <a:gd name="T14" fmla="*/ 0 60000 65536"/>
                <a:gd name="T15" fmla="*/ 0 w 56"/>
                <a:gd name="T16" fmla="*/ 0 h 50"/>
                <a:gd name="T17" fmla="*/ 56 w 56"/>
                <a:gd name="T18" fmla="*/ 50 h 50"/>
              </a:gdLst>
              <a:ahLst/>
              <a:cxnLst>
                <a:cxn ang="T10">
                  <a:pos x="T0" y="T1"/>
                </a:cxn>
                <a:cxn ang="T11">
                  <a:pos x="T2" y="T3"/>
                </a:cxn>
                <a:cxn ang="T12">
                  <a:pos x="T4" y="T5"/>
                </a:cxn>
                <a:cxn ang="T13">
                  <a:pos x="T6" y="T7"/>
                </a:cxn>
                <a:cxn ang="T14">
                  <a:pos x="T8" y="T9"/>
                </a:cxn>
              </a:cxnLst>
              <a:rect l="T15" t="T16" r="T17" b="T18"/>
              <a:pathLst>
                <a:path w="56" h="50">
                  <a:moveTo>
                    <a:pt x="0" y="35"/>
                  </a:moveTo>
                  <a:lnTo>
                    <a:pt x="47" y="0"/>
                  </a:lnTo>
                  <a:lnTo>
                    <a:pt x="56" y="15"/>
                  </a:lnTo>
                  <a:lnTo>
                    <a:pt x="9" y="50"/>
                  </a:lnTo>
                  <a:lnTo>
                    <a:pt x="0" y="35"/>
                  </a:lnTo>
                  <a:close/>
                </a:path>
              </a:pathLst>
            </a:custGeom>
            <a:solidFill>
              <a:schemeClr val="tx1"/>
            </a:solidFill>
            <a:ln w="9525">
              <a:solidFill>
                <a:schemeClr val="tx1"/>
              </a:solidFill>
              <a:round/>
              <a:headEnd/>
              <a:tailEnd/>
            </a:ln>
          </p:spPr>
          <p:txBody>
            <a:bodyPr/>
            <a:lstStyle/>
            <a:p>
              <a:endParaRPr lang="en-US"/>
            </a:p>
          </p:txBody>
        </p:sp>
        <p:sp>
          <p:nvSpPr>
            <p:cNvPr id="100410" name="Rectangle 133"/>
            <p:cNvSpPr>
              <a:spLocks noChangeArrowheads="1"/>
            </p:cNvSpPr>
            <p:nvPr/>
          </p:nvSpPr>
          <p:spPr bwMode="auto">
            <a:xfrm>
              <a:off x="5501" y="2585"/>
              <a:ext cx="19"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11" name="Rectangle 134"/>
            <p:cNvSpPr>
              <a:spLocks noChangeArrowheads="1"/>
            </p:cNvSpPr>
            <p:nvPr/>
          </p:nvSpPr>
          <p:spPr bwMode="auto">
            <a:xfrm>
              <a:off x="3162" y="3433"/>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a:t>
              </a:r>
            </a:p>
          </p:txBody>
        </p:sp>
        <p:sp>
          <p:nvSpPr>
            <p:cNvPr id="100412" name="Rectangle 135"/>
            <p:cNvSpPr>
              <a:spLocks noChangeArrowheads="1"/>
            </p:cNvSpPr>
            <p:nvPr/>
          </p:nvSpPr>
          <p:spPr bwMode="auto">
            <a:xfrm>
              <a:off x="3162" y="2906"/>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5</a:t>
              </a:r>
            </a:p>
          </p:txBody>
        </p:sp>
        <p:sp>
          <p:nvSpPr>
            <p:cNvPr id="100413" name="Rectangle 136"/>
            <p:cNvSpPr>
              <a:spLocks noChangeArrowheads="1"/>
            </p:cNvSpPr>
            <p:nvPr/>
          </p:nvSpPr>
          <p:spPr bwMode="auto">
            <a:xfrm>
              <a:off x="3115" y="2372"/>
              <a:ext cx="6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10</a:t>
              </a:r>
            </a:p>
          </p:txBody>
        </p:sp>
        <p:sp>
          <p:nvSpPr>
            <p:cNvPr id="100414" name="Rectangle 137"/>
            <p:cNvSpPr>
              <a:spLocks noChangeArrowheads="1"/>
            </p:cNvSpPr>
            <p:nvPr/>
          </p:nvSpPr>
          <p:spPr bwMode="auto">
            <a:xfrm>
              <a:off x="3115" y="1845"/>
              <a:ext cx="6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15</a:t>
              </a:r>
            </a:p>
          </p:txBody>
        </p:sp>
        <p:sp>
          <p:nvSpPr>
            <p:cNvPr id="100415" name="Rectangle 138"/>
            <p:cNvSpPr>
              <a:spLocks noChangeArrowheads="1"/>
            </p:cNvSpPr>
            <p:nvPr/>
          </p:nvSpPr>
          <p:spPr bwMode="auto">
            <a:xfrm>
              <a:off x="3255" y="3578"/>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a:t>
              </a:r>
            </a:p>
          </p:txBody>
        </p:sp>
        <p:sp>
          <p:nvSpPr>
            <p:cNvPr id="100416" name="Rectangle 139"/>
            <p:cNvSpPr>
              <a:spLocks noChangeArrowheads="1"/>
            </p:cNvSpPr>
            <p:nvPr/>
          </p:nvSpPr>
          <p:spPr bwMode="auto">
            <a:xfrm>
              <a:off x="3786" y="3578"/>
              <a:ext cx="8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0.5</a:t>
              </a:r>
            </a:p>
          </p:txBody>
        </p:sp>
        <p:sp>
          <p:nvSpPr>
            <p:cNvPr id="100417" name="Rectangle 140"/>
            <p:cNvSpPr>
              <a:spLocks noChangeArrowheads="1"/>
            </p:cNvSpPr>
            <p:nvPr/>
          </p:nvSpPr>
          <p:spPr bwMode="auto">
            <a:xfrm>
              <a:off x="4377" y="3578"/>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a:t>
              </a:r>
            </a:p>
          </p:txBody>
        </p:sp>
        <p:sp>
          <p:nvSpPr>
            <p:cNvPr id="100418" name="Rectangle 141"/>
            <p:cNvSpPr>
              <a:spLocks noChangeArrowheads="1"/>
            </p:cNvSpPr>
            <p:nvPr/>
          </p:nvSpPr>
          <p:spPr bwMode="auto">
            <a:xfrm>
              <a:off x="4906" y="3578"/>
              <a:ext cx="8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1.5</a:t>
              </a:r>
            </a:p>
          </p:txBody>
        </p:sp>
        <p:sp>
          <p:nvSpPr>
            <p:cNvPr id="100419" name="Rectangle 142"/>
            <p:cNvSpPr>
              <a:spLocks noChangeArrowheads="1"/>
            </p:cNvSpPr>
            <p:nvPr/>
          </p:nvSpPr>
          <p:spPr bwMode="auto">
            <a:xfrm>
              <a:off x="5497" y="3578"/>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2</a:t>
              </a:r>
            </a:p>
          </p:txBody>
        </p:sp>
        <p:sp>
          <p:nvSpPr>
            <p:cNvPr id="100420" name="Rectangle 143"/>
            <p:cNvSpPr>
              <a:spLocks noChangeArrowheads="1"/>
            </p:cNvSpPr>
            <p:nvPr/>
          </p:nvSpPr>
          <p:spPr bwMode="auto">
            <a:xfrm rot="16200000">
              <a:off x="2801" y="2825"/>
              <a:ext cx="45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Event rate (%)</a:t>
              </a:r>
            </a:p>
          </p:txBody>
        </p:sp>
        <p:sp>
          <p:nvSpPr>
            <p:cNvPr id="1369232" name="Rectangle 144"/>
            <p:cNvSpPr>
              <a:spLocks noChangeArrowheads="1"/>
            </p:cNvSpPr>
            <p:nvPr/>
          </p:nvSpPr>
          <p:spPr bwMode="auto">
            <a:xfrm>
              <a:off x="5148" y="2272"/>
              <a:ext cx="270" cy="191"/>
            </a:xfrm>
            <a:prstGeom prst="rect">
              <a:avLst/>
            </a:prstGeom>
            <a:noFill/>
            <a:ln w="19050">
              <a:noFill/>
              <a:miter lim="800000"/>
              <a:headEnd/>
              <a:tailEnd/>
            </a:ln>
            <a:effectLst/>
          </p:spPr>
          <p:txBody>
            <a:bodyPr wrap="none" lIns="0" tIns="0" rIns="0" bIns="0">
              <a:spAutoFit/>
            </a:bodyPr>
            <a:lstStyle/>
            <a:p>
              <a:pPr algn="ctr" eaLnBrk="0" hangingPunct="0">
                <a:lnSpc>
                  <a:spcPct val="90000"/>
                </a:lnSpc>
                <a:spcBef>
                  <a:spcPct val="20000"/>
                </a:spcBef>
                <a:spcAft>
                  <a:spcPct val="50000"/>
                </a:spcAft>
                <a:buClr>
                  <a:schemeClr val="accent1"/>
                </a:buClr>
                <a:buFont typeface="Wingdings" pitchFamily="2" charset="2"/>
                <a:buNone/>
                <a:defRPr/>
              </a:pPr>
              <a:r>
                <a:rPr lang="en-GB" sz="2400" b="1" dirty="0">
                  <a:solidFill>
                    <a:srgbClr val="FFFF00"/>
                  </a:solidFill>
                  <a:effectLst>
                    <a:outerShdw blurRad="38100" dist="38100" dir="2700000" algn="tl">
                      <a:srgbClr val="000000"/>
                    </a:outerShdw>
                  </a:effectLst>
                  <a:ea typeface="+mn-ea"/>
                  <a:cs typeface="Times New Roman" charset="0"/>
                </a:rPr>
                <a:t>73%</a:t>
              </a:r>
              <a:endParaRPr lang="fr-FR" sz="2400" b="1" dirty="0">
                <a:solidFill>
                  <a:srgbClr val="FFFF00"/>
                </a:solidFill>
                <a:effectLst>
                  <a:outerShdw blurRad="38100" dist="38100" dir="2700000" algn="tl">
                    <a:srgbClr val="000000"/>
                  </a:outerShdw>
                </a:effectLst>
                <a:ea typeface="+mn-ea"/>
                <a:cs typeface="Times New Roman" charset="0"/>
              </a:endParaRPr>
            </a:p>
          </p:txBody>
        </p:sp>
        <p:sp>
          <p:nvSpPr>
            <p:cNvPr id="100422" name="Line 145"/>
            <p:cNvSpPr>
              <a:spLocks noChangeShapeType="1"/>
            </p:cNvSpPr>
            <p:nvPr/>
          </p:nvSpPr>
          <p:spPr bwMode="auto">
            <a:xfrm>
              <a:off x="5457" y="2698"/>
              <a:ext cx="9" cy="533"/>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a:p>
          </p:txBody>
        </p:sp>
      </p:grpSp>
      <p:sp>
        <p:nvSpPr>
          <p:cNvPr id="100360" name="Rectangle 146"/>
          <p:cNvSpPr>
            <a:spLocks noChangeArrowheads="1"/>
          </p:cNvSpPr>
          <p:nvPr/>
        </p:nvSpPr>
        <p:spPr bwMode="auto">
          <a:xfrm>
            <a:off x="0" y="6270626"/>
            <a:ext cx="12192000" cy="4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81000" indent="-381000" eaLnBrk="0" hangingPunct="0">
              <a:lnSpc>
                <a:spcPct val="90000"/>
              </a:lnSpc>
              <a:spcBef>
                <a:spcPct val="50000"/>
              </a:spcBef>
              <a:spcAft>
                <a:spcPct val="50000"/>
              </a:spcAft>
              <a:buClr>
                <a:schemeClr val="accent1"/>
              </a:buClr>
              <a:buFont typeface="Wingdings" charset="0"/>
              <a:buNone/>
            </a:pPr>
            <a:r>
              <a:rPr lang="fr-FR" sz="1200" dirty="0"/>
              <a:t>Fox K, Ford I, et al; BEAUTIFUL </a:t>
            </a:r>
            <a:r>
              <a:rPr lang="fr-FR" sz="1200" dirty="0" err="1"/>
              <a:t>Investigators</a:t>
            </a:r>
            <a:r>
              <a:rPr lang="fr-FR" sz="1200" dirty="0"/>
              <a:t>. </a:t>
            </a:r>
            <a:r>
              <a:rPr lang="fr-FR" sz="1200" dirty="0" err="1"/>
              <a:t>Effect</a:t>
            </a:r>
            <a:r>
              <a:rPr lang="fr-FR" sz="1200" dirty="0"/>
              <a:t> of </a:t>
            </a:r>
            <a:r>
              <a:rPr lang="fr-FR" sz="1200" dirty="0" err="1"/>
              <a:t>ivabradine</a:t>
            </a:r>
            <a:r>
              <a:rPr lang="fr-FR" sz="1200" dirty="0"/>
              <a:t> on </a:t>
            </a:r>
            <a:r>
              <a:rPr lang="fr-FR" sz="1200" dirty="0" err="1"/>
              <a:t>cardiovascular</a:t>
            </a:r>
            <a:r>
              <a:rPr lang="fr-FR" sz="1200" dirty="0"/>
              <a:t> </a:t>
            </a:r>
            <a:r>
              <a:rPr lang="fr-FR" sz="1200" dirty="0" err="1"/>
              <a:t>outcomes</a:t>
            </a:r>
            <a:r>
              <a:rPr lang="fr-FR" sz="1200" dirty="0"/>
              <a:t> in patients </a:t>
            </a:r>
            <a:r>
              <a:rPr lang="fr-FR" sz="1200" dirty="0" err="1"/>
              <a:t>with</a:t>
            </a:r>
            <a:r>
              <a:rPr lang="fr-FR" sz="1200" dirty="0"/>
              <a:t> stable </a:t>
            </a:r>
            <a:r>
              <a:rPr lang="fr-FR" sz="1200" dirty="0" err="1"/>
              <a:t>coronary</a:t>
            </a:r>
            <a:r>
              <a:rPr lang="fr-FR" sz="1200" dirty="0"/>
              <a:t> </a:t>
            </a:r>
            <a:r>
              <a:rPr lang="fr-FR" sz="1200" dirty="0" err="1"/>
              <a:t>artery</a:t>
            </a:r>
            <a:r>
              <a:rPr lang="fr-FR" sz="1200" dirty="0"/>
              <a:t> </a:t>
            </a:r>
            <a:r>
              <a:rPr lang="fr-FR" sz="1200" dirty="0" err="1"/>
              <a:t>diseaseand</a:t>
            </a:r>
            <a:r>
              <a:rPr lang="fr-FR" sz="1200" dirty="0"/>
              <a:t> </a:t>
            </a:r>
            <a:r>
              <a:rPr lang="fr-FR" sz="1200" dirty="0" err="1"/>
              <a:t>left-ventricular</a:t>
            </a:r>
            <a:r>
              <a:rPr lang="fr-FR" sz="1200" dirty="0"/>
              <a:t> </a:t>
            </a:r>
            <a:r>
              <a:rPr lang="fr-FR" sz="1200" dirty="0" err="1"/>
              <a:t>systolic</a:t>
            </a:r>
            <a:r>
              <a:rPr lang="fr-FR" sz="1200" dirty="0"/>
              <a:t> </a:t>
            </a:r>
            <a:r>
              <a:rPr lang="fr-FR" sz="1200" dirty="0" err="1"/>
              <a:t>dysfunction</a:t>
            </a:r>
            <a:r>
              <a:rPr lang="fr-FR" sz="1200" dirty="0"/>
              <a:t> </a:t>
            </a:r>
            <a:r>
              <a:rPr lang="fr-FR" sz="1200" dirty="0" err="1"/>
              <a:t>with</a:t>
            </a:r>
            <a:r>
              <a:rPr lang="fr-FR" sz="1200" dirty="0"/>
              <a:t> </a:t>
            </a:r>
            <a:r>
              <a:rPr lang="fr-FR" sz="1200" dirty="0" err="1"/>
              <a:t>limiting</a:t>
            </a:r>
            <a:r>
              <a:rPr lang="fr-FR" sz="1200" dirty="0"/>
              <a:t> </a:t>
            </a:r>
            <a:r>
              <a:rPr lang="fr-FR" sz="1200" dirty="0" err="1"/>
              <a:t>angina</a:t>
            </a:r>
            <a:r>
              <a:rPr lang="fr-FR" sz="1200" dirty="0"/>
              <a:t>: a </a:t>
            </a:r>
            <a:r>
              <a:rPr lang="fr-FR" sz="1200" dirty="0" err="1"/>
              <a:t>subgroup</a:t>
            </a:r>
            <a:r>
              <a:rPr lang="fr-FR" sz="1200" dirty="0"/>
              <a:t> </a:t>
            </a:r>
            <a:r>
              <a:rPr lang="fr-FR" sz="1200" dirty="0" err="1"/>
              <a:t>analysis</a:t>
            </a:r>
            <a:r>
              <a:rPr lang="fr-FR" sz="1200" dirty="0"/>
              <a:t> of the </a:t>
            </a:r>
            <a:r>
              <a:rPr lang="fr-FR" sz="1200" dirty="0" err="1"/>
              <a:t>randomized</a:t>
            </a:r>
            <a:r>
              <a:rPr lang="fr-FR" sz="1200" dirty="0"/>
              <a:t>, </a:t>
            </a:r>
            <a:r>
              <a:rPr lang="fr-FR" sz="1200" dirty="0" err="1"/>
              <a:t>controlled</a:t>
            </a:r>
            <a:r>
              <a:rPr lang="fr-FR" sz="1200" dirty="0"/>
              <a:t> BEAUTIFUL trial. </a:t>
            </a:r>
            <a:r>
              <a:rPr lang="fr-FR" sz="1200" dirty="0" err="1"/>
              <a:t>Eur</a:t>
            </a:r>
            <a:r>
              <a:rPr lang="fr-FR" sz="1200" dirty="0"/>
              <a:t> </a:t>
            </a:r>
            <a:r>
              <a:rPr lang="fr-FR" sz="1200" dirty="0" err="1"/>
              <a:t>heart</a:t>
            </a:r>
            <a:r>
              <a:rPr lang="fr-FR" sz="1200" dirty="0"/>
              <a:t> Jour On line.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3730" name="Rectangle 2"/>
          <p:cNvSpPr>
            <a:spLocks noGrp="1" noChangeArrowheads="1"/>
          </p:cNvSpPr>
          <p:nvPr>
            <p:ph type="title"/>
          </p:nvPr>
        </p:nvSpPr>
        <p:spPr>
          <a:xfrm>
            <a:off x="101600" y="304801"/>
            <a:ext cx="11785600" cy="1190625"/>
          </a:xfrm>
        </p:spPr>
        <p:txBody>
          <a:bodyPr lIns="91440" tIns="45720" rIns="91440" bIns="45720"/>
          <a:lstStyle/>
          <a:p>
            <a:pPr>
              <a:defRPr/>
            </a:pPr>
            <a:r>
              <a:rPr lang="fr-FR" sz="1800" b="0" dirty="0" smtClean="0">
                <a:ea typeface="+mj-ea"/>
              </a:rPr>
              <a:t/>
            </a:r>
            <a:br>
              <a:rPr lang="fr-FR" sz="1800" b="0" dirty="0" smtClean="0">
                <a:ea typeface="+mj-ea"/>
              </a:rPr>
            </a:br>
            <a:endParaRPr lang="en-CA" sz="1800" b="0" dirty="0" smtClean="0">
              <a:ea typeface="+mj-ea"/>
            </a:endParaRPr>
          </a:p>
        </p:txBody>
      </p:sp>
      <p:sp>
        <p:nvSpPr>
          <p:cNvPr id="1353731" name="Rectangle 3"/>
          <p:cNvSpPr>
            <a:spLocks noGrp="1" noChangeArrowheads="1"/>
          </p:cNvSpPr>
          <p:nvPr>
            <p:ph type="body" idx="1"/>
          </p:nvPr>
        </p:nvSpPr>
        <p:spPr>
          <a:xfrm>
            <a:off x="575734" y="1247776"/>
            <a:ext cx="11180233" cy="5573713"/>
          </a:xfrm>
        </p:spPr>
        <p:txBody>
          <a:bodyPr wrap="square"/>
          <a:lstStyle/>
          <a:p>
            <a:pPr marL="346075" indent="-346075">
              <a:lnSpc>
                <a:spcPct val="115000"/>
              </a:lnSpc>
              <a:spcBef>
                <a:spcPct val="0"/>
              </a:spcBef>
              <a:spcAft>
                <a:spcPct val="65000"/>
              </a:spcAft>
            </a:pPr>
            <a:r>
              <a:rPr lang="en-US" sz="1800" b="1" dirty="0">
                <a:latin typeface="Arial" charset="0"/>
              </a:rPr>
              <a:t>Ivabradine</a:t>
            </a:r>
            <a:r>
              <a:rPr lang="en-US" sz="1800" dirty="0">
                <a:latin typeface="Arial" charset="0"/>
              </a:rPr>
              <a:t>, the first selective and specific </a:t>
            </a:r>
            <a:r>
              <a:rPr lang="en-US" sz="1800" i="1" dirty="0">
                <a:latin typeface="Arial" charset="0"/>
              </a:rPr>
              <a:t>I</a:t>
            </a:r>
            <a:r>
              <a:rPr lang="en-US" sz="1800" baseline="-25000" dirty="0">
                <a:latin typeface="Arial" charset="0"/>
              </a:rPr>
              <a:t>f</a:t>
            </a:r>
            <a:r>
              <a:rPr lang="en-US" sz="1800" dirty="0">
                <a:latin typeface="Arial" charset="0"/>
              </a:rPr>
              <a:t> inhibitor, has already demonstrated </a:t>
            </a:r>
            <a:r>
              <a:rPr lang="en-US" sz="1800" dirty="0" err="1">
                <a:latin typeface="Arial" charset="0"/>
              </a:rPr>
              <a:t>antianginal</a:t>
            </a:r>
            <a:r>
              <a:rPr lang="en-US" sz="1800" dirty="0">
                <a:latin typeface="Arial" charset="0"/>
              </a:rPr>
              <a:t> and anti-ischemic efficacy and improvement of cardiac performance</a:t>
            </a:r>
          </a:p>
          <a:p>
            <a:pPr marL="346075" indent="-346075">
              <a:lnSpc>
                <a:spcPct val="115000"/>
              </a:lnSpc>
              <a:spcBef>
                <a:spcPct val="0"/>
              </a:spcBef>
              <a:spcAft>
                <a:spcPct val="65000"/>
              </a:spcAft>
            </a:pPr>
            <a:r>
              <a:rPr lang="en-US" sz="1800" b="1" dirty="0">
                <a:latin typeface="Arial" charset="0"/>
              </a:rPr>
              <a:t>BEAUTIFUL</a:t>
            </a:r>
            <a:r>
              <a:rPr lang="en-US" sz="1800" dirty="0">
                <a:latin typeface="Arial" charset="0"/>
              </a:rPr>
              <a:t>, the first morbidity-mortality trial with </a:t>
            </a:r>
            <a:r>
              <a:rPr lang="en-US" sz="1800" dirty="0" err="1">
                <a:latin typeface="Arial" charset="0"/>
              </a:rPr>
              <a:t>ivabradine</a:t>
            </a:r>
            <a:r>
              <a:rPr lang="en-US" sz="1800" dirty="0">
                <a:latin typeface="Arial" charset="0"/>
              </a:rPr>
              <a:t>, includes 10 917 patients with documented stable coronary artery disease and left ventricular dysfunction receiving optimal guidelines-based therapy.</a:t>
            </a:r>
            <a:endParaRPr lang="fr-FR" sz="1800" dirty="0">
              <a:latin typeface="Arial" charset="0"/>
            </a:endParaRPr>
          </a:p>
          <a:p>
            <a:pPr marL="1095375" lvl="1" indent="-276225">
              <a:lnSpc>
                <a:spcPct val="90000"/>
              </a:lnSpc>
              <a:spcBef>
                <a:spcPct val="0"/>
              </a:spcBef>
              <a:spcAft>
                <a:spcPct val="100000"/>
              </a:spcAft>
              <a:buClr>
                <a:srgbClr val="FFFF00"/>
              </a:buClr>
            </a:pPr>
            <a:r>
              <a:rPr lang="en-US" sz="1800" dirty="0">
                <a:solidFill>
                  <a:schemeClr val="tx1"/>
                </a:solidFill>
                <a:latin typeface="Arial" charset="0"/>
              </a:rPr>
              <a:t>In patients with coronary artery disease and left ventricular dysfunction, those with a heart rate  </a:t>
            </a:r>
            <a:r>
              <a:rPr lang="en-US" sz="1800" u="sng" dirty="0">
                <a:solidFill>
                  <a:schemeClr val="tx1"/>
                </a:solidFill>
                <a:latin typeface="Arial" charset="0"/>
              </a:rPr>
              <a:t>&gt;</a:t>
            </a:r>
            <a:r>
              <a:rPr lang="en-US" sz="1800" dirty="0">
                <a:solidFill>
                  <a:schemeClr val="tx1"/>
                </a:solidFill>
                <a:latin typeface="Arial" charset="0"/>
              </a:rPr>
              <a:t>70 </a:t>
            </a:r>
            <a:r>
              <a:rPr lang="en-US" sz="1800" dirty="0" err="1">
                <a:solidFill>
                  <a:schemeClr val="tx1"/>
                </a:solidFill>
                <a:latin typeface="Arial" charset="0"/>
              </a:rPr>
              <a:t>bpm</a:t>
            </a:r>
            <a:r>
              <a:rPr lang="en-US" sz="1800" dirty="0">
                <a:solidFill>
                  <a:schemeClr val="tx1"/>
                </a:solidFill>
                <a:latin typeface="Arial" charset="0"/>
              </a:rPr>
              <a:t> have a higher risk of cardiovascular mortality, hospitalization for myocardial infarction, and heart failure.</a:t>
            </a:r>
          </a:p>
          <a:p>
            <a:pPr marL="1095375" lvl="1" indent="-276225">
              <a:lnSpc>
                <a:spcPct val="90000"/>
              </a:lnSpc>
              <a:spcBef>
                <a:spcPct val="0"/>
              </a:spcBef>
              <a:spcAft>
                <a:spcPct val="100000"/>
              </a:spcAft>
              <a:buClr>
                <a:srgbClr val="FFFF00"/>
              </a:buClr>
            </a:pPr>
            <a:r>
              <a:rPr lang="en-GB" sz="1800" dirty="0">
                <a:solidFill>
                  <a:schemeClr val="tx1"/>
                </a:solidFill>
                <a:latin typeface="Arial" charset="0"/>
              </a:rPr>
              <a:t>In patients with heart rate </a:t>
            </a:r>
            <a:r>
              <a:rPr lang="en-GB" sz="1800" u="sng" dirty="0">
                <a:solidFill>
                  <a:schemeClr val="tx1"/>
                </a:solidFill>
                <a:latin typeface="Arial" charset="0"/>
              </a:rPr>
              <a:t>&gt;</a:t>
            </a:r>
            <a:r>
              <a:rPr lang="en-GB" sz="1800" dirty="0">
                <a:solidFill>
                  <a:schemeClr val="tx1"/>
                </a:solidFill>
                <a:latin typeface="Arial" charset="0"/>
              </a:rPr>
              <a:t>70 </a:t>
            </a:r>
            <a:r>
              <a:rPr lang="en-GB" sz="1800" dirty="0" err="1">
                <a:solidFill>
                  <a:schemeClr val="tx1"/>
                </a:solidFill>
                <a:latin typeface="Arial" charset="0"/>
              </a:rPr>
              <a:t>bpm</a:t>
            </a:r>
            <a:r>
              <a:rPr lang="en-GB" sz="1800" dirty="0">
                <a:solidFill>
                  <a:schemeClr val="tx1"/>
                </a:solidFill>
                <a:latin typeface="Arial" charset="0"/>
              </a:rPr>
              <a:t>, </a:t>
            </a:r>
            <a:r>
              <a:rPr lang="en-GB" sz="1800" dirty="0" err="1">
                <a:solidFill>
                  <a:schemeClr val="tx1"/>
                </a:solidFill>
                <a:latin typeface="Arial" charset="0"/>
              </a:rPr>
              <a:t>ivabradine</a:t>
            </a:r>
            <a:r>
              <a:rPr lang="en-GB" sz="1800" dirty="0">
                <a:solidFill>
                  <a:schemeClr val="tx1"/>
                </a:solidFill>
                <a:latin typeface="Arial" charset="0"/>
              </a:rPr>
              <a:t> reduces the composite of fatal and nonfatal myocardial infarction and reduces the need for revascularisation.</a:t>
            </a:r>
            <a:endParaRPr lang="fr-FR" sz="1800" dirty="0">
              <a:solidFill>
                <a:schemeClr val="tx1"/>
              </a:solidFill>
              <a:latin typeface="Arial" charset="0"/>
            </a:endParaRPr>
          </a:p>
          <a:p>
            <a:pPr marL="1095375" lvl="1" indent="-276225">
              <a:lnSpc>
                <a:spcPct val="115000"/>
              </a:lnSpc>
              <a:spcBef>
                <a:spcPct val="0"/>
              </a:spcBef>
              <a:spcAft>
                <a:spcPct val="65000"/>
              </a:spcAft>
            </a:pPr>
            <a:r>
              <a:rPr lang="en-CA" sz="1800" dirty="0">
                <a:solidFill>
                  <a:schemeClr val="tx1"/>
                </a:solidFill>
                <a:latin typeface="Arial" charset="0"/>
              </a:rPr>
              <a:t>In angina patients, </a:t>
            </a:r>
            <a:r>
              <a:rPr lang="en-CA" sz="1800" dirty="0" err="1">
                <a:solidFill>
                  <a:schemeClr val="tx1"/>
                </a:solidFill>
                <a:latin typeface="Arial" charset="0"/>
              </a:rPr>
              <a:t>ivabradine</a:t>
            </a:r>
            <a:r>
              <a:rPr lang="en-CA" sz="1800" dirty="0">
                <a:solidFill>
                  <a:schemeClr val="tx1"/>
                </a:solidFill>
                <a:latin typeface="Arial" charset="0"/>
              </a:rPr>
              <a:t> reduces the p</a:t>
            </a:r>
            <a:r>
              <a:rPr lang="fr-FR" sz="1800" dirty="0" err="1">
                <a:solidFill>
                  <a:schemeClr val="tx1"/>
                </a:solidFill>
                <a:latin typeface="Arial" charset="0"/>
              </a:rPr>
              <a:t>rimary</a:t>
            </a:r>
            <a:r>
              <a:rPr lang="fr-FR" sz="1800" dirty="0">
                <a:solidFill>
                  <a:schemeClr val="tx1"/>
                </a:solidFill>
                <a:latin typeface="Arial" charset="0"/>
              </a:rPr>
              <a:t> end point of </a:t>
            </a:r>
            <a:r>
              <a:rPr lang="fr-FR" sz="1800" dirty="0" err="1">
                <a:solidFill>
                  <a:schemeClr val="tx1"/>
                </a:solidFill>
                <a:latin typeface="Arial" charset="0"/>
              </a:rPr>
              <a:t>cardiovascular</a:t>
            </a:r>
            <a:r>
              <a:rPr lang="fr-FR" sz="1800" dirty="0">
                <a:solidFill>
                  <a:schemeClr val="tx1"/>
                </a:solidFill>
                <a:latin typeface="Arial" charset="0"/>
              </a:rPr>
              <a:t> </a:t>
            </a:r>
            <a:r>
              <a:rPr lang="fr-FR" sz="1800" dirty="0" err="1">
                <a:solidFill>
                  <a:schemeClr val="tx1"/>
                </a:solidFill>
                <a:latin typeface="Arial" charset="0"/>
              </a:rPr>
              <a:t>death</a:t>
            </a:r>
            <a:r>
              <a:rPr lang="fr-FR" sz="1800" dirty="0">
                <a:solidFill>
                  <a:schemeClr val="tx1"/>
                </a:solidFill>
                <a:latin typeface="Arial" charset="0"/>
              </a:rPr>
              <a:t>, </a:t>
            </a:r>
            <a:r>
              <a:rPr lang="fr-FR" sz="1800" dirty="0" err="1">
                <a:solidFill>
                  <a:schemeClr val="tx1"/>
                </a:solidFill>
                <a:latin typeface="Arial" charset="0"/>
              </a:rPr>
              <a:t>hospitalization</a:t>
            </a:r>
            <a:r>
              <a:rPr lang="fr-FR" sz="1800" dirty="0">
                <a:solidFill>
                  <a:schemeClr val="tx1"/>
                </a:solidFill>
                <a:latin typeface="Arial" charset="0"/>
              </a:rPr>
              <a:t> for </a:t>
            </a:r>
            <a:r>
              <a:rPr lang="fr-FR" sz="1800" dirty="0" err="1">
                <a:solidFill>
                  <a:schemeClr val="tx1"/>
                </a:solidFill>
                <a:latin typeface="Arial" charset="0"/>
              </a:rPr>
              <a:t>heart</a:t>
            </a:r>
            <a:r>
              <a:rPr lang="fr-FR" sz="1800" dirty="0">
                <a:solidFill>
                  <a:schemeClr val="tx1"/>
                </a:solidFill>
                <a:latin typeface="Arial" charset="0"/>
              </a:rPr>
              <a:t> </a:t>
            </a:r>
            <a:r>
              <a:rPr lang="fr-FR" sz="1800" dirty="0" err="1">
                <a:solidFill>
                  <a:schemeClr val="tx1"/>
                </a:solidFill>
                <a:latin typeface="Arial" charset="0"/>
              </a:rPr>
              <a:t>failure</a:t>
            </a:r>
            <a:r>
              <a:rPr lang="fr-FR" sz="1800" dirty="0">
                <a:solidFill>
                  <a:schemeClr val="tx1"/>
                </a:solidFill>
                <a:latin typeface="Arial" charset="0"/>
              </a:rPr>
              <a:t>, or for </a:t>
            </a:r>
            <a:r>
              <a:rPr lang="fr-FR" sz="1800" dirty="0" err="1">
                <a:solidFill>
                  <a:schemeClr val="tx1"/>
                </a:solidFill>
                <a:latin typeface="Arial" charset="0"/>
              </a:rPr>
              <a:t>myocardial</a:t>
            </a:r>
            <a:r>
              <a:rPr lang="fr-FR" sz="1800" dirty="0">
                <a:solidFill>
                  <a:schemeClr val="tx1"/>
                </a:solidFill>
                <a:latin typeface="Arial" charset="0"/>
              </a:rPr>
              <a:t> </a:t>
            </a:r>
            <a:r>
              <a:rPr lang="fr-FR" sz="1800" dirty="0" err="1">
                <a:solidFill>
                  <a:schemeClr val="tx1"/>
                </a:solidFill>
                <a:latin typeface="Arial" charset="0"/>
              </a:rPr>
              <a:t>infarction</a:t>
            </a:r>
            <a:r>
              <a:rPr lang="fr-FR" sz="1800" dirty="0">
                <a:solidFill>
                  <a:schemeClr val="tx1"/>
                </a:solidFill>
                <a:latin typeface="Arial" charset="0"/>
              </a:rPr>
              <a:t>.</a:t>
            </a:r>
            <a:r>
              <a:rPr lang="en-CA" sz="1800" dirty="0">
                <a:solidFill>
                  <a:schemeClr val="tx1"/>
                </a:solidFill>
                <a:latin typeface="Arial" charset="0"/>
              </a:rPr>
              <a:t> </a:t>
            </a:r>
          </a:p>
        </p:txBody>
      </p:sp>
      <p:sp>
        <p:nvSpPr>
          <p:cNvPr id="1353732" name="Rectangle 4"/>
          <p:cNvSpPr>
            <a:spLocks noChangeArrowheads="1"/>
          </p:cNvSpPr>
          <p:nvPr/>
        </p:nvSpPr>
        <p:spPr bwMode="auto">
          <a:xfrm>
            <a:off x="342901" y="286565"/>
            <a:ext cx="11518900" cy="553998"/>
          </a:xfrm>
          <a:prstGeom prst="rect">
            <a:avLst/>
          </a:prstGeom>
          <a:noFill/>
          <a:ln w="9525">
            <a:noFill/>
            <a:miter lim="800000"/>
            <a:headEnd/>
            <a:tailEnd/>
          </a:ln>
          <a:effectLst/>
        </p:spPr>
        <p:txBody>
          <a:bodyPr lIns="0" tIns="0" rIns="0" bIns="0" anchor="ctr">
            <a:spAutoFit/>
          </a:bodyPr>
          <a:lstStyle/>
          <a:p>
            <a:pPr algn="ctr" eaLnBrk="0" hangingPunct="0"/>
            <a:r>
              <a:rPr lang="en-US" sz="3600" dirty="0" smtClean="0">
                <a:effectLst>
                  <a:outerShdw blurRad="38100" dist="38100" dir="2700000" algn="tl">
                    <a:srgbClr val="000000"/>
                  </a:outerShdw>
                </a:effectLst>
              </a:rPr>
              <a:t>BEAUTIFUL Summary </a:t>
            </a:r>
            <a:endParaRPr lang="en-US" sz="3600" dirty="0">
              <a:effectLst>
                <a:outerShdw blurRad="38100" dist="38100" dir="2700000" algn="tl">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3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5373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35373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35373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537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373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42" name="Rectangle 2"/>
          <p:cNvSpPr>
            <a:spLocks noChangeArrowheads="1"/>
          </p:cNvSpPr>
          <p:nvPr/>
        </p:nvSpPr>
        <p:spPr bwMode="auto">
          <a:xfrm>
            <a:off x="0" y="0"/>
            <a:ext cx="12192000" cy="315753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bIns="82800">
            <a:spAutoFit/>
          </a:bodyPr>
          <a:lstStyle/>
          <a:p>
            <a:pPr algn="ctr" eaLnBrk="0" hangingPunct="0">
              <a:lnSpc>
                <a:spcPct val="115000"/>
              </a:lnSpc>
              <a:spcBef>
                <a:spcPct val="20000"/>
              </a:spcBef>
              <a:spcAft>
                <a:spcPct val="50000"/>
              </a:spcAft>
              <a:buClr>
                <a:schemeClr val="accent1"/>
              </a:buClr>
              <a:buFont typeface="Wingdings" charset="2"/>
              <a:buNone/>
              <a:defRPr/>
            </a:pPr>
            <a:r>
              <a:rPr lang="en-US" sz="3600" b="1" dirty="0">
                <a:solidFill>
                  <a:schemeClr val="bg1"/>
                </a:solidFill>
                <a:effectLst>
                  <a:outerShdw blurRad="38100" dist="38100" dir="2700000" algn="tl">
                    <a:srgbClr val="000000"/>
                  </a:outerShdw>
                </a:effectLst>
                <a:latin typeface="Arial Black" pitchFamily="34" charset="0"/>
                <a:ea typeface="+mn-ea"/>
                <a:cs typeface="+mn-cs"/>
              </a:rPr>
              <a:t>S</a:t>
            </a:r>
            <a:r>
              <a:rPr lang="en-US" sz="3000" b="1" dirty="0">
                <a:solidFill>
                  <a:schemeClr val="bg1"/>
                </a:solidFill>
                <a:effectLst>
                  <a:outerShdw blurRad="38100" dist="38100" dir="2700000" algn="tl">
                    <a:srgbClr val="000000"/>
                  </a:outerShdw>
                </a:effectLst>
                <a:ea typeface="+mn-ea"/>
                <a:cs typeface="+mn-cs"/>
              </a:rPr>
              <a:t>ystolic </a:t>
            </a:r>
            <a:r>
              <a:rPr lang="en-US" sz="3600" b="1" dirty="0">
                <a:solidFill>
                  <a:schemeClr val="bg1"/>
                </a:solidFill>
                <a:effectLst>
                  <a:outerShdw blurRad="38100" dist="38100" dir="2700000" algn="tl">
                    <a:srgbClr val="000000"/>
                  </a:outerShdw>
                </a:effectLst>
                <a:latin typeface="Arial Black" pitchFamily="34" charset="0"/>
                <a:ea typeface="+mn-ea"/>
                <a:cs typeface="+mn-cs"/>
              </a:rPr>
              <a:t>H</a:t>
            </a:r>
            <a:r>
              <a:rPr lang="en-US" sz="3000" b="1" dirty="0">
                <a:solidFill>
                  <a:schemeClr val="bg1"/>
                </a:solidFill>
                <a:effectLst>
                  <a:outerShdw blurRad="38100" dist="38100" dir="2700000" algn="tl">
                    <a:srgbClr val="000000"/>
                  </a:outerShdw>
                </a:effectLst>
                <a:ea typeface="+mn-ea"/>
                <a:cs typeface="+mn-cs"/>
              </a:rPr>
              <a:t>eart failure treatment with</a:t>
            </a:r>
            <a:br>
              <a:rPr lang="en-US" sz="3000" b="1" dirty="0">
                <a:solidFill>
                  <a:schemeClr val="bg1"/>
                </a:solidFill>
                <a:effectLst>
                  <a:outerShdw blurRad="38100" dist="38100" dir="2700000" algn="tl">
                    <a:srgbClr val="000000"/>
                  </a:outerShdw>
                </a:effectLst>
                <a:ea typeface="+mn-ea"/>
                <a:cs typeface="+mn-cs"/>
              </a:rPr>
            </a:br>
            <a:r>
              <a:rPr lang="en-US" sz="3000" b="1" dirty="0">
                <a:solidFill>
                  <a:schemeClr val="bg1"/>
                </a:solidFill>
                <a:effectLst>
                  <a:outerShdw blurRad="38100" dist="38100" dir="2700000" algn="tl">
                    <a:srgbClr val="000000"/>
                  </a:outerShdw>
                </a:effectLst>
                <a:ea typeface="+mn-ea"/>
                <a:cs typeface="+mn-cs"/>
              </a:rPr>
              <a:t>the </a:t>
            </a:r>
            <a:r>
              <a:rPr lang="en-US" sz="3600" b="1" i="1" dirty="0">
                <a:solidFill>
                  <a:schemeClr val="bg1"/>
                </a:solidFill>
                <a:effectLst>
                  <a:outerShdw blurRad="38100" dist="38100" dir="2700000" algn="tl">
                    <a:srgbClr val="000000"/>
                  </a:outerShdw>
                </a:effectLst>
                <a:latin typeface="Arial Black" pitchFamily="34" charset="0"/>
                <a:ea typeface="+mn-ea"/>
                <a:cs typeface="+mn-cs"/>
              </a:rPr>
              <a:t>If</a:t>
            </a:r>
            <a:r>
              <a:rPr lang="en-US" sz="3600" b="1" dirty="0">
                <a:solidFill>
                  <a:schemeClr val="bg1"/>
                </a:solidFill>
                <a:effectLst>
                  <a:outerShdw blurRad="38100" dist="38100" dir="2700000" algn="tl">
                    <a:srgbClr val="000000"/>
                  </a:outerShdw>
                </a:effectLst>
                <a:ea typeface="+mn-ea"/>
                <a:cs typeface="+mn-cs"/>
              </a:rPr>
              <a:t> </a:t>
            </a:r>
            <a:r>
              <a:rPr lang="en-US" sz="3000" b="1" dirty="0">
                <a:solidFill>
                  <a:schemeClr val="bg1"/>
                </a:solidFill>
                <a:effectLst>
                  <a:outerShdw blurRad="38100" dist="38100" dir="2700000" algn="tl">
                    <a:srgbClr val="000000"/>
                  </a:outerShdw>
                </a:effectLst>
                <a:ea typeface="+mn-ea"/>
                <a:cs typeface="+mn-cs"/>
              </a:rPr>
              <a:t>inhibitor </a:t>
            </a:r>
            <a:r>
              <a:rPr lang="en-US" sz="3000" b="1" dirty="0" err="1">
                <a:solidFill>
                  <a:schemeClr val="bg1"/>
                </a:solidFill>
                <a:effectLst>
                  <a:outerShdw blurRad="38100" dist="38100" dir="2700000" algn="tl">
                    <a:srgbClr val="000000"/>
                  </a:outerShdw>
                </a:effectLst>
                <a:ea typeface="+mn-ea"/>
                <a:cs typeface="+mn-cs"/>
              </a:rPr>
              <a:t>ivabradine</a:t>
            </a:r>
            <a:r>
              <a:rPr lang="en-US" sz="3000" b="1" dirty="0">
                <a:solidFill>
                  <a:schemeClr val="bg1"/>
                </a:solidFill>
                <a:effectLst>
                  <a:outerShdw blurRad="38100" dist="38100" dir="2700000" algn="tl">
                    <a:srgbClr val="000000"/>
                  </a:outerShdw>
                </a:effectLst>
                <a:ea typeface="+mn-ea"/>
                <a:cs typeface="+mn-cs"/>
              </a:rPr>
              <a:t> </a:t>
            </a:r>
            <a:r>
              <a:rPr lang="en-US" sz="3600" b="1" dirty="0">
                <a:solidFill>
                  <a:schemeClr val="bg1"/>
                </a:solidFill>
                <a:effectLst>
                  <a:outerShdw blurRad="38100" dist="38100" dir="2700000" algn="tl">
                    <a:srgbClr val="000000"/>
                  </a:outerShdw>
                </a:effectLst>
                <a:latin typeface="Arial Black" pitchFamily="34" charset="0"/>
                <a:ea typeface="+mn-ea"/>
                <a:cs typeface="+mn-cs"/>
              </a:rPr>
              <a:t>T</a:t>
            </a:r>
            <a:r>
              <a:rPr lang="en-US" sz="3000" b="1" dirty="0">
                <a:solidFill>
                  <a:schemeClr val="bg1"/>
                </a:solidFill>
                <a:effectLst>
                  <a:outerShdw blurRad="38100" dist="38100" dir="2700000" algn="tl">
                    <a:srgbClr val="000000"/>
                  </a:outerShdw>
                </a:effectLst>
                <a:ea typeface="+mn-ea"/>
                <a:cs typeface="+mn-cs"/>
              </a:rPr>
              <a:t>rial</a:t>
            </a:r>
          </a:p>
          <a:p>
            <a:pPr algn="ctr" eaLnBrk="0" hangingPunct="0">
              <a:lnSpc>
                <a:spcPct val="115000"/>
              </a:lnSpc>
              <a:spcBef>
                <a:spcPct val="20000"/>
              </a:spcBef>
              <a:spcAft>
                <a:spcPct val="50000"/>
              </a:spcAft>
              <a:buClr>
                <a:schemeClr val="accent1"/>
              </a:buClr>
              <a:buFont typeface="Wingdings" charset="2"/>
              <a:buNone/>
              <a:defRPr/>
            </a:pPr>
            <a:r>
              <a:rPr lang="en-US" sz="3000" b="1" dirty="0">
                <a:solidFill>
                  <a:srgbClr val="FFFF00"/>
                </a:solidFill>
                <a:effectLst>
                  <a:outerShdw blurRad="38100" dist="38100" dir="2700000" algn="tl">
                    <a:srgbClr val="000000"/>
                  </a:outerShdw>
                </a:effectLst>
                <a:ea typeface="+mn-ea"/>
                <a:cs typeface="+mn-cs"/>
              </a:rPr>
              <a:t>SHIFT Trial</a:t>
            </a:r>
          </a:p>
          <a:p>
            <a:pPr algn="ctr" eaLnBrk="0" hangingPunct="0">
              <a:lnSpc>
                <a:spcPct val="115000"/>
              </a:lnSpc>
              <a:spcBef>
                <a:spcPct val="20000"/>
              </a:spcBef>
              <a:spcAft>
                <a:spcPct val="50000"/>
              </a:spcAft>
              <a:buClr>
                <a:schemeClr val="accent1"/>
              </a:buClr>
              <a:buFont typeface="Wingdings" charset="2"/>
              <a:buNone/>
              <a:defRPr/>
            </a:pPr>
            <a:endParaRPr lang="en-US" sz="3000" b="1" dirty="0">
              <a:effectLst>
                <a:outerShdw blurRad="38100" dist="38100" dir="2700000" algn="tl">
                  <a:srgbClr val="000000"/>
                </a:outerShdw>
              </a:effectLst>
              <a:ea typeface="+mn-ea"/>
              <a:cs typeface="+mn-cs"/>
            </a:endParaRPr>
          </a:p>
        </p:txBody>
      </p:sp>
      <p:pic>
        <p:nvPicPr>
          <p:cNvPr id="1044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14575"/>
            <a:ext cx="121920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4451" name="Rectangle 3"/>
          <p:cNvSpPr>
            <a:spLocks noChangeArrowheads="1"/>
          </p:cNvSpPr>
          <p:nvPr/>
        </p:nvSpPr>
        <p:spPr bwMode="auto">
          <a:xfrm>
            <a:off x="0" y="5854700"/>
            <a:ext cx="12192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defTabSz="762000" eaLnBrk="0" hangingPunct="0">
              <a:lnSpc>
                <a:spcPct val="95000"/>
              </a:lnSpc>
              <a:spcBef>
                <a:spcPct val="20000"/>
              </a:spcBef>
              <a:spcAft>
                <a:spcPct val="50000"/>
              </a:spcAft>
              <a:buClr>
                <a:schemeClr val="accent1"/>
              </a:buClr>
              <a:buFont typeface="Wingdings" charset="0"/>
              <a:buNone/>
            </a:pPr>
            <a:r>
              <a:rPr lang="en-US" sz="1600"/>
              <a:t>http://www.lancet.com published online August 29, 2010 DOI:10.1016/S0140-6736(10)61198-1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 testing</a:t>
            </a:r>
            <a:endParaRPr lang="en-US" dirty="0"/>
          </a:p>
        </p:txBody>
      </p:sp>
      <p:sp>
        <p:nvSpPr>
          <p:cNvPr id="3" name="Content Placeholder 2"/>
          <p:cNvSpPr>
            <a:spLocks noGrp="1"/>
          </p:cNvSpPr>
          <p:nvPr>
            <p:ph idx="1"/>
          </p:nvPr>
        </p:nvSpPr>
        <p:spPr>
          <a:xfrm>
            <a:off x="677334" y="1417540"/>
            <a:ext cx="8596668" cy="3880773"/>
          </a:xfrm>
        </p:spPr>
        <p:txBody>
          <a:bodyPr>
            <a:noAutofit/>
          </a:bodyPr>
          <a:lstStyle/>
          <a:p>
            <a:r>
              <a:rPr lang="en-US" sz="2400" dirty="0" smtClean="0"/>
              <a:t>Initial laboratory evaluation  </a:t>
            </a:r>
          </a:p>
          <a:p>
            <a:pPr lvl="1"/>
            <a:r>
              <a:rPr lang="en-US" sz="2400" dirty="0" smtClean="0"/>
              <a:t>CBC</a:t>
            </a:r>
          </a:p>
          <a:p>
            <a:pPr lvl="1"/>
            <a:r>
              <a:rPr lang="en-US" sz="2400" dirty="0" smtClean="0"/>
              <a:t>U/A</a:t>
            </a:r>
          </a:p>
          <a:p>
            <a:pPr lvl="1"/>
            <a:r>
              <a:rPr lang="en-US" sz="2400" dirty="0" smtClean="0"/>
              <a:t>Basic metabolic panel with magnesium</a:t>
            </a:r>
          </a:p>
          <a:p>
            <a:pPr lvl="1"/>
            <a:r>
              <a:rPr lang="en-US" sz="2400" dirty="0" smtClean="0"/>
              <a:t>Fasting lipid profile</a:t>
            </a:r>
          </a:p>
          <a:p>
            <a:pPr lvl="1"/>
            <a:r>
              <a:rPr lang="en-US" sz="2400" dirty="0" smtClean="0"/>
              <a:t>Liver function tests</a:t>
            </a:r>
          </a:p>
          <a:p>
            <a:pPr lvl="1"/>
            <a:r>
              <a:rPr lang="en-US" sz="2400" dirty="0" smtClean="0"/>
              <a:t>TSH</a:t>
            </a:r>
            <a:endParaRPr lang="en-US" sz="2400" dirty="0"/>
          </a:p>
          <a:p>
            <a:r>
              <a:rPr lang="en-US" sz="2400" dirty="0" smtClean="0"/>
              <a:t>Serial monitoring of electrolytes and renal function</a:t>
            </a:r>
          </a:p>
          <a:p>
            <a:r>
              <a:rPr lang="en-US" sz="2400" dirty="0" smtClean="0"/>
              <a:t>ECG on first visit </a:t>
            </a:r>
          </a:p>
          <a:p>
            <a:r>
              <a:rPr lang="en-US" sz="2400" dirty="0" smtClean="0"/>
              <a:t>Consider alcohol, drug, viral illness history</a:t>
            </a:r>
          </a:p>
        </p:txBody>
      </p:sp>
    </p:spTree>
    <p:extLst>
      <p:ext uri="{BB962C8B-B14F-4D97-AF65-F5344CB8AC3E}">
        <p14:creationId xmlns:p14="http://schemas.microsoft.com/office/powerpoint/2010/main" val="10806846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2523067" y="284163"/>
            <a:ext cx="9433984" cy="463550"/>
          </a:xfrm>
        </p:spPr>
        <p:txBody>
          <a:bodyPr>
            <a:noAutofit/>
          </a:bodyPr>
          <a:lstStyle/>
          <a:p>
            <a:r>
              <a:rPr lang="en-AU" sz="3200" dirty="0">
                <a:solidFill>
                  <a:srgbClr val="000000"/>
                </a:solidFill>
                <a:effectLst/>
                <a:latin typeface="Arial" charset="0"/>
              </a:rPr>
              <a:t>Background</a:t>
            </a:r>
            <a:endParaRPr lang="fr-FR" sz="3200" dirty="0">
              <a:solidFill>
                <a:srgbClr val="000000"/>
              </a:solidFill>
              <a:effectLst/>
              <a:latin typeface="Arial" charset="0"/>
            </a:endParaRPr>
          </a:p>
        </p:txBody>
      </p:sp>
      <p:sp>
        <p:nvSpPr>
          <p:cNvPr id="106498" name="Rectangle 3"/>
          <p:cNvSpPr>
            <a:spLocks noGrp="1" noChangeArrowheads="1"/>
          </p:cNvSpPr>
          <p:nvPr>
            <p:ph type="body" idx="1"/>
          </p:nvPr>
        </p:nvSpPr>
        <p:spPr>
          <a:xfrm>
            <a:off x="719667" y="1981201"/>
            <a:ext cx="10155767" cy="1006475"/>
          </a:xfrm>
        </p:spPr>
        <p:txBody>
          <a:bodyPr wrap="square"/>
          <a:lstStyle/>
          <a:p>
            <a:pPr>
              <a:buFont typeface="Wingdings" charset="0"/>
              <a:buNone/>
            </a:pPr>
            <a:r>
              <a:rPr lang="fr-FR">
                <a:latin typeface="Arial" charset="0"/>
              </a:rPr>
              <a:t>   </a:t>
            </a:r>
            <a:endParaRPr lang="en-GB">
              <a:latin typeface="Arial" charset="0"/>
              <a:cs typeface="Times New Roman" charset="0"/>
            </a:endParaRPr>
          </a:p>
          <a:p>
            <a:pPr>
              <a:buFont typeface="Wingdings" charset="0"/>
              <a:buNone/>
            </a:pPr>
            <a:endParaRPr lang="fr-FR">
              <a:latin typeface="Arial" charset="0"/>
            </a:endParaRPr>
          </a:p>
        </p:txBody>
      </p:sp>
      <p:sp>
        <p:nvSpPr>
          <p:cNvPr id="106499" name="Rectangle 4"/>
          <p:cNvSpPr>
            <a:spLocks noChangeArrowheads="1"/>
          </p:cNvSpPr>
          <p:nvPr/>
        </p:nvSpPr>
        <p:spPr bwMode="auto">
          <a:xfrm>
            <a:off x="429684" y="1422401"/>
            <a:ext cx="11472333" cy="508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ctr" eaLnBrk="0" hangingPunct="0">
              <a:lnSpc>
                <a:spcPct val="90000"/>
              </a:lnSpc>
              <a:spcBef>
                <a:spcPct val="60000"/>
              </a:spcBef>
              <a:spcAft>
                <a:spcPct val="25000"/>
              </a:spcAft>
              <a:buClr>
                <a:schemeClr val="accent2">
                  <a:lumMod val="75000"/>
                </a:schemeClr>
              </a:buClr>
              <a:buFont typeface="Wingdings" charset="2"/>
              <a:buChar char="Ø"/>
            </a:pPr>
            <a:endParaRPr lang="en-US" sz="2800" smtClean="0"/>
          </a:p>
          <a:p>
            <a:pPr marL="457200" indent="-457200" eaLnBrk="0" hangingPunct="0">
              <a:lnSpc>
                <a:spcPct val="90000"/>
              </a:lnSpc>
              <a:spcBef>
                <a:spcPct val="25000"/>
              </a:spcBef>
              <a:spcAft>
                <a:spcPct val="25000"/>
              </a:spcAft>
              <a:buClr>
                <a:schemeClr val="accent2">
                  <a:lumMod val="75000"/>
                </a:schemeClr>
              </a:buClr>
              <a:buFont typeface="Wingdings" charset="2"/>
              <a:buChar char="Ø"/>
            </a:pPr>
            <a:r>
              <a:rPr lang="en-US" sz="2800" smtClean="0"/>
              <a:t>Elevated heart rate is associated with poor outcome in a number of cardiovascular conditions including heart failure</a:t>
            </a:r>
          </a:p>
          <a:p>
            <a:pPr marL="457200" indent="-457200" eaLnBrk="0" hangingPunct="0">
              <a:lnSpc>
                <a:spcPct val="90000"/>
              </a:lnSpc>
              <a:spcBef>
                <a:spcPct val="25000"/>
              </a:spcBef>
              <a:spcAft>
                <a:spcPct val="25000"/>
              </a:spcAft>
              <a:buClr>
                <a:schemeClr val="accent2">
                  <a:lumMod val="75000"/>
                </a:schemeClr>
              </a:buClr>
              <a:buFont typeface="Wingdings" charset="2"/>
              <a:buChar char="Ø"/>
            </a:pPr>
            <a:r>
              <a:rPr lang="en-US" sz="2800" smtClean="0"/>
              <a:t>Heart rate remains elevated in many heart failure patients despite treatment by beta-blockers</a:t>
            </a:r>
          </a:p>
          <a:p>
            <a:pPr marL="457200" indent="-457200" eaLnBrk="0" hangingPunct="0">
              <a:lnSpc>
                <a:spcPct val="90000"/>
              </a:lnSpc>
              <a:spcBef>
                <a:spcPct val="25000"/>
              </a:spcBef>
              <a:spcAft>
                <a:spcPct val="25000"/>
              </a:spcAft>
              <a:buClr>
                <a:schemeClr val="accent2">
                  <a:lumMod val="75000"/>
                </a:schemeClr>
              </a:buClr>
              <a:buFont typeface="Wingdings" charset="2"/>
              <a:buChar char="Ø"/>
            </a:pPr>
            <a:r>
              <a:rPr lang="en-US" sz="2800" smtClean="0"/>
              <a:t>Ivabradine is a novel heart rate-lowering agent acting by inhibiting the </a:t>
            </a:r>
            <a:r>
              <a:rPr lang="en-US" sz="2800" i="1" smtClean="0"/>
              <a:t>I</a:t>
            </a:r>
            <a:r>
              <a:rPr lang="en-US" sz="2800" b="1" baseline="-25000" smtClean="0"/>
              <a:t>f</a:t>
            </a:r>
            <a:r>
              <a:rPr lang="en-US" sz="2800" smtClean="0"/>
              <a:t> current in the sino-atrial node</a:t>
            </a:r>
          </a:p>
          <a:p>
            <a:pPr marL="457200" indent="-457200" eaLnBrk="0" hangingPunct="0">
              <a:lnSpc>
                <a:spcPct val="90000"/>
              </a:lnSpc>
              <a:spcBef>
                <a:spcPct val="25000"/>
              </a:spcBef>
              <a:spcAft>
                <a:spcPct val="25000"/>
              </a:spcAft>
              <a:buClr>
                <a:schemeClr val="accent2">
                  <a:lumMod val="75000"/>
                </a:schemeClr>
              </a:buClr>
              <a:buFont typeface="Wingdings" charset="2"/>
              <a:buChar char="Ø"/>
            </a:pPr>
            <a:r>
              <a:rPr lang="en-US" sz="2800" smtClean="0"/>
              <a:t>We hypothesized that the addition of ivabradine to recommended therapy would be beneficial in heart failure patients with elevated heart rate</a:t>
            </a:r>
          </a:p>
          <a:p>
            <a:pPr marL="271463" indent="-271463" algn="ctr" eaLnBrk="0" hangingPunct="0">
              <a:lnSpc>
                <a:spcPct val="90000"/>
              </a:lnSpc>
              <a:spcBef>
                <a:spcPct val="25000"/>
              </a:spcBef>
              <a:spcAft>
                <a:spcPct val="25000"/>
              </a:spcAft>
              <a:buClr>
                <a:srgbClr val="FFFF00"/>
              </a:buClr>
              <a:buFont typeface="Wingdings" charset="0"/>
              <a:buChar char="§"/>
            </a:pPr>
            <a:endParaRPr lang="en-US" sz="8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2"/>
          <p:cNvSpPr>
            <a:spLocks noGrp="1" noChangeArrowheads="1"/>
          </p:cNvSpPr>
          <p:nvPr>
            <p:ph type="title" idx="4294967295"/>
          </p:nvPr>
        </p:nvSpPr>
        <p:spPr>
          <a:xfrm>
            <a:off x="2609852" y="322263"/>
            <a:ext cx="9351433" cy="463550"/>
          </a:xfrm>
        </p:spPr>
        <p:txBody>
          <a:bodyPr>
            <a:noAutofit/>
          </a:bodyPr>
          <a:lstStyle/>
          <a:p>
            <a:pPr>
              <a:defRPr/>
            </a:pPr>
            <a:r>
              <a:rPr lang="en-AU" sz="3200" dirty="0" smtClean="0">
                <a:solidFill>
                  <a:srgbClr val="000000"/>
                </a:solidFill>
                <a:ea typeface="+mj-ea"/>
              </a:rPr>
              <a:t>Primary objective</a:t>
            </a:r>
            <a:endParaRPr lang="fr-FR" sz="3200" dirty="0" smtClean="0">
              <a:solidFill>
                <a:srgbClr val="000000"/>
              </a:solidFill>
              <a:ea typeface="+mj-ea"/>
            </a:endParaRPr>
          </a:p>
        </p:txBody>
      </p:sp>
      <p:sp>
        <p:nvSpPr>
          <p:cNvPr id="1256451" name="Rectangle 3"/>
          <p:cNvSpPr>
            <a:spLocks noGrp="1" noChangeArrowheads="1"/>
          </p:cNvSpPr>
          <p:nvPr>
            <p:ph type="body" idx="4294967295"/>
          </p:nvPr>
        </p:nvSpPr>
        <p:spPr>
          <a:xfrm>
            <a:off x="465667" y="1927225"/>
            <a:ext cx="11483407" cy="4338638"/>
          </a:xfrm>
        </p:spPr>
        <p:style>
          <a:lnRef idx="3">
            <a:schemeClr val="lt1"/>
          </a:lnRef>
          <a:fillRef idx="1">
            <a:schemeClr val="accent2"/>
          </a:fillRef>
          <a:effectRef idx="1">
            <a:schemeClr val="accent2"/>
          </a:effectRef>
          <a:fontRef idx="minor">
            <a:schemeClr val="lt1"/>
          </a:fontRef>
        </p:style>
        <p:txBody>
          <a:bodyPr lIns="0" tIns="0" rIns="0" bIns="72000" anchor="ctr">
            <a:normAutofit/>
          </a:bodyPr>
          <a:lstStyle/>
          <a:p>
            <a:pPr marL="0" indent="0">
              <a:lnSpc>
                <a:spcPct val="125000"/>
              </a:lnSpc>
              <a:spcBef>
                <a:spcPct val="0"/>
              </a:spcBef>
              <a:spcAft>
                <a:spcPct val="0"/>
              </a:spcAft>
              <a:buFont typeface="Wingdings" charset="0"/>
              <a:buNone/>
            </a:pPr>
            <a:r>
              <a:rPr lang="en-US" sz="3200" dirty="0">
                <a:effectLst>
                  <a:outerShdw blurRad="38100" dist="38100" dir="2700000" algn="tl">
                    <a:srgbClr val="000000"/>
                  </a:outerShdw>
                </a:effectLst>
                <a:latin typeface="Arial" charset="0"/>
              </a:rPr>
              <a:t>To evaluate whether the </a:t>
            </a:r>
            <a:r>
              <a:rPr lang="en-US" sz="3200" i="1" dirty="0">
                <a:effectLst>
                  <a:outerShdw blurRad="38100" dist="38100" dir="2700000" algn="tl">
                    <a:srgbClr val="000000"/>
                  </a:outerShdw>
                </a:effectLst>
                <a:latin typeface="Arial" charset="0"/>
              </a:rPr>
              <a:t>I</a:t>
            </a:r>
            <a:r>
              <a:rPr lang="en-US" sz="3200" baseline="-25000" dirty="0">
                <a:effectLst>
                  <a:outerShdw blurRad="38100" dist="38100" dir="2700000" algn="tl">
                    <a:srgbClr val="000000"/>
                  </a:outerShdw>
                </a:effectLst>
                <a:latin typeface="Arial" charset="0"/>
              </a:rPr>
              <a:t>f</a:t>
            </a:r>
            <a:r>
              <a:rPr lang="en-US" sz="3200" dirty="0">
                <a:effectLst>
                  <a:outerShdw blurRad="38100" dist="38100" dir="2700000" algn="tl">
                    <a:srgbClr val="000000"/>
                  </a:outerShdw>
                </a:effectLst>
                <a:latin typeface="Arial" charset="0"/>
              </a:rPr>
              <a:t> inhibitor </a:t>
            </a:r>
            <a:r>
              <a:rPr lang="en-US" sz="3200" dirty="0" err="1" smtClean="0">
                <a:effectLst>
                  <a:outerShdw blurRad="38100" dist="38100" dir="2700000" algn="tl">
                    <a:srgbClr val="000000"/>
                  </a:outerShdw>
                </a:effectLst>
                <a:latin typeface="Arial" charset="0"/>
              </a:rPr>
              <a:t>ivabradine</a:t>
            </a:r>
            <a:r>
              <a:rPr lang="en-US" sz="3200" dirty="0">
                <a:effectLst>
                  <a:outerShdw blurRad="38100" dist="38100" dir="2700000" algn="tl">
                    <a:srgbClr val="000000"/>
                  </a:outerShdw>
                </a:effectLst>
                <a:latin typeface="Arial" charset="0"/>
              </a:rPr>
              <a:t> </a:t>
            </a:r>
            <a:r>
              <a:rPr lang="en-US" sz="3200" dirty="0" smtClean="0">
                <a:effectLst>
                  <a:outerShdw blurRad="38100" dist="38100" dir="2700000" algn="tl">
                    <a:srgbClr val="000000"/>
                  </a:outerShdw>
                </a:effectLst>
                <a:latin typeface="Arial" charset="0"/>
              </a:rPr>
              <a:t>improves </a:t>
            </a:r>
            <a:r>
              <a:rPr lang="en-US" sz="3200" dirty="0">
                <a:effectLst>
                  <a:outerShdw blurRad="38100" dist="38100" dir="2700000" algn="tl">
                    <a:srgbClr val="000000"/>
                  </a:outerShdw>
                </a:effectLst>
                <a:latin typeface="Arial" charset="0"/>
              </a:rPr>
              <a:t>cardiovascular outcomes </a:t>
            </a:r>
            <a:r>
              <a:rPr lang="en-US" sz="3200" dirty="0" smtClean="0">
                <a:effectLst>
                  <a:outerShdw blurRad="38100" dist="38100" dir="2700000" algn="tl">
                    <a:srgbClr val="000000"/>
                  </a:outerShdw>
                </a:effectLst>
                <a:latin typeface="Arial" charset="0"/>
              </a:rPr>
              <a:t>in </a:t>
            </a:r>
            <a:r>
              <a:rPr lang="en-US" sz="3200" dirty="0">
                <a:effectLst>
                  <a:outerShdw blurRad="38100" dist="38100" dir="2700000" algn="tl">
                    <a:srgbClr val="000000"/>
                  </a:outerShdw>
                </a:effectLst>
                <a:latin typeface="Arial" charset="0"/>
              </a:rPr>
              <a:t>patients with</a:t>
            </a:r>
          </a:p>
          <a:p>
            <a:pPr marL="0" indent="0">
              <a:lnSpc>
                <a:spcPct val="125000"/>
              </a:lnSpc>
              <a:spcBef>
                <a:spcPct val="0"/>
              </a:spcBef>
              <a:spcAft>
                <a:spcPct val="0"/>
              </a:spcAft>
              <a:buFont typeface="Wingdings" charset="0"/>
              <a:buNone/>
            </a:pPr>
            <a:r>
              <a:rPr lang="en-US" sz="3200" dirty="0">
                <a:effectLst>
                  <a:outerShdw blurRad="38100" dist="38100" dir="2700000" algn="tl">
                    <a:srgbClr val="000000"/>
                  </a:outerShdw>
                </a:effectLst>
                <a:latin typeface="Arial" charset="0"/>
              </a:rPr>
              <a:t> 1. Moderate to severe chronic heart failure</a:t>
            </a:r>
          </a:p>
          <a:p>
            <a:pPr marL="0" indent="0">
              <a:lnSpc>
                <a:spcPct val="125000"/>
              </a:lnSpc>
              <a:spcBef>
                <a:spcPct val="0"/>
              </a:spcBef>
              <a:spcAft>
                <a:spcPct val="0"/>
              </a:spcAft>
              <a:buFont typeface="Wingdings" charset="0"/>
              <a:buNone/>
            </a:pPr>
            <a:r>
              <a:rPr lang="en-US" sz="3200" dirty="0">
                <a:effectLst>
                  <a:outerShdw blurRad="38100" dist="38100" dir="2700000" algn="tl">
                    <a:srgbClr val="000000"/>
                  </a:outerShdw>
                </a:effectLst>
                <a:latin typeface="Arial" charset="0"/>
              </a:rPr>
              <a:t> 2. Left ventricular ejection fraction </a:t>
            </a:r>
            <a:r>
              <a:rPr lang="en-US" sz="3200" dirty="0">
                <a:effectLst>
                  <a:outerShdw blurRad="38100" dist="38100" dir="2700000" algn="tl">
                    <a:srgbClr val="000000"/>
                  </a:outerShdw>
                </a:effectLst>
                <a:latin typeface="Arial" charset="0"/>
                <a:sym typeface="Symbol" charset="0"/>
              </a:rPr>
              <a:t></a:t>
            </a:r>
            <a:r>
              <a:rPr lang="en-US" sz="3200" dirty="0">
                <a:effectLst>
                  <a:outerShdw blurRad="38100" dist="38100" dir="2700000" algn="tl">
                    <a:srgbClr val="000000"/>
                  </a:outerShdw>
                </a:effectLst>
                <a:latin typeface="Arial" charset="0"/>
              </a:rPr>
              <a:t>35%</a:t>
            </a:r>
          </a:p>
          <a:p>
            <a:pPr marL="0" indent="0">
              <a:lnSpc>
                <a:spcPct val="125000"/>
              </a:lnSpc>
              <a:spcBef>
                <a:spcPct val="0"/>
              </a:spcBef>
              <a:spcAft>
                <a:spcPct val="0"/>
              </a:spcAft>
              <a:buFont typeface="Wingdings" charset="0"/>
              <a:buNone/>
            </a:pPr>
            <a:r>
              <a:rPr lang="en-US" sz="3200" dirty="0">
                <a:effectLst>
                  <a:outerShdw blurRad="38100" dist="38100" dir="2700000" algn="tl">
                    <a:srgbClr val="000000"/>
                  </a:outerShdw>
                </a:effectLst>
                <a:latin typeface="Arial" charset="0"/>
              </a:rPr>
              <a:t> 3. Heart rate </a:t>
            </a:r>
            <a:r>
              <a:rPr lang="en-US" sz="3200" dirty="0">
                <a:latin typeface="Arial" charset="0"/>
                <a:sym typeface="Symbol" charset="0"/>
              </a:rPr>
              <a:t></a:t>
            </a:r>
            <a:r>
              <a:rPr lang="en-US" sz="3200" dirty="0">
                <a:effectLst>
                  <a:outerShdw blurRad="38100" dist="38100" dir="2700000" algn="tl">
                    <a:srgbClr val="000000"/>
                  </a:outerShdw>
                </a:effectLst>
                <a:latin typeface="Arial" charset="0"/>
              </a:rPr>
              <a:t>70 </a:t>
            </a:r>
            <a:r>
              <a:rPr lang="en-US" sz="3200" dirty="0" err="1">
                <a:effectLst>
                  <a:outerShdw blurRad="38100" dist="38100" dir="2700000" algn="tl">
                    <a:srgbClr val="000000"/>
                  </a:outerShdw>
                </a:effectLst>
                <a:latin typeface="Arial" charset="0"/>
              </a:rPr>
              <a:t>bpm</a:t>
            </a:r>
            <a:r>
              <a:rPr lang="en-US" sz="3200" dirty="0">
                <a:effectLst>
                  <a:outerShdw blurRad="38100" dist="38100" dir="2700000" algn="tl">
                    <a:srgbClr val="000000"/>
                  </a:outerShdw>
                </a:effectLst>
                <a:latin typeface="Arial" charset="0"/>
              </a:rPr>
              <a:t> and</a:t>
            </a:r>
          </a:p>
          <a:p>
            <a:pPr marL="0" indent="0">
              <a:lnSpc>
                <a:spcPct val="125000"/>
              </a:lnSpc>
              <a:spcBef>
                <a:spcPct val="0"/>
              </a:spcBef>
              <a:spcAft>
                <a:spcPct val="0"/>
              </a:spcAft>
              <a:buFont typeface="Wingdings" charset="0"/>
              <a:buNone/>
            </a:pPr>
            <a:r>
              <a:rPr lang="en-US" sz="3200" dirty="0">
                <a:effectLst>
                  <a:outerShdw blurRad="38100" dist="38100" dir="2700000" algn="tl">
                    <a:srgbClr val="000000"/>
                  </a:outerShdw>
                </a:effectLst>
                <a:latin typeface="Arial" charset="0"/>
              </a:rPr>
              <a:t> 4. Recommended therapy</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2"/>
          <p:cNvSpPr txBox="1">
            <a:spLocks noChangeArrowheads="1"/>
          </p:cNvSpPr>
          <p:nvPr/>
        </p:nvSpPr>
        <p:spPr bwMode="auto">
          <a:xfrm>
            <a:off x="643467" y="1371600"/>
            <a:ext cx="6100233" cy="171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r>
              <a:rPr lang="en-GB" sz="1000" b="1">
                <a:solidFill>
                  <a:srgbClr val="FFFF00"/>
                </a:solidFill>
              </a:rPr>
              <a:t>Europe</a:t>
            </a:r>
            <a:r>
              <a:rPr lang="en-GB" sz="1000" b="1"/>
              <a:t>		</a:t>
            </a:r>
          </a:p>
          <a:p>
            <a:r>
              <a:rPr lang="en-GB" sz="1000" b="1"/>
              <a:t>		Germany		Portugal</a:t>
            </a:r>
          </a:p>
          <a:p>
            <a:r>
              <a:rPr lang="en-GB" sz="1000" b="1"/>
              <a:t>Belgium		Greece		Spain</a:t>
            </a:r>
          </a:p>
          <a:p>
            <a:r>
              <a:rPr lang="en-GB" sz="1000" b="1"/>
              <a:t>Denmark		Ireland		Sweden</a:t>
            </a:r>
          </a:p>
          <a:p>
            <a:r>
              <a:rPr lang="en-GB" sz="1000" b="1"/>
              <a:t>Finland 		Italy 		Turkey</a:t>
            </a:r>
          </a:p>
          <a:p>
            <a:r>
              <a:rPr lang="en-GB" sz="1000" b="1"/>
              <a:t>France 		The Netherlands 	UK</a:t>
            </a:r>
          </a:p>
          <a:p>
            <a:r>
              <a:rPr lang="en-GB" sz="1000" b="1"/>
              <a:t>				</a:t>
            </a:r>
          </a:p>
        </p:txBody>
      </p:sp>
      <p:sp>
        <p:nvSpPr>
          <p:cNvPr id="108546" name="Text Box 3"/>
          <p:cNvSpPr txBox="1">
            <a:spLocks noChangeArrowheads="1"/>
          </p:cNvSpPr>
          <p:nvPr/>
        </p:nvSpPr>
        <p:spPr bwMode="auto">
          <a:xfrm>
            <a:off x="8172451" y="1258889"/>
            <a:ext cx="2190749" cy="1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endParaRPr lang="en-GB" sz="1000" b="1">
              <a:solidFill>
                <a:srgbClr val="FFFF00"/>
              </a:solidFill>
            </a:endParaRPr>
          </a:p>
          <a:p>
            <a:r>
              <a:rPr lang="en-GB" sz="1000" b="1">
                <a:solidFill>
                  <a:srgbClr val="FFFF00"/>
                </a:solidFill>
              </a:rPr>
              <a:t>	</a:t>
            </a:r>
          </a:p>
          <a:p>
            <a:r>
              <a:rPr lang="en-GB" sz="1000" b="1"/>
              <a:t>Bulgaria	</a:t>
            </a:r>
          </a:p>
          <a:p>
            <a:r>
              <a:rPr lang="en-GB" sz="1000" b="1"/>
              <a:t>Czech Republic</a:t>
            </a:r>
          </a:p>
          <a:p>
            <a:r>
              <a:rPr lang="en-GB" sz="1000" b="1"/>
              <a:t>Estonia</a:t>
            </a:r>
          </a:p>
          <a:p>
            <a:r>
              <a:rPr lang="en-GB" sz="1000" b="1"/>
              <a:t>Hungary	</a:t>
            </a:r>
          </a:p>
        </p:txBody>
      </p:sp>
      <p:sp>
        <p:nvSpPr>
          <p:cNvPr id="108547" name="Text Box 4"/>
          <p:cNvSpPr txBox="1">
            <a:spLocks noChangeArrowheads="1"/>
          </p:cNvSpPr>
          <p:nvPr/>
        </p:nvSpPr>
        <p:spPr bwMode="auto">
          <a:xfrm>
            <a:off x="1629834" y="4902201"/>
            <a:ext cx="1553633" cy="1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r>
              <a:rPr lang="en-GB" sz="1000" b="1">
                <a:solidFill>
                  <a:srgbClr val="FFFF00"/>
                </a:solidFill>
              </a:rPr>
              <a:t>South America</a:t>
            </a:r>
          </a:p>
          <a:p>
            <a:r>
              <a:rPr lang="en-GB" sz="1000" b="1"/>
              <a:t>Argentina</a:t>
            </a:r>
          </a:p>
          <a:p>
            <a:r>
              <a:rPr lang="en-GB" sz="1000" b="1"/>
              <a:t>Brazil</a:t>
            </a:r>
          </a:p>
          <a:p>
            <a:r>
              <a:rPr lang="en-GB" sz="1000" b="1"/>
              <a:t>Chili</a:t>
            </a:r>
          </a:p>
          <a:p>
            <a:endParaRPr lang="en-GB" sz="1000" b="1"/>
          </a:p>
          <a:p>
            <a:endParaRPr lang="en-GB" sz="1000" b="1">
              <a:solidFill>
                <a:srgbClr val="FFFFFF"/>
              </a:solidFill>
            </a:endParaRPr>
          </a:p>
        </p:txBody>
      </p:sp>
      <p:sp>
        <p:nvSpPr>
          <p:cNvPr id="1344517" name="Freeform 5"/>
          <p:cNvSpPr>
            <a:spLocks/>
          </p:cNvSpPr>
          <p:nvPr/>
        </p:nvSpPr>
        <p:spPr bwMode="auto">
          <a:xfrm>
            <a:off x="9846734" y="4810125"/>
            <a:ext cx="2117" cy="0"/>
          </a:xfrm>
          <a:custGeom>
            <a:avLst/>
            <a:gdLst>
              <a:gd name="T0" fmla="*/ 0 w 1"/>
              <a:gd name="T1" fmla="*/ 0 h 2"/>
              <a:gd name="T2" fmla="*/ 1 w 1"/>
              <a:gd name="T3" fmla="*/ 0 h 2"/>
              <a:gd name="T4" fmla="*/ 0 w 1"/>
              <a:gd name="T5" fmla="*/ 2 h 2"/>
              <a:gd name="T6" fmla="*/ 0 w 1"/>
              <a:gd name="T7" fmla="*/ 0 h 2"/>
              <a:gd name="T8" fmla="*/ 0 60000 65536"/>
              <a:gd name="T9" fmla="*/ 0 60000 65536"/>
              <a:gd name="T10" fmla="*/ 0 60000 65536"/>
              <a:gd name="T11" fmla="*/ 0 60000 65536"/>
              <a:gd name="T12" fmla="*/ 0 w 1"/>
              <a:gd name="T13" fmla="*/ 0 h 2"/>
              <a:gd name="T14" fmla="*/ 1 w 1"/>
              <a:gd name="T15" fmla="*/ 0 h 2"/>
            </a:gdLst>
            <a:ahLst/>
            <a:cxnLst>
              <a:cxn ang="T8">
                <a:pos x="T0" y="T1"/>
              </a:cxn>
              <a:cxn ang="T9">
                <a:pos x="T2" y="T3"/>
              </a:cxn>
              <a:cxn ang="T10">
                <a:pos x="T4" y="T5"/>
              </a:cxn>
              <a:cxn ang="T11">
                <a:pos x="T6" y="T7"/>
              </a:cxn>
            </a:cxnLst>
            <a:rect l="T12" t="T13" r="T14" b="T15"/>
            <a:pathLst>
              <a:path w="1" h="2">
                <a:moveTo>
                  <a:pt x="0" y="0"/>
                </a:moveTo>
                <a:lnTo>
                  <a:pt x="1" y="0"/>
                </a:lnTo>
                <a:lnTo>
                  <a:pt x="0" y="2"/>
                </a:lnTo>
                <a:lnTo>
                  <a:pt x="0" y="0"/>
                </a:lnTo>
                <a:close/>
              </a:path>
            </a:pathLst>
          </a:custGeom>
          <a:solidFill>
            <a:schemeClr val="accent1"/>
          </a:solidFill>
          <a:ln>
            <a:noFill/>
          </a:ln>
          <a:effectLst>
            <a:prstShdw prst="shdw17" dist="17961" dir="2700000">
              <a:srgbClr val="8E1116"/>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18" name="Freeform 6"/>
          <p:cNvSpPr>
            <a:spLocks/>
          </p:cNvSpPr>
          <p:nvPr/>
        </p:nvSpPr>
        <p:spPr bwMode="auto">
          <a:xfrm>
            <a:off x="9874251" y="4879975"/>
            <a:ext cx="2116" cy="1588"/>
          </a:xfrm>
          <a:custGeom>
            <a:avLst/>
            <a:gdLst>
              <a:gd name="T0" fmla="*/ 2 w 2"/>
              <a:gd name="T1" fmla="*/ 0 h 2"/>
              <a:gd name="T2" fmla="*/ 1 w 2"/>
              <a:gd name="T3" fmla="*/ 2 h 2"/>
              <a:gd name="T4" fmla="*/ 0 w 2"/>
              <a:gd name="T5" fmla="*/ 2 h 2"/>
              <a:gd name="T6" fmla="*/ 1 w 2"/>
              <a:gd name="T7" fmla="*/ 0 h 2"/>
              <a:gd name="T8" fmla="*/ 2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0"/>
                </a:moveTo>
                <a:lnTo>
                  <a:pt x="1" y="2"/>
                </a:lnTo>
                <a:lnTo>
                  <a:pt x="0" y="2"/>
                </a:lnTo>
                <a:lnTo>
                  <a:pt x="1" y="0"/>
                </a:lnTo>
                <a:lnTo>
                  <a:pt x="2" y="0"/>
                </a:lnTo>
                <a:close/>
              </a:path>
            </a:pathLst>
          </a:custGeom>
          <a:solidFill>
            <a:schemeClr val="accent1"/>
          </a:solidFill>
          <a:ln>
            <a:noFill/>
          </a:ln>
          <a:effectLst>
            <a:prstShdw prst="shdw17" dist="17961" dir="2700000">
              <a:srgbClr val="8E1116"/>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19" name="Freeform 7"/>
          <p:cNvSpPr>
            <a:spLocks/>
          </p:cNvSpPr>
          <p:nvPr/>
        </p:nvSpPr>
        <p:spPr bwMode="auto">
          <a:xfrm>
            <a:off x="9878485" y="4899026"/>
            <a:ext cx="2116" cy="3175"/>
          </a:xfrm>
          <a:custGeom>
            <a:avLst/>
            <a:gdLst>
              <a:gd name="T0" fmla="*/ 2 w 2"/>
              <a:gd name="T1" fmla="*/ 8 h 8"/>
              <a:gd name="T2" fmla="*/ 1 w 2"/>
              <a:gd name="T3" fmla="*/ 8 h 8"/>
              <a:gd name="T4" fmla="*/ 2 w 2"/>
              <a:gd name="T5" fmla="*/ 8 h 8"/>
              <a:gd name="T6" fmla="*/ 2 w 2"/>
              <a:gd name="T7" fmla="*/ 6 h 8"/>
              <a:gd name="T8" fmla="*/ 0 w 2"/>
              <a:gd name="T9" fmla="*/ 0 h 8"/>
              <a:gd name="T10" fmla="*/ 0 w 2"/>
              <a:gd name="T11" fmla="*/ 2 h 8"/>
              <a:gd name="T12" fmla="*/ 2 w 2"/>
              <a:gd name="T13" fmla="*/ 6 h 8"/>
              <a:gd name="T14" fmla="*/ 2 w 2"/>
              <a:gd name="T15" fmla="*/ 8 h 8"/>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8"/>
              <a:gd name="T26" fmla="*/ 2 w 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8">
                <a:moveTo>
                  <a:pt x="2" y="8"/>
                </a:moveTo>
                <a:lnTo>
                  <a:pt x="1" y="8"/>
                </a:lnTo>
                <a:lnTo>
                  <a:pt x="2" y="8"/>
                </a:lnTo>
                <a:lnTo>
                  <a:pt x="2" y="6"/>
                </a:lnTo>
                <a:lnTo>
                  <a:pt x="0" y="0"/>
                </a:lnTo>
                <a:lnTo>
                  <a:pt x="0" y="2"/>
                </a:lnTo>
                <a:lnTo>
                  <a:pt x="2" y="6"/>
                </a:lnTo>
                <a:lnTo>
                  <a:pt x="2" y="8"/>
                </a:lnTo>
                <a:close/>
              </a:path>
            </a:pathLst>
          </a:custGeom>
          <a:solidFill>
            <a:schemeClr val="accent1"/>
          </a:solidFill>
          <a:ln>
            <a:noFill/>
          </a:ln>
          <a:effectLst>
            <a:prstShdw prst="shdw17" dist="17961" dir="2700000">
              <a:srgbClr val="8E1116"/>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20" name="Freeform 8"/>
          <p:cNvSpPr>
            <a:spLocks/>
          </p:cNvSpPr>
          <p:nvPr/>
        </p:nvSpPr>
        <p:spPr bwMode="auto">
          <a:xfrm>
            <a:off x="9882718" y="4910138"/>
            <a:ext cx="2116" cy="0"/>
          </a:xfrm>
          <a:custGeom>
            <a:avLst/>
            <a:gdLst>
              <a:gd name="T0" fmla="*/ 2 w 2"/>
              <a:gd name="T1" fmla="*/ 0 w 2"/>
              <a:gd name="T2" fmla="*/ 2 w 2"/>
              <a:gd name="T3" fmla="*/ 0 60000 65536"/>
              <a:gd name="T4" fmla="*/ 0 60000 65536"/>
              <a:gd name="T5" fmla="*/ 0 60000 65536"/>
              <a:gd name="T6" fmla="*/ 0 w 2"/>
              <a:gd name="T7" fmla="*/ 2 w 2"/>
            </a:gdLst>
            <a:ahLst/>
            <a:cxnLst>
              <a:cxn ang="T3">
                <a:pos x="T0" y="0"/>
              </a:cxn>
              <a:cxn ang="T4">
                <a:pos x="T1" y="0"/>
              </a:cxn>
              <a:cxn ang="T5">
                <a:pos x="T2" y="0"/>
              </a:cxn>
            </a:cxnLst>
            <a:rect l="T6" t="0" r="T7" b="0"/>
            <a:pathLst>
              <a:path w="2">
                <a:moveTo>
                  <a:pt x="2" y="0"/>
                </a:moveTo>
                <a:lnTo>
                  <a:pt x="0" y="0"/>
                </a:lnTo>
                <a:lnTo>
                  <a:pt x="2" y="0"/>
                </a:lnTo>
                <a:close/>
              </a:path>
            </a:pathLst>
          </a:custGeom>
          <a:solidFill>
            <a:schemeClr val="accent1"/>
          </a:solidFill>
          <a:ln>
            <a:noFill/>
          </a:ln>
          <a:effectLst>
            <a:prstShdw prst="shdw17" dist="17961" dir="2700000">
              <a:srgbClr val="8E1116"/>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21" name="Freeform 9"/>
          <p:cNvSpPr>
            <a:spLocks/>
          </p:cNvSpPr>
          <p:nvPr/>
        </p:nvSpPr>
        <p:spPr bwMode="auto">
          <a:xfrm>
            <a:off x="9886951" y="4899025"/>
            <a:ext cx="2116" cy="1588"/>
          </a:xfrm>
          <a:custGeom>
            <a:avLst/>
            <a:gdLst>
              <a:gd name="T0" fmla="*/ 1 w 1"/>
              <a:gd name="T1" fmla="*/ 0 h 1588"/>
              <a:gd name="T2" fmla="*/ 0 w 1"/>
              <a:gd name="T3" fmla="*/ 0 h 1588"/>
              <a:gd name="T4" fmla="*/ 1 w 1"/>
              <a:gd name="T5" fmla="*/ 0 h 1588"/>
              <a:gd name="T6" fmla="*/ 0 60000 65536"/>
              <a:gd name="T7" fmla="*/ 0 60000 65536"/>
              <a:gd name="T8" fmla="*/ 0 60000 65536"/>
              <a:gd name="T9" fmla="*/ 0 w 1"/>
              <a:gd name="T10" fmla="*/ 0 h 1588"/>
              <a:gd name="T11" fmla="*/ 1 w 1"/>
              <a:gd name="T12" fmla="*/ 1588 h 1588"/>
            </a:gdLst>
            <a:ahLst/>
            <a:cxnLst>
              <a:cxn ang="T6">
                <a:pos x="T0" y="T1"/>
              </a:cxn>
              <a:cxn ang="T7">
                <a:pos x="T2" y="T3"/>
              </a:cxn>
              <a:cxn ang="T8">
                <a:pos x="T4" y="T5"/>
              </a:cxn>
            </a:cxnLst>
            <a:rect l="T9" t="T10" r="T11" b="T12"/>
            <a:pathLst>
              <a:path w="1" h="1588">
                <a:moveTo>
                  <a:pt x="1" y="0"/>
                </a:moveTo>
                <a:lnTo>
                  <a:pt x="0" y="0"/>
                </a:lnTo>
                <a:lnTo>
                  <a:pt x="1" y="0"/>
                </a:lnTo>
                <a:close/>
              </a:path>
            </a:pathLst>
          </a:custGeom>
          <a:solidFill>
            <a:schemeClr val="accent1"/>
          </a:solidFill>
          <a:ln>
            <a:noFill/>
          </a:ln>
          <a:effectLst>
            <a:prstShdw prst="shdw17" dist="17961" dir="2700000">
              <a:srgbClr val="8E1116"/>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22" name="Freeform 10"/>
          <p:cNvSpPr>
            <a:spLocks/>
          </p:cNvSpPr>
          <p:nvPr/>
        </p:nvSpPr>
        <p:spPr bwMode="auto">
          <a:xfrm>
            <a:off x="9880600" y="4905375"/>
            <a:ext cx="0" cy="1588"/>
          </a:xfrm>
          <a:custGeom>
            <a:avLst/>
            <a:gdLst>
              <a:gd name="T0" fmla="*/ 4 h 4"/>
              <a:gd name="T1" fmla="*/ 2 h 4"/>
              <a:gd name="T2" fmla="*/ 0 h 4"/>
              <a:gd name="T3" fmla="*/ 4 h 4"/>
              <a:gd name="T4" fmla="*/ 0 60000 65536"/>
              <a:gd name="T5" fmla="*/ 0 60000 65536"/>
              <a:gd name="T6" fmla="*/ 0 60000 65536"/>
              <a:gd name="T7" fmla="*/ 0 60000 65536"/>
              <a:gd name="T8" fmla="*/ 0 h 4"/>
              <a:gd name="T9" fmla="*/ 4 h 4"/>
            </a:gdLst>
            <a:ahLst/>
            <a:cxnLst>
              <a:cxn ang="T4">
                <a:pos x="0" y="T0"/>
              </a:cxn>
              <a:cxn ang="T5">
                <a:pos x="0" y="T1"/>
              </a:cxn>
              <a:cxn ang="T6">
                <a:pos x="0" y="T2"/>
              </a:cxn>
              <a:cxn ang="T7">
                <a:pos x="0" y="T3"/>
              </a:cxn>
            </a:cxnLst>
            <a:rect l="0" t="T8" r="0" b="T9"/>
            <a:pathLst>
              <a:path h="4">
                <a:moveTo>
                  <a:pt x="0" y="4"/>
                </a:moveTo>
                <a:lnTo>
                  <a:pt x="0" y="2"/>
                </a:lnTo>
                <a:lnTo>
                  <a:pt x="0" y="0"/>
                </a:lnTo>
                <a:lnTo>
                  <a:pt x="0" y="4"/>
                </a:lnTo>
                <a:close/>
              </a:path>
            </a:pathLst>
          </a:custGeom>
          <a:solidFill>
            <a:schemeClr val="accent1"/>
          </a:solidFill>
          <a:ln>
            <a:noFill/>
          </a:ln>
          <a:effectLst>
            <a:prstShdw prst="shdw17" dist="17961" dir="2700000">
              <a:srgbClr val="8E1116"/>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23" name="Freeform 11"/>
          <p:cNvSpPr>
            <a:spLocks/>
          </p:cNvSpPr>
          <p:nvPr/>
        </p:nvSpPr>
        <p:spPr bwMode="auto">
          <a:xfrm>
            <a:off x="9294285" y="4468814"/>
            <a:ext cx="12700" cy="3175"/>
          </a:xfrm>
          <a:custGeom>
            <a:avLst/>
            <a:gdLst>
              <a:gd name="T0" fmla="*/ 7 w 7"/>
              <a:gd name="T1" fmla="*/ 2 h 4"/>
              <a:gd name="T2" fmla="*/ 0 w 7"/>
              <a:gd name="T3" fmla="*/ 4 h 4"/>
              <a:gd name="T4" fmla="*/ 0 w 7"/>
              <a:gd name="T5" fmla="*/ 0 h 4"/>
              <a:gd name="T6" fmla="*/ 7 w 7"/>
              <a:gd name="T7" fmla="*/ 2 h 4"/>
              <a:gd name="T8" fmla="*/ 0 60000 65536"/>
              <a:gd name="T9" fmla="*/ 0 60000 65536"/>
              <a:gd name="T10" fmla="*/ 0 60000 65536"/>
              <a:gd name="T11" fmla="*/ 0 60000 65536"/>
              <a:gd name="T12" fmla="*/ 0 w 7"/>
              <a:gd name="T13" fmla="*/ 0 h 4"/>
              <a:gd name="T14" fmla="*/ 7 w 7"/>
              <a:gd name="T15" fmla="*/ 4 h 4"/>
            </a:gdLst>
            <a:ahLst/>
            <a:cxnLst>
              <a:cxn ang="T8">
                <a:pos x="T0" y="T1"/>
              </a:cxn>
              <a:cxn ang="T9">
                <a:pos x="T2" y="T3"/>
              </a:cxn>
              <a:cxn ang="T10">
                <a:pos x="T4" y="T5"/>
              </a:cxn>
              <a:cxn ang="T11">
                <a:pos x="T6" y="T7"/>
              </a:cxn>
            </a:cxnLst>
            <a:rect l="T12" t="T13" r="T14" b="T15"/>
            <a:pathLst>
              <a:path w="7" h="4">
                <a:moveTo>
                  <a:pt x="7" y="2"/>
                </a:moveTo>
                <a:lnTo>
                  <a:pt x="0" y="4"/>
                </a:lnTo>
                <a:lnTo>
                  <a:pt x="0" y="0"/>
                </a:lnTo>
                <a:lnTo>
                  <a:pt x="7"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24" name="Freeform 12"/>
          <p:cNvSpPr>
            <a:spLocks/>
          </p:cNvSpPr>
          <p:nvPr/>
        </p:nvSpPr>
        <p:spPr bwMode="auto">
          <a:xfrm>
            <a:off x="9467851" y="4387851"/>
            <a:ext cx="332316" cy="231775"/>
          </a:xfrm>
          <a:custGeom>
            <a:avLst/>
            <a:gdLst>
              <a:gd name="T0" fmla="*/ 182 w 182"/>
              <a:gd name="T1" fmla="*/ 126 h 304"/>
              <a:gd name="T2" fmla="*/ 165 w 182"/>
              <a:gd name="T3" fmla="*/ 124 h 304"/>
              <a:gd name="T4" fmla="*/ 163 w 182"/>
              <a:gd name="T5" fmla="*/ 124 h 304"/>
              <a:gd name="T6" fmla="*/ 155 w 182"/>
              <a:gd name="T7" fmla="*/ 171 h 304"/>
              <a:gd name="T8" fmla="*/ 157 w 182"/>
              <a:gd name="T9" fmla="*/ 175 h 304"/>
              <a:gd name="T10" fmla="*/ 153 w 182"/>
              <a:gd name="T11" fmla="*/ 190 h 304"/>
              <a:gd name="T12" fmla="*/ 142 w 182"/>
              <a:gd name="T13" fmla="*/ 200 h 304"/>
              <a:gd name="T14" fmla="*/ 134 w 182"/>
              <a:gd name="T15" fmla="*/ 224 h 304"/>
              <a:gd name="T16" fmla="*/ 134 w 182"/>
              <a:gd name="T17" fmla="*/ 239 h 304"/>
              <a:gd name="T18" fmla="*/ 138 w 182"/>
              <a:gd name="T19" fmla="*/ 239 h 304"/>
              <a:gd name="T20" fmla="*/ 133 w 182"/>
              <a:gd name="T21" fmla="*/ 251 h 304"/>
              <a:gd name="T22" fmla="*/ 130 w 182"/>
              <a:gd name="T23" fmla="*/ 265 h 304"/>
              <a:gd name="T24" fmla="*/ 125 w 182"/>
              <a:gd name="T25" fmla="*/ 290 h 304"/>
              <a:gd name="T26" fmla="*/ 101 w 182"/>
              <a:gd name="T27" fmla="*/ 304 h 304"/>
              <a:gd name="T28" fmla="*/ 99 w 182"/>
              <a:gd name="T29" fmla="*/ 286 h 304"/>
              <a:gd name="T30" fmla="*/ 96 w 182"/>
              <a:gd name="T31" fmla="*/ 281 h 304"/>
              <a:gd name="T32" fmla="*/ 84 w 182"/>
              <a:gd name="T33" fmla="*/ 281 h 304"/>
              <a:gd name="T34" fmla="*/ 73 w 182"/>
              <a:gd name="T35" fmla="*/ 271 h 304"/>
              <a:gd name="T36" fmla="*/ 61 w 182"/>
              <a:gd name="T37" fmla="*/ 281 h 304"/>
              <a:gd name="T38" fmla="*/ 52 w 182"/>
              <a:gd name="T39" fmla="*/ 283 h 304"/>
              <a:gd name="T40" fmla="*/ 48 w 182"/>
              <a:gd name="T41" fmla="*/ 265 h 304"/>
              <a:gd name="T42" fmla="*/ 33 w 182"/>
              <a:gd name="T43" fmla="*/ 267 h 304"/>
              <a:gd name="T44" fmla="*/ 35 w 182"/>
              <a:gd name="T45" fmla="*/ 265 h 304"/>
              <a:gd name="T46" fmla="*/ 31 w 182"/>
              <a:gd name="T47" fmla="*/ 269 h 304"/>
              <a:gd name="T48" fmla="*/ 22 w 182"/>
              <a:gd name="T49" fmla="*/ 265 h 304"/>
              <a:gd name="T50" fmla="*/ 18 w 182"/>
              <a:gd name="T51" fmla="*/ 228 h 304"/>
              <a:gd name="T52" fmla="*/ 18 w 182"/>
              <a:gd name="T53" fmla="*/ 200 h 304"/>
              <a:gd name="T54" fmla="*/ 7 w 182"/>
              <a:gd name="T55" fmla="*/ 184 h 304"/>
              <a:gd name="T56" fmla="*/ 9 w 182"/>
              <a:gd name="T57" fmla="*/ 183 h 304"/>
              <a:gd name="T58" fmla="*/ 4 w 182"/>
              <a:gd name="T59" fmla="*/ 167 h 304"/>
              <a:gd name="T60" fmla="*/ 5 w 182"/>
              <a:gd name="T61" fmla="*/ 155 h 304"/>
              <a:gd name="T62" fmla="*/ 0 w 182"/>
              <a:gd name="T63" fmla="*/ 128 h 304"/>
              <a:gd name="T64" fmla="*/ 5 w 182"/>
              <a:gd name="T65" fmla="*/ 108 h 304"/>
              <a:gd name="T66" fmla="*/ 3 w 182"/>
              <a:gd name="T67" fmla="*/ 110 h 304"/>
              <a:gd name="T68" fmla="*/ 13 w 182"/>
              <a:gd name="T69" fmla="*/ 84 h 304"/>
              <a:gd name="T70" fmla="*/ 16 w 182"/>
              <a:gd name="T71" fmla="*/ 108 h 304"/>
              <a:gd name="T72" fmla="*/ 34 w 182"/>
              <a:gd name="T73" fmla="*/ 126 h 304"/>
              <a:gd name="T74" fmla="*/ 58 w 182"/>
              <a:gd name="T75" fmla="*/ 118 h 304"/>
              <a:gd name="T76" fmla="*/ 64 w 182"/>
              <a:gd name="T77" fmla="*/ 102 h 304"/>
              <a:gd name="T78" fmla="*/ 88 w 182"/>
              <a:gd name="T79" fmla="*/ 112 h 304"/>
              <a:gd name="T80" fmla="*/ 103 w 182"/>
              <a:gd name="T81" fmla="*/ 102 h 304"/>
              <a:gd name="T82" fmla="*/ 111 w 182"/>
              <a:gd name="T83" fmla="*/ 69 h 304"/>
              <a:gd name="T84" fmla="*/ 116 w 182"/>
              <a:gd name="T85" fmla="*/ 51 h 304"/>
              <a:gd name="T86" fmla="*/ 119 w 182"/>
              <a:gd name="T87" fmla="*/ 26 h 304"/>
              <a:gd name="T88" fmla="*/ 123 w 182"/>
              <a:gd name="T89" fmla="*/ 0 h 304"/>
              <a:gd name="T90" fmla="*/ 139 w 182"/>
              <a:gd name="T91" fmla="*/ 4 h 304"/>
              <a:gd name="T92" fmla="*/ 154 w 182"/>
              <a:gd name="T93" fmla="*/ 8 h 304"/>
              <a:gd name="T94" fmla="*/ 153 w 182"/>
              <a:gd name="T95" fmla="*/ 12 h 304"/>
              <a:gd name="T96" fmla="*/ 154 w 182"/>
              <a:gd name="T97" fmla="*/ 16 h 304"/>
              <a:gd name="T98" fmla="*/ 157 w 182"/>
              <a:gd name="T99" fmla="*/ 28 h 304"/>
              <a:gd name="T100" fmla="*/ 154 w 182"/>
              <a:gd name="T101" fmla="*/ 26 h 304"/>
              <a:gd name="T102" fmla="*/ 147 w 182"/>
              <a:gd name="T103" fmla="*/ 28 h 304"/>
              <a:gd name="T104" fmla="*/ 151 w 182"/>
              <a:gd name="T105" fmla="*/ 41 h 304"/>
              <a:gd name="T106" fmla="*/ 164 w 182"/>
              <a:gd name="T107" fmla="*/ 79 h 304"/>
              <a:gd name="T108" fmla="*/ 161 w 182"/>
              <a:gd name="T109" fmla="*/ 90 h 304"/>
              <a:gd name="T110" fmla="*/ 171 w 182"/>
              <a:gd name="T111" fmla="*/ 108 h 304"/>
              <a:gd name="T112" fmla="*/ 182 w 182"/>
              <a:gd name="T113" fmla="*/ 126 h 3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2"/>
              <a:gd name="T172" fmla="*/ 0 h 304"/>
              <a:gd name="T173" fmla="*/ 182 w 182"/>
              <a:gd name="T174" fmla="*/ 304 h 3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2" h="304">
                <a:moveTo>
                  <a:pt x="182" y="126"/>
                </a:moveTo>
                <a:lnTo>
                  <a:pt x="165" y="124"/>
                </a:lnTo>
                <a:lnTo>
                  <a:pt x="163" y="124"/>
                </a:lnTo>
                <a:lnTo>
                  <a:pt x="155" y="171"/>
                </a:lnTo>
                <a:lnTo>
                  <a:pt x="157" y="175"/>
                </a:lnTo>
                <a:lnTo>
                  <a:pt x="153" y="190"/>
                </a:lnTo>
                <a:lnTo>
                  <a:pt x="142" y="200"/>
                </a:lnTo>
                <a:lnTo>
                  <a:pt x="134" y="224"/>
                </a:lnTo>
                <a:lnTo>
                  <a:pt x="134" y="239"/>
                </a:lnTo>
                <a:lnTo>
                  <a:pt x="138" y="239"/>
                </a:lnTo>
                <a:lnTo>
                  <a:pt x="133" y="251"/>
                </a:lnTo>
                <a:lnTo>
                  <a:pt x="130" y="265"/>
                </a:lnTo>
                <a:lnTo>
                  <a:pt x="125" y="290"/>
                </a:lnTo>
                <a:lnTo>
                  <a:pt x="101" y="304"/>
                </a:lnTo>
                <a:lnTo>
                  <a:pt x="99" y="286"/>
                </a:lnTo>
                <a:lnTo>
                  <a:pt x="96" y="281"/>
                </a:lnTo>
                <a:lnTo>
                  <a:pt x="84" y="281"/>
                </a:lnTo>
                <a:lnTo>
                  <a:pt x="73" y="271"/>
                </a:lnTo>
                <a:lnTo>
                  <a:pt x="61" y="281"/>
                </a:lnTo>
                <a:lnTo>
                  <a:pt x="52" y="283"/>
                </a:lnTo>
                <a:lnTo>
                  <a:pt x="48" y="265"/>
                </a:lnTo>
                <a:lnTo>
                  <a:pt x="33" y="267"/>
                </a:lnTo>
                <a:lnTo>
                  <a:pt x="35" y="265"/>
                </a:lnTo>
                <a:lnTo>
                  <a:pt x="31" y="269"/>
                </a:lnTo>
                <a:lnTo>
                  <a:pt x="22" y="265"/>
                </a:lnTo>
                <a:lnTo>
                  <a:pt x="18" y="228"/>
                </a:lnTo>
                <a:lnTo>
                  <a:pt x="18" y="200"/>
                </a:lnTo>
                <a:lnTo>
                  <a:pt x="7" y="184"/>
                </a:lnTo>
                <a:lnTo>
                  <a:pt x="9" y="183"/>
                </a:lnTo>
                <a:lnTo>
                  <a:pt x="4" y="167"/>
                </a:lnTo>
                <a:lnTo>
                  <a:pt x="5" y="155"/>
                </a:lnTo>
                <a:lnTo>
                  <a:pt x="0" y="128"/>
                </a:lnTo>
                <a:lnTo>
                  <a:pt x="5" y="108"/>
                </a:lnTo>
                <a:lnTo>
                  <a:pt x="3" y="110"/>
                </a:lnTo>
                <a:lnTo>
                  <a:pt x="13" y="84"/>
                </a:lnTo>
                <a:lnTo>
                  <a:pt x="16" y="108"/>
                </a:lnTo>
                <a:lnTo>
                  <a:pt x="34" y="126"/>
                </a:lnTo>
                <a:lnTo>
                  <a:pt x="58" y="118"/>
                </a:lnTo>
                <a:lnTo>
                  <a:pt x="64" y="102"/>
                </a:lnTo>
                <a:lnTo>
                  <a:pt x="88" y="112"/>
                </a:lnTo>
                <a:lnTo>
                  <a:pt x="103" y="102"/>
                </a:lnTo>
                <a:lnTo>
                  <a:pt x="111" y="69"/>
                </a:lnTo>
                <a:lnTo>
                  <a:pt x="116" y="51"/>
                </a:lnTo>
                <a:lnTo>
                  <a:pt x="119" y="26"/>
                </a:lnTo>
                <a:lnTo>
                  <a:pt x="123" y="0"/>
                </a:lnTo>
                <a:lnTo>
                  <a:pt x="139" y="4"/>
                </a:lnTo>
                <a:lnTo>
                  <a:pt x="154" y="8"/>
                </a:lnTo>
                <a:lnTo>
                  <a:pt x="153" y="12"/>
                </a:lnTo>
                <a:lnTo>
                  <a:pt x="154" y="16"/>
                </a:lnTo>
                <a:lnTo>
                  <a:pt x="157" y="28"/>
                </a:lnTo>
                <a:lnTo>
                  <a:pt x="154" y="26"/>
                </a:lnTo>
                <a:lnTo>
                  <a:pt x="147" y="28"/>
                </a:lnTo>
                <a:lnTo>
                  <a:pt x="151" y="41"/>
                </a:lnTo>
                <a:lnTo>
                  <a:pt x="164" y="79"/>
                </a:lnTo>
                <a:lnTo>
                  <a:pt x="161" y="90"/>
                </a:lnTo>
                <a:lnTo>
                  <a:pt x="171" y="108"/>
                </a:lnTo>
                <a:lnTo>
                  <a:pt x="182" y="12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25" name="Freeform 13"/>
          <p:cNvSpPr>
            <a:spLocks/>
          </p:cNvSpPr>
          <p:nvPr/>
        </p:nvSpPr>
        <p:spPr bwMode="auto">
          <a:xfrm>
            <a:off x="9010651" y="4351339"/>
            <a:ext cx="361949" cy="320675"/>
          </a:xfrm>
          <a:custGeom>
            <a:avLst/>
            <a:gdLst>
              <a:gd name="T0" fmla="*/ 197 w 197"/>
              <a:gd name="T1" fmla="*/ 320 h 414"/>
              <a:gd name="T2" fmla="*/ 195 w 197"/>
              <a:gd name="T3" fmla="*/ 322 h 414"/>
              <a:gd name="T4" fmla="*/ 193 w 197"/>
              <a:gd name="T5" fmla="*/ 369 h 414"/>
              <a:gd name="T6" fmla="*/ 189 w 197"/>
              <a:gd name="T7" fmla="*/ 414 h 414"/>
              <a:gd name="T8" fmla="*/ 180 w 197"/>
              <a:gd name="T9" fmla="*/ 400 h 414"/>
              <a:gd name="T10" fmla="*/ 179 w 197"/>
              <a:gd name="T11" fmla="*/ 408 h 414"/>
              <a:gd name="T12" fmla="*/ 170 w 197"/>
              <a:gd name="T13" fmla="*/ 402 h 414"/>
              <a:gd name="T14" fmla="*/ 169 w 197"/>
              <a:gd name="T15" fmla="*/ 414 h 414"/>
              <a:gd name="T16" fmla="*/ 152 w 197"/>
              <a:gd name="T17" fmla="*/ 382 h 414"/>
              <a:gd name="T18" fmla="*/ 143 w 197"/>
              <a:gd name="T19" fmla="*/ 365 h 414"/>
              <a:gd name="T20" fmla="*/ 133 w 197"/>
              <a:gd name="T21" fmla="*/ 347 h 414"/>
              <a:gd name="T22" fmla="*/ 123 w 197"/>
              <a:gd name="T23" fmla="*/ 329 h 414"/>
              <a:gd name="T24" fmla="*/ 113 w 197"/>
              <a:gd name="T25" fmla="*/ 312 h 414"/>
              <a:gd name="T26" fmla="*/ 107 w 197"/>
              <a:gd name="T27" fmla="*/ 282 h 414"/>
              <a:gd name="T28" fmla="*/ 99 w 197"/>
              <a:gd name="T29" fmla="*/ 253 h 414"/>
              <a:gd name="T30" fmla="*/ 95 w 197"/>
              <a:gd name="T31" fmla="*/ 247 h 414"/>
              <a:gd name="T32" fmla="*/ 87 w 197"/>
              <a:gd name="T33" fmla="*/ 220 h 414"/>
              <a:gd name="T34" fmla="*/ 77 w 197"/>
              <a:gd name="T35" fmla="*/ 194 h 414"/>
              <a:gd name="T36" fmla="*/ 71 w 197"/>
              <a:gd name="T37" fmla="*/ 169 h 414"/>
              <a:gd name="T38" fmla="*/ 65 w 197"/>
              <a:gd name="T39" fmla="*/ 145 h 414"/>
              <a:gd name="T40" fmla="*/ 50 w 197"/>
              <a:gd name="T41" fmla="*/ 120 h 414"/>
              <a:gd name="T42" fmla="*/ 39 w 197"/>
              <a:gd name="T43" fmla="*/ 90 h 414"/>
              <a:gd name="T44" fmla="*/ 25 w 197"/>
              <a:gd name="T45" fmla="*/ 67 h 414"/>
              <a:gd name="T46" fmla="*/ 12 w 197"/>
              <a:gd name="T47" fmla="*/ 41 h 414"/>
              <a:gd name="T48" fmla="*/ 0 w 197"/>
              <a:gd name="T49" fmla="*/ 0 h 414"/>
              <a:gd name="T50" fmla="*/ 12 w 197"/>
              <a:gd name="T51" fmla="*/ 4 h 414"/>
              <a:gd name="T52" fmla="*/ 25 w 197"/>
              <a:gd name="T53" fmla="*/ 8 h 414"/>
              <a:gd name="T54" fmla="*/ 39 w 197"/>
              <a:gd name="T55" fmla="*/ 12 h 414"/>
              <a:gd name="T56" fmla="*/ 56 w 197"/>
              <a:gd name="T57" fmla="*/ 45 h 414"/>
              <a:gd name="T58" fmla="*/ 58 w 197"/>
              <a:gd name="T59" fmla="*/ 53 h 414"/>
              <a:gd name="T60" fmla="*/ 73 w 197"/>
              <a:gd name="T61" fmla="*/ 80 h 414"/>
              <a:gd name="T62" fmla="*/ 90 w 197"/>
              <a:gd name="T63" fmla="*/ 106 h 414"/>
              <a:gd name="T64" fmla="*/ 103 w 197"/>
              <a:gd name="T65" fmla="*/ 131 h 414"/>
              <a:gd name="T66" fmla="*/ 102 w 197"/>
              <a:gd name="T67" fmla="*/ 120 h 414"/>
              <a:gd name="T68" fmla="*/ 119 w 197"/>
              <a:gd name="T69" fmla="*/ 141 h 414"/>
              <a:gd name="T70" fmla="*/ 127 w 197"/>
              <a:gd name="T71" fmla="*/ 163 h 414"/>
              <a:gd name="T72" fmla="*/ 144 w 197"/>
              <a:gd name="T73" fmla="*/ 182 h 414"/>
              <a:gd name="T74" fmla="*/ 146 w 197"/>
              <a:gd name="T75" fmla="*/ 184 h 414"/>
              <a:gd name="T76" fmla="*/ 157 w 197"/>
              <a:gd name="T77" fmla="*/ 202 h 414"/>
              <a:gd name="T78" fmla="*/ 151 w 197"/>
              <a:gd name="T79" fmla="*/ 210 h 414"/>
              <a:gd name="T80" fmla="*/ 152 w 197"/>
              <a:gd name="T81" fmla="*/ 216 h 414"/>
              <a:gd name="T82" fmla="*/ 151 w 197"/>
              <a:gd name="T83" fmla="*/ 222 h 414"/>
              <a:gd name="T84" fmla="*/ 153 w 197"/>
              <a:gd name="T85" fmla="*/ 233 h 414"/>
              <a:gd name="T86" fmla="*/ 167 w 197"/>
              <a:gd name="T87" fmla="*/ 239 h 414"/>
              <a:gd name="T88" fmla="*/ 169 w 197"/>
              <a:gd name="T89" fmla="*/ 267 h 414"/>
              <a:gd name="T90" fmla="*/ 174 w 197"/>
              <a:gd name="T91" fmla="*/ 275 h 414"/>
              <a:gd name="T92" fmla="*/ 174 w 197"/>
              <a:gd name="T93" fmla="*/ 290 h 414"/>
              <a:gd name="T94" fmla="*/ 188 w 197"/>
              <a:gd name="T95" fmla="*/ 288 h 414"/>
              <a:gd name="T96" fmla="*/ 197 w 197"/>
              <a:gd name="T97" fmla="*/ 320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7"/>
              <a:gd name="T148" fmla="*/ 0 h 414"/>
              <a:gd name="T149" fmla="*/ 197 w 197"/>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7" h="414">
                <a:moveTo>
                  <a:pt x="197" y="320"/>
                </a:moveTo>
                <a:lnTo>
                  <a:pt x="195" y="322"/>
                </a:lnTo>
                <a:lnTo>
                  <a:pt x="193" y="369"/>
                </a:lnTo>
                <a:lnTo>
                  <a:pt x="189" y="414"/>
                </a:lnTo>
                <a:lnTo>
                  <a:pt x="180" y="400"/>
                </a:lnTo>
                <a:lnTo>
                  <a:pt x="179" y="408"/>
                </a:lnTo>
                <a:lnTo>
                  <a:pt x="170" y="402"/>
                </a:lnTo>
                <a:lnTo>
                  <a:pt x="169" y="414"/>
                </a:lnTo>
                <a:lnTo>
                  <a:pt x="152" y="382"/>
                </a:lnTo>
                <a:lnTo>
                  <a:pt x="143" y="365"/>
                </a:lnTo>
                <a:lnTo>
                  <a:pt x="133" y="347"/>
                </a:lnTo>
                <a:lnTo>
                  <a:pt x="123" y="329"/>
                </a:lnTo>
                <a:lnTo>
                  <a:pt x="113" y="312"/>
                </a:lnTo>
                <a:lnTo>
                  <a:pt x="107" y="282"/>
                </a:lnTo>
                <a:lnTo>
                  <a:pt x="99" y="253"/>
                </a:lnTo>
                <a:lnTo>
                  <a:pt x="95" y="247"/>
                </a:lnTo>
                <a:lnTo>
                  <a:pt x="87" y="220"/>
                </a:lnTo>
                <a:lnTo>
                  <a:pt x="77" y="194"/>
                </a:lnTo>
                <a:lnTo>
                  <a:pt x="71" y="169"/>
                </a:lnTo>
                <a:lnTo>
                  <a:pt x="65" y="145"/>
                </a:lnTo>
                <a:lnTo>
                  <a:pt x="50" y="120"/>
                </a:lnTo>
                <a:lnTo>
                  <a:pt x="39" y="90"/>
                </a:lnTo>
                <a:lnTo>
                  <a:pt x="25" y="67"/>
                </a:lnTo>
                <a:lnTo>
                  <a:pt x="12" y="41"/>
                </a:lnTo>
                <a:lnTo>
                  <a:pt x="0" y="0"/>
                </a:lnTo>
                <a:lnTo>
                  <a:pt x="12" y="4"/>
                </a:lnTo>
                <a:lnTo>
                  <a:pt x="25" y="8"/>
                </a:lnTo>
                <a:lnTo>
                  <a:pt x="39" y="12"/>
                </a:lnTo>
                <a:lnTo>
                  <a:pt x="56" y="45"/>
                </a:lnTo>
                <a:lnTo>
                  <a:pt x="58" y="53"/>
                </a:lnTo>
                <a:lnTo>
                  <a:pt x="73" y="80"/>
                </a:lnTo>
                <a:lnTo>
                  <a:pt x="90" y="106"/>
                </a:lnTo>
                <a:lnTo>
                  <a:pt x="103" y="131"/>
                </a:lnTo>
                <a:lnTo>
                  <a:pt x="102" y="120"/>
                </a:lnTo>
                <a:lnTo>
                  <a:pt x="119" y="141"/>
                </a:lnTo>
                <a:lnTo>
                  <a:pt x="127" y="163"/>
                </a:lnTo>
                <a:lnTo>
                  <a:pt x="144" y="182"/>
                </a:lnTo>
                <a:lnTo>
                  <a:pt x="146" y="184"/>
                </a:lnTo>
                <a:lnTo>
                  <a:pt x="157" y="202"/>
                </a:lnTo>
                <a:lnTo>
                  <a:pt x="151" y="210"/>
                </a:lnTo>
                <a:lnTo>
                  <a:pt x="152" y="216"/>
                </a:lnTo>
                <a:lnTo>
                  <a:pt x="151" y="222"/>
                </a:lnTo>
                <a:lnTo>
                  <a:pt x="153" y="233"/>
                </a:lnTo>
                <a:lnTo>
                  <a:pt x="167" y="239"/>
                </a:lnTo>
                <a:lnTo>
                  <a:pt x="169" y="267"/>
                </a:lnTo>
                <a:lnTo>
                  <a:pt x="174" y="275"/>
                </a:lnTo>
                <a:lnTo>
                  <a:pt x="174" y="290"/>
                </a:lnTo>
                <a:lnTo>
                  <a:pt x="188" y="288"/>
                </a:lnTo>
                <a:lnTo>
                  <a:pt x="197" y="32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26" name="Freeform 14"/>
          <p:cNvSpPr>
            <a:spLocks/>
          </p:cNvSpPr>
          <p:nvPr/>
        </p:nvSpPr>
        <p:spPr bwMode="auto">
          <a:xfrm>
            <a:off x="10198100" y="4521200"/>
            <a:ext cx="321733" cy="242888"/>
          </a:xfrm>
          <a:custGeom>
            <a:avLst/>
            <a:gdLst>
              <a:gd name="T0" fmla="*/ 136 w 177"/>
              <a:gd name="T1" fmla="*/ 266 h 315"/>
              <a:gd name="T2" fmla="*/ 139 w 177"/>
              <a:gd name="T3" fmla="*/ 278 h 315"/>
              <a:gd name="T4" fmla="*/ 159 w 177"/>
              <a:gd name="T5" fmla="*/ 294 h 315"/>
              <a:gd name="T6" fmla="*/ 171 w 177"/>
              <a:gd name="T7" fmla="*/ 286 h 315"/>
              <a:gd name="T8" fmla="*/ 173 w 177"/>
              <a:gd name="T9" fmla="*/ 227 h 315"/>
              <a:gd name="T10" fmla="*/ 176 w 177"/>
              <a:gd name="T11" fmla="*/ 168 h 315"/>
              <a:gd name="T12" fmla="*/ 177 w 177"/>
              <a:gd name="T13" fmla="*/ 108 h 315"/>
              <a:gd name="T14" fmla="*/ 165 w 177"/>
              <a:gd name="T15" fmla="*/ 74 h 315"/>
              <a:gd name="T16" fmla="*/ 121 w 177"/>
              <a:gd name="T17" fmla="*/ 37 h 315"/>
              <a:gd name="T18" fmla="*/ 93 w 177"/>
              <a:gd name="T19" fmla="*/ 72 h 315"/>
              <a:gd name="T20" fmla="*/ 66 w 177"/>
              <a:gd name="T21" fmla="*/ 94 h 315"/>
              <a:gd name="T22" fmla="*/ 58 w 177"/>
              <a:gd name="T23" fmla="*/ 84 h 315"/>
              <a:gd name="T24" fmla="*/ 55 w 177"/>
              <a:gd name="T25" fmla="*/ 25 h 315"/>
              <a:gd name="T26" fmla="*/ 36 w 177"/>
              <a:gd name="T27" fmla="*/ 6 h 315"/>
              <a:gd name="T28" fmla="*/ 3 w 177"/>
              <a:gd name="T29" fmla="*/ 19 h 315"/>
              <a:gd name="T30" fmla="*/ 14 w 177"/>
              <a:gd name="T31" fmla="*/ 45 h 315"/>
              <a:gd name="T32" fmla="*/ 36 w 177"/>
              <a:gd name="T33" fmla="*/ 66 h 315"/>
              <a:gd name="T34" fmla="*/ 48 w 177"/>
              <a:gd name="T35" fmla="*/ 72 h 315"/>
              <a:gd name="T36" fmla="*/ 45 w 177"/>
              <a:gd name="T37" fmla="*/ 76 h 315"/>
              <a:gd name="T38" fmla="*/ 23 w 177"/>
              <a:gd name="T39" fmla="*/ 84 h 315"/>
              <a:gd name="T40" fmla="*/ 32 w 177"/>
              <a:gd name="T41" fmla="*/ 113 h 315"/>
              <a:gd name="T42" fmla="*/ 39 w 177"/>
              <a:gd name="T43" fmla="*/ 129 h 315"/>
              <a:gd name="T44" fmla="*/ 46 w 177"/>
              <a:gd name="T45" fmla="*/ 117 h 315"/>
              <a:gd name="T46" fmla="*/ 66 w 177"/>
              <a:gd name="T47" fmla="*/ 127 h 315"/>
              <a:gd name="T48" fmla="*/ 78 w 177"/>
              <a:gd name="T49" fmla="*/ 147 h 315"/>
              <a:gd name="T50" fmla="*/ 105 w 177"/>
              <a:gd name="T51" fmla="*/ 166 h 315"/>
              <a:gd name="T52" fmla="*/ 125 w 177"/>
              <a:gd name="T53" fmla="*/ 190 h 315"/>
              <a:gd name="T54" fmla="*/ 139 w 177"/>
              <a:gd name="T55" fmla="*/ 237 h 315"/>
              <a:gd name="T56" fmla="*/ 140 w 177"/>
              <a:gd name="T57" fmla="*/ 247 h 315"/>
              <a:gd name="T58" fmla="*/ 134 w 177"/>
              <a:gd name="T59" fmla="*/ 259 h 315"/>
              <a:gd name="T60" fmla="*/ 111 w 177"/>
              <a:gd name="T61" fmla="*/ 290 h 315"/>
              <a:gd name="T62" fmla="*/ 136 w 177"/>
              <a:gd name="T63" fmla="*/ 264 h 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7"/>
              <a:gd name="T97" fmla="*/ 0 h 315"/>
              <a:gd name="T98" fmla="*/ 177 w 177"/>
              <a:gd name="T99" fmla="*/ 315 h 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7" h="315">
                <a:moveTo>
                  <a:pt x="136" y="264"/>
                </a:moveTo>
                <a:lnTo>
                  <a:pt x="136" y="266"/>
                </a:lnTo>
                <a:lnTo>
                  <a:pt x="134" y="282"/>
                </a:lnTo>
                <a:lnTo>
                  <a:pt x="139" y="278"/>
                </a:lnTo>
                <a:lnTo>
                  <a:pt x="154" y="274"/>
                </a:lnTo>
                <a:lnTo>
                  <a:pt x="159" y="294"/>
                </a:lnTo>
                <a:lnTo>
                  <a:pt x="170" y="315"/>
                </a:lnTo>
                <a:lnTo>
                  <a:pt x="171" y="286"/>
                </a:lnTo>
                <a:lnTo>
                  <a:pt x="172" y="257"/>
                </a:lnTo>
                <a:lnTo>
                  <a:pt x="173" y="227"/>
                </a:lnTo>
                <a:lnTo>
                  <a:pt x="174" y="198"/>
                </a:lnTo>
                <a:lnTo>
                  <a:pt x="176" y="168"/>
                </a:lnTo>
                <a:lnTo>
                  <a:pt x="176" y="137"/>
                </a:lnTo>
                <a:lnTo>
                  <a:pt x="177" y="108"/>
                </a:lnTo>
                <a:lnTo>
                  <a:pt x="177" y="78"/>
                </a:lnTo>
                <a:lnTo>
                  <a:pt x="165" y="74"/>
                </a:lnTo>
                <a:lnTo>
                  <a:pt x="143" y="55"/>
                </a:lnTo>
                <a:lnTo>
                  <a:pt x="121" y="37"/>
                </a:lnTo>
                <a:lnTo>
                  <a:pt x="110" y="55"/>
                </a:lnTo>
                <a:lnTo>
                  <a:pt x="93" y="72"/>
                </a:lnTo>
                <a:lnTo>
                  <a:pt x="74" y="106"/>
                </a:lnTo>
                <a:lnTo>
                  <a:pt x="66" y="94"/>
                </a:lnTo>
                <a:lnTo>
                  <a:pt x="60" y="78"/>
                </a:lnTo>
                <a:lnTo>
                  <a:pt x="58" y="84"/>
                </a:lnTo>
                <a:lnTo>
                  <a:pt x="55" y="45"/>
                </a:lnTo>
                <a:lnTo>
                  <a:pt x="55" y="25"/>
                </a:lnTo>
                <a:lnTo>
                  <a:pt x="53" y="11"/>
                </a:lnTo>
                <a:lnTo>
                  <a:pt x="36" y="6"/>
                </a:lnTo>
                <a:lnTo>
                  <a:pt x="20" y="0"/>
                </a:lnTo>
                <a:lnTo>
                  <a:pt x="3" y="19"/>
                </a:lnTo>
                <a:lnTo>
                  <a:pt x="0" y="37"/>
                </a:lnTo>
                <a:lnTo>
                  <a:pt x="14" y="45"/>
                </a:lnTo>
                <a:lnTo>
                  <a:pt x="23" y="66"/>
                </a:lnTo>
                <a:lnTo>
                  <a:pt x="36" y="66"/>
                </a:lnTo>
                <a:lnTo>
                  <a:pt x="50" y="64"/>
                </a:lnTo>
                <a:lnTo>
                  <a:pt x="48" y="72"/>
                </a:lnTo>
                <a:lnTo>
                  <a:pt x="47" y="76"/>
                </a:lnTo>
                <a:lnTo>
                  <a:pt x="45" y="76"/>
                </a:lnTo>
                <a:lnTo>
                  <a:pt x="40" y="76"/>
                </a:lnTo>
                <a:lnTo>
                  <a:pt x="23" y="84"/>
                </a:lnTo>
                <a:lnTo>
                  <a:pt x="17" y="90"/>
                </a:lnTo>
                <a:lnTo>
                  <a:pt x="32" y="113"/>
                </a:lnTo>
                <a:lnTo>
                  <a:pt x="30" y="127"/>
                </a:lnTo>
                <a:lnTo>
                  <a:pt x="39" y="129"/>
                </a:lnTo>
                <a:lnTo>
                  <a:pt x="50" y="96"/>
                </a:lnTo>
                <a:lnTo>
                  <a:pt x="46" y="117"/>
                </a:lnTo>
                <a:lnTo>
                  <a:pt x="62" y="127"/>
                </a:lnTo>
                <a:lnTo>
                  <a:pt x="66" y="127"/>
                </a:lnTo>
                <a:lnTo>
                  <a:pt x="65" y="139"/>
                </a:lnTo>
                <a:lnTo>
                  <a:pt x="78" y="147"/>
                </a:lnTo>
                <a:lnTo>
                  <a:pt x="91" y="157"/>
                </a:lnTo>
                <a:lnTo>
                  <a:pt x="105" y="166"/>
                </a:lnTo>
                <a:lnTo>
                  <a:pt x="118" y="174"/>
                </a:lnTo>
                <a:lnTo>
                  <a:pt x="125" y="190"/>
                </a:lnTo>
                <a:lnTo>
                  <a:pt x="134" y="231"/>
                </a:lnTo>
                <a:lnTo>
                  <a:pt x="139" y="237"/>
                </a:lnTo>
                <a:lnTo>
                  <a:pt x="130" y="239"/>
                </a:lnTo>
                <a:lnTo>
                  <a:pt x="140" y="247"/>
                </a:lnTo>
                <a:lnTo>
                  <a:pt x="131" y="247"/>
                </a:lnTo>
                <a:lnTo>
                  <a:pt x="134" y="259"/>
                </a:lnTo>
                <a:lnTo>
                  <a:pt x="122" y="255"/>
                </a:lnTo>
                <a:lnTo>
                  <a:pt x="111" y="290"/>
                </a:lnTo>
                <a:lnTo>
                  <a:pt x="128" y="284"/>
                </a:lnTo>
                <a:lnTo>
                  <a:pt x="136" y="26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27" name="Freeform 15"/>
          <p:cNvSpPr>
            <a:spLocks/>
          </p:cNvSpPr>
          <p:nvPr/>
        </p:nvSpPr>
        <p:spPr bwMode="auto">
          <a:xfrm>
            <a:off x="9793818" y="4462463"/>
            <a:ext cx="209549" cy="203200"/>
          </a:xfrm>
          <a:custGeom>
            <a:avLst/>
            <a:gdLst>
              <a:gd name="T0" fmla="*/ 116 w 116"/>
              <a:gd name="T1" fmla="*/ 6 h 267"/>
              <a:gd name="T2" fmla="*/ 111 w 116"/>
              <a:gd name="T3" fmla="*/ 0 h 267"/>
              <a:gd name="T4" fmla="*/ 93 w 116"/>
              <a:gd name="T5" fmla="*/ 32 h 267"/>
              <a:gd name="T6" fmla="*/ 71 w 116"/>
              <a:gd name="T7" fmla="*/ 24 h 267"/>
              <a:gd name="T8" fmla="*/ 48 w 116"/>
              <a:gd name="T9" fmla="*/ 18 h 267"/>
              <a:gd name="T10" fmla="*/ 37 w 116"/>
              <a:gd name="T11" fmla="*/ 16 h 267"/>
              <a:gd name="T12" fmla="*/ 30 w 116"/>
              <a:gd name="T13" fmla="*/ 32 h 267"/>
              <a:gd name="T14" fmla="*/ 27 w 116"/>
              <a:gd name="T15" fmla="*/ 32 h 267"/>
              <a:gd name="T16" fmla="*/ 18 w 116"/>
              <a:gd name="T17" fmla="*/ 61 h 267"/>
              <a:gd name="T18" fmla="*/ 19 w 116"/>
              <a:gd name="T19" fmla="*/ 92 h 267"/>
              <a:gd name="T20" fmla="*/ 17 w 116"/>
              <a:gd name="T21" fmla="*/ 88 h 267"/>
              <a:gd name="T22" fmla="*/ 9 w 116"/>
              <a:gd name="T23" fmla="*/ 122 h 267"/>
              <a:gd name="T24" fmla="*/ 0 w 116"/>
              <a:gd name="T25" fmla="*/ 157 h 267"/>
              <a:gd name="T26" fmla="*/ 3 w 116"/>
              <a:gd name="T27" fmla="*/ 188 h 267"/>
              <a:gd name="T28" fmla="*/ 11 w 116"/>
              <a:gd name="T29" fmla="*/ 192 h 267"/>
              <a:gd name="T30" fmla="*/ 10 w 116"/>
              <a:gd name="T31" fmla="*/ 218 h 267"/>
              <a:gd name="T32" fmla="*/ 10 w 116"/>
              <a:gd name="T33" fmla="*/ 245 h 267"/>
              <a:gd name="T34" fmla="*/ 11 w 116"/>
              <a:gd name="T35" fmla="*/ 267 h 267"/>
              <a:gd name="T36" fmla="*/ 27 w 116"/>
              <a:gd name="T37" fmla="*/ 261 h 267"/>
              <a:gd name="T38" fmla="*/ 27 w 116"/>
              <a:gd name="T39" fmla="*/ 216 h 267"/>
              <a:gd name="T40" fmla="*/ 26 w 116"/>
              <a:gd name="T41" fmla="*/ 173 h 267"/>
              <a:gd name="T42" fmla="*/ 37 w 116"/>
              <a:gd name="T43" fmla="*/ 157 h 267"/>
              <a:gd name="T44" fmla="*/ 39 w 116"/>
              <a:gd name="T45" fmla="*/ 181 h 267"/>
              <a:gd name="T46" fmla="*/ 40 w 116"/>
              <a:gd name="T47" fmla="*/ 196 h 267"/>
              <a:gd name="T48" fmla="*/ 48 w 116"/>
              <a:gd name="T49" fmla="*/ 214 h 267"/>
              <a:gd name="T50" fmla="*/ 50 w 116"/>
              <a:gd name="T51" fmla="*/ 238 h 267"/>
              <a:gd name="T52" fmla="*/ 57 w 116"/>
              <a:gd name="T53" fmla="*/ 232 h 267"/>
              <a:gd name="T54" fmla="*/ 69 w 116"/>
              <a:gd name="T55" fmla="*/ 218 h 267"/>
              <a:gd name="T56" fmla="*/ 72 w 116"/>
              <a:gd name="T57" fmla="*/ 214 h 267"/>
              <a:gd name="T58" fmla="*/ 61 w 116"/>
              <a:gd name="T59" fmla="*/ 185 h 267"/>
              <a:gd name="T60" fmla="*/ 63 w 116"/>
              <a:gd name="T61" fmla="*/ 175 h 267"/>
              <a:gd name="T62" fmla="*/ 55 w 116"/>
              <a:gd name="T63" fmla="*/ 151 h 267"/>
              <a:gd name="T64" fmla="*/ 47 w 116"/>
              <a:gd name="T65" fmla="*/ 126 h 267"/>
              <a:gd name="T66" fmla="*/ 53 w 116"/>
              <a:gd name="T67" fmla="*/ 128 h 267"/>
              <a:gd name="T68" fmla="*/ 67 w 116"/>
              <a:gd name="T69" fmla="*/ 110 h 267"/>
              <a:gd name="T70" fmla="*/ 79 w 116"/>
              <a:gd name="T71" fmla="*/ 92 h 267"/>
              <a:gd name="T72" fmla="*/ 83 w 116"/>
              <a:gd name="T73" fmla="*/ 94 h 267"/>
              <a:gd name="T74" fmla="*/ 81 w 116"/>
              <a:gd name="T75" fmla="*/ 81 h 267"/>
              <a:gd name="T76" fmla="*/ 74 w 116"/>
              <a:gd name="T77" fmla="*/ 86 h 267"/>
              <a:gd name="T78" fmla="*/ 52 w 116"/>
              <a:gd name="T79" fmla="*/ 92 h 267"/>
              <a:gd name="T80" fmla="*/ 37 w 116"/>
              <a:gd name="T81" fmla="*/ 110 h 267"/>
              <a:gd name="T82" fmla="*/ 22 w 116"/>
              <a:gd name="T83" fmla="*/ 75 h 267"/>
              <a:gd name="T84" fmla="*/ 29 w 116"/>
              <a:gd name="T85" fmla="*/ 43 h 267"/>
              <a:gd name="T86" fmla="*/ 54 w 116"/>
              <a:gd name="T87" fmla="*/ 45 h 267"/>
              <a:gd name="T88" fmla="*/ 80 w 116"/>
              <a:gd name="T89" fmla="*/ 47 h 267"/>
              <a:gd name="T90" fmla="*/ 105 w 116"/>
              <a:gd name="T91" fmla="*/ 39 h 267"/>
              <a:gd name="T92" fmla="*/ 116 w 116"/>
              <a:gd name="T93" fmla="*/ 6 h 2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6"/>
              <a:gd name="T142" fmla="*/ 0 h 267"/>
              <a:gd name="T143" fmla="*/ 116 w 116"/>
              <a:gd name="T144" fmla="*/ 267 h 2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6" h="267">
                <a:moveTo>
                  <a:pt x="116" y="6"/>
                </a:moveTo>
                <a:lnTo>
                  <a:pt x="111" y="0"/>
                </a:lnTo>
                <a:lnTo>
                  <a:pt x="93" y="32"/>
                </a:lnTo>
                <a:lnTo>
                  <a:pt x="71" y="24"/>
                </a:lnTo>
                <a:lnTo>
                  <a:pt x="48" y="18"/>
                </a:lnTo>
                <a:lnTo>
                  <a:pt x="37" y="16"/>
                </a:lnTo>
                <a:lnTo>
                  <a:pt x="30" y="32"/>
                </a:lnTo>
                <a:lnTo>
                  <a:pt x="27" y="32"/>
                </a:lnTo>
                <a:lnTo>
                  <a:pt x="18" y="61"/>
                </a:lnTo>
                <a:lnTo>
                  <a:pt x="19" y="92"/>
                </a:lnTo>
                <a:lnTo>
                  <a:pt x="17" y="88"/>
                </a:lnTo>
                <a:lnTo>
                  <a:pt x="9" y="122"/>
                </a:lnTo>
                <a:lnTo>
                  <a:pt x="0" y="157"/>
                </a:lnTo>
                <a:lnTo>
                  <a:pt x="3" y="188"/>
                </a:lnTo>
                <a:lnTo>
                  <a:pt x="11" y="192"/>
                </a:lnTo>
                <a:lnTo>
                  <a:pt x="10" y="218"/>
                </a:lnTo>
                <a:lnTo>
                  <a:pt x="10" y="245"/>
                </a:lnTo>
                <a:lnTo>
                  <a:pt x="11" y="267"/>
                </a:lnTo>
                <a:lnTo>
                  <a:pt x="27" y="261"/>
                </a:lnTo>
                <a:lnTo>
                  <a:pt x="27" y="216"/>
                </a:lnTo>
                <a:lnTo>
                  <a:pt x="26" y="173"/>
                </a:lnTo>
                <a:lnTo>
                  <a:pt x="37" y="157"/>
                </a:lnTo>
                <a:lnTo>
                  <a:pt x="39" y="181"/>
                </a:lnTo>
                <a:lnTo>
                  <a:pt x="40" y="196"/>
                </a:lnTo>
                <a:lnTo>
                  <a:pt x="48" y="214"/>
                </a:lnTo>
                <a:lnTo>
                  <a:pt x="50" y="238"/>
                </a:lnTo>
                <a:lnTo>
                  <a:pt x="57" y="232"/>
                </a:lnTo>
                <a:lnTo>
                  <a:pt x="69" y="218"/>
                </a:lnTo>
                <a:lnTo>
                  <a:pt x="72" y="214"/>
                </a:lnTo>
                <a:lnTo>
                  <a:pt x="61" y="185"/>
                </a:lnTo>
                <a:lnTo>
                  <a:pt x="63" y="175"/>
                </a:lnTo>
                <a:lnTo>
                  <a:pt x="55" y="151"/>
                </a:lnTo>
                <a:lnTo>
                  <a:pt x="47" y="126"/>
                </a:lnTo>
                <a:lnTo>
                  <a:pt x="53" y="128"/>
                </a:lnTo>
                <a:lnTo>
                  <a:pt x="67" y="110"/>
                </a:lnTo>
                <a:lnTo>
                  <a:pt x="79" y="92"/>
                </a:lnTo>
                <a:lnTo>
                  <a:pt x="83" y="94"/>
                </a:lnTo>
                <a:lnTo>
                  <a:pt x="81" y="81"/>
                </a:lnTo>
                <a:lnTo>
                  <a:pt x="74" y="86"/>
                </a:lnTo>
                <a:lnTo>
                  <a:pt x="52" y="92"/>
                </a:lnTo>
                <a:lnTo>
                  <a:pt x="37" y="110"/>
                </a:lnTo>
                <a:lnTo>
                  <a:pt x="22" y="75"/>
                </a:lnTo>
                <a:lnTo>
                  <a:pt x="29" y="43"/>
                </a:lnTo>
                <a:lnTo>
                  <a:pt x="54" y="45"/>
                </a:lnTo>
                <a:lnTo>
                  <a:pt x="80" y="47"/>
                </a:lnTo>
                <a:lnTo>
                  <a:pt x="105" y="39"/>
                </a:lnTo>
                <a:lnTo>
                  <a:pt x="116" y="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28" name="Freeform 16"/>
          <p:cNvSpPr>
            <a:spLocks/>
          </p:cNvSpPr>
          <p:nvPr/>
        </p:nvSpPr>
        <p:spPr bwMode="auto">
          <a:xfrm>
            <a:off x="9340851" y="4673600"/>
            <a:ext cx="300567" cy="77788"/>
          </a:xfrm>
          <a:custGeom>
            <a:avLst/>
            <a:gdLst>
              <a:gd name="T0" fmla="*/ 165 w 165"/>
              <a:gd name="T1" fmla="*/ 100 h 100"/>
              <a:gd name="T2" fmla="*/ 162 w 165"/>
              <a:gd name="T3" fmla="*/ 96 h 100"/>
              <a:gd name="T4" fmla="*/ 164 w 165"/>
              <a:gd name="T5" fmla="*/ 66 h 100"/>
              <a:gd name="T6" fmla="*/ 150 w 165"/>
              <a:gd name="T7" fmla="*/ 62 h 100"/>
              <a:gd name="T8" fmla="*/ 137 w 165"/>
              <a:gd name="T9" fmla="*/ 61 h 100"/>
              <a:gd name="T10" fmla="*/ 132 w 165"/>
              <a:gd name="T11" fmla="*/ 39 h 100"/>
              <a:gd name="T12" fmla="*/ 110 w 165"/>
              <a:gd name="T13" fmla="*/ 25 h 100"/>
              <a:gd name="T14" fmla="*/ 102 w 165"/>
              <a:gd name="T15" fmla="*/ 15 h 100"/>
              <a:gd name="T16" fmla="*/ 94 w 165"/>
              <a:gd name="T17" fmla="*/ 31 h 100"/>
              <a:gd name="T18" fmla="*/ 80 w 165"/>
              <a:gd name="T19" fmla="*/ 31 h 100"/>
              <a:gd name="T20" fmla="*/ 65 w 165"/>
              <a:gd name="T21" fmla="*/ 31 h 100"/>
              <a:gd name="T22" fmla="*/ 59 w 165"/>
              <a:gd name="T23" fmla="*/ 17 h 100"/>
              <a:gd name="T24" fmla="*/ 38 w 165"/>
              <a:gd name="T25" fmla="*/ 0 h 100"/>
              <a:gd name="T26" fmla="*/ 15 w 165"/>
              <a:gd name="T27" fmla="*/ 0 h 100"/>
              <a:gd name="T28" fmla="*/ 6 w 165"/>
              <a:gd name="T29" fmla="*/ 23 h 100"/>
              <a:gd name="T30" fmla="*/ 0 w 165"/>
              <a:gd name="T31" fmla="*/ 25 h 100"/>
              <a:gd name="T32" fmla="*/ 19 w 165"/>
              <a:gd name="T33" fmla="*/ 37 h 100"/>
              <a:gd name="T34" fmla="*/ 18 w 165"/>
              <a:gd name="T35" fmla="*/ 45 h 100"/>
              <a:gd name="T36" fmla="*/ 37 w 165"/>
              <a:gd name="T37" fmla="*/ 53 h 100"/>
              <a:gd name="T38" fmla="*/ 56 w 165"/>
              <a:gd name="T39" fmla="*/ 62 h 100"/>
              <a:gd name="T40" fmla="*/ 73 w 165"/>
              <a:gd name="T41" fmla="*/ 68 h 100"/>
              <a:gd name="T42" fmla="*/ 90 w 165"/>
              <a:gd name="T43" fmla="*/ 74 h 100"/>
              <a:gd name="T44" fmla="*/ 113 w 165"/>
              <a:gd name="T45" fmla="*/ 80 h 100"/>
              <a:gd name="T46" fmla="*/ 136 w 165"/>
              <a:gd name="T47" fmla="*/ 84 h 100"/>
              <a:gd name="T48" fmla="*/ 150 w 165"/>
              <a:gd name="T49" fmla="*/ 92 h 100"/>
              <a:gd name="T50" fmla="*/ 165 w 165"/>
              <a:gd name="T51" fmla="*/ 100 h 1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100"/>
              <a:gd name="T80" fmla="*/ 165 w 165"/>
              <a:gd name="T81" fmla="*/ 100 h 1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100">
                <a:moveTo>
                  <a:pt x="165" y="100"/>
                </a:moveTo>
                <a:lnTo>
                  <a:pt x="162" y="96"/>
                </a:lnTo>
                <a:lnTo>
                  <a:pt x="164" y="66"/>
                </a:lnTo>
                <a:lnTo>
                  <a:pt x="150" y="62"/>
                </a:lnTo>
                <a:lnTo>
                  <a:pt x="137" y="61"/>
                </a:lnTo>
                <a:lnTo>
                  <a:pt x="132" y="39"/>
                </a:lnTo>
                <a:lnTo>
                  <a:pt x="110" y="25"/>
                </a:lnTo>
                <a:lnTo>
                  <a:pt x="102" y="15"/>
                </a:lnTo>
                <a:lnTo>
                  <a:pt x="94" y="31"/>
                </a:lnTo>
                <a:lnTo>
                  <a:pt x="80" y="31"/>
                </a:lnTo>
                <a:lnTo>
                  <a:pt x="65" y="31"/>
                </a:lnTo>
                <a:lnTo>
                  <a:pt x="59" y="17"/>
                </a:lnTo>
                <a:lnTo>
                  <a:pt x="38" y="0"/>
                </a:lnTo>
                <a:lnTo>
                  <a:pt x="15" y="0"/>
                </a:lnTo>
                <a:lnTo>
                  <a:pt x="6" y="23"/>
                </a:lnTo>
                <a:lnTo>
                  <a:pt x="0" y="25"/>
                </a:lnTo>
                <a:lnTo>
                  <a:pt x="19" y="37"/>
                </a:lnTo>
                <a:lnTo>
                  <a:pt x="18" y="45"/>
                </a:lnTo>
                <a:lnTo>
                  <a:pt x="37" y="53"/>
                </a:lnTo>
                <a:lnTo>
                  <a:pt x="56" y="62"/>
                </a:lnTo>
                <a:lnTo>
                  <a:pt x="73" y="68"/>
                </a:lnTo>
                <a:lnTo>
                  <a:pt x="90" y="74"/>
                </a:lnTo>
                <a:lnTo>
                  <a:pt x="113" y="80"/>
                </a:lnTo>
                <a:lnTo>
                  <a:pt x="136" y="84"/>
                </a:lnTo>
                <a:lnTo>
                  <a:pt x="150" y="92"/>
                </a:lnTo>
                <a:lnTo>
                  <a:pt x="165" y="10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29" name="Freeform 17"/>
          <p:cNvSpPr>
            <a:spLocks/>
          </p:cNvSpPr>
          <p:nvPr/>
        </p:nvSpPr>
        <p:spPr bwMode="auto">
          <a:xfrm>
            <a:off x="9929285" y="4743451"/>
            <a:ext cx="129116" cy="53975"/>
          </a:xfrm>
          <a:custGeom>
            <a:avLst/>
            <a:gdLst>
              <a:gd name="T0" fmla="*/ 71 w 71"/>
              <a:gd name="T1" fmla="*/ 0 h 71"/>
              <a:gd name="T2" fmla="*/ 44 w 71"/>
              <a:gd name="T3" fmla="*/ 2 h 71"/>
              <a:gd name="T4" fmla="*/ 28 w 71"/>
              <a:gd name="T5" fmla="*/ 18 h 71"/>
              <a:gd name="T6" fmla="*/ 10 w 71"/>
              <a:gd name="T7" fmla="*/ 33 h 71"/>
              <a:gd name="T8" fmla="*/ 3 w 71"/>
              <a:gd name="T9" fmla="*/ 59 h 71"/>
              <a:gd name="T10" fmla="*/ 0 w 71"/>
              <a:gd name="T11" fmla="*/ 65 h 71"/>
              <a:gd name="T12" fmla="*/ 4 w 71"/>
              <a:gd name="T13" fmla="*/ 71 h 71"/>
              <a:gd name="T14" fmla="*/ 26 w 71"/>
              <a:gd name="T15" fmla="*/ 47 h 71"/>
              <a:gd name="T16" fmla="*/ 48 w 71"/>
              <a:gd name="T17" fmla="*/ 24 h 71"/>
              <a:gd name="T18" fmla="*/ 71 w 71"/>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71"/>
              <a:gd name="T32" fmla="*/ 71 w 71"/>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71">
                <a:moveTo>
                  <a:pt x="71" y="0"/>
                </a:moveTo>
                <a:lnTo>
                  <a:pt x="44" y="2"/>
                </a:lnTo>
                <a:lnTo>
                  <a:pt x="28" y="18"/>
                </a:lnTo>
                <a:lnTo>
                  <a:pt x="10" y="33"/>
                </a:lnTo>
                <a:lnTo>
                  <a:pt x="3" y="59"/>
                </a:lnTo>
                <a:lnTo>
                  <a:pt x="0" y="65"/>
                </a:lnTo>
                <a:lnTo>
                  <a:pt x="4" y="71"/>
                </a:lnTo>
                <a:lnTo>
                  <a:pt x="26" y="47"/>
                </a:lnTo>
                <a:lnTo>
                  <a:pt x="48" y="24"/>
                </a:lnTo>
                <a:lnTo>
                  <a:pt x="7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30" name="Freeform 18"/>
          <p:cNvSpPr>
            <a:spLocks/>
          </p:cNvSpPr>
          <p:nvPr/>
        </p:nvSpPr>
        <p:spPr bwMode="auto">
          <a:xfrm>
            <a:off x="10079567" y="4449764"/>
            <a:ext cx="44451" cy="84137"/>
          </a:xfrm>
          <a:custGeom>
            <a:avLst/>
            <a:gdLst>
              <a:gd name="T0" fmla="*/ 26 w 26"/>
              <a:gd name="T1" fmla="*/ 70 h 109"/>
              <a:gd name="T2" fmla="*/ 15 w 26"/>
              <a:gd name="T3" fmla="*/ 45 h 109"/>
              <a:gd name="T4" fmla="*/ 23 w 26"/>
              <a:gd name="T5" fmla="*/ 29 h 109"/>
              <a:gd name="T6" fmla="*/ 18 w 26"/>
              <a:gd name="T7" fmla="*/ 21 h 109"/>
              <a:gd name="T8" fmla="*/ 12 w 26"/>
              <a:gd name="T9" fmla="*/ 31 h 109"/>
              <a:gd name="T10" fmla="*/ 5 w 26"/>
              <a:gd name="T11" fmla="*/ 49 h 109"/>
              <a:gd name="T12" fmla="*/ 5 w 26"/>
              <a:gd name="T13" fmla="*/ 39 h 109"/>
              <a:gd name="T14" fmla="*/ 9 w 26"/>
              <a:gd name="T15" fmla="*/ 15 h 109"/>
              <a:gd name="T16" fmla="*/ 9 w 26"/>
              <a:gd name="T17" fmla="*/ 0 h 109"/>
              <a:gd name="T18" fmla="*/ 0 w 26"/>
              <a:gd name="T19" fmla="*/ 25 h 109"/>
              <a:gd name="T20" fmla="*/ 2 w 26"/>
              <a:gd name="T21" fmla="*/ 53 h 109"/>
              <a:gd name="T22" fmla="*/ 4 w 26"/>
              <a:gd name="T23" fmla="*/ 78 h 109"/>
              <a:gd name="T24" fmla="*/ 15 w 26"/>
              <a:gd name="T25" fmla="*/ 109 h 109"/>
              <a:gd name="T26" fmla="*/ 8 w 26"/>
              <a:gd name="T27" fmla="*/ 66 h 109"/>
              <a:gd name="T28" fmla="*/ 26 w 26"/>
              <a:gd name="T29" fmla="*/ 7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09"/>
              <a:gd name="T47" fmla="*/ 26 w 26"/>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09">
                <a:moveTo>
                  <a:pt x="26" y="70"/>
                </a:moveTo>
                <a:lnTo>
                  <a:pt x="15" y="45"/>
                </a:lnTo>
                <a:lnTo>
                  <a:pt x="23" y="29"/>
                </a:lnTo>
                <a:lnTo>
                  <a:pt x="18" y="21"/>
                </a:lnTo>
                <a:lnTo>
                  <a:pt x="12" y="31"/>
                </a:lnTo>
                <a:lnTo>
                  <a:pt x="5" y="49"/>
                </a:lnTo>
                <a:lnTo>
                  <a:pt x="5" y="39"/>
                </a:lnTo>
                <a:lnTo>
                  <a:pt x="9" y="15"/>
                </a:lnTo>
                <a:lnTo>
                  <a:pt x="9" y="0"/>
                </a:lnTo>
                <a:lnTo>
                  <a:pt x="0" y="25"/>
                </a:lnTo>
                <a:lnTo>
                  <a:pt x="2" y="53"/>
                </a:lnTo>
                <a:lnTo>
                  <a:pt x="4" y="78"/>
                </a:lnTo>
                <a:lnTo>
                  <a:pt x="15" y="109"/>
                </a:lnTo>
                <a:lnTo>
                  <a:pt x="8" y="66"/>
                </a:lnTo>
                <a:lnTo>
                  <a:pt x="26" y="7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31" name="Freeform 19"/>
          <p:cNvSpPr>
            <a:spLocks/>
          </p:cNvSpPr>
          <p:nvPr/>
        </p:nvSpPr>
        <p:spPr bwMode="auto">
          <a:xfrm>
            <a:off x="10092267" y="4587875"/>
            <a:ext cx="93133" cy="26988"/>
          </a:xfrm>
          <a:custGeom>
            <a:avLst/>
            <a:gdLst>
              <a:gd name="T0" fmla="*/ 52 w 52"/>
              <a:gd name="T1" fmla="*/ 27 h 35"/>
              <a:gd name="T2" fmla="*/ 49 w 52"/>
              <a:gd name="T3" fmla="*/ 35 h 35"/>
              <a:gd name="T4" fmla="*/ 28 w 52"/>
              <a:gd name="T5" fmla="*/ 18 h 35"/>
              <a:gd name="T6" fmla="*/ 13 w 52"/>
              <a:gd name="T7" fmla="*/ 20 h 35"/>
              <a:gd name="T8" fmla="*/ 2 w 52"/>
              <a:gd name="T9" fmla="*/ 14 h 35"/>
              <a:gd name="T10" fmla="*/ 0 w 52"/>
              <a:gd name="T11" fmla="*/ 20 h 35"/>
              <a:gd name="T12" fmla="*/ 1 w 52"/>
              <a:gd name="T13" fmla="*/ 8 h 35"/>
              <a:gd name="T14" fmla="*/ 12 w 52"/>
              <a:gd name="T15" fmla="*/ 0 h 35"/>
              <a:gd name="T16" fmla="*/ 27 w 52"/>
              <a:gd name="T17" fmla="*/ 2 h 35"/>
              <a:gd name="T18" fmla="*/ 44 w 52"/>
              <a:gd name="T19" fmla="*/ 4 h 35"/>
              <a:gd name="T20" fmla="*/ 52 w 52"/>
              <a:gd name="T21" fmla="*/ 27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35"/>
              <a:gd name="T35" fmla="*/ 52 w 52"/>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35">
                <a:moveTo>
                  <a:pt x="52" y="27"/>
                </a:moveTo>
                <a:lnTo>
                  <a:pt x="49" y="35"/>
                </a:lnTo>
                <a:lnTo>
                  <a:pt x="28" y="18"/>
                </a:lnTo>
                <a:lnTo>
                  <a:pt x="13" y="20"/>
                </a:lnTo>
                <a:lnTo>
                  <a:pt x="2" y="14"/>
                </a:lnTo>
                <a:lnTo>
                  <a:pt x="0" y="20"/>
                </a:lnTo>
                <a:lnTo>
                  <a:pt x="1" y="8"/>
                </a:lnTo>
                <a:lnTo>
                  <a:pt x="12" y="0"/>
                </a:lnTo>
                <a:lnTo>
                  <a:pt x="27" y="2"/>
                </a:lnTo>
                <a:lnTo>
                  <a:pt x="44" y="4"/>
                </a:lnTo>
                <a:lnTo>
                  <a:pt x="52" y="2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32" name="Freeform 20"/>
          <p:cNvSpPr>
            <a:spLocks/>
          </p:cNvSpPr>
          <p:nvPr/>
        </p:nvSpPr>
        <p:spPr bwMode="auto">
          <a:xfrm>
            <a:off x="9810751" y="4740276"/>
            <a:ext cx="110067" cy="15875"/>
          </a:xfrm>
          <a:custGeom>
            <a:avLst/>
            <a:gdLst>
              <a:gd name="T0" fmla="*/ 59 w 59"/>
              <a:gd name="T1" fmla="*/ 2 h 22"/>
              <a:gd name="T2" fmla="*/ 58 w 59"/>
              <a:gd name="T3" fmla="*/ 0 h 22"/>
              <a:gd name="T4" fmla="*/ 54 w 59"/>
              <a:gd name="T5" fmla="*/ 0 h 22"/>
              <a:gd name="T6" fmla="*/ 49 w 59"/>
              <a:gd name="T7" fmla="*/ 8 h 22"/>
              <a:gd name="T8" fmla="*/ 39 w 59"/>
              <a:gd name="T9" fmla="*/ 8 h 22"/>
              <a:gd name="T10" fmla="*/ 24 w 59"/>
              <a:gd name="T11" fmla="*/ 4 h 22"/>
              <a:gd name="T12" fmla="*/ 9 w 59"/>
              <a:gd name="T13" fmla="*/ 0 h 22"/>
              <a:gd name="T14" fmla="*/ 0 w 59"/>
              <a:gd name="T15" fmla="*/ 16 h 22"/>
              <a:gd name="T16" fmla="*/ 8 w 59"/>
              <a:gd name="T17" fmla="*/ 22 h 22"/>
              <a:gd name="T18" fmla="*/ 26 w 59"/>
              <a:gd name="T19" fmla="*/ 20 h 22"/>
              <a:gd name="T20" fmla="*/ 43 w 59"/>
              <a:gd name="T21" fmla="*/ 18 h 22"/>
              <a:gd name="T22" fmla="*/ 59 w 59"/>
              <a:gd name="T23" fmla="*/ 2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22"/>
              <a:gd name="T38" fmla="*/ 59 w 59"/>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22">
                <a:moveTo>
                  <a:pt x="59" y="2"/>
                </a:moveTo>
                <a:lnTo>
                  <a:pt x="58" y="0"/>
                </a:lnTo>
                <a:lnTo>
                  <a:pt x="54" y="0"/>
                </a:lnTo>
                <a:lnTo>
                  <a:pt x="49" y="8"/>
                </a:lnTo>
                <a:lnTo>
                  <a:pt x="39" y="8"/>
                </a:lnTo>
                <a:lnTo>
                  <a:pt x="24" y="4"/>
                </a:lnTo>
                <a:lnTo>
                  <a:pt x="9" y="0"/>
                </a:lnTo>
                <a:lnTo>
                  <a:pt x="0" y="16"/>
                </a:lnTo>
                <a:lnTo>
                  <a:pt x="8" y="22"/>
                </a:lnTo>
                <a:lnTo>
                  <a:pt x="26" y="20"/>
                </a:lnTo>
                <a:lnTo>
                  <a:pt x="43" y="18"/>
                </a:lnTo>
                <a:lnTo>
                  <a:pt x="59"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33" name="Freeform 21"/>
          <p:cNvSpPr>
            <a:spLocks/>
          </p:cNvSpPr>
          <p:nvPr/>
        </p:nvSpPr>
        <p:spPr bwMode="auto">
          <a:xfrm>
            <a:off x="9342967" y="4551363"/>
            <a:ext cx="52917" cy="42862"/>
          </a:xfrm>
          <a:custGeom>
            <a:avLst/>
            <a:gdLst>
              <a:gd name="T0" fmla="*/ 29 w 29"/>
              <a:gd name="T1" fmla="*/ 39 h 57"/>
              <a:gd name="T2" fmla="*/ 28 w 29"/>
              <a:gd name="T3" fmla="*/ 57 h 57"/>
              <a:gd name="T4" fmla="*/ 13 w 29"/>
              <a:gd name="T5" fmla="*/ 39 h 57"/>
              <a:gd name="T6" fmla="*/ 7 w 29"/>
              <a:gd name="T7" fmla="*/ 20 h 57"/>
              <a:gd name="T8" fmla="*/ 0 w 29"/>
              <a:gd name="T9" fmla="*/ 16 h 57"/>
              <a:gd name="T10" fmla="*/ 9 w 29"/>
              <a:gd name="T11" fmla="*/ 4 h 57"/>
              <a:gd name="T12" fmla="*/ 13 w 29"/>
              <a:gd name="T13" fmla="*/ 0 h 57"/>
              <a:gd name="T14" fmla="*/ 19 w 29"/>
              <a:gd name="T15" fmla="*/ 31 h 57"/>
              <a:gd name="T16" fmla="*/ 29 w 29"/>
              <a:gd name="T17" fmla="*/ 39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57"/>
              <a:gd name="T29" fmla="*/ 29 w 29"/>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57">
                <a:moveTo>
                  <a:pt x="29" y="39"/>
                </a:moveTo>
                <a:lnTo>
                  <a:pt x="28" y="57"/>
                </a:lnTo>
                <a:lnTo>
                  <a:pt x="13" y="39"/>
                </a:lnTo>
                <a:lnTo>
                  <a:pt x="7" y="20"/>
                </a:lnTo>
                <a:lnTo>
                  <a:pt x="0" y="16"/>
                </a:lnTo>
                <a:lnTo>
                  <a:pt x="9" y="4"/>
                </a:lnTo>
                <a:lnTo>
                  <a:pt x="13" y="0"/>
                </a:lnTo>
                <a:lnTo>
                  <a:pt x="19" y="31"/>
                </a:lnTo>
                <a:lnTo>
                  <a:pt x="29" y="3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34" name="Freeform 22"/>
          <p:cNvSpPr>
            <a:spLocks/>
          </p:cNvSpPr>
          <p:nvPr/>
        </p:nvSpPr>
        <p:spPr bwMode="auto">
          <a:xfrm>
            <a:off x="9711267" y="4735514"/>
            <a:ext cx="82551" cy="22225"/>
          </a:xfrm>
          <a:custGeom>
            <a:avLst/>
            <a:gdLst>
              <a:gd name="T0" fmla="*/ 45 w 45"/>
              <a:gd name="T1" fmla="*/ 20 h 34"/>
              <a:gd name="T2" fmla="*/ 42 w 45"/>
              <a:gd name="T3" fmla="*/ 10 h 34"/>
              <a:gd name="T4" fmla="*/ 37 w 45"/>
              <a:gd name="T5" fmla="*/ 14 h 34"/>
              <a:gd name="T6" fmla="*/ 21 w 45"/>
              <a:gd name="T7" fmla="*/ 0 h 34"/>
              <a:gd name="T8" fmla="*/ 29 w 45"/>
              <a:gd name="T9" fmla="*/ 18 h 34"/>
              <a:gd name="T10" fmla="*/ 19 w 45"/>
              <a:gd name="T11" fmla="*/ 18 h 34"/>
              <a:gd name="T12" fmla="*/ 5 w 45"/>
              <a:gd name="T13" fmla="*/ 16 h 34"/>
              <a:gd name="T14" fmla="*/ 0 w 45"/>
              <a:gd name="T15" fmla="*/ 34 h 34"/>
              <a:gd name="T16" fmla="*/ 16 w 45"/>
              <a:gd name="T17" fmla="*/ 28 h 34"/>
              <a:gd name="T18" fmla="*/ 31 w 45"/>
              <a:gd name="T19" fmla="*/ 24 h 34"/>
              <a:gd name="T20" fmla="*/ 38 w 45"/>
              <a:gd name="T21" fmla="*/ 26 h 34"/>
              <a:gd name="T22" fmla="*/ 37 w 45"/>
              <a:gd name="T23" fmla="*/ 26 h 34"/>
              <a:gd name="T24" fmla="*/ 45 w 45"/>
              <a:gd name="T25" fmla="*/ 20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34"/>
              <a:gd name="T41" fmla="*/ 45 w 45"/>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34">
                <a:moveTo>
                  <a:pt x="45" y="20"/>
                </a:moveTo>
                <a:lnTo>
                  <a:pt x="42" y="10"/>
                </a:lnTo>
                <a:lnTo>
                  <a:pt x="37" y="14"/>
                </a:lnTo>
                <a:lnTo>
                  <a:pt x="21" y="0"/>
                </a:lnTo>
                <a:lnTo>
                  <a:pt x="29" y="18"/>
                </a:lnTo>
                <a:lnTo>
                  <a:pt x="19" y="18"/>
                </a:lnTo>
                <a:lnTo>
                  <a:pt x="5" y="16"/>
                </a:lnTo>
                <a:lnTo>
                  <a:pt x="0" y="34"/>
                </a:lnTo>
                <a:lnTo>
                  <a:pt x="16" y="28"/>
                </a:lnTo>
                <a:lnTo>
                  <a:pt x="31" y="24"/>
                </a:lnTo>
                <a:lnTo>
                  <a:pt x="38" y="26"/>
                </a:lnTo>
                <a:lnTo>
                  <a:pt x="37" y="26"/>
                </a:lnTo>
                <a:lnTo>
                  <a:pt x="45" y="2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35" name="Freeform 23"/>
          <p:cNvSpPr>
            <a:spLocks/>
          </p:cNvSpPr>
          <p:nvPr/>
        </p:nvSpPr>
        <p:spPr bwMode="auto">
          <a:xfrm>
            <a:off x="9783233" y="4770438"/>
            <a:ext cx="59267" cy="23812"/>
          </a:xfrm>
          <a:custGeom>
            <a:avLst/>
            <a:gdLst>
              <a:gd name="T0" fmla="*/ 32 w 32"/>
              <a:gd name="T1" fmla="*/ 24 h 30"/>
              <a:gd name="T2" fmla="*/ 19 w 32"/>
              <a:gd name="T3" fmla="*/ 30 h 30"/>
              <a:gd name="T4" fmla="*/ 4 w 32"/>
              <a:gd name="T5" fmla="*/ 12 h 30"/>
              <a:gd name="T6" fmla="*/ 0 w 32"/>
              <a:gd name="T7" fmla="*/ 0 h 30"/>
              <a:gd name="T8" fmla="*/ 19 w 32"/>
              <a:gd name="T9" fmla="*/ 0 h 30"/>
              <a:gd name="T10" fmla="*/ 32 w 32"/>
              <a:gd name="T11" fmla="*/ 24 h 30"/>
              <a:gd name="T12" fmla="*/ 0 60000 65536"/>
              <a:gd name="T13" fmla="*/ 0 60000 65536"/>
              <a:gd name="T14" fmla="*/ 0 60000 65536"/>
              <a:gd name="T15" fmla="*/ 0 60000 65536"/>
              <a:gd name="T16" fmla="*/ 0 60000 65536"/>
              <a:gd name="T17" fmla="*/ 0 60000 65536"/>
              <a:gd name="T18" fmla="*/ 0 w 32"/>
              <a:gd name="T19" fmla="*/ 0 h 30"/>
              <a:gd name="T20" fmla="*/ 32 w 32"/>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2" h="30">
                <a:moveTo>
                  <a:pt x="32" y="24"/>
                </a:moveTo>
                <a:lnTo>
                  <a:pt x="19" y="30"/>
                </a:lnTo>
                <a:lnTo>
                  <a:pt x="4" y="12"/>
                </a:lnTo>
                <a:lnTo>
                  <a:pt x="0" y="0"/>
                </a:lnTo>
                <a:lnTo>
                  <a:pt x="19" y="0"/>
                </a:lnTo>
                <a:lnTo>
                  <a:pt x="32" y="2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36" name="Freeform 24"/>
          <p:cNvSpPr>
            <a:spLocks/>
          </p:cNvSpPr>
          <p:nvPr/>
        </p:nvSpPr>
        <p:spPr bwMode="auto">
          <a:xfrm>
            <a:off x="10026651" y="4594225"/>
            <a:ext cx="40216" cy="19050"/>
          </a:xfrm>
          <a:custGeom>
            <a:avLst/>
            <a:gdLst>
              <a:gd name="T0" fmla="*/ 22 w 22"/>
              <a:gd name="T1" fmla="*/ 12 h 25"/>
              <a:gd name="T2" fmla="*/ 14 w 22"/>
              <a:gd name="T3" fmla="*/ 25 h 25"/>
              <a:gd name="T4" fmla="*/ 0 w 22"/>
              <a:gd name="T5" fmla="*/ 10 h 25"/>
              <a:gd name="T6" fmla="*/ 7 w 22"/>
              <a:gd name="T7" fmla="*/ 0 h 25"/>
              <a:gd name="T8" fmla="*/ 22 w 22"/>
              <a:gd name="T9" fmla="*/ 12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22" y="12"/>
                </a:moveTo>
                <a:lnTo>
                  <a:pt x="14" y="25"/>
                </a:lnTo>
                <a:lnTo>
                  <a:pt x="0" y="10"/>
                </a:lnTo>
                <a:lnTo>
                  <a:pt x="7" y="0"/>
                </a:lnTo>
                <a:lnTo>
                  <a:pt x="22" y="1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37" name="Freeform 25"/>
          <p:cNvSpPr>
            <a:spLocks/>
          </p:cNvSpPr>
          <p:nvPr/>
        </p:nvSpPr>
        <p:spPr bwMode="auto">
          <a:xfrm>
            <a:off x="9641418" y="4735514"/>
            <a:ext cx="35983" cy="15875"/>
          </a:xfrm>
          <a:custGeom>
            <a:avLst/>
            <a:gdLst>
              <a:gd name="T0" fmla="*/ 20 w 20"/>
              <a:gd name="T1" fmla="*/ 10 h 20"/>
              <a:gd name="T2" fmla="*/ 17 w 20"/>
              <a:gd name="T3" fmla="*/ 2 h 20"/>
              <a:gd name="T4" fmla="*/ 0 w 20"/>
              <a:gd name="T5" fmla="*/ 0 h 20"/>
              <a:gd name="T6" fmla="*/ 10 w 20"/>
              <a:gd name="T7" fmla="*/ 20 h 20"/>
              <a:gd name="T8" fmla="*/ 20 w 20"/>
              <a:gd name="T9" fmla="*/ 1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20" y="10"/>
                </a:moveTo>
                <a:lnTo>
                  <a:pt x="17" y="2"/>
                </a:lnTo>
                <a:lnTo>
                  <a:pt x="0" y="0"/>
                </a:lnTo>
                <a:lnTo>
                  <a:pt x="10" y="20"/>
                </a:lnTo>
                <a:lnTo>
                  <a:pt x="20" y="1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38" name="Freeform 26"/>
          <p:cNvSpPr>
            <a:spLocks/>
          </p:cNvSpPr>
          <p:nvPr/>
        </p:nvSpPr>
        <p:spPr bwMode="auto">
          <a:xfrm>
            <a:off x="9078385" y="4467226"/>
            <a:ext cx="27516" cy="28575"/>
          </a:xfrm>
          <a:custGeom>
            <a:avLst/>
            <a:gdLst>
              <a:gd name="T0" fmla="*/ 15 w 15"/>
              <a:gd name="T1" fmla="*/ 18 h 33"/>
              <a:gd name="T2" fmla="*/ 13 w 15"/>
              <a:gd name="T3" fmla="*/ 33 h 33"/>
              <a:gd name="T4" fmla="*/ 0 w 15"/>
              <a:gd name="T5" fmla="*/ 2 h 33"/>
              <a:gd name="T6" fmla="*/ 4 w 15"/>
              <a:gd name="T7" fmla="*/ 0 h 33"/>
              <a:gd name="T8" fmla="*/ 15 w 15"/>
              <a:gd name="T9" fmla="*/ 18 h 33"/>
              <a:gd name="T10" fmla="*/ 0 60000 65536"/>
              <a:gd name="T11" fmla="*/ 0 60000 65536"/>
              <a:gd name="T12" fmla="*/ 0 60000 65536"/>
              <a:gd name="T13" fmla="*/ 0 60000 65536"/>
              <a:gd name="T14" fmla="*/ 0 60000 65536"/>
              <a:gd name="T15" fmla="*/ 0 w 15"/>
              <a:gd name="T16" fmla="*/ 0 h 33"/>
              <a:gd name="T17" fmla="*/ 15 w 15"/>
              <a:gd name="T18" fmla="*/ 33 h 33"/>
            </a:gdLst>
            <a:ahLst/>
            <a:cxnLst>
              <a:cxn ang="T10">
                <a:pos x="T0" y="T1"/>
              </a:cxn>
              <a:cxn ang="T11">
                <a:pos x="T2" y="T3"/>
              </a:cxn>
              <a:cxn ang="T12">
                <a:pos x="T4" y="T5"/>
              </a:cxn>
              <a:cxn ang="T13">
                <a:pos x="T6" y="T7"/>
              </a:cxn>
              <a:cxn ang="T14">
                <a:pos x="T8" y="T9"/>
              </a:cxn>
            </a:cxnLst>
            <a:rect l="T15" t="T16" r="T17" b="T18"/>
            <a:pathLst>
              <a:path w="15" h="33">
                <a:moveTo>
                  <a:pt x="15" y="18"/>
                </a:moveTo>
                <a:lnTo>
                  <a:pt x="13" y="33"/>
                </a:lnTo>
                <a:lnTo>
                  <a:pt x="0" y="2"/>
                </a:lnTo>
                <a:lnTo>
                  <a:pt x="4" y="0"/>
                </a:lnTo>
                <a:lnTo>
                  <a:pt x="15" y="1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39" name="Freeform 27"/>
          <p:cNvSpPr>
            <a:spLocks/>
          </p:cNvSpPr>
          <p:nvPr/>
        </p:nvSpPr>
        <p:spPr bwMode="auto">
          <a:xfrm>
            <a:off x="9685867" y="4738688"/>
            <a:ext cx="25400" cy="17462"/>
          </a:xfrm>
          <a:custGeom>
            <a:avLst/>
            <a:gdLst>
              <a:gd name="T0" fmla="*/ 13 w 13"/>
              <a:gd name="T1" fmla="*/ 8 h 26"/>
              <a:gd name="T2" fmla="*/ 9 w 13"/>
              <a:gd name="T3" fmla="*/ 0 h 26"/>
              <a:gd name="T4" fmla="*/ 0 w 13"/>
              <a:gd name="T5" fmla="*/ 20 h 26"/>
              <a:gd name="T6" fmla="*/ 7 w 13"/>
              <a:gd name="T7" fmla="*/ 26 h 26"/>
              <a:gd name="T8" fmla="*/ 13 w 13"/>
              <a:gd name="T9" fmla="*/ 8 h 26"/>
              <a:gd name="T10" fmla="*/ 0 60000 65536"/>
              <a:gd name="T11" fmla="*/ 0 60000 65536"/>
              <a:gd name="T12" fmla="*/ 0 60000 65536"/>
              <a:gd name="T13" fmla="*/ 0 60000 65536"/>
              <a:gd name="T14" fmla="*/ 0 60000 65536"/>
              <a:gd name="T15" fmla="*/ 0 w 13"/>
              <a:gd name="T16" fmla="*/ 0 h 26"/>
              <a:gd name="T17" fmla="*/ 13 w 13"/>
              <a:gd name="T18" fmla="*/ 26 h 26"/>
            </a:gdLst>
            <a:ahLst/>
            <a:cxnLst>
              <a:cxn ang="T10">
                <a:pos x="T0" y="T1"/>
              </a:cxn>
              <a:cxn ang="T11">
                <a:pos x="T2" y="T3"/>
              </a:cxn>
              <a:cxn ang="T12">
                <a:pos x="T4" y="T5"/>
              </a:cxn>
              <a:cxn ang="T13">
                <a:pos x="T6" y="T7"/>
              </a:cxn>
              <a:cxn ang="T14">
                <a:pos x="T8" y="T9"/>
              </a:cxn>
            </a:cxnLst>
            <a:rect l="T15" t="T16" r="T17" b="T18"/>
            <a:pathLst>
              <a:path w="13" h="26">
                <a:moveTo>
                  <a:pt x="13" y="8"/>
                </a:moveTo>
                <a:lnTo>
                  <a:pt x="9" y="0"/>
                </a:lnTo>
                <a:lnTo>
                  <a:pt x="0" y="20"/>
                </a:lnTo>
                <a:lnTo>
                  <a:pt x="7" y="26"/>
                </a:lnTo>
                <a:lnTo>
                  <a:pt x="13" y="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40" name="Freeform 28"/>
          <p:cNvSpPr>
            <a:spLocks/>
          </p:cNvSpPr>
          <p:nvPr/>
        </p:nvSpPr>
        <p:spPr bwMode="auto">
          <a:xfrm>
            <a:off x="9421284" y="4581526"/>
            <a:ext cx="25400" cy="15875"/>
          </a:xfrm>
          <a:custGeom>
            <a:avLst/>
            <a:gdLst>
              <a:gd name="T0" fmla="*/ 13 w 13"/>
              <a:gd name="T1" fmla="*/ 8 h 22"/>
              <a:gd name="T2" fmla="*/ 7 w 13"/>
              <a:gd name="T3" fmla="*/ 18 h 22"/>
              <a:gd name="T4" fmla="*/ 0 w 13"/>
              <a:gd name="T5" fmla="*/ 22 h 22"/>
              <a:gd name="T6" fmla="*/ 2 w 13"/>
              <a:gd name="T7" fmla="*/ 0 h 22"/>
              <a:gd name="T8" fmla="*/ 13 w 13"/>
              <a:gd name="T9" fmla="*/ 8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13" y="8"/>
                </a:moveTo>
                <a:lnTo>
                  <a:pt x="7" y="18"/>
                </a:lnTo>
                <a:lnTo>
                  <a:pt x="0" y="22"/>
                </a:lnTo>
                <a:lnTo>
                  <a:pt x="2" y="0"/>
                </a:lnTo>
                <a:lnTo>
                  <a:pt x="13" y="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41" name="Freeform 29"/>
          <p:cNvSpPr>
            <a:spLocks/>
          </p:cNvSpPr>
          <p:nvPr/>
        </p:nvSpPr>
        <p:spPr bwMode="auto">
          <a:xfrm>
            <a:off x="9914467" y="4633913"/>
            <a:ext cx="19051" cy="31750"/>
          </a:xfrm>
          <a:custGeom>
            <a:avLst/>
            <a:gdLst>
              <a:gd name="T0" fmla="*/ 11 w 11"/>
              <a:gd name="T1" fmla="*/ 29 h 43"/>
              <a:gd name="T2" fmla="*/ 8 w 11"/>
              <a:gd name="T3" fmla="*/ 27 h 43"/>
              <a:gd name="T4" fmla="*/ 8 w 11"/>
              <a:gd name="T5" fmla="*/ 10 h 43"/>
              <a:gd name="T6" fmla="*/ 8 w 11"/>
              <a:gd name="T7" fmla="*/ 0 h 43"/>
              <a:gd name="T8" fmla="*/ 0 w 11"/>
              <a:gd name="T9" fmla="*/ 43 h 43"/>
              <a:gd name="T10" fmla="*/ 11 w 11"/>
              <a:gd name="T11" fmla="*/ 29 h 43"/>
              <a:gd name="T12" fmla="*/ 0 60000 65536"/>
              <a:gd name="T13" fmla="*/ 0 60000 65536"/>
              <a:gd name="T14" fmla="*/ 0 60000 65536"/>
              <a:gd name="T15" fmla="*/ 0 60000 65536"/>
              <a:gd name="T16" fmla="*/ 0 60000 65536"/>
              <a:gd name="T17" fmla="*/ 0 60000 65536"/>
              <a:gd name="T18" fmla="*/ 0 w 11"/>
              <a:gd name="T19" fmla="*/ 0 h 43"/>
              <a:gd name="T20" fmla="*/ 11 w 11"/>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11" h="43">
                <a:moveTo>
                  <a:pt x="11" y="29"/>
                </a:moveTo>
                <a:lnTo>
                  <a:pt x="8" y="27"/>
                </a:lnTo>
                <a:lnTo>
                  <a:pt x="8" y="10"/>
                </a:lnTo>
                <a:lnTo>
                  <a:pt x="8" y="0"/>
                </a:lnTo>
                <a:lnTo>
                  <a:pt x="0" y="43"/>
                </a:lnTo>
                <a:lnTo>
                  <a:pt x="11" y="2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42" name="Freeform 30"/>
          <p:cNvSpPr>
            <a:spLocks/>
          </p:cNvSpPr>
          <p:nvPr/>
        </p:nvSpPr>
        <p:spPr bwMode="auto">
          <a:xfrm>
            <a:off x="10297585" y="4664076"/>
            <a:ext cx="12700" cy="17463"/>
          </a:xfrm>
          <a:custGeom>
            <a:avLst/>
            <a:gdLst>
              <a:gd name="T0" fmla="*/ 7 w 7"/>
              <a:gd name="T1" fmla="*/ 20 h 26"/>
              <a:gd name="T2" fmla="*/ 6 w 7"/>
              <a:gd name="T3" fmla="*/ 0 h 26"/>
              <a:gd name="T4" fmla="*/ 0 w 7"/>
              <a:gd name="T5" fmla="*/ 4 h 26"/>
              <a:gd name="T6" fmla="*/ 0 w 7"/>
              <a:gd name="T7" fmla="*/ 26 h 26"/>
              <a:gd name="T8" fmla="*/ 7 w 7"/>
              <a:gd name="T9" fmla="*/ 20 h 26"/>
              <a:gd name="T10" fmla="*/ 0 60000 65536"/>
              <a:gd name="T11" fmla="*/ 0 60000 65536"/>
              <a:gd name="T12" fmla="*/ 0 60000 65536"/>
              <a:gd name="T13" fmla="*/ 0 60000 65536"/>
              <a:gd name="T14" fmla="*/ 0 60000 65536"/>
              <a:gd name="T15" fmla="*/ 0 w 7"/>
              <a:gd name="T16" fmla="*/ 0 h 26"/>
              <a:gd name="T17" fmla="*/ 7 w 7"/>
              <a:gd name="T18" fmla="*/ 26 h 26"/>
            </a:gdLst>
            <a:ahLst/>
            <a:cxnLst>
              <a:cxn ang="T10">
                <a:pos x="T0" y="T1"/>
              </a:cxn>
              <a:cxn ang="T11">
                <a:pos x="T2" y="T3"/>
              </a:cxn>
              <a:cxn ang="T12">
                <a:pos x="T4" y="T5"/>
              </a:cxn>
              <a:cxn ang="T13">
                <a:pos x="T6" y="T7"/>
              </a:cxn>
              <a:cxn ang="T14">
                <a:pos x="T8" y="T9"/>
              </a:cxn>
            </a:cxnLst>
            <a:rect l="T15" t="T16" r="T17" b="T18"/>
            <a:pathLst>
              <a:path w="7" h="26">
                <a:moveTo>
                  <a:pt x="7" y="20"/>
                </a:moveTo>
                <a:lnTo>
                  <a:pt x="6" y="0"/>
                </a:lnTo>
                <a:lnTo>
                  <a:pt x="0" y="4"/>
                </a:lnTo>
                <a:lnTo>
                  <a:pt x="0" y="26"/>
                </a:lnTo>
                <a:lnTo>
                  <a:pt x="7" y="2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43" name="Freeform 31"/>
          <p:cNvSpPr>
            <a:spLocks/>
          </p:cNvSpPr>
          <p:nvPr/>
        </p:nvSpPr>
        <p:spPr bwMode="auto">
          <a:xfrm>
            <a:off x="9129184" y="4535489"/>
            <a:ext cx="23283" cy="20637"/>
          </a:xfrm>
          <a:custGeom>
            <a:avLst/>
            <a:gdLst>
              <a:gd name="T0" fmla="*/ 11 w 11"/>
              <a:gd name="T1" fmla="*/ 26 h 26"/>
              <a:gd name="T2" fmla="*/ 3 w 11"/>
              <a:gd name="T3" fmla="*/ 26 h 26"/>
              <a:gd name="T4" fmla="*/ 0 w 11"/>
              <a:gd name="T5" fmla="*/ 0 h 26"/>
              <a:gd name="T6" fmla="*/ 11 w 11"/>
              <a:gd name="T7" fmla="*/ 26 h 26"/>
              <a:gd name="T8" fmla="*/ 0 60000 65536"/>
              <a:gd name="T9" fmla="*/ 0 60000 65536"/>
              <a:gd name="T10" fmla="*/ 0 60000 65536"/>
              <a:gd name="T11" fmla="*/ 0 60000 65536"/>
              <a:gd name="T12" fmla="*/ 0 w 11"/>
              <a:gd name="T13" fmla="*/ 0 h 26"/>
              <a:gd name="T14" fmla="*/ 11 w 11"/>
              <a:gd name="T15" fmla="*/ 26 h 26"/>
            </a:gdLst>
            <a:ahLst/>
            <a:cxnLst>
              <a:cxn ang="T8">
                <a:pos x="T0" y="T1"/>
              </a:cxn>
              <a:cxn ang="T9">
                <a:pos x="T2" y="T3"/>
              </a:cxn>
              <a:cxn ang="T10">
                <a:pos x="T4" y="T5"/>
              </a:cxn>
              <a:cxn ang="T11">
                <a:pos x="T6" y="T7"/>
              </a:cxn>
            </a:cxnLst>
            <a:rect l="T12" t="T13" r="T14" b="T15"/>
            <a:pathLst>
              <a:path w="11" h="26">
                <a:moveTo>
                  <a:pt x="11" y="26"/>
                </a:moveTo>
                <a:lnTo>
                  <a:pt x="3" y="26"/>
                </a:lnTo>
                <a:lnTo>
                  <a:pt x="0" y="0"/>
                </a:lnTo>
                <a:lnTo>
                  <a:pt x="11" y="2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44" name="Freeform 32"/>
          <p:cNvSpPr>
            <a:spLocks/>
          </p:cNvSpPr>
          <p:nvPr/>
        </p:nvSpPr>
        <p:spPr bwMode="auto">
          <a:xfrm>
            <a:off x="9906001" y="4638675"/>
            <a:ext cx="14817" cy="20638"/>
          </a:xfrm>
          <a:custGeom>
            <a:avLst/>
            <a:gdLst>
              <a:gd name="T0" fmla="*/ 8 w 8"/>
              <a:gd name="T1" fmla="*/ 11 h 25"/>
              <a:gd name="T2" fmla="*/ 7 w 8"/>
              <a:gd name="T3" fmla="*/ 0 h 25"/>
              <a:gd name="T4" fmla="*/ 3 w 8"/>
              <a:gd name="T5" fmla="*/ 4 h 25"/>
              <a:gd name="T6" fmla="*/ 0 w 8"/>
              <a:gd name="T7" fmla="*/ 25 h 25"/>
              <a:gd name="T8" fmla="*/ 8 w 8"/>
              <a:gd name="T9" fmla="*/ 11 h 25"/>
              <a:gd name="T10" fmla="*/ 0 60000 65536"/>
              <a:gd name="T11" fmla="*/ 0 60000 65536"/>
              <a:gd name="T12" fmla="*/ 0 60000 65536"/>
              <a:gd name="T13" fmla="*/ 0 60000 65536"/>
              <a:gd name="T14" fmla="*/ 0 60000 65536"/>
              <a:gd name="T15" fmla="*/ 0 w 8"/>
              <a:gd name="T16" fmla="*/ 0 h 25"/>
              <a:gd name="T17" fmla="*/ 8 w 8"/>
              <a:gd name="T18" fmla="*/ 25 h 25"/>
            </a:gdLst>
            <a:ahLst/>
            <a:cxnLst>
              <a:cxn ang="T10">
                <a:pos x="T0" y="T1"/>
              </a:cxn>
              <a:cxn ang="T11">
                <a:pos x="T2" y="T3"/>
              </a:cxn>
              <a:cxn ang="T12">
                <a:pos x="T4" y="T5"/>
              </a:cxn>
              <a:cxn ang="T13">
                <a:pos x="T6" y="T7"/>
              </a:cxn>
              <a:cxn ang="T14">
                <a:pos x="T8" y="T9"/>
              </a:cxn>
            </a:cxnLst>
            <a:rect l="T15" t="T16" r="T17" b="T18"/>
            <a:pathLst>
              <a:path w="8" h="25">
                <a:moveTo>
                  <a:pt x="8" y="11"/>
                </a:moveTo>
                <a:lnTo>
                  <a:pt x="7" y="0"/>
                </a:lnTo>
                <a:lnTo>
                  <a:pt x="3" y="4"/>
                </a:lnTo>
                <a:lnTo>
                  <a:pt x="0" y="25"/>
                </a:lnTo>
                <a:lnTo>
                  <a:pt x="8" y="1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45" name="Freeform 33"/>
          <p:cNvSpPr>
            <a:spLocks/>
          </p:cNvSpPr>
          <p:nvPr/>
        </p:nvSpPr>
        <p:spPr bwMode="auto">
          <a:xfrm>
            <a:off x="9975852" y="4556126"/>
            <a:ext cx="29633" cy="4763"/>
          </a:xfrm>
          <a:custGeom>
            <a:avLst/>
            <a:gdLst>
              <a:gd name="T0" fmla="*/ 17 w 17"/>
              <a:gd name="T1" fmla="*/ 8 h 8"/>
              <a:gd name="T2" fmla="*/ 7 w 17"/>
              <a:gd name="T3" fmla="*/ 0 h 8"/>
              <a:gd name="T4" fmla="*/ 0 w 17"/>
              <a:gd name="T5" fmla="*/ 8 h 8"/>
              <a:gd name="T6" fmla="*/ 17 w 17"/>
              <a:gd name="T7" fmla="*/ 8 h 8"/>
              <a:gd name="T8" fmla="*/ 0 60000 65536"/>
              <a:gd name="T9" fmla="*/ 0 60000 65536"/>
              <a:gd name="T10" fmla="*/ 0 60000 65536"/>
              <a:gd name="T11" fmla="*/ 0 60000 65536"/>
              <a:gd name="T12" fmla="*/ 0 w 17"/>
              <a:gd name="T13" fmla="*/ 0 h 8"/>
              <a:gd name="T14" fmla="*/ 17 w 17"/>
              <a:gd name="T15" fmla="*/ 8 h 8"/>
            </a:gdLst>
            <a:ahLst/>
            <a:cxnLst>
              <a:cxn ang="T8">
                <a:pos x="T0" y="T1"/>
              </a:cxn>
              <a:cxn ang="T9">
                <a:pos x="T2" y="T3"/>
              </a:cxn>
              <a:cxn ang="T10">
                <a:pos x="T4" y="T5"/>
              </a:cxn>
              <a:cxn ang="T11">
                <a:pos x="T6" y="T7"/>
              </a:cxn>
            </a:cxnLst>
            <a:rect l="T12" t="T13" r="T14" b="T15"/>
            <a:pathLst>
              <a:path w="17" h="8">
                <a:moveTo>
                  <a:pt x="17" y="8"/>
                </a:moveTo>
                <a:lnTo>
                  <a:pt x="7" y="0"/>
                </a:lnTo>
                <a:lnTo>
                  <a:pt x="0" y="8"/>
                </a:lnTo>
                <a:lnTo>
                  <a:pt x="17" y="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46" name="Freeform 34"/>
          <p:cNvSpPr>
            <a:spLocks/>
          </p:cNvSpPr>
          <p:nvPr/>
        </p:nvSpPr>
        <p:spPr bwMode="auto">
          <a:xfrm>
            <a:off x="10289118" y="4681539"/>
            <a:ext cx="12700" cy="20637"/>
          </a:xfrm>
          <a:custGeom>
            <a:avLst/>
            <a:gdLst>
              <a:gd name="T0" fmla="*/ 7 w 7"/>
              <a:gd name="T1" fmla="*/ 11 h 23"/>
              <a:gd name="T2" fmla="*/ 2 w 7"/>
              <a:gd name="T3" fmla="*/ 23 h 23"/>
              <a:gd name="T4" fmla="*/ 0 w 7"/>
              <a:gd name="T5" fmla="*/ 0 h 23"/>
              <a:gd name="T6" fmla="*/ 7 w 7"/>
              <a:gd name="T7" fmla="*/ 11 h 23"/>
              <a:gd name="T8" fmla="*/ 0 60000 65536"/>
              <a:gd name="T9" fmla="*/ 0 60000 65536"/>
              <a:gd name="T10" fmla="*/ 0 60000 65536"/>
              <a:gd name="T11" fmla="*/ 0 60000 65536"/>
              <a:gd name="T12" fmla="*/ 0 w 7"/>
              <a:gd name="T13" fmla="*/ 0 h 23"/>
              <a:gd name="T14" fmla="*/ 7 w 7"/>
              <a:gd name="T15" fmla="*/ 23 h 23"/>
            </a:gdLst>
            <a:ahLst/>
            <a:cxnLst>
              <a:cxn ang="T8">
                <a:pos x="T0" y="T1"/>
              </a:cxn>
              <a:cxn ang="T9">
                <a:pos x="T2" y="T3"/>
              </a:cxn>
              <a:cxn ang="T10">
                <a:pos x="T4" y="T5"/>
              </a:cxn>
              <a:cxn ang="T11">
                <a:pos x="T6" y="T7"/>
              </a:cxn>
            </a:cxnLst>
            <a:rect l="T12" t="T13" r="T14" b="T15"/>
            <a:pathLst>
              <a:path w="7" h="23">
                <a:moveTo>
                  <a:pt x="7" y="11"/>
                </a:moveTo>
                <a:lnTo>
                  <a:pt x="2" y="23"/>
                </a:lnTo>
                <a:lnTo>
                  <a:pt x="0" y="0"/>
                </a:lnTo>
                <a:lnTo>
                  <a:pt x="7" y="1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47" name="Freeform 35"/>
          <p:cNvSpPr>
            <a:spLocks/>
          </p:cNvSpPr>
          <p:nvPr/>
        </p:nvSpPr>
        <p:spPr bwMode="auto">
          <a:xfrm>
            <a:off x="9586384" y="4702176"/>
            <a:ext cx="42333" cy="4763"/>
          </a:xfrm>
          <a:custGeom>
            <a:avLst/>
            <a:gdLst>
              <a:gd name="T0" fmla="*/ 24 w 24"/>
              <a:gd name="T1" fmla="*/ 0 h 6"/>
              <a:gd name="T2" fmla="*/ 6 w 24"/>
              <a:gd name="T3" fmla="*/ 6 h 6"/>
              <a:gd name="T4" fmla="*/ 0 w 24"/>
              <a:gd name="T5" fmla="*/ 2 h 6"/>
              <a:gd name="T6" fmla="*/ 24 w 24"/>
              <a:gd name="T7" fmla="*/ 0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24" y="0"/>
                </a:moveTo>
                <a:lnTo>
                  <a:pt x="6" y="6"/>
                </a:lnTo>
                <a:lnTo>
                  <a:pt x="0" y="2"/>
                </a:lnTo>
                <a:lnTo>
                  <a:pt x="24"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48" name="Freeform 36"/>
          <p:cNvSpPr>
            <a:spLocks/>
          </p:cNvSpPr>
          <p:nvPr/>
        </p:nvSpPr>
        <p:spPr bwMode="auto">
          <a:xfrm>
            <a:off x="9632951" y="4370388"/>
            <a:ext cx="31749" cy="25400"/>
          </a:xfrm>
          <a:custGeom>
            <a:avLst/>
            <a:gdLst>
              <a:gd name="T0" fmla="*/ 10 w 17"/>
              <a:gd name="T1" fmla="*/ 33 h 33"/>
              <a:gd name="T2" fmla="*/ 0 w 17"/>
              <a:gd name="T3" fmla="*/ 13 h 33"/>
              <a:gd name="T4" fmla="*/ 17 w 17"/>
              <a:gd name="T5" fmla="*/ 0 h 33"/>
              <a:gd name="T6" fmla="*/ 17 w 17"/>
              <a:gd name="T7" fmla="*/ 3 h 33"/>
              <a:gd name="T8" fmla="*/ 13 w 17"/>
              <a:gd name="T9" fmla="*/ 19 h 33"/>
              <a:gd name="T10" fmla="*/ 10 w 17"/>
              <a:gd name="T11" fmla="*/ 33 h 33"/>
              <a:gd name="T12" fmla="*/ 0 60000 65536"/>
              <a:gd name="T13" fmla="*/ 0 60000 65536"/>
              <a:gd name="T14" fmla="*/ 0 60000 65536"/>
              <a:gd name="T15" fmla="*/ 0 60000 65536"/>
              <a:gd name="T16" fmla="*/ 0 60000 65536"/>
              <a:gd name="T17" fmla="*/ 0 60000 65536"/>
              <a:gd name="T18" fmla="*/ 0 w 17"/>
              <a:gd name="T19" fmla="*/ 0 h 33"/>
              <a:gd name="T20" fmla="*/ 17 w 1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7" h="33">
                <a:moveTo>
                  <a:pt x="10" y="33"/>
                </a:moveTo>
                <a:lnTo>
                  <a:pt x="0" y="13"/>
                </a:lnTo>
                <a:lnTo>
                  <a:pt x="17" y="0"/>
                </a:lnTo>
                <a:lnTo>
                  <a:pt x="17" y="3"/>
                </a:lnTo>
                <a:lnTo>
                  <a:pt x="13" y="19"/>
                </a:lnTo>
                <a:lnTo>
                  <a:pt x="10" y="3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49" name="Freeform 37"/>
          <p:cNvSpPr>
            <a:spLocks/>
          </p:cNvSpPr>
          <p:nvPr/>
        </p:nvSpPr>
        <p:spPr bwMode="auto">
          <a:xfrm>
            <a:off x="11074400" y="4313238"/>
            <a:ext cx="8467" cy="4762"/>
          </a:xfrm>
          <a:custGeom>
            <a:avLst/>
            <a:gdLst>
              <a:gd name="T0" fmla="*/ 1 w 4"/>
              <a:gd name="T1" fmla="*/ 0 h 6"/>
              <a:gd name="T2" fmla="*/ 0 w 4"/>
              <a:gd name="T3" fmla="*/ 2 h 6"/>
              <a:gd name="T4" fmla="*/ 1 w 4"/>
              <a:gd name="T5" fmla="*/ 4 h 6"/>
              <a:gd name="T6" fmla="*/ 1 w 4"/>
              <a:gd name="T7" fmla="*/ 6 h 6"/>
              <a:gd name="T8" fmla="*/ 2 w 4"/>
              <a:gd name="T9" fmla="*/ 6 h 6"/>
              <a:gd name="T10" fmla="*/ 4 w 4"/>
              <a:gd name="T11" fmla="*/ 6 h 6"/>
              <a:gd name="T12" fmla="*/ 4 w 4"/>
              <a:gd name="T13" fmla="*/ 4 h 6"/>
              <a:gd name="T14" fmla="*/ 4 w 4"/>
              <a:gd name="T15" fmla="*/ 2 h 6"/>
              <a:gd name="T16" fmla="*/ 3 w 4"/>
              <a:gd name="T17" fmla="*/ 2 h 6"/>
              <a:gd name="T18" fmla="*/ 3 w 4"/>
              <a:gd name="T19" fmla="*/ 0 h 6"/>
              <a:gd name="T20" fmla="*/ 1 w 4"/>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6"/>
              <a:gd name="T35" fmla="*/ 4 w 4"/>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6">
                <a:moveTo>
                  <a:pt x="1" y="0"/>
                </a:moveTo>
                <a:lnTo>
                  <a:pt x="0" y="2"/>
                </a:lnTo>
                <a:lnTo>
                  <a:pt x="1" y="4"/>
                </a:lnTo>
                <a:lnTo>
                  <a:pt x="1" y="6"/>
                </a:lnTo>
                <a:lnTo>
                  <a:pt x="2" y="6"/>
                </a:lnTo>
                <a:lnTo>
                  <a:pt x="4" y="6"/>
                </a:lnTo>
                <a:lnTo>
                  <a:pt x="4" y="4"/>
                </a:lnTo>
                <a:lnTo>
                  <a:pt x="4" y="2"/>
                </a:lnTo>
                <a:lnTo>
                  <a:pt x="3" y="2"/>
                </a:lnTo>
                <a:lnTo>
                  <a:pt x="3" y="0"/>
                </a:lnTo>
                <a:lnTo>
                  <a:pt x="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50" name="Freeform 38"/>
          <p:cNvSpPr>
            <a:spLocks/>
          </p:cNvSpPr>
          <p:nvPr/>
        </p:nvSpPr>
        <p:spPr bwMode="auto">
          <a:xfrm>
            <a:off x="11237385" y="4357689"/>
            <a:ext cx="4233" cy="1587"/>
          </a:xfrm>
          <a:custGeom>
            <a:avLst/>
            <a:gdLst>
              <a:gd name="T0" fmla="*/ 2 w 2"/>
              <a:gd name="T1" fmla="*/ 4 h 4"/>
              <a:gd name="T2" fmla="*/ 1 w 2"/>
              <a:gd name="T3" fmla="*/ 4 h 4"/>
              <a:gd name="T4" fmla="*/ 0 w 2"/>
              <a:gd name="T5" fmla="*/ 4 h 4"/>
              <a:gd name="T6" fmla="*/ 1 w 2"/>
              <a:gd name="T7" fmla="*/ 2 h 4"/>
              <a:gd name="T8" fmla="*/ 2 w 2"/>
              <a:gd name="T9" fmla="*/ 0 h 4"/>
              <a:gd name="T10" fmla="*/ 2 w 2"/>
              <a:gd name="T11" fmla="*/ 2 h 4"/>
              <a:gd name="T12" fmla="*/ 2 w 2"/>
              <a:gd name="T13" fmla="*/ 4 h 4"/>
              <a:gd name="T14" fmla="*/ 0 60000 65536"/>
              <a:gd name="T15" fmla="*/ 0 60000 65536"/>
              <a:gd name="T16" fmla="*/ 0 60000 65536"/>
              <a:gd name="T17" fmla="*/ 0 60000 65536"/>
              <a:gd name="T18" fmla="*/ 0 60000 65536"/>
              <a:gd name="T19" fmla="*/ 0 60000 65536"/>
              <a:gd name="T20" fmla="*/ 0 60000 65536"/>
              <a:gd name="T21" fmla="*/ 0 w 2"/>
              <a:gd name="T22" fmla="*/ 0 h 4"/>
              <a:gd name="T23" fmla="*/ 2 w 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4">
                <a:moveTo>
                  <a:pt x="2" y="4"/>
                </a:moveTo>
                <a:lnTo>
                  <a:pt x="1" y="4"/>
                </a:lnTo>
                <a:lnTo>
                  <a:pt x="0" y="4"/>
                </a:lnTo>
                <a:lnTo>
                  <a:pt x="1" y="2"/>
                </a:lnTo>
                <a:lnTo>
                  <a:pt x="2" y="0"/>
                </a:lnTo>
                <a:lnTo>
                  <a:pt x="2" y="2"/>
                </a:lnTo>
                <a:lnTo>
                  <a:pt x="2"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51" name="Freeform 39"/>
          <p:cNvSpPr>
            <a:spLocks/>
          </p:cNvSpPr>
          <p:nvPr/>
        </p:nvSpPr>
        <p:spPr bwMode="auto">
          <a:xfrm>
            <a:off x="10407651" y="4241801"/>
            <a:ext cx="6349" cy="4763"/>
          </a:xfrm>
          <a:custGeom>
            <a:avLst/>
            <a:gdLst>
              <a:gd name="T0" fmla="*/ 2 w 3"/>
              <a:gd name="T1" fmla="*/ 4 h 8"/>
              <a:gd name="T2" fmla="*/ 1 w 3"/>
              <a:gd name="T3" fmla="*/ 4 h 8"/>
              <a:gd name="T4" fmla="*/ 0 w 3"/>
              <a:gd name="T5" fmla="*/ 8 h 8"/>
              <a:gd name="T6" fmla="*/ 1 w 3"/>
              <a:gd name="T7" fmla="*/ 4 h 8"/>
              <a:gd name="T8" fmla="*/ 1 w 3"/>
              <a:gd name="T9" fmla="*/ 2 h 8"/>
              <a:gd name="T10" fmla="*/ 2 w 3"/>
              <a:gd name="T11" fmla="*/ 2 h 8"/>
              <a:gd name="T12" fmla="*/ 2 w 3"/>
              <a:gd name="T13" fmla="*/ 0 h 8"/>
              <a:gd name="T14" fmla="*/ 2 w 3"/>
              <a:gd name="T15" fmla="*/ 2 h 8"/>
              <a:gd name="T16" fmla="*/ 3 w 3"/>
              <a:gd name="T17" fmla="*/ 2 h 8"/>
              <a:gd name="T18" fmla="*/ 3 w 3"/>
              <a:gd name="T19" fmla="*/ 4 h 8"/>
              <a:gd name="T20" fmla="*/ 2 w 3"/>
              <a:gd name="T21" fmla="*/ 4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8"/>
              <a:gd name="T35" fmla="*/ 3 w 3"/>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8">
                <a:moveTo>
                  <a:pt x="2" y="4"/>
                </a:moveTo>
                <a:lnTo>
                  <a:pt x="1" y="4"/>
                </a:lnTo>
                <a:lnTo>
                  <a:pt x="0" y="8"/>
                </a:lnTo>
                <a:lnTo>
                  <a:pt x="1" y="4"/>
                </a:lnTo>
                <a:lnTo>
                  <a:pt x="1" y="2"/>
                </a:lnTo>
                <a:lnTo>
                  <a:pt x="2" y="2"/>
                </a:lnTo>
                <a:lnTo>
                  <a:pt x="2" y="0"/>
                </a:lnTo>
                <a:lnTo>
                  <a:pt x="2" y="2"/>
                </a:lnTo>
                <a:lnTo>
                  <a:pt x="3" y="2"/>
                </a:lnTo>
                <a:lnTo>
                  <a:pt x="3" y="4"/>
                </a:lnTo>
                <a:lnTo>
                  <a:pt x="2"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52" name="Rectangle 40"/>
          <p:cNvSpPr>
            <a:spLocks noChangeArrowheads="1"/>
          </p:cNvSpPr>
          <p:nvPr/>
        </p:nvSpPr>
        <p:spPr bwMode="auto">
          <a:xfrm>
            <a:off x="10860617" y="4303713"/>
            <a:ext cx="0" cy="0"/>
          </a:xfrm>
          <a:prstGeom prst="rect">
            <a:avLst/>
          </a:prstGeom>
          <a:solidFill>
            <a:schemeClr val="hlink"/>
          </a:solidFill>
          <a:ln w="1588">
            <a:noFill/>
            <a:miter lim="800000"/>
            <a:headEnd/>
            <a:tailEnd/>
          </a:ln>
          <a:effectLst>
            <a:prstShdw prst="shdw17" dist="17961" dir="2700000">
              <a:schemeClr val="hlink">
                <a:gamma/>
                <a:shade val="60000"/>
                <a:invGamma/>
              </a:schemeClr>
            </a:prstShdw>
          </a:effectLst>
        </p:spPr>
        <p:txBody>
          <a:bodyPr/>
          <a:lstStyle/>
          <a:p>
            <a:pPr algn="ctr" eaLnBrk="0" hangingPunct="0">
              <a:lnSpc>
                <a:spcPct val="90000"/>
              </a:lnSpc>
              <a:spcBef>
                <a:spcPct val="20000"/>
              </a:spcBef>
              <a:spcAft>
                <a:spcPct val="50000"/>
              </a:spcAft>
              <a:buClr>
                <a:schemeClr val="accent1"/>
              </a:buClr>
              <a:buFont typeface="Wingdings" pitchFamily="2" charset="2"/>
              <a:buNone/>
              <a:defRPr/>
            </a:pPr>
            <a:endParaRPr lang="en-US">
              <a:ea typeface="+mn-ea"/>
              <a:cs typeface="+mn-cs"/>
            </a:endParaRPr>
          </a:p>
        </p:txBody>
      </p:sp>
      <p:sp>
        <p:nvSpPr>
          <p:cNvPr id="1344553" name="Freeform 41"/>
          <p:cNvSpPr>
            <a:spLocks/>
          </p:cNvSpPr>
          <p:nvPr/>
        </p:nvSpPr>
        <p:spPr bwMode="auto">
          <a:xfrm>
            <a:off x="10866968" y="4300539"/>
            <a:ext cx="4233" cy="3175"/>
          </a:xfrm>
          <a:custGeom>
            <a:avLst/>
            <a:gdLst>
              <a:gd name="T0" fmla="*/ 1 w 1"/>
              <a:gd name="T1" fmla="*/ 0 h 3175"/>
              <a:gd name="T2" fmla="*/ 0 w 1"/>
              <a:gd name="T3" fmla="*/ 0 h 3175"/>
              <a:gd name="T4" fmla="*/ 1 w 1"/>
              <a:gd name="T5" fmla="*/ 0 h 3175"/>
              <a:gd name="T6" fmla="*/ 0 60000 65536"/>
              <a:gd name="T7" fmla="*/ 0 60000 65536"/>
              <a:gd name="T8" fmla="*/ 0 60000 65536"/>
              <a:gd name="T9" fmla="*/ 0 w 1"/>
              <a:gd name="T10" fmla="*/ 0 h 3175"/>
              <a:gd name="T11" fmla="*/ 1 w 1"/>
              <a:gd name="T12" fmla="*/ 3175 h 3175"/>
            </a:gdLst>
            <a:ahLst/>
            <a:cxnLst>
              <a:cxn ang="T6">
                <a:pos x="T0" y="T1"/>
              </a:cxn>
              <a:cxn ang="T7">
                <a:pos x="T2" y="T3"/>
              </a:cxn>
              <a:cxn ang="T8">
                <a:pos x="T4" y="T5"/>
              </a:cxn>
            </a:cxnLst>
            <a:rect l="T9" t="T10" r="T11" b="T12"/>
            <a:pathLst>
              <a:path w="1" h="3175">
                <a:moveTo>
                  <a:pt x="1" y="0"/>
                </a:moveTo>
                <a:lnTo>
                  <a:pt x="0" y="0"/>
                </a:lnTo>
                <a:lnTo>
                  <a:pt x="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54" name="Freeform 42"/>
          <p:cNvSpPr>
            <a:spLocks/>
          </p:cNvSpPr>
          <p:nvPr/>
        </p:nvSpPr>
        <p:spPr bwMode="auto">
          <a:xfrm>
            <a:off x="9491134" y="4316413"/>
            <a:ext cx="311151" cy="165100"/>
          </a:xfrm>
          <a:custGeom>
            <a:avLst/>
            <a:gdLst>
              <a:gd name="T0" fmla="*/ 129 w 171"/>
              <a:gd name="T1" fmla="*/ 0 h 218"/>
              <a:gd name="T2" fmla="*/ 139 w 171"/>
              <a:gd name="T3" fmla="*/ 14 h 218"/>
              <a:gd name="T4" fmla="*/ 138 w 171"/>
              <a:gd name="T5" fmla="*/ 37 h 218"/>
              <a:gd name="T6" fmla="*/ 147 w 171"/>
              <a:gd name="T7" fmla="*/ 31 h 218"/>
              <a:gd name="T8" fmla="*/ 147 w 171"/>
              <a:gd name="T9" fmla="*/ 41 h 218"/>
              <a:gd name="T10" fmla="*/ 150 w 171"/>
              <a:gd name="T11" fmla="*/ 43 h 218"/>
              <a:gd name="T12" fmla="*/ 171 w 171"/>
              <a:gd name="T13" fmla="*/ 59 h 218"/>
              <a:gd name="T14" fmla="*/ 153 w 171"/>
              <a:gd name="T15" fmla="*/ 71 h 218"/>
              <a:gd name="T16" fmla="*/ 158 w 171"/>
              <a:gd name="T17" fmla="*/ 88 h 218"/>
              <a:gd name="T18" fmla="*/ 146 w 171"/>
              <a:gd name="T19" fmla="*/ 94 h 218"/>
              <a:gd name="T20" fmla="*/ 141 w 171"/>
              <a:gd name="T21" fmla="*/ 100 h 218"/>
              <a:gd name="T22" fmla="*/ 126 w 171"/>
              <a:gd name="T23" fmla="*/ 96 h 218"/>
              <a:gd name="T24" fmla="*/ 110 w 171"/>
              <a:gd name="T25" fmla="*/ 92 h 218"/>
              <a:gd name="T26" fmla="*/ 106 w 171"/>
              <a:gd name="T27" fmla="*/ 118 h 218"/>
              <a:gd name="T28" fmla="*/ 103 w 171"/>
              <a:gd name="T29" fmla="*/ 143 h 218"/>
              <a:gd name="T30" fmla="*/ 98 w 171"/>
              <a:gd name="T31" fmla="*/ 161 h 218"/>
              <a:gd name="T32" fmla="*/ 90 w 171"/>
              <a:gd name="T33" fmla="*/ 194 h 218"/>
              <a:gd name="T34" fmla="*/ 75 w 171"/>
              <a:gd name="T35" fmla="*/ 204 h 218"/>
              <a:gd name="T36" fmla="*/ 51 w 171"/>
              <a:gd name="T37" fmla="*/ 194 h 218"/>
              <a:gd name="T38" fmla="*/ 45 w 171"/>
              <a:gd name="T39" fmla="*/ 210 h 218"/>
              <a:gd name="T40" fmla="*/ 21 w 171"/>
              <a:gd name="T41" fmla="*/ 218 h 218"/>
              <a:gd name="T42" fmla="*/ 3 w 171"/>
              <a:gd name="T43" fmla="*/ 200 h 218"/>
              <a:gd name="T44" fmla="*/ 0 w 171"/>
              <a:gd name="T45" fmla="*/ 176 h 218"/>
              <a:gd name="T46" fmla="*/ 1 w 171"/>
              <a:gd name="T47" fmla="*/ 178 h 218"/>
              <a:gd name="T48" fmla="*/ 14 w 171"/>
              <a:gd name="T49" fmla="*/ 192 h 218"/>
              <a:gd name="T50" fmla="*/ 29 w 171"/>
              <a:gd name="T51" fmla="*/ 200 h 218"/>
              <a:gd name="T52" fmla="*/ 25 w 171"/>
              <a:gd name="T53" fmla="*/ 198 h 218"/>
              <a:gd name="T54" fmla="*/ 29 w 171"/>
              <a:gd name="T55" fmla="*/ 190 h 218"/>
              <a:gd name="T56" fmla="*/ 30 w 171"/>
              <a:gd name="T57" fmla="*/ 173 h 218"/>
              <a:gd name="T58" fmla="*/ 30 w 171"/>
              <a:gd name="T59" fmla="*/ 165 h 218"/>
              <a:gd name="T60" fmla="*/ 32 w 171"/>
              <a:gd name="T61" fmla="*/ 153 h 218"/>
              <a:gd name="T62" fmla="*/ 44 w 171"/>
              <a:gd name="T63" fmla="*/ 145 h 218"/>
              <a:gd name="T64" fmla="*/ 57 w 171"/>
              <a:gd name="T65" fmla="*/ 139 h 218"/>
              <a:gd name="T66" fmla="*/ 67 w 171"/>
              <a:gd name="T67" fmla="*/ 112 h 218"/>
              <a:gd name="T68" fmla="*/ 78 w 171"/>
              <a:gd name="T69" fmla="*/ 84 h 218"/>
              <a:gd name="T70" fmla="*/ 88 w 171"/>
              <a:gd name="T71" fmla="*/ 104 h 218"/>
              <a:gd name="T72" fmla="*/ 91 w 171"/>
              <a:gd name="T73" fmla="*/ 90 h 218"/>
              <a:gd name="T74" fmla="*/ 95 w 171"/>
              <a:gd name="T75" fmla="*/ 74 h 218"/>
              <a:gd name="T76" fmla="*/ 99 w 171"/>
              <a:gd name="T77" fmla="*/ 92 h 218"/>
              <a:gd name="T78" fmla="*/ 99 w 171"/>
              <a:gd name="T79" fmla="*/ 78 h 218"/>
              <a:gd name="T80" fmla="*/ 104 w 171"/>
              <a:gd name="T81" fmla="*/ 69 h 218"/>
              <a:gd name="T82" fmla="*/ 101 w 171"/>
              <a:gd name="T83" fmla="*/ 59 h 218"/>
              <a:gd name="T84" fmla="*/ 106 w 171"/>
              <a:gd name="T85" fmla="*/ 49 h 218"/>
              <a:gd name="T86" fmla="*/ 115 w 171"/>
              <a:gd name="T87" fmla="*/ 25 h 218"/>
              <a:gd name="T88" fmla="*/ 122 w 171"/>
              <a:gd name="T89" fmla="*/ 0 h 218"/>
              <a:gd name="T90" fmla="*/ 125 w 171"/>
              <a:gd name="T91" fmla="*/ 10 h 218"/>
              <a:gd name="T92" fmla="*/ 129 w 171"/>
              <a:gd name="T93" fmla="*/ 0 h 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1"/>
              <a:gd name="T142" fmla="*/ 0 h 218"/>
              <a:gd name="T143" fmla="*/ 171 w 171"/>
              <a:gd name="T144" fmla="*/ 218 h 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1" h="218">
                <a:moveTo>
                  <a:pt x="129" y="0"/>
                </a:moveTo>
                <a:lnTo>
                  <a:pt x="139" y="14"/>
                </a:lnTo>
                <a:lnTo>
                  <a:pt x="138" y="37"/>
                </a:lnTo>
                <a:lnTo>
                  <a:pt x="147" y="31"/>
                </a:lnTo>
                <a:lnTo>
                  <a:pt x="147" y="41"/>
                </a:lnTo>
                <a:lnTo>
                  <a:pt x="150" y="43"/>
                </a:lnTo>
                <a:lnTo>
                  <a:pt x="171" y="59"/>
                </a:lnTo>
                <a:lnTo>
                  <a:pt x="153" y="71"/>
                </a:lnTo>
                <a:lnTo>
                  <a:pt x="158" y="88"/>
                </a:lnTo>
                <a:lnTo>
                  <a:pt x="146" y="94"/>
                </a:lnTo>
                <a:lnTo>
                  <a:pt x="141" y="100"/>
                </a:lnTo>
                <a:lnTo>
                  <a:pt x="126" y="96"/>
                </a:lnTo>
                <a:lnTo>
                  <a:pt x="110" y="92"/>
                </a:lnTo>
                <a:lnTo>
                  <a:pt x="106" y="118"/>
                </a:lnTo>
                <a:lnTo>
                  <a:pt x="103" y="143"/>
                </a:lnTo>
                <a:lnTo>
                  <a:pt x="98" y="161"/>
                </a:lnTo>
                <a:lnTo>
                  <a:pt x="90" y="194"/>
                </a:lnTo>
                <a:lnTo>
                  <a:pt x="75" y="204"/>
                </a:lnTo>
                <a:lnTo>
                  <a:pt x="51" y="194"/>
                </a:lnTo>
                <a:lnTo>
                  <a:pt x="45" y="210"/>
                </a:lnTo>
                <a:lnTo>
                  <a:pt x="21" y="218"/>
                </a:lnTo>
                <a:lnTo>
                  <a:pt x="3" y="200"/>
                </a:lnTo>
                <a:lnTo>
                  <a:pt x="0" y="176"/>
                </a:lnTo>
                <a:lnTo>
                  <a:pt x="1" y="178"/>
                </a:lnTo>
                <a:lnTo>
                  <a:pt x="14" y="192"/>
                </a:lnTo>
                <a:lnTo>
                  <a:pt x="29" y="200"/>
                </a:lnTo>
                <a:lnTo>
                  <a:pt x="25" y="198"/>
                </a:lnTo>
                <a:lnTo>
                  <a:pt x="29" y="190"/>
                </a:lnTo>
                <a:lnTo>
                  <a:pt x="30" y="173"/>
                </a:lnTo>
                <a:lnTo>
                  <a:pt x="30" y="165"/>
                </a:lnTo>
                <a:lnTo>
                  <a:pt x="32" y="153"/>
                </a:lnTo>
                <a:lnTo>
                  <a:pt x="44" y="145"/>
                </a:lnTo>
                <a:lnTo>
                  <a:pt x="57" y="139"/>
                </a:lnTo>
                <a:lnTo>
                  <a:pt x="67" y="112"/>
                </a:lnTo>
                <a:lnTo>
                  <a:pt x="78" y="84"/>
                </a:lnTo>
                <a:lnTo>
                  <a:pt x="88" y="104"/>
                </a:lnTo>
                <a:lnTo>
                  <a:pt x="91" y="90"/>
                </a:lnTo>
                <a:lnTo>
                  <a:pt x="95" y="74"/>
                </a:lnTo>
                <a:lnTo>
                  <a:pt x="99" y="92"/>
                </a:lnTo>
                <a:lnTo>
                  <a:pt x="99" y="78"/>
                </a:lnTo>
                <a:lnTo>
                  <a:pt x="104" y="69"/>
                </a:lnTo>
                <a:lnTo>
                  <a:pt x="101" y="59"/>
                </a:lnTo>
                <a:lnTo>
                  <a:pt x="106" y="49"/>
                </a:lnTo>
                <a:lnTo>
                  <a:pt x="115" y="25"/>
                </a:lnTo>
                <a:lnTo>
                  <a:pt x="122" y="0"/>
                </a:lnTo>
                <a:lnTo>
                  <a:pt x="125" y="10"/>
                </a:lnTo>
                <a:lnTo>
                  <a:pt x="129"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586" name="Freeform 43"/>
          <p:cNvSpPr>
            <a:spLocks/>
          </p:cNvSpPr>
          <p:nvPr/>
        </p:nvSpPr>
        <p:spPr bwMode="auto">
          <a:xfrm>
            <a:off x="9173634" y="4325939"/>
            <a:ext cx="141817" cy="142875"/>
          </a:xfrm>
          <a:custGeom>
            <a:avLst/>
            <a:gdLst>
              <a:gd name="T0" fmla="*/ 2147483647 w 79"/>
              <a:gd name="T1" fmla="*/ 2147483647 h 188"/>
              <a:gd name="T2" fmla="*/ 2147483647 w 79"/>
              <a:gd name="T3" fmla="*/ 2147483647 h 188"/>
              <a:gd name="T4" fmla="*/ 2147483647 w 79"/>
              <a:gd name="T5" fmla="*/ 2147483647 h 188"/>
              <a:gd name="T6" fmla="*/ 2147483647 w 79"/>
              <a:gd name="T7" fmla="*/ 2147483647 h 188"/>
              <a:gd name="T8" fmla="*/ 2147483647 w 79"/>
              <a:gd name="T9" fmla="*/ 2147483647 h 188"/>
              <a:gd name="T10" fmla="*/ 0 w 79"/>
              <a:gd name="T11" fmla="*/ 2147483647 h 188"/>
              <a:gd name="T12" fmla="*/ 2147483647 w 79"/>
              <a:gd name="T13" fmla="*/ 0 h 188"/>
              <a:gd name="T14" fmla="*/ 2147483647 w 79"/>
              <a:gd name="T15" fmla="*/ 2147483647 h 188"/>
              <a:gd name="T16" fmla="*/ 2147483647 w 79"/>
              <a:gd name="T17" fmla="*/ 2147483647 h 188"/>
              <a:gd name="T18" fmla="*/ 2147483647 w 79"/>
              <a:gd name="T19" fmla="*/ 2147483647 h 188"/>
              <a:gd name="T20" fmla="*/ 2147483647 w 79"/>
              <a:gd name="T21" fmla="*/ 2147483647 h 188"/>
              <a:gd name="T22" fmla="*/ 2147483647 w 79"/>
              <a:gd name="T23" fmla="*/ 2147483647 h 188"/>
              <a:gd name="T24" fmla="*/ 2147483647 w 79"/>
              <a:gd name="T25" fmla="*/ 2147483647 h 188"/>
              <a:gd name="T26" fmla="*/ 2147483647 w 79"/>
              <a:gd name="T27" fmla="*/ 2147483647 h 188"/>
              <a:gd name="T28" fmla="*/ 2147483647 w 79"/>
              <a:gd name="T29" fmla="*/ 2147483647 h 188"/>
              <a:gd name="T30" fmla="*/ 2147483647 w 79"/>
              <a:gd name="T31" fmla="*/ 2147483647 h 188"/>
              <a:gd name="T32" fmla="*/ 2147483647 w 79"/>
              <a:gd name="T33" fmla="*/ 2147483647 h 188"/>
              <a:gd name="T34" fmla="*/ 2147483647 w 79"/>
              <a:gd name="T35" fmla="*/ 2147483647 h 188"/>
              <a:gd name="T36" fmla="*/ 2147483647 w 79"/>
              <a:gd name="T37" fmla="*/ 2147483647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188"/>
              <a:gd name="T59" fmla="*/ 79 w 79"/>
              <a:gd name="T60" fmla="*/ 188 h 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188">
                <a:moveTo>
                  <a:pt x="67" y="188"/>
                </a:moveTo>
                <a:lnTo>
                  <a:pt x="45" y="161"/>
                </a:lnTo>
                <a:lnTo>
                  <a:pt x="24" y="135"/>
                </a:lnTo>
                <a:lnTo>
                  <a:pt x="14" y="94"/>
                </a:lnTo>
                <a:lnTo>
                  <a:pt x="7" y="49"/>
                </a:lnTo>
                <a:lnTo>
                  <a:pt x="0" y="6"/>
                </a:lnTo>
                <a:lnTo>
                  <a:pt x="1" y="0"/>
                </a:lnTo>
                <a:lnTo>
                  <a:pt x="15" y="13"/>
                </a:lnTo>
                <a:lnTo>
                  <a:pt x="16" y="29"/>
                </a:lnTo>
                <a:lnTo>
                  <a:pt x="28" y="27"/>
                </a:lnTo>
                <a:lnTo>
                  <a:pt x="36" y="13"/>
                </a:lnTo>
                <a:lnTo>
                  <a:pt x="47" y="33"/>
                </a:lnTo>
                <a:lnTo>
                  <a:pt x="58" y="55"/>
                </a:lnTo>
                <a:lnTo>
                  <a:pt x="60" y="88"/>
                </a:lnTo>
                <a:lnTo>
                  <a:pt x="63" y="123"/>
                </a:lnTo>
                <a:lnTo>
                  <a:pt x="70" y="155"/>
                </a:lnTo>
                <a:lnTo>
                  <a:pt x="79" y="186"/>
                </a:lnTo>
                <a:lnTo>
                  <a:pt x="72" y="180"/>
                </a:lnTo>
                <a:lnTo>
                  <a:pt x="67" y="188"/>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556" name="Freeform 44"/>
          <p:cNvSpPr>
            <a:spLocks/>
          </p:cNvSpPr>
          <p:nvPr/>
        </p:nvSpPr>
        <p:spPr bwMode="auto">
          <a:xfrm>
            <a:off x="11421534" y="4303714"/>
            <a:ext cx="6351" cy="1587"/>
          </a:xfrm>
          <a:custGeom>
            <a:avLst/>
            <a:gdLst>
              <a:gd name="T0" fmla="*/ 3 w 4"/>
              <a:gd name="T1" fmla="*/ 2 h 2"/>
              <a:gd name="T2" fmla="*/ 4 w 4"/>
              <a:gd name="T3" fmla="*/ 2 h 2"/>
              <a:gd name="T4" fmla="*/ 1 w 4"/>
              <a:gd name="T5" fmla="*/ 2 h 2"/>
              <a:gd name="T6" fmla="*/ 0 w 4"/>
              <a:gd name="T7" fmla="*/ 0 h 2"/>
              <a:gd name="T8" fmla="*/ 3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2"/>
                </a:moveTo>
                <a:lnTo>
                  <a:pt x="4" y="2"/>
                </a:lnTo>
                <a:lnTo>
                  <a:pt x="1" y="2"/>
                </a:lnTo>
                <a:lnTo>
                  <a:pt x="0" y="0"/>
                </a:lnTo>
                <a:lnTo>
                  <a:pt x="3"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57" name="Freeform 45"/>
          <p:cNvSpPr>
            <a:spLocks/>
          </p:cNvSpPr>
          <p:nvPr/>
        </p:nvSpPr>
        <p:spPr bwMode="auto">
          <a:xfrm>
            <a:off x="11430000" y="4295775"/>
            <a:ext cx="0" cy="1588"/>
          </a:xfrm>
          <a:custGeom>
            <a:avLst/>
            <a:gdLst>
              <a:gd name="T0" fmla="*/ 0 h 2"/>
              <a:gd name="T1" fmla="*/ 2 h 2"/>
              <a:gd name="T2" fmla="*/ 0 h 2"/>
              <a:gd name="T3" fmla="*/ 0 60000 65536"/>
              <a:gd name="T4" fmla="*/ 0 60000 65536"/>
              <a:gd name="T5" fmla="*/ 0 60000 65536"/>
              <a:gd name="T6" fmla="*/ 0 h 2"/>
              <a:gd name="T7" fmla="*/ 2 h 2"/>
            </a:gdLst>
            <a:ahLst/>
            <a:cxnLst>
              <a:cxn ang="T3">
                <a:pos x="0" y="T0"/>
              </a:cxn>
              <a:cxn ang="T4">
                <a:pos x="0" y="T1"/>
              </a:cxn>
              <a:cxn ang="T5">
                <a:pos x="0" y="T2"/>
              </a:cxn>
            </a:cxnLst>
            <a:rect l="0" t="T6" r="0" b="T7"/>
            <a:pathLst>
              <a:path h="2">
                <a:moveTo>
                  <a:pt x="0" y="0"/>
                </a:moveTo>
                <a:lnTo>
                  <a:pt x="0" y="2"/>
                </a:lnTo>
                <a:lnTo>
                  <a:pt x="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58" name="Freeform 46"/>
          <p:cNvSpPr>
            <a:spLocks/>
          </p:cNvSpPr>
          <p:nvPr/>
        </p:nvSpPr>
        <p:spPr bwMode="auto">
          <a:xfrm>
            <a:off x="11379200" y="4521200"/>
            <a:ext cx="2117" cy="1588"/>
          </a:xfrm>
          <a:custGeom>
            <a:avLst/>
            <a:gdLst>
              <a:gd name="T0" fmla="*/ 0 w 1588"/>
              <a:gd name="T1" fmla="*/ 2 h 2"/>
              <a:gd name="T2" fmla="*/ 0 w 1588"/>
              <a:gd name="T3" fmla="*/ 0 h 2"/>
              <a:gd name="T4" fmla="*/ 0 w 1588"/>
              <a:gd name="T5" fmla="*/ 2 h 2"/>
              <a:gd name="T6" fmla="*/ 0 60000 65536"/>
              <a:gd name="T7" fmla="*/ 0 60000 65536"/>
              <a:gd name="T8" fmla="*/ 0 60000 65536"/>
              <a:gd name="T9" fmla="*/ 0 w 1588"/>
              <a:gd name="T10" fmla="*/ 0 h 2"/>
              <a:gd name="T11" fmla="*/ 1588 w 1588"/>
              <a:gd name="T12" fmla="*/ 2 h 2"/>
            </a:gdLst>
            <a:ahLst/>
            <a:cxnLst>
              <a:cxn ang="T6">
                <a:pos x="T0" y="T1"/>
              </a:cxn>
              <a:cxn ang="T7">
                <a:pos x="T2" y="T3"/>
              </a:cxn>
              <a:cxn ang="T8">
                <a:pos x="T4" y="T5"/>
              </a:cxn>
            </a:cxnLst>
            <a:rect l="T9" t="T10" r="T11" b="T12"/>
            <a:pathLst>
              <a:path w="1588" h="2">
                <a:moveTo>
                  <a:pt x="0" y="2"/>
                </a:moveTo>
                <a:lnTo>
                  <a:pt x="0" y="0"/>
                </a:lnTo>
                <a:lnTo>
                  <a:pt x="0"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59" name="Freeform 47"/>
          <p:cNvSpPr>
            <a:spLocks/>
          </p:cNvSpPr>
          <p:nvPr/>
        </p:nvSpPr>
        <p:spPr bwMode="auto">
          <a:xfrm>
            <a:off x="10297585" y="4292601"/>
            <a:ext cx="4233" cy="11113"/>
          </a:xfrm>
          <a:custGeom>
            <a:avLst/>
            <a:gdLst>
              <a:gd name="T0" fmla="*/ 0 w 2"/>
              <a:gd name="T1" fmla="*/ 7 h 13"/>
              <a:gd name="T2" fmla="*/ 1 w 2"/>
              <a:gd name="T3" fmla="*/ 7 h 13"/>
              <a:gd name="T4" fmla="*/ 0 w 2"/>
              <a:gd name="T5" fmla="*/ 5 h 13"/>
              <a:gd name="T6" fmla="*/ 1 w 2"/>
              <a:gd name="T7" fmla="*/ 3 h 13"/>
              <a:gd name="T8" fmla="*/ 2 w 2"/>
              <a:gd name="T9" fmla="*/ 1 h 13"/>
              <a:gd name="T10" fmla="*/ 2 w 2"/>
              <a:gd name="T11" fmla="*/ 0 h 13"/>
              <a:gd name="T12" fmla="*/ 2 w 2"/>
              <a:gd name="T13" fmla="*/ 1 h 13"/>
              <a:gd name="T14" fmla="*/ 2 w 2"/>
              <a:gd name="T15" fmla="*/ 7 h 13"/>
              <a:gd name="T16" fmla="*/ 2 w 2"/>
              <a:gd name="T17" fmla="*/ 11 h 13"/>
              <a:gd name="T18" fmla="*/ 2 w 2"/>
              <a:gd name="T19" fmla="*/ 13 h 13"/>
              <a:gd name="T20" fmla="*/ 0 w 2"/>
              <a:gd name="T21" fmla="*/ 13 h 13"/>
              <a:gd name="T22" fmla="*/ 0 w 2"/>
              <a:gd name="T23" fmla="*/ 9 h 13"/>
              <a:gd name="T24" fmla="*/ 0 w 2"/>
              <a:gd name="T25" fmla="*/ 7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13"/>
              <a:gd name="T41" fmla="*/ 2 w 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13">
                <a:moveTo>
                  <a:pt x="0" y="7"/>
                </a:moveTo>
                <a:lnTo>
                  <a:pt x="1" y="7"/>
                </a:lnTo>
                <a:lnTo>
                  <a:pt x="0" y="5"/>
                </a:lnTo>
                <a:lnTo>
                  <a:pt x="1" y="3"/>
                </a:lnTo>
                <a:lnTo>
                  <a:pt x="2" y="1"/>
                </a:lnTo>
                <a:lnTo>
                  <a:pt x="2" y="0"/>
                </a:lnTo>
                <a:lnTo>
                  <a:pt x="2" y="1"/>
                </a:lnTo>
                <a:lnTo>
                  <a:pt x="2" y="7"/>
                </a:lnTo>
                <a:lnTo>
                  <a:pt x="2" y="11"/>
                </a:lnTo>
                <a:lnTo>
                  <a:pt x="2" y="13"/>
                </a:lnTo>
                <a:lnTo>
                  <a:pt x="0" y="13"/>
                </a:lnTo>
                <a:lnTo>
                  <a:pt x="0" y="9"/>
                </a:lnTo>
                <a:lnTo>
                  <a:pt x="0" y="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60" name="Freeform 48"/>
          <p:cNvSpPr>
            <a:spLocks/>
          </p:cNvSpPr>
          <p:nvPr/>
        </p:nvSpPr>
        <p:spPr bwMode="auto">
          <a:xfrm>
            <a:off x="10295467" y="4305300"/>
            <a:ext cx="2117" cy="0"/>
          </a:xfrm>
          <a:custGeom>
            <a:avLst/>
            <a:gdLst>
              <a:gd name="T0" fmla="*/ 1 w 2"/>
              <a:gd name="T1" fmla="*/ 2 h 2"/>
              <a:gd name="T2" fmla="*/ 0 w 2"/>
              <a:gd name="T3" fmla="*/ 0 h 2"/>
              <a:gd name="T4" fmla="*/ 0 w 2"/>
              <a:gd name="T5" fmla="*/ 2 h 2"/>
              <a:gd name="T6" fmla="*/ 1 w 2"/>
              <a:gd name="T7" fmla="*/ 2 h 2"/>
              <a:gd name="T8" fmla="*/ 2 w 2"/>
              <a:gd name="T9" fmla="*/ 0 h 2"/>
              <a:gd name="T10" fmla="*/ 1 w 2"/>
              <a:gd name="T11" fmla="*/ 0 h 2"/>
              <a:gd name="T12" fmla="*/ 1 w 2"/>
              <a:gd name="T13" fmla="*/ 2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0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1" y="2"/>
                </a:moveTo>
                <a:lnTo>
                  <a:pt x="0" y="0"/>
                </a:lnTo>
                <a:lnTo>
                  <a:pt x="0" y="2"/>
                </a:lnTo>
                <a:lnTo>
                  <a:pt x="1" y="2"/>
                </a:lnTo>
                <a:lnTo>
                  <a:pt x="2" y="0"/>
                </a:lnTo>
                <a:lnTo>
                  <a:pt x="1" y="0"/>
                </a:lnTo>
                <a:lnTo>
                  <a:pt x="1"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61" name="Freeform 49"/>
          <p:cNvSpPr>
            <a:spLocks/>
          </p:cNvSpPr>
          <p:nvPr/>
        </p:nvSpPr>
        <p:spPr bwMode="auto">
          <a:xfrm>
            <a:off x="10295467" y="4303714"/>
            <a:ext cx="2117" cy="1587"/>
          </a:xfrm>
          <a:custGeom>
            <a:avLst/>
            <a:gdLst>
              <a:gd name="T0" fmla="*/ 1 w 2"/>
              <a:gd name="T1" fmla="*/ 0 h 1587"/>
              <a:gd name="T2" fmla="*/ 2 w 2"/>
              <a:gd name="T3" fmla="*/ 0 h 1587"/>
              <a:gd name="T4" fmla="*/ 0 w 2"/>
              <a:gd name="T5" fmla="*/ 0 h 1587"/>
              <a:gd name="T6" fmla="*/ 1 w 2"/>
              <a:gd name="T7" fmla="*/ 0 h 1587"/>
              <a:gd name="T8" fmla="*/ 0 60000 65536"/>
              <a:gd name="T9" fmla="*/ 0 60000 65536"/>
              <a:gd name="T10" fmla="*/ 0 60000 65536"/>
              <a:gd name="T11" fmla="*/ 0 60000 65536"/>
              <a:gd name="T12" fmla="*/ 0 w 2"/>
              <a:gd name="T13" fmla="*/ 0 h 1587"/>
              <a:gd name="T14" fmla="*/ 2 w 2"/>
              <a:gd name="T15" fmla="*/ 1587 h 1587"/>
            </a:gdLst>
            <a:ahLst/>
            <a:cxnLst>
              <a:cxn ang="T8">
                <a:pos x="T0" y="T1"/>
              </a:cxn>
              <a:cxn ang="T9">
                <a:pos x="T2" y="T3"/>
              </a:cxn>
              <a:cxn ang="T10">
                <a:pos x="T4" y="T5"/>
              </a:cxn>
              <a:cxn ang="T11">
                <a:pos x="T6" y="T7"/>
              </a:cxn>
            </a:cxnLst>
            <a:rect l="T12" t="T13" r="T14" b="T15"/>
            <a:pathLst>
              <a:path w="2" h="1587">
                <a:moveTo>
                  <a:pt x="1" y="0"/>
                </a:moveTo>
                <a:lnTo>
                  <a:pt x="2" y="0"/>
                </a:lnTo>
                <a:lnTo>
                  <a:pt x="0" y="0"/>
                </a:lnTo>
                <a:lnTo>
                  <a:pt x="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62" name="Freeform 50"/>
          <p:cNvSpPr>
            <a:spLocks/>
          </p:cNvSpPr>
          <p:nvPr/>
        </p:nvSpPr>
        <p:spPr bwMode="auto">
          <a:xfrm>
            <a:off x="10289118" y="4311650"/>
            <a:ext cx="2116" cy="1588"/>
          </a:xfrm>
          <a:custGeom>
            <a:avLst/>
            <a:gdLst>
              <a:gd name="T0" fmla="*/ 1 w 1"/>
              <a:gd name="T1" fmla="*/ 2 h 4"/>
              <a:gd name="T2" fmla="*/ 1 w 1"/>
              <a:gd name="T3" fmla="*/ 0 h 4"/>
              <a:gd name="T4" fmla="*/ 0 w 1"/>
              <a:gd name="T5" fmla="*/ 4 h 4"/>
              <a:gd name="T6" fmla="*/ 1 w 1"/>
              <a:gd name="T7" fmla="*/ 2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1" y="2"/>
                </a:moveTo>
                <a:lnTo>
                  <a:pt x="1" y="0"/>
                </a:lnTo>
                <a:lnTo>
                  <a:pt x="0" y="4"/>
                </a:lnTo>
                <a:lnTo>
                  <a:pt x="1"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63" name="Freeform 51"/>
          <p:cNvSpPr>
            <a:spLocks/>
          </p:cNvSpPr>
          <p:nvPr/>
        </p:nvSpPr>
        <p:spPr bwMode="auto">
          <a:xfrm>
            <a:off x="10509251" y="4581525"/>
            <a:ext cx="317500" cy="222250"/>
          </a:xfrm>
          <a:custGeom>
            <a:avLst/>
            <a:gdLst>
              <a:gd name="T0" fmla="*/ 175 w 175"/>
              <a:gd name="T1" fmla="*/ 279 h 292"/>
              <a:gd name="T2" fmla="*/ 167 w 175"/>
              <a:gd name="T3" fmla="*/ 285 h 292"/>
              <a:gd name="T4" fmla="*/ 168 w 175"/>
              <a:gd name="T5" fmla="*/ 292 h 292"/>
              <a:gd name="T6" fmla="*/ 157 w 175"/>
              <a:gd name="T7" fmla="*/ 288 h 292"/>
              <a:gd name="T8" fmla="*/ 141 w 175"/>
              <a:gd name="T9" fmla="*/ 281 h 292"/>
              <a:gd name="T10" fmla="*/ 123 w 175"/>
              <a:gd name="T11" fmla="*/ 275 h 292"/>
              <a:gd name="T12" fmla="*/ 114 w 175"/>
              <a:gd name="T13" fmla="*/ 255 h 292"/>
              <a:gd name="T14" fmla="*/ 106 w 175"/>
              <a:gd name="T15" fmla="*/ 237 h 292"/>
              <a:gd name="T16" fmla="*/ 96 w 175"/>
              <a:gd name="T17" fmla="*/ 216 h 292"/>
              <a:gd name="T18" fmla="*/ 87 w 175"/>
              <a:gd name="T19" fmla="*/ 194 h 292"/>
              <a:gd name="T20" fmla="*/ 64 w 175"/>
              <a:gd name="T21" fmla="*/ 179 h 292"/>
              <a:gd name="T22" fmla="*/ 63 w 175"/>
              <a:gd name="T23" fmla="*/ 188 h 292"/>
              <a:gd name="T24" fmla="*/ 52 w 175"/>
              <a:gd name="T25" fmla="*/ 181 h 292"/>
              <a:gd name="T26" fmla="*/ 53 w 175"/>
              <a:gd name="T27" fmla="*/ 198 h 292"/>
              <a:gd name="T28" fmla="*/ 46 w 175"/>
              <a:gd name="T29" fmla="*/ 196 h 292"/>
              <a:gd name="T30" fmla="*/ 48 w 175"/>
              <a:gd name="T31" fmla="*/ 206 h 292"/>
              <a:gd name="T32" fmla="*/ 23 w 175"/>
              <a:gd name="T33" fmla="*/ 204 h 292"/>
              <a:gd name="T34" fmla="*/ 43 w 175"/>
              <a:gd name="T35" fmla="*/ 224 h 292"/>
              <a:gd name="T36" fmla="*/ 34 w 175"/>
              <a:gd name="T37" fmla="*/ 239 h 292"/>
              <a:gd name="T38" fmla="*/ 16 w 175"/>
              <a:gd name="T39" fmla="*/ 239 h 292"/>
              <a:gd name="T40" fmla="*/ 0 w 175"/>
              <a:gd name="T41" fmla="*/ 237 h 292"/>
              <a:gd name="T42" fmla="*/ 1 w 175"/>
              <a:gd name="T43" fmla="*/ 208 h 292"/>
              <a:gd name="T44" fmla="*/ 2 w 175"/>
              <a:gd name="T45" fmla="*/ 179 h 292"/>
              <a:gd name="T46" fmla="*/ 3 w 175"/>
              <a:gd name="T47" fmla="*/ 149 h 292"/>
              <a:gd name="T48" fmla="*/ 4 w 175"/>
              <a:gd name="T49" fmla="*/ 120 h 292"/>
              <a:gd name="T50" fmla="*/ 6 w 175"/>
              <a:gd name="T51" fmla="*/ 90 h 292"/>
              <a:gd name="T52" fmla="*/ 6 w 175"/>
              <a:gd name="T53" fmla="*/ 59 h 292"/>
              <a:gd name="T54" fmla="*/ 7 w 175"/>
              <a:gd name="T55" fmla="*/ 30 h 292"/>
              <a:gd name="T56" fmla="*/ 7 w 175"/>
              <a:gd name="T57" fmla="*/ 0 h 292"/>
              <a:gd name="T58" fmla="*/ 25 w 175"/>
              <a:gd name="T59" fmla="*/ 14 h 292"/>
              <a:gd name="T60" fmla="*/ 43 w 175"/>
              <a:gd name="T61" fmla="*/ 28 h 292"/>
              <a:gd name="T62" fmla="*/ 59 w 175"/>
              <a:gd name="T63" fmla="*/ 41 h 292"/>
              <a:gd name="T64" fmla="*/ 77 w 175"/>
              <a:gd name="T65" fmla="*/ 55 h 292"/>
              <a:gd name="T66" fmla="*/ 92 w 175"/>
              <a:gd name="T67" fmla="*/ 90 h 292"/>
              <a:gd name="T68" fmla="*/ 93 w 175"/>
              <a:gd name="T69" fmla="*/ 106 h 292"/>
              <a:gd name="T70" fmla="*/ 109 w 175"/>
              <a:gd name="T71" fmla="*/ 118 h 292"/>
              <a:gd name="T72" fmla="*/ 124 w 175"/>
              <a:gd name="T73" fmla="*/ 132 h 292"/>
              <a:gd name="T74" fmla="*/ 127 w 175"/>
              <a:gd name="T75" fmla="*/ 149 h 292"/>
              <a:gd name="T76" fmla="*/ 110 w 175"/>
              <a:gd name="T77" fmla="*/ 155 h 292"/>
              <a:gd name="T78" fmla="*/ 119 w 175"/>
              <a:gd name="T79" fmla="*/ 185 h 292"/>
              <a:gd name="T80" fmla="*/ 130 w 175"/>
              <a:gd name="T81" fmla="*/ 206 h 292"/>
              <a:gd name="T82" fmla="*/ 138 w 175"/>
              <a:gd name="T83" fmla="*/ 237 h 292"/>
              <a:gd name="T84" fmla="*/ 149 w 175"/>
              <a:gd name="T85" fmla="*/ 239 h 292"/>
              <a:gd name="T86" fmla="*/ 149 w 175"/>
              <a:gd name="T87" fmla="*/ 251 h 292"/>
              <a:gd name="T88" fmla="*/ 159 w 175"/>
              <a:gd name="T89" fmla="*/ 261 h 292"/>
              <a:gd name="T90" fmla="*/ 156 w 175"/>
              <a:gd name="T91" fmla="*/ 269 h 292"/>
              <a:gd name="T92" fmla="*/ 175 w 175"/>
              <a:gd name="T93" fmla="*/ 279 h 2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5"/>
              <a:gd name="T142" fmla="*/ 0 h 292"/>
              <a:gd name="T143" fmla="*/ 175 w 175"/>
              <a:gd name="T144" fmla="*/ 292 h 2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5" h="292">
                <a:moveTo>
                  <a:pt x="175" y="279"/>
                </a:moveTo>
                <a:lnTo>
                  <a:pt x="167" y="285"/>
                </a:lnTo>
                <a:lnTo>
                  <a:pt x="168" y="292"/>
                </a:lnTo>
                <a:lnTo>
                  <a:pt x="157" y="288"/>
                </a:lnTo>
                <a:lnTo>
                  <a:pt x="141" y="281"/>
                </a:lnTo>
                <a:lnTo>
                  <a:pt x="123" y="275"/>
                </a:lnTo>
                <a:lnTo>
                  <a:pt x="114" y="255"/>
                </a:lnTo>
                <a:lnTo>
                  <a:pt x="106" y="237"/>
                </a:lnTo>
                <a:lnTo>
                  <a:pt x="96" y="216"/>
                </a:lnTo>
                <a:lnTo>
                  <a:pt x="87" y="194"/>
                </a:lnTo>
                <a:lnTo>
                  <a:pt x="64" y="179"/>
                </a:lnTo>
                <a:lnTo>
                  <a:pt x="63" y="188"/>
                </a:lnTo>
                <a:lnTo>
                  <a:pt x="52" y="181"/>
                </a:lnTo>
                <a:lnTo>
                  <a:pt x="53" y="198"/>
                </a:lnTo>
                <a:lnTo>
                  <a:pt x="46" y="196"/>
                </a:lnTo>
                <a:lnTo>
                  <a:pt x="48" y="206"/>
                </a:lnTo>
                <a:lnTo>
                  <a:pt x="23" y="204"/>
                </a:lnTo>
                <a:lnTo>
                  <a:pt x="43" y="224"/>
                </a:lnTo>
                <a:lnTo>
                  <a:pt x="34" y="239"/>
                </a:lnTo>
                <a:lnTo>
                  <a:pt x="16" y="239"/>
                </a:lnTo>
                <a:lnTo>
                  <a:pt x="0" y="237"/>
                </a:lnTo>
                <a:lnTo>
                  <a:pt x="1" y="208"/>
                </a:lnTo>
                <a:lnTo>
                  <a:pt x="2" y="179"/>
                </a:lnTo>
                <a:lnTo>
                  <a:pt x="3" y="149"/>
                </a:lnTo>
                <a:lnTo>
                  <a:pt x="4" y="120"/>
                </a:lnTo>
                <a:lnTo>
                  <a:pt x="6" y="90"/>
                </a:lnTo>
                <a:lnTo>
                  <a:pt x="6" y="59"/>
                </a:lnTo>
                <a:lnTo>
                  <a:pt x="7" y="30"/>
                </a:lnTo>
                <a:lnTo>
                  <a:pt x="7" y="0"/>
                </a:lnTo>
                <a:lnTo>
                  <a:pt x="25" y="14"/>
                </a:lnTo>
                <a:lnTo>
                  <a:pt x="43" y="28"/>
                </a:lnTo>
                <a:lnTo>
                  <a:pt x="59" y="41"/>
                </a:lnTo>
                <a:lnTo>
                  <a:pt x="77" y="55"/>
                </a:lnTo>
                <a:lnTo>
                  <a:pt x="92" y="90"/>
                </a:lnTo>
                <a:lnTo>
                  <a:pt x="93" y="106"/>
                </a:lnTo>
                <a:lnTo>
                  <a:pt x="109" y="118"/>
                </a:lnTo>
                <a:lnTo>
                  <a:pt x="124" y="132"/>
                </a:lnTo>
                <a:lnTo>
                  <a:pt x="127" y="149"/>
                </a:lnTo>
                <a:lnTo>
                  <a:pt x="110" y="155"/>
                </a:lnTo>
                <a:lnTo>
                  <a:pt x="119" y="185"/>
                </a:lnTo>
                <a:lnTo>
                  <a:pt x="130" y="206"/>
                </a:lnTo>
                <a:lnTo>
                  <a:pt x="138" y="237"/>
                </a:lnTo>
                <a:lnTo>
                  <a:pt x="149" y="239"/>
                </a:lnTo>
                <a:lnTo>
                  <a:pt x="149" y="251"/>
                </a:lnTo>
                <a:lnTo>
                  <a:pt x="159" y="261"/>
                </a:lnTo>
                <a:lnTo>
                  <a:pt x="156" y="269"/>
                </a:lnTo>
                <a:lnTo>
                  <a:pt x="175" y="27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64" name="Freeform 52"/>
          <p:cNvSpPr>
            <a:spLocks/>
          </p:cNvSpPr>
          <p:nvPr/>
        </p:nvSpPr>
        <p:spPr bwMode="auto">
          <a:xfrm>
            <a:off x="10761133" y="4627564"/>
            <a:ext cx="135467" cy="53975"/>
          </a:xfrm>
          <a:custGeom>
            <a:avLst/>
            <a:gdLst>
              <a:gd name="T0" fmla="*/ 75 w 75"/>
              <a:gd name="T1" fmla="*/ 2 h 73"/>
              <a:gd name="T2" fmla="*/ 69 w 75"/>
              <a:gd name="T3" fmla="*/ 27 h 73"/>
              <a:gd name="T4" fmla="*/ 66 w 75"/>
              <a:gd name="T5" fmla="*/ 31 h 73"/>
              <a:gd name="T6" fmla="*/ 67 w 75"/>
              <a:gd name="T7" fmla="*/ 43 h 73"/>
              <a:gd name="T8" fmla="*/ 55 w 75"/>
              <a:gd name="T9" fmla="*/ 55 h 73"/>
              <a:gd name="T10" fmla="*/ 29 w 75"/>
              <a:gd name="T11" fmla="*/ 73 h 73"/>
              <a:gd name="T12" fmla="*/ 15 w 75"/>
              <a:gd name="T13" fmla="*/ 67 h 73"/>
              <a:gd name="T14" fmla="*/ 4 w 75"/>
              <a:gd name="T15" fmla="*/ 57 h 73"/>
              <a:gd name="T16" fmla="*/ 0 w 75"/>
              <a:gd name="T17" fmla="*/ 45 h 73"/>
              <a:gd name="T18" fmla="*/ 25 w 75"/>
              <a:gd name="T19" fmla="*/ 47 h 73"/>
              <a:gd name="T20" fmla="*/ 30 w 75"/>
              <a:gd name="T21" fmla="*/ 27 h 73"/>
              <a:gd name="T22" fmla="*/ 30 w 75"/>
              <a:gd name="T23" fmla="*/ 37 h 73"/>
              <a:gd name="T24" fmla="*/ 40 w 75"/>
              <a:gd name="T25" fmla="*/ 47 h 73"/>
              <a:gd name="T26" fmla="*/ 58 w 75"/>
              <a:gd name="T27" fmla="*/ 23 h 73"/>
              <a:gd name="T28" fmla="*/ 58 w 75"/>
              <a:gd name="T29" fmla="*/ 2 h 73"/>
              <a:gd name="T30" fmla="*/ 68 w 75"/>
              <a:gd name="T31" fmla="*/ 0 h 73"/>
              <a:gd name="T32" fmla="*/ 75 w 75"/>
              <a:gd name="T33" fmla="*/ 2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73"/>
              <a:gd name="T53" fmla="*/ 75 w 75"/>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73">
                <a:moveTo>
                  <a:pt x="75" y="2"/>
                </a:moveTo>
                <a:lnTo>
                  <a:pt x="69" y="27"/>
                </a:lnTo>
                <a:lnTo>
                  <a:pt x="66" y="31"/>
                </a:lnTo>
                <a:lnTo>
                  <a:pt x="67" y="43"/>
                </a:lnTo>
                <a:lnTo>
                  <a:pt x="55" y="55"/>
                </a:lnTo>
                <a:lnTo>
                  <a:pt x="29" y="73"/>
                </a:lnTo>
                <a:lnTo>
                  <a:pt x="15" y="67"/>
                </a:lnTo>
                <a:lnTo>
                  <a:pt x="4" y="57"/>
                </a:lnTo>
                <a:lnTo>
                  <a:pt x="0" y="45"/>
                </a:lnTo>
                <a:lnTo>
                  <a:pt x="25" y="47"/>
                </a:lnTo>
                <a:lnTo>
                  <a:pt x="30" y="27"/>
                </a:lnTo>
                <a:lnTo>
                  <a:pt x="30" y="37"/>
                </a:lnTo>
                <a:lnTo>
                  <a:pt x="40" y="47"/>
                </a:lnTo>
                <a:lnTo>
                  <a:pt x="58" y="23"/>
                </a:lnTo>
                <a:lnTo>
                  <a:pt x="58" y="2"/>
                </a:lnTo>
                <a:lnTo>
                  <a:pt x="68" y="0"/>
                </a:lnTo>
                <a:lnTo>
                  <a:pt x="75"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65" name="Freeform 53"/>
          <p:cNvSpPr>
            <a:spLocks/>
          </p:cNvSpPr>
          <p:nvPr/>
        </p:nvSpPr>
        <p:spPr bwMode="auto">
          <a:xfrm>
            <a:off x="10968567" y="4659313"/>
            <a:ext cx="38100" cy="42862"/>
          </a:xfrm>
          <a:custGeom>
            <a:avLst/>
            <a:gdLst>
              <a:gd name="T0" fmla="*/ 21 w 21"/>
              <a:gd name="T1" fmla="*/ 47 h 55"/>
              <a:gd name="T2" fmla="*/ 16 w 21"/>
              <a:gd name="T3" fmla="*/ 55 h 55"/>
              <a:gd name="T4" fmla="*/ 4 w 21"/>
              <a:gd name="T5" fmla="*/ 30 h 55"/>
              <a:gd name="T6" fmla="*/ 0 w 21"/>
              <a:gd name="T7" fmla="*/ 0 h 55"/>
              <a:gd name="T8" fmla="*/ 10 w 21"/>
              <a:gd name="T9" fmla="*/ 24 h 55"/>
              <a:gd name="T10" fmla="*/ 21 w 21"/>
              <a:gd name="T11" fmla="*/ 47 h 55"/>
              <a:gd name="T12" fmla="*/ 0 60000 65536"/>
              <a:gd name="T13" fmla="*/ 0 60000 65536"/>
              <a:gd name="T14" fmla="*/ 0 60000 65536"/>
              <a:gd name="T15" fmla="*/ 0 60000 65536"/>
              <a:gd name="T16" fmla="*/ 0 60000 65536"/>
              <a:gd name="T17" fmla="*/ 0 60000 65536"/>
              <a:gd name="T18" fmla="*/ 0 w 21"/>
              <a:gd name="T19" fmla="*/ 0 h 55"/>
              <a:gd name="T20" fmla="*/ 21 w 21"/>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1" h="55">
                <a:moveTo>
                  <a:pt x="21" y="47"/>
                </a:moveTo>
                <a:lnTo>
                  <a:pt x="16" y="55"/>
                </a:lnTo>
                <a:lnTo>
                  <a:pt x="4" y="30"/>
                </a:lnTo>
                <a:lnTo>
                  <a:pt x="0" y="0"/>
                </a:lnTo>
                <a:lnTo>
                  <a:pt x="10" y="24"/>
                </a:lnTo>
                <a:lnTo>
                  <a:pt x="21" y="4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66" name="Freeform 54"/>
          <p:cNvSpPr>
            <a:spLocks/>
          </p:cNvSpPr>
          <p:nvPr/>
        </p:nvSpPr>
        <p:spPr bwMode="auto">
          <a:xfrm>
            <a:off x="10845801" y="4584701"/>
            <a:ext cx="74084" cy="55563"/>
          </a:xfrm>
          <a:custGeom>
            <a:avLst/>
            <a:gdLst>
              <a:gd name="T0" fmla="*/ 39 w 39"/>
              <a:gd name="T1" fmla="*/ 61 h 75"/>
              <a:gd name="T2" fmla="*/ 33 w 39"/>
              <a:gd name="T3" fmla="*/ 75 h 75"/>
              <a:gd name="T4" fmla="*/ 21 w 39"/>
              <a:gd name="T5" fmla="*/ 29 h 75"/>
              <a:gd name="T6" fmla="*/ 11 w 39"/>
              <a:gd name="T7" fmla="*/ 16 h 75"/>
              <a:gd name="T8" fmla="*/ 0 w 39"/>
              <a:gd name="T9" fmla="*/ 0 h 75"/>
              <a:gd name="T10" fmla="*/ 14 w 39"/>
              <a:gd name="T11" fmla="*/ 20 h 75"/>
              <a:gd name="T12" fmla="*/ 29 w 39"/>
              <a:gd name="T13" fmla="*/ 37 h 75"/>
              <a:gd name="T14" fmla="*/ 39 w 39"/>
              <a:gd name="T15" fmla="*/ 61 h 7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75"/>
              <a:gd name="T26" fmla="*/ 39 w 39"/>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75">
                <a:moveTo>
                  <a:pt x="39" y="61"/>
                </a:moveTo>
                <a:lnTo>
                  <a:pt x="33" y="75"/>
                </a:lnTo>
                <a:lnTo>
                  <a:pt x="21" y="29"/>
                </a:lnTo>
                <a:lnTo>
                  <a:pt x="11" y="16"/>
                </a:lnTo>
                <a:lnTo>
                  <a:pt x="0" y="0"/>
                </a:lnTo>
                <a:lnTo>
                  <a:pt x="14" y="20"/>
                </a:lnTo>
                <a:lnTo>
                  <a:pt x="29" y="37"/>
                </a:lnTo>
                <a:lnTo>
                  <a:pt x="39" y="6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67" name="Freeform 55"/>
          <p:cNvSpPr>
            <a:spLocks/>
          </p:cNvSpPr>
          <p:nvPr/>
        </p:nvSpPr>
        <p:spPr bwMode="auto">
          <a:xfrm>
            <a:off x="10826751" y="4781550"/>
            <a:ext cx="16933" cy="7938"/>
          </a:xfrm>
          <a:custGeom>
            <a:avLst/>
            <a:gdLst>
              <a:gd name="T0" fmla="*/ 7 w 7"/>
              <a:gd name="T1" fmla="*/ 6 h 10"/>
              <a:gd name="T2" fmla="*/ 1 w 7"/>
              <a:gd name="T3" fmla="*/ 10 h 10"/>
              <a:gd name="T4" fmla="*/ 0 w 7"/>
              <a:gd name="T5" fmla="*/ 0 h 10"/>
              <a:gd name="T6" fmla="*/ 7 w 7"/>
              <a:gd name="T7" fmla="*/ 6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7" y="6"/>
                </a:moveTo>
                <a:lnTo>
                  <a:pt x="1" y="10"/>
                </a:lnTo>
                <a:lnTo>
                  <a:pt x="0" y="0"/>
                </a:lnTo>
                <a:lnTo>
                  <a:pt x="7" y="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68" name="Freeform 56"/>
          <p:cNvSpPr>
            <a:spLocks/>
          </p:cNvSpPr>
          <p:nvPr/>
        </p:nvSpPr>
        <p:spPr bwMode="auto">
          <a:xfrm>
            <a:off x="10629900" y="4083051"/>
            <a:ext cx="2117" cy="3175"/>
          </a:xfrm>
          <a:custGeom>
            <a:avLst/>
            <a:gdLst>
              <a:gd name="T0" fmla="*/ 2 w 2"/>
              <a:gd name="T1" fmla="*/ 0 h 6"/>
              <a:gd name="T2" fmla="*/ 1 w 2"/>
              <a:gd name="T3" fmla="*/ 0 h 6"/>
              <a:gd name="T4" fmla="*/ 0 w 2"/>
              <a:gd name="T5" fmla="*/ 2 h 6"/>
              <a:gd name="T6" fmla="*/ 0 w 2"/>
              <a:gd name="T7" fmla="*/ 6 h 6"/>
              <a:gd name="T8" fmla="*/ 1 w 2"/>
              <a:gd name="T9" fmla="*/ 6 h 6"/>
              <a:gd name="T10" fmla="*/ 1 w 2"/>
              <a:gd name="T11" fmla="*/ 4 h 6"/>
              <a:gd name="T12" fmla="*/ 2 w 2"/>
              <a:gd name="T13" fmla="*/ 4 h 6"/>
              <a:gd name="T14" fmla="*/ 2 w 2"/>
              <a:gd name="T15" fmla="*/ 2 h 6"/>
              <a:gd name="T16" fmla="*/ 2 w 2"/>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6"/>
              <a:gd name="T29" fmla="*/ 2 w 2"/>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6">
                <a:moveTo>
                  <a:pt x="2" y="0"/>
                </a:moveTo>
                <a:lnTo>
                  <a:pt x="1" y="0"/>
                </a:lnTo>
                <a:lnTo>
                  <a:pt x="0" y="2"/>
                </a:lnTo>
                <a:lnTo>
                  <a:pt x="0" y="6"/>
                </a:lnTo>
                <a:lnTo>
                  <a:pt x="1" y="6"/>
                </a:lnTo>
                <a:lnTo>
                  <a:pt x="1" y="4"/>
                </a:lnTo>
                <a:lnTo>
                  <a:pt x="2" y="4"/>
                </a:lnTo>
                <a:lnTo>
                  <a:pt x="2" y="2"/>
                </a:lnTo>
                <a:lnTo>
                  <a:pt x="2"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69" name="Freeform 57"/>
          <p:cNvSpPr>
            <a:spLocks/>
          </p:cNvSpPr>
          <p:nvPr/>
        </p:nvSpPr>
        <p:spPr bwMode="auto">
          <a:xfrm>
            <a:off x="10627785" y="4087813"/>
            <a:ext cx="2116" cy="6350"/>
          </a:xfrm>
          <a:custGeom>
            <a:avLst/>
            <a:gdLst>
              <a:gd name="T0" fmla="*/ 1 w 1"/>
              <a:gd name="T1" fmla="*/ 0 h 6"/>
              <a:gd name="T2" fmla="*/ 0 w 1"/>
              <a:gd name="T3" fmla="*/ 0 h 6"/>
              <a:gd name="T4" fmla="*/ 0 w 1"/>
              <a:gd name="T5" fmla="*/ 2 h 6"/>
              <a:gd name="T6" fmla="*/ 1 w 1"/>
              <a:gd name="T7" fmla="*/ 6 h 6"/>
              <a:gd name="T8" fmla="*/ 1 w 1"/>
              <a:gd name="T9" fmla="*/ 4 h 6"/>
              <a:gd name="T10" fmla="*/ 1 w 1"/>
              <a:gd name="T11" fmla="*/ 0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1" y="0"/>
                </a:moveTo>
                <a:lnTo>
                  <a:pt x="0" y="0"/>
                </a:lnTo>
                <a:lnTo>
                  <a:pt x="0" y="2"/>
                </a:lnTo>
                <a:lnTo>
                  <a:pt x="1" y="6"/>
                </a:lnTo>
                <a:lnTo>
                  <a:pt x="1" y="4"/>
                </a:lnTo>
                <a:lnTo>
                  <a:pt x="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70" name="Freeform 58"/>
          <p:cNvSpPr>
            <a:spLocks/>
          </p:cNvSpPr>
          <p:nvPr/>
        </p:nvSpPr>
        <p:spPr bwMode="auto">
          <a:xfrm>
            <a:off x="10617201" y="4114800"/>
            <a:ext cx="6351" cy="1588"/>
          </a:xfrm>
          <a:custGeom>
            <a:avLst/>
            <a:gdLst>
              <a:gd name="T0" fmla="*/ 1 w 4"/>
              <a:gd name="T1" fmla="*/ 4 h 4"/>
              <a:gd name="T2" fmla="*/ 1 w 4"/>
              <a:gd name="T3" fmla="*/ 2 h 4"/>
              <a:gd name="T4" fmla="*/ 0 w 4"/>
              <a:gd name="T5" fmla="*/ 2 h 4"/>
              <a:gd name="T6" fmla="*/ 3 w 4"/>
              <a:gd name="T7" fmla="*/ 0 h 4"/>
              <a:gd name="T8" fmla="*/ 4 w 4"/>
              <a:gd name="T9" fmla="*/ 2 h 4"/>
              <a:gd name="T10" fmla="*/ 1 w 4"/>
              <a:gd name="T11" fmla="*/ 4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1" y="4"/>
                </a:moveTo>
                <a:lnTo>
                  <a:pt x="1" y="2"/>
                </a:lnTo>
                <a:lnTo>
                  <a:pt x="0" y="2"/>
                </a:lnTo>
                <a:lnTo>
                  <a:pt x="3" y="0"/>
                </a:lnTo>
                <a:lnTo>
                  <a:pt x="4" y="2"/>
                </a:lnTo>
                <a:lnTo>
                  <a:pt x="1"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71" name="Freeform 59"/>
          <p:cNvSpPr>
            <a:spLocks/>
          </p:cNvSpPr>
          <p:nvPr/>
        </p:nvSpPr>
        <p:spPr bwMode="auto">
          <a:xfrm>
            <a:off x="10608734" y="4002088"/>
            <a:ext cx="6351" cy="4762"/>
          </a:xfrm>
          <a:custGeom>
            <a:avLst/>
            <a:gdLst>
              <a:gd name="T0" fmla="*/ 2 w 2"/>
              <a:gd name="T1" fmla="*/ 2 h 6"/>
              <a:gd name="T2" fmla="*/ 1 w 2"/>
              <a:gd name="T3" fmla="*/ 4 h 6"/>
              <a:gd name="T4" fmla="*/ 0 w 2"/>
              <a:gd name="T5" fmla="*/ 6 h 6"/>
              <a:gd name="T6" fmla="*/ 1 w 2"/>
              <a:gd name="T7" fmla="*/ 2 h 6"/>
              <a:gd name="T8" fmla="*/ 1 w 2"/>
              <a:gd name="T9" fmla="*/ 0 h 6"/>
              <a:gd name="T10" fmla="*/ 2 w 2"/>
              <a:gd name="T11" fmla="*/ 2 h 6"/>
              <a:gd name="T12" fmla="*/ 0 60000 65536"/>
              <a:gd name="T13" fmla="*/ 0 60000 65536"/>
              <a:gd name="T14" fmla="*/ 0 60000 65536"/>
              <a:gd name="T15" fmla="*/ 0 60000 65536"/>
              <a:gd name="T16" fmla="*/ 0 60000 65536"/>
              <a:gd name="T17" fmla="*/ 0 60000 65536"/>
              <a:gd name="T18" fmla="*/ 0 w 2"/>
              <a:gd name="T19" fmla="*/ 0 h 6"/>
              <a:gd name="T20" fmla="*/ 2 w 2"/>
              <a:gd name="T21" fmla="*/ 6 h 6"/>
            </a:gdLst>
            <a:ahLst/>
            <a:cxnLst>
              <a:cxn ang="T12">
                <a:pos x="T0" y="T1"/>
              </a:cxn>
              <a:cxn ang="T13">
                <a:pos x="T2" y="T3"/>
              </a:cxn>
              <a:cxn ang="T14">
                <a:pos x="T4" y="T5"/>
              </a:cxn>
              <a:cxn ang="T15">
                <a:pos x="T6" y="T7"/>
              </a:cxn>
              <a:cxn ang="T16">
                <a:pos x="T8" y="T9"/>
              </a:cxn>
              <a:cxn ang="T17">
                <a:pos x="T10" y="T11"/>
              </a:cxn>
            </a:cxnLst>
            <a:rect l="T18" t="T19" r="T20" b="T21"/>
            <a:pathLst>
              <a:path w="2" h="6">
                <a:moveTo>
                  <a:pt x="2" y="2"/>
                </a:moveTo>
                <a:lnTo>
                  <a:pt x="1" y="4"/>
                </a:lnTo>
                <a:lnTo>
                  <a:pt x="0" y="6"/>
                </a:lnTo>
                <a:lnTo>
                  <a:pt x="1" y="2"/>
                </a:lnTo>
                <a:lnTo>
                  <a:pt x="1" y="0"/>
                </a:lnTo>
                <a:lnTo>
                  <a:pt x="2"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72" name="Rectangle 60"/>
          <p:cNvSpPr>
            <a:spLocks noChangeArrowheads="1"/>
          </p:cNvSpPr>
          <p:nvPr/>
        </p:nvSpPr>
        <p:spPr bwMode="auto">
          <a:xfrm>
            <a:off x="10602385" y="3983038"/>
            <a:ext cx="4233" cy="3175"/>
          </a:xfrm>
          <a:prstGeom prst="rect">
            <a:avLst/>
          </a:prstGeom>
          <a:solidFill>
            <a:schemeClr val="hlink"/>
          </a:solidFill>
          <a:ln w="1588">
            <a:noFill/>
            <a:miter lim="800000"/>
            <a:headEnd/>
            <a:tailEnd/>
          </a:ln>
          <a:effectLst>
            <a:prstShdw prst="shdw17" dist="17961" dir="2700000">
              <a:schemeClr val="hlink">
                <a:gamma/>
                <a:shade val="60000"/>
                <a:invGamma/>
              </a:schemeClr>
            </a:prstShdw>
          </a:effectLst>
        </p:spPr>
        <p:txBody>
          <a:bodyPr/>
          <a:lstStyle/>
          <a:p>
            <a:pPr algn="ctr" eaLnBrk="0" hangingPunct="0">
              <a:lnSpc>
                <a:spcPct val="90000"/>
              </a:lnSpc>
              <a:spcBef>
                <a:spcPct val="20000"/>
              </a:spcBef>
              <a:spcAft>
                <a:spcPct val="50000"/>
              </a:spcAft>
              <a:buClr>
                <a:schemeClr val="accent1"/>
              </a:buClr>
              <a:buFont typeface="Wingdings" pitchFamily="2" charset="2"/>
              <a:buNone/>
              <a:defRPr/>
            </a:pPr>
            <a:endParaRPr lang="en-US">
              <a:ea typeface="+mn-ea"/>
              <a:cs typeface="+mn-cs"/>
            </a:endParaRPr>
          </a:p>
        </p:txBody>
      </p:sp>
      <p:sp>
        <p:nvSpPr>
          <p:cNvPr id="1344573" name="Freeform 61"/>
          <p:cNvSpPr>
            <a:spLocks/>
          </p:cNvSpPr>
          <p:nvPr/>
        </p:nvSpPr>
        <p:spPr bwMode="auto">
          <a:xfrm>
            <a:off x="10617201" y="4052888"/>
            <a:ext cx="6351" cy="0"/>
          </a:xfrm>
          <a:custGeom>
            <a:avLst/>
            <a:gdLst>
              <a:gd name="T0" fmla="*/ 2 w 2"/>
              <a:gd name="T1" fmla="*/ 0 w 2"/>
              <a:gd name="T2" fmla="*/ 2 w 2"/>
              <a:gd name="T3" fmla="*/ 0 60000 65536"/>
              <a:gd name="T4" fmla="*/ 0 60000 65536"/>
              <a:gd name="T5" fmla="*/ 0 60000 65536"/>
              <a:gd name="T6" fmla="*/ 0 w 2"/>
              <a:gd name="T7" fmla="*/ 2 w 2"/>
            </a:gdLst>
            <a:ahLst/>
            <a:cxnLst>
              <a:cxn ang="T3">
                <a:pos x="T0" y="0"/>
              </a:cxn>
              <a:cxn ang="T4">
                <a:pos x="T1" y="0"/>
              </a:cxn>
              <a:cxn ang="T5">
                <a:pos x="T2" y="0"/>
              </a:cxn>
            </a:cxnLst>
            <a:rect l="T6" t="0" r="T7" b="0"/>
            <a:pathLst>
              <a:path w="2">
                <a:moveTo>
                  <a:pt x="2" y="0"/>
                </a:moveTo>
                <a:lnTo>
                  <a:pt x="0" y="0"/>
                </a:lnTo>
                <a:lnTo>
                  <a:pt x="2"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74" name="Freeform 62"/>
          <p:cNvSpPr>
            <a:spLocks/>
          </p:cNvSpPr>
          <p:nvPr/>
        </p:nvSpPr>
        <p:spPr bwMode="auto">
          <a:xfrm>
            <a:off x="8701618" y="3768726"/>
            <a:ext cx="162983" cy="155575"/>
          </a:xfrm>
          <a:custGeom>
            <a:avLst/>
            <a:gdLst>
              <a:gd name="T0" fmla="*/ 33 w 90"/>
              <a:gd name="T1" fmla="*/ 173 h 206"/>
              <a:gd name="T2" fmla="*/ 32 w 90"/>
              <a:gd name="T3" fmla="*/ 175 h 206"/>
              <a:gd name="T4" fmla="*/ 27 w 90"/>
              <a:gd name="T5" fmla="*/ 165 h 206"/>
              <a:gd name="T6" fmla="*/ 27 w 90"/>
              <a:gd name="T7" fmla="*/ 169 h 206"/>
              <a:gd name="T8" fmla="*/ 22 w 90"/>
              <a:gd name="T9" fmla="*/ 139 h 206"/>
              <a:gd name="T10" fmla="*/ 17 w 90"/>
              <a:gd name="T11" fmla="*/ 112 h 206"/>
              <a:gd name="T12" fmla="*/ 15 w 90"/>
              <a:gd name="T13" fmla="*/ 92 h 206"/>
              <a:gd name="T14" fmla="*/ 2 w 90"/>
              <a:gd name="T15" fmla="*/ 71 h 206"/>
              <a:gd name="T16" fmla="*/ 6 w 90"/>
              <a:gd name="T17" fmla="*/ 57 h 206"/>
              <a:gd name="T18" fmla="*/ 14 w 90"/>
              <a:gd name="T19" fmla="*/ 49 h 206"/>
              <a:gd name="T20" fmla="*/ 0 w 90"/>
              <a:gd name="T21" fmla="*/ 27 h 206"/>
              <a:gd name="T22" fmla="*/ 1 w 90"/>
              <a:gd name="T23" fmla="*/ 0 h 206"/>
              <a:gd name="T24" fmla="*/ 12 w 90"/>
              <a:gd name="T25" fmla="*/ 10 h 206"/>
              <a:gd name="T26" fmla="*/ 19 w 90"/>
              <a:gd name="T27" fmla="*/ 20 h 206"/>
              <a:gd name="T28" fmla="*/ 23 w 90"/>
              <a:gd name="T29" fmla="*/ 14 h 206"/>
              <a:gd name="T30" fmla="*/ 30 w 90"/>
              <a:gd name="T31" fmla="*/ 43 h 206"/>
              <a:gd name="T32" fmla="*/ 48 w 90"/>
              <a:gd name="T33" fmla="*/ 47 h 206"/>
              <a:gd name="T34" fmla="*/ 67 w 90"/>
              <a:gd name="T35" fmla="*/ 49 h 206"/>
              <a:gd name="T36" fmla="*/ 77 w 90"/>
              <a:gd name="T37" fmla="*/ 63 h 206"/>
              <a:gd name="T38" fmla="*/ 74 w 90"/>
              <a:gd name="T39" fmla="*/ 76 h 206"/>
              <a:gd name="T40" fmla="*/ 60 w 90"/>
              <a:gd name="T41" fmla="*/ 92 h 206"/>
              <a:gd name="T42" fmla="*/ 64 w 90"/>
              <a:gd name="T43" fmla="*/ 122 h 206"/>
              <a:gd name="T44" fmla="*/ 68 w 90"/>
              <a:gd name="T45" fmla="*/ 129 h 206"/>
              <a:gd name="T46" fmla="*/ 76 w 90"/>
              <a:gd name="T47" fmla="*/ 102 h 206"/>
              <a:gd name="T48" fmla="*/ 82 w 90"/>
              <a:gd name="T49" fmla="*/ 135 h 206"/>
              <a:gd name="T50" fmla="*/ 89 w 90"/>
              <a:gd name="T51" fmla="*/ 167 h 206"/>
              <a:gd name="T52" fmla="*/ 90 w 90"/>
              <a:gd name="T53" fmla="*/ 188 h 206"/>
              <a:gd name="T54" fmla="*/ 85 w 90"/>
              <a:gd name="T55" fmla="*/ 196 h 206"/>
              <a:gd name="T56" fmla="*/ 87 w 90"/>
              <a:gd name="T57" fmla="*/ 206 h 206"/>
              <a:gd name="T58" fmla="*/ 77 w 90"/>
              <a:gd name="T59" fmla="*/ 173 h 206"/>
              <a:gd name="T60" fmla="*/ 67 w 90"/>
              <a:gd name="T61" fmla="*/ 137 h 206"/>
              <a:gd name="T62" fmla="*/ 55 w 90"/>
              <a:gd name="T63" fmla="*/ 133 h 206"/>
              <a:gd name="T64" fmla="*/ 49 w 90"/>
              <a:gd name="T65" fmla="*/ 112 h 206"/>
              <a:gd name="T66" fmla="*/ 32 w 90"/>
              <a:gd name="T67" fmla="*/ 94 h 206"/>
              <a:gd name="T68" fmla="*/ 26 w 90"/>
              <a:gd name="T69" fmla="*/ 94 h 206"/>
              <a:gd name="T70" fmla="*/ 45 w 90"/>
              <a:gd name="T71" fmla="*/ 116 h 206"/>
              <a:gd name="T72" fmla="*/ 50 w 90"/>
              <a:gd name="T73" fmla="*/ 135 h 206"/>
              <a:gd name="T74" fmla="*/ 52 w 90"/>
              <a:gd name="T75" fmla="*/ 145 h 206"/>
              <a:gd name="T76" fmla="*/ 47 w 90"/>
              <a:gd name="T77" fmla="*/ 173 h 206"/>
              <a:gd name="T78" fmla="*/ 45 w 90"/>
              <a:gd name="T79" fmla="*/ 163 h 206"/>
              <a:gd name="T80" fmla="*/ 41 w 90"/>
              <a:gd name="T81" fmla="*/ 165 h 206"/>
              <a:gd name="T82" fmla="*/ 37 w 90"/>
              <a:gd name="T83" fmla="*/ 171 h 206"/>
              <a:gd name="T84" fmla="*/ 33 w 90"/>
              <a:gd name="T85" fmla="*/ 173 h 2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206"/>
              <a:gd name="T131" fmla="*/ 90 w 90"/>
              <a:gd name="T132" fmla="*/ 206 h 2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206">
                <a:moveTo>
                  <a:pt x="33" y="173"/>
                </a:moveTo>
                <a:lnTo>
                  <a:pt x="32" y="175"/>
                </a:lnTo>
                <a:lnTo>
                  <a:pt x="27" y="165"/>
                </a:lnTo>
                <a:lnTo>
                  <a:pt x="27" y="169"/>
                </a:lnTo>
                <a:lnTo>
                  <a:pt x="22" y="139"/>
                </a:lnTo>
                <a:lnTo>
                  <a:pt x="17" y="112"/>
                </a:lnTo>
                <a:lnTo>
                  <a:pt x="15" y="92"/>
                </a:lnTo>
                <a:lnTo>
                  <a:pt x="2" y="71"/>
                </a:lnTo>
                <a:lnTo>
                  <a:pt x="6" y="57"/>
                </a:lnTo>
                <a:lnTo>
                  <a:pt x="14" y="49"/>
                </a:lnTo>
                <a:lnTo>
                  <a:pt x="0" y="27"/>
                </a:lnTo>
                <a:lnTo>
                  <a:pt x="1" y="0"/>
                </a:lnTo>
                <a:lnTo>
                  <a:pt x="12" y="10"/>
                </a:lnTo>
                <a:lnTo>
                  <a:pt x="19" y="20"/>
                </a:lnTo>
                <a:lnTo>
                  <a:pt x="23" y="14"/>
                </a:lnTo>
                <a:lnTo>
                  <a:pt x="30" y="43"/>
                </a:lnTo>
                <a:lnTo>
                  <a:pt x="48" y="47"/>
                </a:lnTo>
                <a:lnTo>
                  <a:pt x="67" y="49"/>
                </a:lnTo>
                <a:lnTo>
                  <a:pt x="77" y="63"/>
                </a:lnTo>
                <a:lnTo>
                  <a:pt x="74" y="76"/>
                </a:lnTo>
                <a:lnTo>
                  <a:pt x="60" y="92"/>
                </a:lnTo>
                <a:lnTo>
                  <a:pt x="64" y="122"/>
                </a:lnTo>
                <a:lnTo>
                  <a:pt x="68" y="129"/>
                </a:lnTo>
                <a:lnTo>
                  <a:pt x="76" y="102"/>
                </a:lnTo>
                <a:lnTo>
                  <a:pt x="82" y="135"/>
                </a:lnTo>
                <a:lnTo>
                  <a:pt x="89" y="167"/>
                </a:lnTo>
                <a:lnTo>
                  <a:pt x="90" y="188"/>
                </a:lnTo>
                <a:lnTo>
                  <a:pt x="85" y="196"/>
                </a:lnTo>
                <a:lnTo>
                  <a:pt x="87" y="206"/>
                </a:lnTo>
                <a:lnTo>
                  <a:pt x="77" y="173"/>
                </a:lnTo>
                <a:lnTo>
                  <a:pt x="67" y="137"/>
                </a:lnTo>
                <a:lnTo>
                  <a:pt x="55" y="133"/>
                </a:lnTo>
                <a:lnTo>
                  <a:pt x="49" y="112"/>
                </a:lnTo>
                <a:lnTo>
                  <a:pt x="32" y="94"/>
                </a:lnTo>
                <a:lnTo>
                  <a:pt x="26" y="94"/>
                </a:lnTo>
                <a:lnTo>
                  <a:pt x="45" y="116"/>
                </a:lnTo>
                <a:lnTo>
                  <a:pt x="50" y="135"/>
                </a:lnTo>
                <a:lnTo>
                  <a:pt x="52" y="145"/>
                </a:lnTo>
                <a:lnTo>
                  <a:pt x="47" y="173"/>
                </a:lnTo>
                <a:lnTo>
                  <a:pt x="45" y="163"/>
                </a:lnTo>
                <a:lnTo>
                  <a:pt x="41" y="165"/>
                </a:lnTo>
                <a:lnTo>
                  <a:pt x="37" y="171"/>
                </a:lnTo>
                <a:lnTo>
                  <a:pt x="33" y="17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75" name="Freeform 63"/>
          <p:cNvSpPr>
            <a:spLocks/>
          </p:cNvSpPr>
          <p:nvPr/>
        </p:nvSpPr>
        <p:spPr bwMode="auto">
          <a:xfrm>
            <a:off x="8710084" y="3722688"/>
            <a:ext cx="110067" cy="38100"/>
          </a:xfrm>
          <a:custGeom>
            <a:avLst/>
            <a:gdLst>
              <a:gd name="T0" fmla="*/ 38 w 59"/>
              <a:gd name="T1" fmla="*/ 4 h 49"/>
              <a:gd name="T2" fmla="*/ 12 w 59"/>
              <a:gd name="T3" fmla="*/ 0 h 49"/>
              <a:gd name="T4" fmla="*/ 0 w 59"/>
              <a:gd name="T5" fmla="*/ 32 h 49"/>
              <a:gd name="T6" fmla="*/ 4 w 59"/>
              <a:gd name="T7" fmla="*/ 45 h 49"/>
              <a:gd name="T8" fmla="*/ 25 w 59"/>
              <a:gd name="T9" fmla="*/ 49 h 49"/>
              <a:gd name="T10" fmla="*/ 41 w 59"/>
              <a:gd name="T11" fmla="*/ 47 h 49"/>
              <a:gd name="T12" fmla="*/ 59 w 59"/>
              <a:gd name="T13" fmla="*/ 45 h 49"/>
              <a:gd name="T14" fmla="*/ 52 w 59"/>
              <a:gd name="T15" fmla="*/ 26 h 49"/>
              <a:gd name="T16" fmla="*/ 47 w 59"/>
              <a:gd name="T17" fmla="*/ 16 h 49"/>
              <a:gd name="T18" fmla="*/ 38 w 59"/>
              <a:gd name="T19" fmla="*/ 4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49"/>
              <a:gd name="T32" fmla="*/ 59 w 5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49">
                <a:moveTo>
                  <a:pt x="38" y="4"/>
                </a:moveTo>
                <a:lnTo>
                  <a:pt x="12" y="0"/>
                </a:lnTo>
                <a:lnTo>
                  <a:pt x="0" y="32"/>
                </a:lnTo>
                <a:lnTo>
                  <a:pt x="4" y="45"/>
                </a:lnTo>
                <a:lnTo>
                  <a:pt x="25" y="49"/>
                </a:lnTo>
                <a:lnTo>
                  <a:pt x="41" y="47"/>
                </a:lnTo>
                <a:lnTo>
                  <a:pt x="59" y="45"/>
                </a:lnTo>
                <a:lnTo>
                  <a:pt x="52" y="26"/>
                </a:lnTo>
                <a:lnTo>
                  <a:pt x="47" y="16"/>
                </a:lnTo>
                <a:lnTo>
                  <a:pt x="38"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76" name="Freeform 64"/>
          <p:cNvSpPr>
            <a:spLocks/>
          </p:cNvSpPr>
          <p:nvPr/>
        </p:nvSpPr>
        <p:spPr bwMode="auto">
          <a:xfrm>
            <a:off x="9224433" y="4098925"/>
            <a:ext cx="171451" cy="120650"/>
          </a:xfrm>
          <a:custGeom>
            <a:avLst/>
            <a:gdLst>
              <a:gd name="T0" fmla="*/ 67 w 93"/>
              <a:gd name="T1" fmla="*/ 114 h 155"/>
              <a:gd name="T2" fmla="*/ 72 w 93"/>
              <a:gd name="T3" fmla="*/ 142 h 155"/>
              <a:gd name="T4" fmla="*/ 59 w 93"/>
              <a:gd name="T5" fmla="*/ 138 h 155"/>
              <a:gd name="T6" fmla="*/ 53 w 93"/>
              <a:gd name="T7" fmla="*/ 144 h 155"/>
              <a:gd name="T8" fmla="*/ 43 w 93"/>
              <a:gd name="T9" fmla="*/ 155 h 155"/>
              <a:gd name="T10" fmla="*/ 32 w 93"/>
              <a:gd name="T11" fmla="*/ 152 h 155"/>
              <a:gd name="T12" fmla="*/ 27 w 93"/>
              <a:gd name="T13" fmla="*/ 144 h 155"/>
              <a:gd name="T14" fmla="*/ 25 w 93"/>
              <a:gd name="T15" fmla="*/ 130 h 155"/>
              <a:gd name="T16" fmla="*/ 19 w 93"/>
              <a:gd name="T17" fmla="*/ 138 h 155"/>
              <a:gd name="T18" fmla="*/ 15 w 93"/>
              <a:gd name="T19" fmla="*/ 114 h 155"/>
              <a:gd name="T20" fmla="*/ 14 w 93"/>
              <a:gd name="T21" fmla="*/ 110 h 155"/>
              <a:gd name="T22" fmla="*/ 7 w 93"/>
              <a:gd name="T23" fmla="*/ 81 h 155"/>
              <a:gd name="T24" fmla="*/ 0 w 93"/>
              <a:gd name="T25" fmla="*/ 51 h 155"/>
              <a:gd name="T26" fmla="*/ 11 w 93"/>
              <a:gd name="T27" fmla="*/ 14 h 155"/>
              <a:gd name="T28" fmla="*/ 30 w 93"/>
              <a:gd name="T29" fmla="*/ 14 h 155"/>
              <a:gd name="T30" fmla="*/ 49 w 93"/>
              <a:gd name="T31" fmla="*/ 12 h 155"/>
              <a:gd name="T32" fmla="*/ 64 w 93"/>
              <a:gd name="T33" fmla="*/ 28 h 155"/>
              <a:gd name="T34" fmla="*/ 64 w 93"/>
              <a:gd name="T35" fmla="*/ 16 h 155"/>
              <a:gd name="T36" fmla="*/ 71 w 93"/>
              <a:gd name="T37" fmla="*/ 8 h 155"/>
              <a:gd name="T38" fmla="*/ 78 w 93"/>
              <a:gd name="T39" fmla="*/ 12 h 155"/>
              <a:gd name="T40" fmla="*/ 90 w 93"/>
              <a:gd name="T41" fmla="*/ 0 h 155"/>
              <a:gd name="T42" fmla="*/ 91 w 93"/>
              <a:gd name="T43" fmla="*/ 32 h 155"/>
              <a:gd name="T44" fmla="*/ 92 w 93"/>
              <a:gd name="T45" fmla="*/ 61 h 155"/>
              <a:gd name="T46" fmla="*/ 93 w 93"/>
              <a:gd name="T47" fmla="*/ 89 h 155"/>
              <a:gd name="T48" fmla="*/ 77 w 93"/>
              <a:gd name="T49" fmla="*/ 104 h 155"/>
              <a:gd name="T50" fmla="*/ 67 w 93"/>
              <a:gd name="T51" fmla="*/ 114 h 1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155"/>
              <a:gd name="T80" fmla="*/ 93 w 93"/>
              <a:gd name="T81" fmla="*/ 155 h 1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155">
                <a:moveTo>
                  <a:pt x="67" y="114"/>
                </a:moveTo>
                <a:lnTo>
                  <a:pt x="72" y="142"/>
                </a:lnTo>
                <a:lnTo>
                  <a:pt x="59" y="138"/>
                </a:lnTo>
                <a:lnTo>
                  <a:pt x="53" y="144"/>
                </a:lnTo>
                <a:lnTo>
                  <a:pt x="43" y="155"/>
                </a:lnTo>
                <a:lnTo>
                  <a:pt x="32" y="152"/>
                </a:lnTo>
                <a:lnTo>
                  <a:pt x="27" y="144"/>
                </a:lnTo>
                <a:lnTo>
                  <a:pt x="25" y="130"/>
                </a:lnTo>
                <a:lnTo>
                  <a:pt x="19" y="138"/>
                </a:lnTo>
                <a:lnTo>
                  <a:pt x="15" y="114"/>
                </a:lnTo>
                <a:lnTo>
                  <a:pt x="14" y="110"/>
                </a:lnTo>
                <a:lnTo>
                  <a:pt x="7" y="81"/>
                </a:lnTo>
                <a:lnTo>
                  <a:pt x="0" y="51"/>
                </a:lnTo>
                <a:lnTo>
                  <a:pt x="11" y="14"/>
                </a:lnTo>
                <a:lnTo>
                  <a:pt x="30" y="14"/>
                </a:lnTo>
                <a:lnTo>
                  <a:pt x="49" y="12"/>
                </a:lnTo>
                <a:lnTo>
                  <a:pt x="64" y="28"/>
                </a:lnTo>
                <a:lnTo>
                  <a:pt x="64" y="16"/>
                </a:lnTo>
                <a:lnTo>
                  <a:pt x="71" y="8"/>
                </a:lnTo>
                <a:lnTo>
                  <a:pt x="78" y="12"/>
                </a:lnTo>
                <a:lnTo>
                  <a:pt x="90" y="0"/>
                </a:lnTo>
                <a:lnTo>
                  <a:pt x="91" y="32"/>
                </a:lnTo>
                <a:lnTo>
                  <a:pt x="92" y="61"/>
                </a:lnTo>
                <a:lnTo>
                  <a:pt x="93" y="89"/>
                </a:lnTo>
                <a:lnTo>
                  <a:pt x="77" y="104"/>
                </a:lnTo>
                <a:lnTo>
                  <a:pt x="67" y="11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77" name="Freeform 65"/>
          <p:cNvSpPr>
            <a:spLocks/>
          </p:cNvSpPr>
          <p:nvPr/>
        </p:nvSpPr>
        <p:spPr bwMode="auto">
          <a:xfrm>
            <a:off x="10606617" y="4129088"/>
            <a:ext cx="8467" cy="11112"/>
          </a:xfrm>
          <a:custGeom>
            <a:avLst/>
            <a:gdLst>
              <a:gd name="T0" fmla="*/ 1 w 5"/>
              <a:gd name="T1" fmla="*/ 13 h 13"/>
              <a:gd name="T2" fmla="*/ 0 w 5"/>
              <a:gd name="T3" fmla="*/ 6 h 13"/>
              <a:gd name="T4" fmla="*/ 4 w 5"/>
              <a:gd name="T5" fmla="*/ 0 h 13"/>
              <a:gd name="T6" fmla="*/ 5 w 5"/>
              <a:gd name="T7" fmla="*/ 0 h 13"/>
              <a:gd name="T8" fmla="*/ 1 w 5"/>
              <a:gd name="T9" fmla="*/ 13 h 13"/>
              <a:gd name="T10" fmla="*/ 0 60000 65536"/>
              <a:gd name="T11" fmla="*/ 0 60000 65536"/>
              <a:gd name="T12" fmla="*/ 0 60000 65536"/>
              <a:gd name="T13" fmla="*/ 0 60000 65536"/>
              <a:gd name="T14" fmla="*/ 0 60000 65536"/>
              <a:gd name="T15" fmla="*/ 0 w 5"/>
              <a:gd name="T16" fmla="*/ 0 h 13"/>
              <a:gd name="T17" fmla="*/ 5 w 5"/>
              <a:gd name="T18" fmla="*/ 13 h 13"/>
            </a:gdLst>
            <a:ahLst/>
            <a:cxnLst>
              <a:cxn ang="T10">
                <a:pos x="T0" y="T1"/>
              </a:cxn>
              <a:cxn ang="T11">
                <a:pos x="T2" y="T3"/>
              </a:cxn>
              <a:cxn ang="T12">
                <a:pos x="T4" y="T5"/>
              </a:cxn>
              <a:cxn ang="T13">
                <a:pos x="T6" y="T7"/>
              </a:cxn>
              <a:cxn ang="T14">
                <a:pos x="T8" y="T9"/>
              </a:cxn>
            </a:cxnLst>
            <a:rect l="T15" t="T16" r="T17" b="T18"/>
            <a:pathLst>
              <a:path w="5" h="13">
                <a:moveTo>
                  <a:pt x="1" y="13"/>
                </a:moveTo>
                <a:lnTo>
                  <a:pt x="0" y="6"/>
                </a:lnTo>
                <a:lnTo>
                  <a:pt x="4" y="0"/>
                </a:lnTo>
                <a:lnTo>
                  <a:pt x="5" y="0"/>
                </a:lnTo>
                <a:lnTo>
                  <a:pt x="1" y="1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78" name="Freeform 66"/>
          <p:cNvSpPr>
            <a:spLocks/>
          </p:cNvSpPr>
          <p:nvPr/>
        </p:nvSpPr>
        <p:spPr bwMode="auto">
          <a:xfrm>
            <a:off x="9546167" y="3884614"/>
            <a:ext cx="10584" cy="1587"/>
          </a:xfrm>
          <a:custGeom>
            <a:avLst/>
            <a:gdLst>
              <a:gd name="T0" fmla="*/ 4 w 4"/>
              <a:gd name="T1" fmla="*/ 0 h 4"/>
              <a:gd name="T2" fmla="*/ 2 w 4"/>
              <a:gd name="T3" fmla="*/ 4 h 4"/>
              <a:gd name="T4" fmla="*/ 0 w 4"/>
              <a:gd name="T5" fmla="*/ 4 h 4"/>
              <a:gd name="T6" fmla="*/ 4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0"/>
                </a:moveTo>
                <a:lnTo>
                  <a:pt x="2" y="4"/>
                </a:lnTo>
                <a:lnTo>
                  <a:pt x="0" y="4"/>
                </a:lnTo>
                <a:lnTo>
                  <a:pt x="4"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79" name="Freeform 67"/>
          <p:cNvSpPr>
            <a:spLocks/>
          </p:cNvSpPr>
          <p:nvPr/>
        </p:nvSpPr>
        <p:spPr bwMode="auto">
          <a:xfrm>
            <a:off x="9118600" y="3884613"/>
            <a:ext cx="270933" cy="234950"/>
          </a:xfrm>
          <a:custGeom>
            <a:avLst/>
            <a:gdLst>
              <a:gd name="T0" fmla="*/ 84 w 149"/>
              <a:gd name="T1" fmla="*/ 78 h 308"/>
              <a:gd name="T2" fmla="*/ 78 w 149"/>
              <a:gd name="T3" fmla="*/ 69 h 308"/>
              <a:gd name="T4" fmla="*/ 68 w 149"/>
              <a:gd name="T5" fmla="*/ 53 h 308"/>
              <a:gd name="T6" fmla="*/ 59 w 149"/>
              <a:gd name="T7" fmla="*/ 61 h 308"/>
              <a:gd name="T8" fmla="*/ 46 w 149"/>
              <a:gd name="T9" fmla="*/ 39 h 308"/>
              <a:gd name="T10" fmla="*/ 44 w 149"/>
              <a:gd name="T11" fmla="*/ 24 h 308"/>
              <a:gd name="T12" fmla="*/ 30 w 149"/>
              <a:gd name="T13" fmla="*/ 0 h 308"/>
              <a:gd name="T14" fmla="*/ 21 w 149"/>
              <a:gd name="T15" fmla="*/ 2 h 308"/>
              <a:gd name="T16" fmla="*/ 25 w 149"/>
              <a:gd name="T17" fmla="*/ 43 h 308"/>
              <a:gd name="T18" fmla="*/ 18 w 149"/>
              <a:gd name="T19" fmla="*/ 37 h 308"/>
              <a:gd name="T20" fmla="*/ 14 w 149"/>
              <a:gd name="T21" fmla="*/ 29 h 308"/>
              <a:gd name="T22" fmla="*/ 7 w 149"/>
              <a:gd name="T23" fmla="*/ 55 h 308"/>
              <a:gd name="T24" fmla="*/ 0 w 149"/>
              <a:gd name="T25" fmla="*/ 75 h 308"/>
              <a:gd name="T26" fmla="*/ 7 w 149"/>
              <a:gd name="T27" fmla="*/ 78 h 308"/>
              <a:gd name="T28" fmla="*/ 9 w 149"/>
              <a:gd name="T29" fmla="*/ 100 h 308"/>
              <a:gd name="T30" fmla="*/ 22 w 149"/>
              <a:gd name="T31" fmla="*/ 102 h 308"/>
              <a:gd name="T32" fmla="*/ 23 w 149"/>
              <a:gd name="T33" fmla="*/ 139 h 308"/>
              <a:gd name="T34" fmla="*/ 25 w 149"/>
              <a:gd name="T35" fmla="*/ 177 h 308"/>
              <a:gd name="T36" fmla="*/ 41 w 149"/>
              <a:gd name="T37" fmla="*/ 155 h 308"/>
              <a:gd name="T38" fmla="*/ 52 w 149"/>
              <a:gd name="T39" fmla="*/ 161 h 308"/>
              <a:gd name="T40" fmla="*/ 59 w 149"/>
              <a:gd name="T41" fmla="*/ 155 h 308"/>
              <a:gd name="T42" fmla="*/ 68 w 149"/>
              <a:gd name="T43" fmla="*/ 145 h 308"/>
              <a:gd name="T44" fmla="*/ 90 w 149"/>
              <a:gd name="T45" fmla="*/ 177 h 308"/>
              <a:gd name="T46" fmla="*/ 94 w 149"/>
              <a:gd name="T47" fmla="*/ 204 h 308"/>
              <a:gd name="T48" fmla="*/ 109 w 149"/>
              <a:gd name="T49" fmla="*/ 241 h 308"/>
              <a:gd name="T50" fmla="*/ 113 w 149"/>
              <a:gd name="T51" fmla="*/ 273 h 308"/>
              <a:gd name="T52" fmla="*/ 108 w 149"/>
              <a:gd name="T53" fmla="*/ 292 h 308"/>
              <a:gd name="T54" fmla="*/ 123 w 149"/>
              <a:gd name="T55" fmla="*/ 308 h 308"/>
              <a:gd name="T56" fmla="*/ 123 w 149"/>
              <a:gd name="T57" fmla="*/ 296 h 308"/>
              <a:gd name="T58" fmla="*/ 130 w 149"/>
              <a:gd name="T59" fmla="*/ 288 h 308"/>
              <a:gd name="T60" fmla="*/ 137 w 149"/>
              <a:gd name="T61" fmla="*/ 292 h 308"/>
              <a:gd name="T62" fmla="*/ 149 w 149"/>
              <a:gd name="T63" fmla="*/ 280 h 308"/>
              <a:gd name="T64" fmla="*/ 147 w 149"/>
              <a:gd name="T65" fmla="*/ 251 h 308"/>
              <a:gd name="T66" fmla="*/ 141 w 149"/>
              <a:gd name="T67" fmla="*/ 237 h 308"/>
              <a:gd name="T68" fmla="*/ 141 w 149"/>
              <a:gd name="T69" fmla="*/ 229 h 308"/>
              <a:gd name="T70" fmla="*/ 126 w 149"/>
              <a:gd name="T71" fmla="*/ 208 h 308"/>
              <a:gd name="T72" fmla="*/ 118 w 149"/>
              <a:gd name="T73" fmla="*/ 186 h 308"/>
              <a:gd name="T74" fmla="*/ 107 w 149"/>
              <a:gd name="T75" fmla="*/ 163 h 308"/>
              <a:gd name="T76" fmla="*/ 96 w 149"/>
              <a:gd name="T77" fmla="*/ 137 h 308"/>
              <a:gd name="T78" fmla="*/ 73 w 149"/>
              <a:gd name="T79" fmla="*/ 108 h 308"/>
              <a:gd name="T80" fmla="*/ 76 w 149"/>
              <a:gd name="T81" fmla="*/ 98 h 308"/>
              <a:gd name="T82" fmla="*/ 86 w 149"/>
              <a:gd name="T83" fmla="*/ 92 h 308"/>
              <a:gd name="T84" fmla="*/ 84 w 149"/>
              <a:gd name="T85" fmla="*/ 78 h 3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308"/>
              <a:gd name="T131" fmla="*/ 149 w 149"/>
              <a:gd name="T132" fmla="*/ 308 h 3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308">
                <a:moveTo>
                  <a:pt x="84" y="78"/>
                </a:moveTo>
                <a:lnTo>
                  <a:pt x="78" y="69"/>
                </a:lnTo>
                <a:lnTo>
                  <a:pt x="68" y="53"/>
                </a:lnTo>
                <a:lnTo>
                  <a:pt x="59" y="61"/>
                </a:lnTo>
                <a:lnTo>
                  <a:pt x="46" y="39"/>
                </a:lnTo>
                <a:lnTo>
                  <a:pt x="44" y="24"/>
                </a:lnTo>
                <a:lnTo>
                  <a:pt x="30" y="0"/>
                </a:lnTo>
                <a:lnTo>
                  <a:pt x="21" y="2"/>
                </a:lnTo>
                <a:lnTo>
                  <a:pt x="25" y="43"/>
                </a:lnTo>
                <a:lnTo>
                  <a:pt x="18" y="37"/>
                </a:lnTo>
                <a:lnTo>
                  <a:pt x="14" y="29"/>
                </a:lnTo>
                <a:lnTo>
                  <a:pt x="7" y="55"/>
                </a:lnTo>
                <a:lnTo>
                  <a:pt x="0" y="75"/>
                </a:lnTo>
                <a:lnTo>
                  <a:pt x="7" y="78"/>
                </a:lnTo>
                <a:lnTo>
                  <a:pt x="9" y="100"/>
                </a:lnTo>
                <a:lnTo>
                  <a:pt x="22" y="102"/>
                </a:lnTo>
                <a:lnTo>
                  <a:pt x="23" y="139"/>
                </a:lnTo>
                <a:lnTo>
                  <a:pt x="25" y="177"/>
                </a:lnTo>
                <a:lnTo>
                  <a:pt x="41" y="155"/>
                </a:lnTo>
                <a:lnTo>
                  <a:pt x="52" y="161"/>
                </a:lnTo>
                <a:lnTo>
                  <a:pt x="59" y="155"/>
                </a:lnTo>
                <a:lnTo>
                  <a:pt x="68" y="145"/>
                </a:lnTo>
                <a:lnTo>
                  <a:pt x="90" y="177"/>
                </a:lnTo>
                <a:lnTo>
                  <a:pt x="94" y="204"/>
                </a:lnTo>
                <a:lnTo>
                  <a:pt x="109" y="241"/>
                </a:lnTo>
                <a:lnTo>
                  <a:pt x="113" y="273"/>
                </a:lnTo>
                <a:lnTo>
                  <a:pt x="108" y="292"/>
                </a:lnTo>
                <a:lnTo>
                  <a:pt x="123" y="308"/>
                </a:lnTo>
                <a:lnTo>
                  <a:pt x="123" y="296"/>
                </a:lnTo>
                <a:lnTo>
                  <a:pt x="130" y="288"/>
                </a:lnTo>
                <a:lnTo>
                  <a:pt x="137" y="292"/>
                </a:lnTo>
                <a:lnTo>
                  <a:pt x="149" y="280"/>
                </a:lnTo>
                <a:lnTo>
                  <a:pt x="147" y="251"/>
                </a:lnTo>
                <a:lnTo>
                  <a:pt x="141" y="237"/>
                </a:lnTo>
                <a:lnTo>
                  <a:pt x="141" y="229"/>
                </a:lnTo>
                <a:lnTo>
                  <a:pt x="126" y="208"/>
                </a:lnTo>
                <a:lnTo>
                  <a:pt x="118" y="186"/>
                </a:lnTo>
                <a:lnTo>
                  <a:pt x="107" y="163"/>
                </a:lnTo>
                <a:lnTo>
                  <a:pt x="96" y="137"/>
                </a:lnTo>
                <a:lnTo>
                  <a:pt x="73" y="108"/>
                </a:lnTo>
                <a:lnTo>
                  <a:pt x="76" y="98"/>
                </a:lnTo>
                <a:lnTo>
                  <a:pt x="86" y="92"/>
                </a:lnTo>
                <a:lnTo>
                  <a:pt x="84" y="7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80" name="Freeform 68"/>
          <p:cNvSpPr>
            <a:spLocks/>
          </p:cNvSpPr>
          <p:nvPr/>
        </p:nvSpPr>
        <p:spPr bwMode="auto">
          <a:xfrm>
            <a:off x="8856134" y="3713163"/>
            <a:ext cx="285751" cy="512762"/>
          </a:xfrm>
          <a:custGeom>
            <a:avLst/>
            <a:gdLst>
              <a:gd name="T0" fmla="*/ 87 w 156"/>
              <a:gd name="T1" fmla="*/ 165 h 669"/>
              <a:gd name="T2" fmla="*/ 85 w 156"/>
              <a:gd name="T3" fmla="*/ 136 h 669"/>
              <a:gd name="T4" fmla="*/ 96 w 156"/>
              <a:gd name="T5" fmla="*/ 93 h 669"/>
              <a:gd name="T6" fmla="*/ 88 w 156"/>
              <a:gd name="T7" fmla="*/ 36 h 669"/>
              <a:gd name="T8" fmla="*/ 66 w 156"/>
              <a:gd name="T9" fmla="*/ 0 h 669"/>
              <a:gd name="T10" fmla="*/ 61 w 156"/>
              <a:gd name="T11" fmla="*/ 30 h 669"/>
              <a:gd name="T12" fmla="*/ 63 w 156"/>
              <a:gd name="T13" fmla="*/ 51 h 669"/>
              <a:gd name="T14" fmla="*/ 33 w 156"/>
              <a:gd name="T15" fmla="*/ 79 h 669"/>
              <a:gd name="T16" fmla="*/ 32 w 156"/>
              <a:gd name="T17" fmla="*/ 124 h 669"/>
              <a:gd name="T18" fmla="*/ 12 w 156"/>
              <a:gd name="T19" fmla="*/ 169 h 669"/>
              <a:gd name="T20" fmla="*/ 12 w 156"/>
              <a:gd name="T21" fmla="*/ 238 h 669"/>
              <a:gd name="T22" fmla="*/ 4 w 156"/>
              <a:gd name="T23" fmla="*/ 240 h 669"/>
              <a:gd name="T24" fmla="*/ 0 w 156"/>
              <a:gd name="T25" fmla="*/ 269 h 669"/>
              <a:gd name="T26" fmla="*/ 13 w 156"/>
              <a:gd name="T27" fmla="*/ 302 h 669"/>
              <a:gd name="T28" fmla="*/ 21 w 156"/>
              <a:gd name="T29" fmla="*/ 316 h 669"/>
              <a:gd name="T30" fmla="*/ 29 w 156"/>
              <a:gd name="T31" fmla="*/ 316 h 669"/>
              <a:gd name="T32" fmla="*/ 31 w 156"/>
              <a:gd name="T33" fmla="*/ 336 h 669"/>
              <a:gd name="T34" fmla="*/ 38 w 156"/>
              <a:gd name="T35" fmla="*/ 336 h 669"/>
              <a:gd name="T36" fmla="*/ 51 w 156"/>
              <a:gd name="T37" fmla="*/ 393 h 669"/>
              <a:gd name="T38" fmla="*/ 49 w 156"/>
              <a:gd name="T39" fmla="*/ 455 h 669"/>
              <a:gd name="T40" fmla="*/ 59 w 156"/>
              <a:gd name="T41" fmla="*/ 457 h 669"/>
              <a:gd name="T42" fmla="*/ 66 w 156"/>
              <a:gd name="T43" fmla="*/ 459 h 669"/>
              <a:gd name="T44" fmla="*/ 69 w 156"/>
              <a:gd name="T45" fmla="*/ 461 h 669"/>
              <a:gd name="T46" fmla="*/ 85 w 156"/>
              <a:gd name="T47" fmla="*/ 434 h 669"/>
              <a:gd name="T48" fmla="*/ 94 w 156"/>
              <a:gd name="T49" fmla="*/ 410 h 669"/>
              <a:gd name="T50" fmla="*/ 109 w 156"/>
              <a:gd name="T51" fmla="*/ 440 h 669"/>
              <a:gd name="T52" fmla="*/ 124 w 156"/>
              <a:gd name="T53" fmla="*/ 542 h 669"/>
              <a:gd name="T54" fmla="*/ 131 w 156"/>
              <a:gd name="T55" fmla="*/ 557 h 669"/>
              <a:gd name="T56" fmla="*/ 139 w 156"/>
              <a:gd name="T57" fmla="*/ 612 h 669"/>
              <a:gd name="T58" fmla="*/ 139 w 156"/>
              <a:gd name="T59" fmla="*/ 669 h 669"/>
              <a:gd name="T60" fmla="*/ 149 w 156"/>
              <a:gd name="T61" fmla="*/ 638 h 669"/>
              <a:gd name="T62" fmla="*/ 150 w 156"/>
              <a:gd name="T63" fmla="*/ 581 h 669"/>
              <a:gd name="T64" fmla="*/ 135 w 156"/>
              <a:gd name="T65" fmla="*/ 526 h 669"/>
              <a:gd name="T66" fmla="*/ 126 w 156"/>
              <a:gd name="T67" fmla="*/ 483 h 669"/>
              <a:gd name="T68" fmla="*/ 133 w 156"/>
              <a:gd name="T69" fmla="*/ 446 h 669"/>
              <a:gd name="T70" fmla="*/ 113 w 156"/>
              <a:gd name="T71" fmla="*/ 402 h 669"/>
              <a:gd name="T72" fmla="*/ 103 w 156"/>
              <a:gd name="T73" fmla="*/ 365 h 669"/>
              <a:gd name="T74" fmla="*/ 124 w 156"/>
              <a:gd name="T75" fmla="*/ 318 h 669"/>
              <a:gd name="T76" fmla="*/ 142 w 156"/>
              <a:gd name="T77" fmla="*/ 299 h 669"/>
              <a:gd name="T78" fmla="*/ 156 w 156"/>
              <a:gd name="T79" fmla="*/ 253 h 669"/>
              <a:gd name="T80" fmla="*/ 139 w 156"/>
              <a:gd name="T81" fmla="*/ 257 h 669"/>
              <a:gd name="T82" fmla="*/ 121 w 156"/>
              <a:gd name="T83" fmla="*/ 228 h 669"/>
              <a:gd name="T84" fmla="*/ 111 w 156"/>
              <a:gd name="T85" fmla="*/ 191 h 669"/>
              <a:gd name="T86" fmla="*/ 106 w 156"/>
              <a:gd name="T87" fmla="*/ 161 h 6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6"/>
              <a:gd name="T133" fmla="*/ 0 h 669"/>
              <a:gd name="T134" fmla="*/ 156 w 156"/>
              <a:gd name="T135" fmla="*/ 669 h 6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6" h="669">
                <a:moveTo>
                  <a:pt x="106" y="161"/>
                </a:moveTo>
                <a:lnTo>
                  <a:pt x="87" y="165"/>
                </a:lnTo>
                <a:lnTo>
                  <a:pt x="86" y="149"/>
                </a:lnTo>
                <a:lnTo>
                  <a:pt x="85" y="136"/>
                </a:lnTo>
                <a:lnTo>
                  <a:pt x="93" y="110"/>
                </a:lnTo>
                <a:lnTo>
                  <a:pt x="96" y="93"/>
                </a:lnTo>
                <a:lnTo>
                  <a:pt x="92" y="65"/>
                </a:lnTo>
                <a:lnTo>
                  <a:pt x="88" y="36"/>
                </a:lnTo>
                <a:lnTo>
                  <a:pt x="81" y="28"/>
                </a:lnTo>
                <a:lnTo>
                  <a:pt x="66" y="0"/>
                </a:lnTo>
                <a:lnTo>
                  <a:pt x="64" y="12"/>
                </a:lnTo>
                <a:lnTo>
                  <a:pt x="61" y="30"/>
                </a:lnTo>
                <a:lnTo>
                  <a:pt x="59" y="40"/>
                </a:lnTo>
                <a:lnTo>
                  <a:pt x="63" y="51"/>
                </a:lnTo>
                <a:lnTo>
                  <a:pt x="49" y="47"/>
                </a:lnTo>
                <a:lnTo>
                  <a:pt x="33" y="79"/>
                </a:lnTo>
                <a:lnTo>
                  <a:pt x="32" y="108"/>
                </a:lnTo>
                <a:lnTo>
                  <a:pt x="32" y="124"/>
                </a:lnTo>
                <a:lnTo>
                  <a:pt x="24" y="169"/>
                </a:lnTo>
                <a:lnTo>
                  <a:pt x="12" y="169"/>
                </a:lnTo>
                <a:lnTo>
                  <a:pt x="12" y="200"/>
                </a:lnTo>
                <a:lnTo>
                  <a:pt x="12" y="238"/>
                </a:lnTo>
                <a:lnTo>
                  <a:pt x="5" y="238"/>
                </a:lnTo>
                <a:lnTo>
                  <a:pt x="4" y="240"/>
                </a:lnTo>
                <a:lnTo>
                  <a:pt x="5" y="261"/>
                </a:lnTo>
                <a:lnTo>
                  <a:pt x="0" y="269"/>
                </a:lnTo>
                <a:lnTo>
                  <a:pt x="12" y="301"/>
                </a:lnTo>
                <a:lnTo>
                  <a:pt x="13" y="302"/>
                </a:lnTo>
                <a:lnTo>
                  <a:pt x="16" y="295"/>
                </a:lnTo>
                <a:lnTo>
                  <a:pt x="21" y="316"/>
                </a:lnTo>
                <a:lnTo>
                  <a:pt x="22" y="318"/>
                </a:lnTo>
                <a:lnTo>
                  <a:pt x="29" y="316"/>
                </a:lnTo>
                <a:lnTo>
                  <a:pt x="35" y="330"/>
                </a:lnTo>
                <a:lnTo>
                  <a:pt x="31" y="336"/>
                </a:lnTo>
                <a:lnTo>
                  <a:pt x="35" y="350"/>
                </a:lnTo>
                <a:lnTo>
                  <a:pt x="38" y="336"/>
                </a:lnTo>
                <a:lnTo>
                  <a:pt x="45" y="365"/>
                </a:lnTo>
                <a:lnTo>
                  <a:pt x="51" y="393"/>
                </a:lnTo>
                <a:lnTo>
                  <a:pt x="50" y="424"/>
                </a:lnTo>
                <a:lnTo>
                  <a:pt x="49" y="455"/>
                </a:lnTo>
                <a:lnTo>
                  <a:pt x="56" y="438"/>
                </a:lnTo>
                <a:lnTo>
                  <a:pt x="59" y="457"/>
                </a:lnTo>
                <a:lnTo>
                  <a:pt x="61" y="461"/>
                </a:lnTo>
                <a:lnTo>
                  <a:pt x="66" y="459"/>
                </a:lnTo>
                <a:lnTo>
                  <a:pt x="69" y="457"/>
                </a:lnTo>
                <a:lnTo>
                  <a:pt x="69" y="461"/>
                </a:lnTo>
                <a:lnTo>
                  <a:pt x="82" y="444"/>
                </a:lnTo>
                <a:lnTo>
                  <a:pt x="85" y="434"/>
                </a:lnTo>
                <a:lnTo>
                  <a:pt x="89" y="438"/>
                </a:lnTo>
                <a:lnTo>
                  <a:pt x="94" y="410"/>
                </a:lnTo>
                <a:lnTo>
                  <a:pt x="101" y="426"/>
                </a:lnTo>
                <a:lnTo>
                  <a:pt x="109" y="440"/>
                </a:lnTo>
                <a:lnTo>
                  <a:pt x="118" y="491"/>
                </a:lnTo>
                <a:lnTo>
                  <a:pt x="124" y="542"/>
                </a:lnTo>
                <a:lnTo>
                  <a:pt x="125" y="532"/>
                </a:lnTo>
                <a:lnTo>
                  <a:pt x="131" y="557"/>
                </a:lnTo>
                <a:lnTo>
                  <a:pt x="135" y="585"/>
                </a:lnTo>
                <a:lnTo>
                  <a:pt x="139" y="612"/>
                </a:lnTo>
                <a:lnTo>
                  <a:pt x="139" y="642"/>
                </a:lnTo>
                <a:lnTo>
                  <a:pt x="139" y="669"/>
                </a:lnTo>
                <a:lnTo>
                  <a:pt x="142" y="661"/>
                </a:lnTo>
                <a:lnTo>
                  <a:pt x="149" y="638"/>
                </a:lnTo>
                <a:lnTo>
                  <a:pt x="154" y="614"/>
                </a:lnTo>
                <a:lnTo>
                  <a:pt x="150" y="581"/>
                </a:lnTo>
                <a:lnTo>
                  <a:pt x="144" y="550"/>
                </a:lnTo>
                <a:lnTo>
                  <a:pt x="135" y="526"/>
                </a:lnTo>
                <a:lnTo>
                  <a:pt x="126" y="503"/>
                </a:lnTo>
                <a:lnTo>
                  <a:pt x="126" y="483"/>
                </a:lnTo>
                <a:lnTo>
                  <a:pt x="128" y="467"/>
                </a:lnTo>
                <a:lnTo>
                  <a:pt x="133" y="446"/>
                </a:lnTo>
                <a:lnTo>
                  <a:pt x="128" y="442"/>
                </a:lnTo>
                <a:lnTo>
                  <a:pt x="113" y="402"/>
                </a:lnTo>
                <a:lnTo>
                  <a:pt x="99" y="363"/>
                </a:lnTo>
                <a:lnTo>
                  <a:pt x="103" y="365"/>
                </a:lnTo>
                <a:lnTo>
                  <a:pt x="107" y="324"/>
                </a:lnTo>
                <a:lnTo>
                  <a:pt x="124" y="318"/>
                </a:lnTo>
                <a:lnTo>
                  <a:pt x="132" y="302"/>
                </a:lnTo>
                <a:lnTo>
                  <a:pt x="142" y="299"/>
                </a:lnTo>
                <a:lnTo>
                  <a:pt x="149" y="279"/>
                </a:lnTo>
                <a:lnTo>
                  <a:pt x="156" y="253"/>
                </a:lnTo>
                <a:lnTo>
                  <a:pt x="152" y="250"/>
                </a:lnTo>
                <a:lnTo>
                  <a:pt x="139" y="257"/>
                </a:lnTo>
                <a:lnTo>
                  <a:pt x="131" y="236"/>
                </a:lnTo>
                <a:lnTo>
                  <a:pt x="121" y="228"/>
                </a:lnTo>
                <a:lnTo>
                  <a:pt x="122" y="199"/>
                </a:lnTo>
                <a:lnTo>
                  <a:pt x="111" y="191"/>
                </a:lnTo>
                <a:lnTo>
                  <a:pt x="107" y="165"/>
                </a:lnTo>
                <a:lnTo>
                  <a:pt x="106" y="16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81" name="Freeform 69"/>
          <p:cNvSpPr>
            <a:spLocks/>
          </p:cNvSpPr>
          <p:nvPr/>
        </p:nvSpPr>
        <p:spPr bwMode="auto">
          <a:xfrm>
            <a:off x="9783234" y="3989388"/>
            <a:ext cx="156633" cy="165100"/>
          </a:xfrm>
          <a:custGeom>
            <a:avLst/>
            <a:gdLst>
              <a:gd name="T0" fmla="*/ 16 w 86"/>
              <a:gd name="T1" fmla="*/ 138 h 218"/>
              <a:gd name="T2" fmla="*/ 16 w 86"/>
              <a:gd name="T3" fmla="*/ 153 h 218"/>
              <a:gd name="T4" fmla="*/ 3 w 86"/>
              <a:gd name="T5" fmla="*/ 114 h 218"/>
              <a:gd name="T6" fmla="*/ 0 w 86"/>
              <a:gd name="T7" fmla="*/ 87 h 218"/>
              <a:gd name="T8" fmla="*/ 10 w 86"/>
              <a:gd name="T9" fmla="*/ 91 h 218"/>
              <a:gd name="T10" fmla="*/ 6 w 86"/>
              <a:gd name="T11" fmla="*/ 53 h 218"/>
              <a:gd name="T12" fmla="*/ 4 w 86"/>
              <a:gd name="T13" fmla="*/ 16 h 218"/>
              <a:gd name="T14" fmla="*/ 9 w 86"/>
              <a:gd name="T15" fmla="*/ 0 h 218"/>
              <a:gd name="T16" fmla="*/ 32 w 86"/>
              <a:gd name="T17" fmla="*/ 8 h 218"/>
              <a:gd name="T18" fmla="*/ 35 w 86"/>
              <a:gd name="T19" fmla="*/ 16 h 218"/>
              <a:gd name="T20" fmla="*/ 41 w 86"/>
              <a:gd name="T21" fmla="*/ 47 h 218"/>
              <a:gd name="T22" fmla="*/ 43 w 86"/>
              <a:gd name="T23" fmla="*/ 67 h 218"/>
              <a:gd name="T24" fmla="*/ 40 w 86"/>
              <a:gd name="T25" fmla="*/ 91 h 218"/>
              <a:gd name="T26" fmla="*/ 32 w 86"/>
              <a:gd name="T27" fmla="*/ 104 h 218"/>
              <a:gd name="T28" fmla="*/ 33 w 86"/>
              <a:gd name="T29" fmla="*/ 130 h 218"/>
              <a:gd name="T30" fmla="*/ 43 w 86"/>
              <a:gd name="T31" fmla="*/ 169 h 218"/>
              <a:gd name="T32" fmla="*/ 49 w 86"/>
              <a:gd name="T33" fmla="*/ 167 h 218"/>
              <a:gd name="T34" fmla="*/ 49 w 86"/>
              <a:gd name="T35" fmla="*/ 163 h 218"/>
              <a:gd name="T36" fmla="*/ 59 w 86"/>
              <a:gd name="T37" fmla="*/ 159 h 218"/>
              <a:gd name="T38" fmla="*/ 67 w 86"/>
              <a:gd name="T39" fmla="*/ 177 h 218"/>
              <a:gd name="T40" fmla="*/ 69 w 86"/>
              <a:gd name="T41" fmla="*/ 169 h 218"/>
              <a:gd name="T42" fmla="*/ 77 w 86"/>
              <a:gd name="T43" fmla="*/ 181 h 218"/>
              <a:gd name="T44" fmla="*/ 74 w 86"/>
              <a:gd name="T45" fmla="*/ 185 h 218"/>
              <a:gd name="T46" fmla="*/ 81 w 86"/>
              <a:gd name="T47" fmla="*/ 200 h 218"/>
              <a:gd name="T48" fmla="*/ 86 w 86"/>
              <a:gd name="T49" fmla="*/ 204 h 218"/>
              <a:gd name="T50" fmla="*/ 81 w 86"/>
              <a:gd name="T51" fmla="*/ 218 h 218"/>
              <a:gd name="T52" fmla="*/ 81 w 86"/>
              <a:gd name="T53" fmla="*/ 210 h 218"/>
              <a:gd name="T54" fmla="*/ 69 w 86"/>
              <a:gd name="T55" fmla="*/ 196 h 218"/>
              <a:gd name="T56" fmla="*/ 60 w 86"/>
              <a:gd name="T57" fmla="*/ 181 h 218"/>
              <a:gd name="T58" fmla="*/ 54 w 86"/>
              <a:gd name="T59" fmla="*/ 175 h 218"/>
              <a:gd name="T60" fmla="*/ 57 w 86"/>
              <a:gd name="T61" fmla="*/ 198 h 218"/>
              <a:gd name="T62" fmla="*/ 38 w 86"/>
              <a:gd name="T63" fmla="*/ 171 h 218"/>
              <a:gd name="T64" fmla="*/ 27 w 86"/>
              <a:gd name="T65" fmla="*/ 181 h 218"/>
              <a:gd name="T66" fmla="*/ 21 w 86"/>
              <a:gd name="T67" fmla="*/ 173 h 218"/>
              <a:gd name="T68" fmla="*/ 20 w 86"/>
              <a:gd name="T69" fmla="*/ 157 h 218"/>
              <a:gd name="T70" fmla="*/ 23 w 86"/>
              <a:gd name="T71" fmla="*/ 142 h 218"/>
              <a:gd name="T72" fmla="*/ 16 w 86"/>
              <a:gd name="T73" fmla="*/ 138 h 2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
              <a:gd name="T112" fmla="*/ 0 h 218"/>
              <a:gd name="T113" fmla="*/ 86 w 86"/>
              <a:gd name="T114" fmla="*/ 218 h 2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 h="218">
                <a:moveTo>
                  <a:pt x="16" y="138"/>
                </a:moveTo>
                <a:lnTo>
                  <a:pt x="16" y="153"/>
                </a:lnTo>
                <a:lnTo>
                  <a:pt x="3" y="114"/>
                </a:lnTo>
                <a:lnTo>
                  <a:pt x="0" y="87"/>
                </a:lnTo>
                <a:lnTo>
                  <a:pt x="10" y="91"/>
                </a:lnTo>
                <a:lnTo>
                  <a:pt x="6" y="53"/>
                </a:lnTo>
                <a:lnTo>
                  <a:pt x="4" y="16"/>
                </a:lnTo>
                <a:lnTo>
                  <a:pt x="9" y="0"/>
                </a:lnTo>
                <a:lnTo>
                  <a:pt x="32" y="8"/>
                </a:lnTo>
                <a:lnTo>
                  <a:pt x="35" y="16"/>
                </a:lnTo>
                <a:lnTo>
                  <a:pt x="41" y="47"/>
                </a:lnTo>
                <a:lnTo>
                  <a:pt x="43" y="67"/>
                </a:lnTo>
                <a:lnTo>
                  <a:pt x="40" y="91"/>
                </a:lnTo>
                <a:lnTo>
                  <a:pt x="32" y="104"/>
                </a:lnTo>
                <a:lnTo>
                  <a:pt x="33" y="130"/>
                </a:lnTo>
                <a:lnTo>
                  <a:pt x="43" y="169"/>
                </a:lnTo>
                <a:lnTo>
                  <a:pt x="49" y="167"/>
                </a:lnTo>
                <a:lnTo>
                  <a:pt x="49" y="163"/>
                </a:lnTo>
                <a:lnTo>
                  <a:pt x="59" y="159"/>
                </a:lnTo>
                <a:lnTo>
                  <a:pt x="67" y="177"/>
                </a:lnTo>
                <a:lnTo>
                  <a:pt x="69" y="169"/>
                </a:lnTo>
                <a:lnTo>
                  <a:pt x="77" y="181"/>
                </a:lnTo>
                <a:lnTo>
                  <a:pt x="74" y="185"/>
                </a:lnTo>
                <a:lnTo>
                  <a:pt x="81" y="200"/>
                </a:lnTo>
                <a:lnTo>
                  <a:pt x="86" y="204"/>
                </a:lnTo>
                <a:lnTo>
                  <a:pt x="81" y="218"/>
                </a:lnTo>
                <a:lnTo>
                  <a:pt x="81" y="210"/>
                </a:lnTo>
                <a:lnTo>
                  <a:pt x="69" y="196"/>
                </a:lnTo>
                <a:lnTo>
                  <a:pt x="60" y="181"/>
                </a:lnTo>
                <a:lnTo>
                  <a:pt x="54" y="175"/>
                </a:lnTo>
                <a:lnTo>
                  <a:pt x="57" y="198"/>
                </a:lnTo>
                <a:lnTo>
                  <a:pt x="38" y="171"/>
                </a:lnTo>
                <a:lnTo>
                  <a:pt x="27" y="181"/>
                </a:lnTo>
                <a:lnTo>
                  <a:pt x="21" y="173"/>
                </a:lnTo>
                <a:lnTo>
                  <a:pt x="20" y="157"/>
                </a:lnTo>
                <a:lnTo>
                  <a:pt x="23" y="142"/>
                </a:lnTo>
                <a:lnTo>
                  <a:pt x="16" y="13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82" name="Freeform 70"/>
          <p:cNvSpPr>
            <a:spLocks/>
          </p:cNvSpPr>
          <p:nvPr/>
        </p:nvSpPr>
        <p:spPr bwMode="auto">
          <a:xfrm>
            <a:off x="9886951" y="4237038"/>
            <a:ext cx="152400" cy="114300"/>
          </a:xfrm>
          <a:custGeom>
            <a:avLst/>
            <a:gdLst>
              <a:gd name="T0" fmla="*/ 64 w 84"/>
              <a:gd name="T1" fmla="*/ 151 h 151"/>
              <a:gd name="T2" fmla="*/ 62 w 84"/>
              <a:gd name="T3" fmla="*/ 135 h 151"/>
              <a:gd name="T4" fmla="*/ 58 w 84"/>
              <a:gd name="T5" fmla="*/ 139 h 151"/>
              <a:gd name="T6" fmla="*/ 38 w 84"/>
              <a:gd name="T7" fmla="*/ 120 h 151"/>
              <a:gd name="T8" fmla="*/ 40 w 84"/>
              <a:gd name="T9" fmla="*/ 88 h 151"/>
              <a:gd name="T10" fmla="*/ 30 w 84"/>
              <a:gd name="T11" fmla="*/ 69 h 151"/>
              <a:gd name="T12" fmla="*/ 26 w 84"/>
              <a:gd name="T13" fmla="*/ 80 h 151"/>
              <a:gd name="T14" fmla="*/ 21 w 84"/>
              <a:gd name="T15" fmla="*/ 76 h 151"/>
              <a:gd name="T16" fmla="*/ 19 w 84"/>
              <a:gd name="T17" fmla="*/ 82 h 151"/>
              <a:gd name="T18" fmla="*/ 13 w 84"/>
              <a:gd name="T19" fmla="*/ 71 h 151"/>
              <a:gd name="T20" fmla="*/ 5 w 84"/>
              <a:gd name="T21" fmla="*/ 92 h 151"/>
              <a:gd name="T22" fmla="*/ 0 w 84"/>
              <a:gd name="T23" fmla="*/ 100 h 151"/>
              <a:gd name="T24" fmla="*/ 2 w 84"/>
              <a:gd name="T25" fmla="*/ 74 h 151"/>
              <a:gd name="T26" fmla="*/ 17 w 84"/>
              <a:gd name="T27" fmla="*/ 53 h 151"/>
              <a:gd name="T28" fmla="*/ 28 w 84"/>
              <a:gd name="T29" fmla="*/ 39 h 151"/>
              <a:gd name="T30" fmla="*/ 31 w 84"/>
              <a:gd name="T31" fmla="*/ 61 h 151"/>
              <a:gd name="T32" fmla="*/ 40 w 84"/>
              <a:gd name="T33" fmla="*/ 51 h 151"/>
              <a:gd name="T34" fmla="*/ 45 w 84"/>
              <a:gd name="T35" fmla="*/ 43 h 151"/>
              <a:gd name="T36" fmla="*/ 48 w 84"/>
              <a:gd name="T37" fmla="*/ 27 h 151"/>
              <a:gd name="T38" fmla="*/ 55 w 84"/>
              <a:gd name="T39" fmla="*/ 29 h 151"/>
              <a:gd name="T40" fmla="*/ 60 w 84"/>
              <a:gd name="T41" fmla="*/ 27 h 151"/>
              <a:gd name="T42" fmla="*/ 59 w 84"/>
              <a:gd name="T43" fmla="*/ 0 h 151"/>
              <a:gd name="T44" fmla="*/ 72 w 84"/>
              <a:gd name="T45" fmla="*/ 18 h 151"/>
              <a:gd name="T46" fmla="*/ 75 w 84"/>
              <a:gd name="T47" fmla="*/ 43 h 151"/>
              <a:gd name="T48" fmla="*/ 84 w 84"/>
              <a:gd name="T49" fmla="*/ 88 h 151"/>
              <a:gd name="T50" fmla="*/ 78 w 84"/>
              <a:gd name="T51" fmla="*/ 106 h 151"/>
              <a:gd name="T52" fmla="*/ 77 w 84"/>
              <a:gd name="T53" fmla="*/ 120 h 151"/>
              <a:gd name="T54" fmla="*/ 70 w 84"/>
              <a:gd name="T55" fmla="*/ 90 h 151"/>
              <a:gd name="T56" fmla="*/ 63 w 84"/>
              <a:gd name="T57" fmla="*/ 100 h 151"/>
              <a:gd name="T58" fmla="*/ 67 w 84"/>
              <a:gd name="T59" fmla="*/ 122 h 151"/>
              <a:gd name="T60" fmla="*/ 64 w 84"/>
              <a:gd name="T61" fmla="*/ 151 h 1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
              <a:gd name="T94" fmla="*/ 0 h 151"/>
              <a:gd name="T95" fmla="*/ 84 w 84"/>
              <a:gd name="T96" fmla="*/ 151 h 1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 h="151">
                <a:moveTo>
                  <a:pt x="64" y="151"/>
                </a:moveTo>
                <a:lnTo>
                  <a:pt x="62" y="135"/>
                </a:lnTo>
                <a:lnTo>
                  <a:pt x="58" y="139"/>
                </a:lnTo>
                <a:lnTo>
                  <a:pt x="38" y="120"/>
                </a:lnTo>
                <a:lnTo>
                  <a:pt x="40" y="88"/>
                </a:lnTo>
                <a:lnTo>
                  <a:pt x="30" y="69"/>
                </a:lnTo>
                <a:lnTo>
                  <a:pt x="26" y="80"/>
                </a:lnTo>
                <a:lnTo>
                  <a:pt x="21" y="76"/>
                </a:lnTo>
                <a:lnTo>
                  <a:pt x="19" y="82"/>
                </a:lnTo>
                <a:lnTo>
                  <a:pt x="13" y="71"/>
                </a:lnTo>
                <a:lnTo>
                  <a:pt x="5" y="92"/>
                </a:lnTo>
                <a:lnTo>
                  <a:pt x="0" y="100"/>
                </a:lnTo>
                <a:lnTo>
                  <a:pt x="2" y="74"/>
                </a:lnTo>
                <a:lnTo>
                  <a:pt x="17" y="53"/>
                </a:lnTo>
                <a:lnTo>
                  <a:pt x="28" y="39"/>
                </a:lnTo>
                <a:lnTo>
                  <a:pt x="31" y="61"/>
                </a:lnTo>
                <a:lnTo>
                  <a:pt x="40" y="51"/>
                </a:lnTo>
                <a:lnTo>
                  <a:pt x="45" y="43"/>
                </a:lnTo>
                <a:lnTo>
                  <a:pt x="48" y="27"/>
                </a:lnTo>
                <a:lnTo>
                  <a:pt x="55" y="29"/>
                </a:lnTo>
                <a:lnTo>
                  <a:pt x="60" y="27"/>
                </a:lnTo>
                <a:lnTo>
                  <a:pt x="59" y="0"/>
                </a:lnTo>
                <a:lnTo>
                  <a:pt x="72" y="18"/>
                </a:lnTo>
                <a:lnTo>
                  <a:pt x="75" y="43"/>
                </a:lnTo>
                <a:lnTo>
                  <a:pt x="84" y="88"/>
                </a:lnTo>
                <a:lnTo>
                  <a:pt x="78" y="106"/>
                </a:lnTo>
                <a:lnTo>
                  <a:pt x="77" y="120"/>
                </a:lnTo>
                <a:lnTo>
                  <a:pt x="70" y="90"/>
                </a:lnTo>
                <a:lnTo>
                  <a:pt x="63" y="100"/>
                </a:lnTo>
                <a:lnTo>
                  <a:pt x="67" y="122"/>
                </a:lnTo>
                <a:lnTo>
                  <a:pt x="64" y="15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83" name="Freeform 71"/>
          <p:cNvSpPr>
            <a:spLocks/>
          </p:cNvSpPr>
          <p:nvPr/>
        </p:nvSpPr>
        <p:spPr bwMode="auto">
          <a:xfrm>
            <a:off x="9897534" y="4205289"/>
            <a:ext cx="31751" cy="52387"/>
          </a:xfrm>
          <a:custGeom>
            <a:avLst/>
            <a:gdLst>
              <a:gd name="T0" fmla="*/ 17 w 17"/>
              <a:gd name="T1" fmla="*/ 0 h 64"/>
              <a:gd name="T2" fmla="*/ 13 w 17"/>
              <a:gd name="T3" fmla="*/ 47 h 64"/>
              <a:gd name="T4" fmla="*/ 13 w 17"/>
              <a:gd name="T5" fmla="*/ 64 h 64"/>
              <a:gd name="T6" fmla="*/ 0 w 17"/>
              <a:gd name="T7" fmla="*/ 43 h 64"/>
              <a:gd name="T8" fmla="*/ 3 w 17"/>
              <a:gd name="T9" fmla="*/ 31 h 64"/>
              <a:gd name="T10" fmla="*/ 5 w 17"/>
              <a:gd name="T11" fmla="*/ 0 h 64"/>
              <a:gd name="T12" fmla="*/ 17 w 17"/>
              <a:gd name="T13" fmla="*/ 0 h 64"/>
              <a:gd name="T14" fmla="*/ 0 60000 65536"/>
              <a:gd name="T15" fmla="*/ 0 60000 65536"/>
              <a:gd name="T16" fmla="*/ 0 60000 65536"/>
              <a:gd name="T17" fmla="*/ 0 60000 65536"/>
              <a:gd name="T18" fmla="*/ 0 60000 65536"/>
              <a:gd name="T19" fmla="*/ 0 60000 65536"/>
              <a:gd name="T20" fmla="*/ 0 60000 65536"/>
              <a:gd name="T21" fmla="*/ 0 w 17"/>
              <a:gd name="T22" fmla="*/ 0 h 64"/>
              <a:gd name="T23" fmla="*/ 17 w 17"/>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64">
                <a:moveTo>
                  <a:pt x="17" y="0"/>
                </a:moveTo>
                <a:lnTo>
                  <a:pt x="13" y="47"/>
                </a:lnTo>
                <a:lnTo>
                  <a:pt x="13" y="64"/>
                </a:lnTo>
                <a:lnTo>
                  <a:pt x="0" y="43"/>
                </a:lnTo>
                <a:lnTo>
                  <a:pt x="3" y="31"/>
                </a:lnTo>
                <a:lnTo>
                  <a:pt x="5" y="0"/>
                </a:lnTo>
                <a:lnTo>
                  <a:pt x="17"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84" name="Freeform 72"/>
          <p:cNvSpPr>
            <a:spLocks/>
          </p:cNvSpPr>
          <p:nvPr/>
        </p:nvSpPr>
        <p:spPr bwMode="auto">
          <a:xfrm>
            <a:off x="9946218" y="4157664"/>
            <a:ext cx="55033" cy="41275"/>
          </a:xfrm>
          <a:custGeom>
            <a:avLst/>
            <a:gdLst>
              <a:gd name="T0" fmla="*/ 22 w 30"/>
              <a:gd name="T1" fmla="*/ 53 h 55"/>
              <a:gd name="T2" fmla="*/ 14 w 30"/>
              <a:gd name="T3" fmla="*/ 35 h 55"/>
              <a:gd name="T4" fmla="*/ 0 w 30"/>
              <a:gd name="T5" fmla="*/ 6 h 55"/>
              <a:gd name="T6" fmla="*/ 16 w 30"/>
              <a:gd name="T7" fmla="*/ 0 h 55"/>
              <a:gd name="T8" fmla="*/ 22 w 30"/>
              <a:gd name="T9" fmla="*/ 24 h 55"/>
              <a:gd name="T10" fmla="*/ 30 w 30"/>
              <a:gd name="T11" fmla="*/ 55 h 55"/>
              <a:gd name="T12" fmla="*/ 22 w 30"/>
              <a:gd name="T13" fmla="*/ 53 h 55"/>
              <a:gd name="T14" fmla="*/ 0 60000 65536"/>
              <a:gd name="T15" fmla="*/ 0 60000 65536"/>
              <a:gd name="T16" fmla="*/ 0 60000 65536"/>
              <a:gd name="T17" fmla="*/ 0 60000 65536"/>
              <a:gd name="T18" fmla="*/ 0 60000 65536"/>
              <a:gd name="T19" fmla="*/ 0 60000 65536"/>
              <a:gd name="T20" fmla="*/ 0 60000 65536"/>
              <a:gd name="T21" fmla="*/ 0 w 30"/>
              <a:gd name="T22" fmla="*/ 0 h 55"/>
              <a:gd name="T23" fmla="*/ 30 w 30"/>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55">
                <a:moveTo>
                  <a:pt x="22" y="53"/>
                </a:moveTo>
                <a:lnTo>
                  <a:pt x="14" y="35"/>
                </a:lnTo>
                <a:lnTo>
                  <a:pt x="0" y="6"/>
                </a:lnTo>
                <a:lnTo>
                  <a:pt x="16" y="0"/>
                </a:lnTo>
                <a:lnTo>
                  <a:pt x="22" y="24"/>
                </a:lnTo>
                <a:lnTo>
                  <a:pt x="30" y="55"/>
                </a:lnTo>
                <a:lnTo>
                  <a:pt x="22" y="5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85" name="Freeform 73"/>
          <p:cNvSpPr>
            <a:spLocks/>
          </p:cNvSpPr>
          <p:nvPr/>
        </p:nvSpPr>
        <p:spPr bwMode="auto">
          <a:xfrm>
            <a:off x="9870018" y="4178300"/>
            <a:ext cx="44449" cy="38100"/>
          </a:xfrm>
          <a:custGeom>
            <a:avLst/>
            <a:gdLst>
              <a:gd name="T0" fmla="*/ 21 w 24"/>
              <a:gd name="T1" fmla="*/ 10 h 49"/>
              <a:gd name="T2" fmla="*/ 3 w 24"/>
              <a:gd name="T3" fmla="*/ 0 h 49"/>
              <a:gd name="T4" fmla="*/ 0 w 24"/>
              <a:gd name="T5" fmla="*/ 2 h 49"/>
              <a:gd name="T6" fmla="*/ 6 w 24"/>
              <a:gd name="T7" fmla="*/ 49 h 49"/>
              <a:gd name="T8" fmla="*/ 22 w 24"/>
              <a:gd name="T9" fmla="*/ 18 h 49"/>
              <a:gd name="T10" fmla="*/ 24 w 24"/>
              <a:gd name="T11" fmla="*/ 16 h 49"/>
              <a:gd name="T12" fmla="*/ 21 w 24"/>
              <a:gd name="T13" fmla="*/ 10 h 49"/>
              <a:gd name="T14" fmla="*/ 0 60000 65536"/>
              <a:gd name="T15" fmla="*/ 0 60000 65536"/>
              <a:gd name="T16" fmla="*/ 0 60000 65536"/>
              <a:gd name="T17" fmla="*/ 0 60000 65536"/>
              <a:gd name="T18" fmla="*/ 0 60000 65536"/>
              <a:gd name="T19" fmla="*/ 0 60000 65536"/>
              <a:gd name="T20" fmla="*/ 0 60000 65536"/>
              <a:gd name="T21" fmla="*/ 0 w 24"/>
              <a:gd name="T22" fmla="*/ 0 h 49"/>
              <a:gd name="T23" fmla="*/ 24 w 2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49">
                <a:moveTo>
                  <a:pt x="21" y="10"/>
                </a:moveTo>
                <a:lnTo>
                  <a:pt x="3" y="0"/>
                </a:lnTo>
                <a:lnTo>
                  <a:pt x="0" y="2"/>
                </a:lnTo>
                <a:lnTo>
                  <a:pt x="6" y="49"/>
                </a:lnTo>
                <a:lnTo>
                  <a:pt x="22" y="18"/>
                </a:lnTo>
                <a:lnTo>
                  <a:pt x="24" y="16"/>
                </a:lnTo>
                <a:lnTo>
                  <a:pt x="21" y="1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86" name="Freeform 74"/>
          <p:cNvSpPr>
            <a:spLocks/>
          </p:cNvSpPr>
          <p:nvPr/>
        </p:nvSpPr>
        <p:spPr bwMode="auto">
          <a:xfrm>
            <a:off x="9730317" y="4195764"/>
            <a:ext cx="76200" cy="79375"/>
          </a:xfrm>
          <a:custGeom>
            <a:avLst/>
            <a:gdLst>
              <a:gd name="T0" fmla="*/ 42 w 42"/>
              <a:gd name="T1" fmla="*/ 28 h 104"/>
              <a:gd name="T2" fmla="*/ 25 w 42"/>
              <a:gd name="T3" fmla="*/ 57 h 104"/>
              <a:gd name="T4" fmla="*/ 12 w 42"/>
              <a:gd name="T5" fmla="*/ 80 h 104"/>
              <a:gd name="T6" fmla="*/ 0 w 42"/>
              <a:gd name="T7" fmla="*/ 104 h 104"/>
              <a:gd name="T8" fmla="*/ 1 w 42"/>
              <a:gd name="T9" fmla="*/ 96 h 104"/>
              <a:gd name="T10" fmla="*/ 14 w 42"/>
              <a:gd name="T11" fmla="*/ 69 h 104"/>
              <a:gd name="T12" fmla="*/ 27 w 42"/>
              <a:gd name="T13" fmla="*/ 39 h 104"/>
              <a:gd name="T14" fmla="*/ 32 w 42"/>
              <a:gd name="T15" fmla="*/ 18 h 104"/>
              <a:gd name="T16" fmla="*/ 34 w 42"/>
              <a:gd name="T17" fmla="*/ 18 h 104"/>
              <a:gd name="T18" fmla="*/ 34 w 42"/>
              <a:gd name="T19" fmla="*/ 0 h 104"/>
              <a:gd name="T20" fmla="*/ 42 w 42"/>
              <a:gd name="T21" fmla="*/ 28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04"/>
              <a:gd name="T35" fmla="*/ 42 w 42"/>
              <a:gd name="T36" fmla="*/ 104 h 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04">
                <a:moveTo>
                  <a:pt x="42" y="28"/>
                </a:moveTo>
                <a:lnTo>
                  <a:pt x="25" y="57"/>
                </a:lnTo>
                <a:lnTo>
                  <a:pt x="12" y="80"/>
                </a:lnTo>
                <a:lnTo>
                  <a:pt x="0" y="104"/>
                </a:lnTo>
                <a:lnTo>
                  <a:pt x="1" y="96"/>
                </a:lnTo>
                <a:lnTo>
                  <a:pt x="14" y="69"/>
                </a:lnTo>
                <a:lnTo>
                  <a:pt x="27" y="39"/>
                </a:lnTo>
                <a:lnTo>
                  <a:pt x="32" y="18"/>
                </a:lnTo>
                <a:lnTo>
                  <a:pt x="34" y="18"/>
                </a:lnTo>
                <a:lnTo>
                  <a:pt x="34" y="0"/>
                </a:lnTo>
                <a:lnTo>
                  <a:pt x="42" y="2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87" name="Freeform 75"/>
          <p:cNvSpPr>
            <a:spLocks/>
          </p:cNvSpPr>
          <p:nvPr/>
        </p:nvSpPr>
        <p:spPr bwMode="auto">
          <a:xfrm>
            <a:off x="9810751" y="4132264"/>
            <a:ext cx="46567" cy="33337"/>
          </a:xfrm>
          <a:custGeom>
            <a:avLst/>
            <a:gdLst>
              <a:gd name="T0" fmla="*/ 25 w 25"/>
              <a:gd name="T1" fmla="*/ 29 h 41"/>
              <a:gd name="T2" fmla="*/ 20 w 25"/>
              <a:gd name="T3" fmla="*/ 41 h 41"/>
              <a:gd name="T4" fmla="*/ 10 w 25"/>
              <a:gd name="T5" fmla="*/ 21 h 41"/>
              <a:gd name="T6" fmla="*/ 0 w 25"/>
              <a:gd name="T7" fmla="*/ 0 h 41"/>
              <a:gd name="T8" fmla="*/ 19 w 25"/>
              <a:gd name="T9" fmla="*/ 4 h 41"/>
              <a:gd name="T10" fmla="*/ 25 w 25"/>
              <a:gd name="T11" fmla="*/ 29 h 41"/>
              <a:gd name="T12" fmla="*/ 0 60000 65536"/>
              <a:gd name="T13" fmla="*/ 0 60000 65536"/>
              <a:gd name="T14" fmla="*/ 0 60000 65536"/>
              <a:gd name="T15" fmla="*/ 0 60000 65536"/>
              <a:gd name="T16" fmla="*/ 0 60000 65536"/>
              <a:gd name="T17" fmla="*/ 0 60000 65536"/>
              <a:gd name="T18" fmla="*/ 0 w 25"/>
              <a:gd name="T19" fmla="*/ 0 h 41"/>
              <a:gd name="T20" fmla="*/ 25 w 25"/>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25" h="41">
                <a:moveTo>
                  <a:pt x="25" y="29"/>
                </a:moveTo>
                <a:lnTo>
                  <a:pt x="20" y="41"/>
                </a:lnTo>
                <a:lnTo>
                  <a:pt x="10" y="21"/>
                </a:lnTo>
                <a:lnTo>
                  <a:pt x="0" y="0"/>
                </a:lnTo>
                <a:lnTo>
                  <a:pt x="19" y="4"/>
                </a:lnTo>
                <a:lnTo>
                  <a:pt x="25" y="2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88" name="Freeform 76"/>
          <p:cNvSpPr>
            <a:spLocks/>
          </p:cNvSpPr>
          <p:nvPr/>
        </p:nvSpPr>
        <p:spPr bwMode="auto">
          <a:xfrm>
            <a:off x="9954684" y="4191001"/>
            <a:ext cx="33867" cy="34925"/>
          </a:xfrm>
          <a:custGeom>
            <a:avLst/>
            <a:gdLst>
              <a:gd name="T0" fmla="*/ 11 w 18"/>
              <a:gd name="T1" fmla="*/ 8 h 49"/>
              <a:gd name="T2" fmla="*/ 18 w 18"/>
              <a:gd name="T3" fmla="*/ 41 h 49"/>
              <a:gd name="T4" fmla="*/ 13 w 18"/>
              <a:gd name="T5" fmla="*/ 45 h 49"/>
              <a:gd name="T6" fmla="*/ 12 w 18"/>
              <a:gd name="T7" fmla="*/ 49 h 49"/>
              <a:gd name="T8" fmla="*/ 3 w 18"/>
              <a:gd name="T9" fmla="*/ 20 h 49"/>
              <a:gd name="T10" fmla="*/ 0 w 18"/>
              <a:gd name="T11" fmla="*/ 0 h 49"/>
              <a:gd name="T12" fmla="*/ 11 w 18"/>
              <a:gd name="T13" fmla="*/ 8 h 49"/>
              <a:gd name="T14" fmla="*/ 0 60000 65536"/>
              <a:gd name="T15" fmla="*/ 0 60000 65536"/>
              <a:gd name="T16" fmla="*/ 0 60000 65536"/>
              <a:gd name="T17" fmla="*/ 0 60000 65536"/>
              <a:gd name="T18" fmla="*/ 0 60000 65536"/>
              <a:gd name="T19" fmla="*/ 0 60000 65536"/>
              <a:gd name="T20" fmla="*/ 0 60000 65536"/>
              <a:gd name="T21" fmla="*/ 0 w 18"/>
              <a:gd name="T22" fmla="*/ 0 h 49"/>
              <a:gd name="T23" fmla="*/ 18 w 1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49">
                <a:moveTo>
                  <a:pt x="11" y="8"/>
                </a:moveTo>
                <a:lnTo>
                  <a:pt x="18" y="41"/>
                </a:lnTo>
                <a:lnTo>
                  <a:pt x="13" y="45"/>
                </a:lnTo>
                <a:lnTo>
                  <a:pt x="12" y="49"/>
                </a:lnTo>
                <a:lnTo>
                  <a:pt x="3" y="20"/>
                </a:lnTo>
                <a:lnTo>
                  <a:pt x="0" y="0"/>
                </a:lnTo>
                <a:lnTo>
                  <a:pt x="11" y="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89" name="Freeform 77"/>
          <p:cNvSpPr>
            <a:spLocks/>
          </p:cNvSpPr>
          <p:nvPr/>
        </p:nvSpPr>
        <p:spPr bwMode="auto">
          <a:xfrm>
            <a:off x="9912352" y="4162425"/>
            <a:ext cx="29633" cy="20638"/>
          </a:xfrm>
          <a:custGeom>
            <a:avLst/>
            <a:gdLst>
              <a:gd name="T0" fmla="*/ 17 w 17"/>
              <a:gd name="T1" fmla="*/ 25 h 25"/>
              <a:gd name="T2" fmla="*/ 3 w 17"/>
              <a:gd name="T3" fmla="*/ 12 h 25"/>
              <a:gd name="T4" fmla="*/ 0 w 17"/>
              <a:gd name="T5" fmla="*/ 14 h 25"/>
              <a:gd name="T6" fmla="*/ 2 w 17"/>
              <a:gd name="T7" fmla="*/ 0 h 25"/>
              <a:gd name="T8" fmla="*/ 16 w 17"/>
              <a:gd name="T9" fmla="*/ 19 h 25"/>
              <a:gd name="T10" fmla="*/ 17 w 17"/>
              <a:gd name="T11" fmla="*/ 25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17" y="25"/>
                </a:moveTo>
                <a:lnTo>
                  <a:pt x="3" y="12"/>
                </a:lnTo>
                <a:lnTo>
                  <a:pt x="0" y="14"/>
                </a:lnTo>
                <a:lnTo>
                  <a:pt x="2" y="0"/>
                </a:lnTo>
                <a:lnTo>
                  <a:pt x="16" y="19"/>
                </a:lnTo>
                <a:lnTo>
                  <a:pt x="17" y="2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90" name="Freeform 78"/>
          <p:cNvSpPr>
            <a:spLocks/>
          </p:cNvSpPr>
          <p:nvPr/>
        </p:nvSpPr>
        <p:spPr bwMode="auto">
          <a:xfrm>
            <a:off x="9939867" y="4225926"/>
            <a:ext cx="27517" cy="11113"/>
          </a:xfrm>
          <a:custGeom>
            <a:avLst/>
            <a:gdLst>
              <a:gd name="T0" fmla="*/ 15 w 15"/>
              <a:gd name="T1" fmla="*/ 12 h 12"/>
              <a:gd name="T2" fmla="*/ 11 w 15"/>
              <a:gd name="T3" fmla="*/ 0 h 12"/>
              <a:gd name="T4" fmla="*/ 0 w 15"/>
              <a:gd name="T5" fmla="*/ 12 h 12"/>
              <a:gd name="T6" fmla="*/ 15 w 15"/>
              <a:gd name="T7" fmla="*/ 12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15" y="12"/>
                </a:moveTo>
                <a:lnTo>
                  <a:pt x="11" y="0"/>
                </a:lnTo>
                <a:lnTo>
                  <a:pt x="0" y="12"/>
                </a:lnTo>
                <a:lnTo>
                  <a:pt x="15" y="1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91" name="Freeform 79"/>
          <p:cNvSpPr>
            <a:spLocks/>
          </p:cNvSpPr>
          <p:nvPr/>
        </p:nvSpPr>
        <p:spPr bwMode="auto">
          <a:xfrm>
            <a:off x="9925051" y="4195763"/>
            <a:ext cx="16933" cy="50800"/>
          </a:xfrm>
          <a:custGeom>
            <a:avLst/>
            <a:gdLst>
              <a:gd name="T0" fmla="*/ 10 w 10"/>
              <a:gd name="T1" fmla="*/ 0 h 67"/>
              <a:gd name="T2" fmla="*/ 10 w 10"/>
              <a:gd name="T3" fmla="*/ 18 h 67"/>
              <a:gd name="T4" fmla="*/ 6 w 10"/>
              <a:gd name="T5" fmla="*/ 41 h 67"/>
              <a:gd name="T6" fmla="*/ 0 w 10"/>
              <a:gd name="T7" fmla="*/ 67 h 67"/>
              <a:gd name="T8" fmla="*/ 6 w 10"/>
              <a:gd name="T9" fmla="*/ 33 h 67"/>
              <a:gd name="T10" fmla="*/ 10 w 10"/>
              <a:gd name="T11" fmla="*/ 0 h 67"/>
              <a:gd name="T12" fmla="*/ 0 60000 65536"/>
              <a:gd name="T13" fmla="*/ 0 60000 65536"/>
              <a:gd name="T14" fmla="*/ 0 60000 65536"/>
              <a:gd name="T15" fmla="*/ 0 60000 65536"/>
              <a:gd name="T16" fmla="*/ 0 60000 65536"/>
              <a:gd name="T17" fmla="*/ 0 60000 65536"/>
              <a:gd name="T18" fmla="*/ 0 w 10"/>
              <a:gd name="T19" fmla="*/ 0 h 67"/>
              <a:gd name="T20" fmla="*/ 10 w 10"/>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0" h="67">
                <a:moveTo>
                  <a:pt x="10" y="0"/>
                </a:moveTo>
                <a:lnTo>
                  <a:pt x="10" y="18"/>
                </a:lnTo>
                <a:lnTo>
                  <a:pt x="6" y="41"/>
                </a:lnTo>
                <a:lnTo>
                  <a:pt x="0" y="67"/>
                </a:lnTo>
                <a:lnTo>
                  <a:pt x="6" y="33"/>
                </a:lnTo>
                <a:lnTo>
                  <a:pt x="1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92" name="Freeform 80"/>
          <p:cNvSpPr>
            <a:spLocks/>
          </p:cNvSpPr>
          <p:nvPr/>
        </p:nvSpPr>
        <p:spPr bwMode="auto">
          <a:xfrm>
            <a:off x="9038168" y="3940176"/>
            <a:ext cx="283633" cy="409575"/>
          </a:xfrm>
          <a:custGeom>
            <a:avLst/>
            <a:gdLst>
              <a:gd name="T0" fmla="*/ 51 w 156"/>
              <a:gd name="T1" fmla="*/ 376 h 529"/>
              <a:gd name="T2" fmla="*/ 59 w 156"/>
              <a:gd name="T3" fmla="*/ 313 h 529"/>
              <a:gd name="T4" fmla="*/ 61 w 156"/>
              <a:gd name="T5" fmla="*/ 255 h 529"/>
              <a:gd name="T6" fmla="*/ 77 w 156"/>
              <a:gd name="T7" fmla="*/ 274 h 529"/>
              <a:gd name="T8" fmla="*/ 109 w 156"/>
              <a:gd name="T9" fmla="*/ 302 h 529"/>
              <a:gd name="T10" fmla="*/ 109 w 156"/>
              <a:gd name="T11" fmla="*/ 286 h 529"/>
              <a:gd name="T12" fmla="*/ 113 w 156"/>
              <a:gd name="T13" fmla="*/ 219 h 529"/>
              <a:gd name="T14" fmla="*/ 151 w 156"/>
              <a:gd name="T15" fmla="*/ 217 h 529"/>
              <a:gd name="T16" fmla="*/ 152 w 156"/>
              <a:gd name="T17" fmla="*/ 166 h 529"/>
              <a:gd name="T18" fmla="*/ 133 w 156"/>
              <a:gd name="T19" fmla="*/ 102 h 529"/>
              <a:gd name="T20" fmla="*/ 102 w 156"/>
              <a:gd name="T21" fmla="*/ 80 h 529"/>
              <a:gd name="T22" fmla="*/ 84 w 156"/>
              <a:gd name="T23" fmla="*/ 80 h 529"/>
              <a:gd name="T24" fmla="*/ 66 w 156"/>
              <a:gd name="T25" fmla="*/ 64 h 529"/>
              <a:gd name="T26" fmla="*/ 52 w 156"/>
              <a:gd name="T27" fmla="*/ 25 h 529"/>
              <a:gd name="T28" fmla="*/ 43 w 156"/>
              <a:gd name="T29" fmla="*/ 0 h 529"/>
              <a:gd name="T30" fmla="*/ 25 w 156"/>
              <a:gd name="T31" fmla="*/ 19 h 529"/>
              <a:gd name="T32" fmla="*/ 4 w 156"/>
              <a:gd name="T33" fmla="*/ 66 h 529"/>
              <a:gd name="T34" fmla="*/ 14 w 156"/>
              <a:gd name="T35" fmla="*/ 103 h 529"/>
              <a:gd name="T36" fmla="*/ 34 w 156"/>
              <a:gd name="T37" fmla="*/ 147 h 529"/>
              <a:gd name="T38" fmla="*/ 27 w 156"/>
              <a:gd name="T39" fmla="*/ 184 h 529"/>
              <a:gd name="T40" fmla="*/ 36 w 156"/>
              <a:gd name="T41" fmla="*/ 227 h 529"/>
              <a:gd name="T42" fmla="*/ 51 w 156"/>
              <a:gd name="T43" fmla="*/ 282 h 529"/>
              <a:gd name="T44" fmla="*/ 50 w 156"/>
              <a:gd name="T45" fmla="*/ 339 h 529"/>
              <a:gd name="T46" fmla="*/ 43 w 156"/>
              <a:gd name="T47" fmla="*/ 370 h 529"/>
              <a:gd name="T48" fmla="*/ 37 w 156"/>
              <a:gd name="T49" fmla="*/ 441 h 529"/>
              <a:gd name="T50" fmla="*/ 51 w 156"/>
              <a:gd name="T51" fmla="*/ 457 h 529"/>
              <a:gd name="T52" fmla="*/ 64 w 156"/>
              <a:gd name="T53" fmla="*/ 484 h 529"/>
              <a:gd name="T54" fmla="*/ 74 w 156"/>
              <a:gd name="T55" fmla="*/ 500 h 529"/>
              <a:gd name="T56" fmla="*/ 89 w 156"/>
              <a:gd name="T57" fmla="*/ 529 h 529"/>
              <a:gd name="T58" fmla="*/ 109 w 156"/>
              <a:gd name="T59" fmla="*/ 513 h 529"/>
              <a:gd name="T60" fmla="*/ 85 w 156"/>
              <a:gd name="T61" fmla="*/ 486 h 529"/>
              <a:gd name="T62" fmla="*/ 72 w 156"/>
              <a:gd name="T63" fmla="*/ 441 h 529"/>
              <a:gd name="T64" fmla="*/ 56 w 156"/>
              <a:gd name="T65" fmla="*/ 406 h 5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529"/>
              <a:gd name="T101" fmla="*/ 156 w 156"/>
              <a:gd name="T102" fmla="*/ 529 h 5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529">
                <a:moveTo>
                  <a:pt x="56" y="406"/>
                </a:moveTo>
                <a:lnTo>
                  <a:pt x="51" y="376"/>
                </a:lnTo>
                <a:lnTo>
                  <a:pt x="55" y="345"/>
                </a:lnTo>
                <a:lnTo>
                  <a:pt x="59" y="313"/>
                </a:lnTo>
                <a:lnTo>
                  <a:pt x="59" y="284"/>
                </a:lnTo>
                <a:lnTo>
                  <a:pt x="61" y="255"/>
                </a:lnTo>
                <a:lnTo>
                  <a:pt x="76" y="251"/>
                </a:lnTo>
                <a:lnTo>
                  <a:pt x="77" y="274"/>
                </a:lnTo>
                <a:lnTo>
                  <a:pt x="90" y="280"/>
                </a:lnTo>
                <a:lnTo>
                  <a:pt x="109" y="302"/>
                </a:lnTo>
                <a:lnTo>
                  <a:pt x="116" y="315"/>
                </a:lnTo>
                <a:lnTo>
                  <a:pt x="109" y="286"/>
                </a:lnTo>
                <a:lnTo>
                  <a:pt x="102" y="256"/>
                </a:lnTo>
                <a:lnTo>
                  <a:pt x="113" y="219"/>
                </a:lnTo>
                <a:lnTo>
                  <a:pt x="132" y="219"/>
                </a:lnTo>
                <a:lnTo>
                  <a:pt x="151" y="217"/>
                </a:lnTo>
                <a:lnTo>
                  <a:pt x="156" y="198"/>
                </a:lnTo>
                <a:lnTo>
                  <a:pt x="152" y="166"/>
                </a:lnTo>
                <a:lnTo>
                  <a:pt x="137" y="129"/>
                </a:lnTo>
                <a:lnTo>
                  <a:pt x="133" y="102"/>
                </a:lnTo>
                <a:lnTo>
                  <a:pt x="111" y="70"/>
                </a:lnTo>
                <a:lnTo>
                  <a:pt x="102" y="80"/>
                </a:lnTo>
                <a:lnTo>
                  <a:pt x="95" y="86"/>
                </a:lnTo>
                <a:lnTo>
                  <a:pt x="84" y="80"/>
                </a:lnTo>
                <a:lnTo>
                  <a:pt x="68" y="102"/>
                </a:lnTo>
                <a:lnTo>
                  <a:pt x="66" y="64"/>
                </a:lnTo>
                <a:lnTo>
                  <a:pt x="65" y="27"/>
                </a:lnTo>
                <a:lnTo>
                  <a:pt x="52" y="25"/>
                </a:lnTo>
                <a:lnTo>
                  <a:pt x="50" y="3"/>
                </a:lnTo>
                <a:lnTo>
                  <a:pt x="43" y="0"/>
                </a:lnTo>
                <a:lnTo>
                  <a:pt x="33" y="3"/>
                </a:lnTo>
                <a:lnTo>
                  <a:pt x="25" y="19"/>
                </a:lnTo>
                <a:lnTo>
                  <a:pt x="8" y="25"/>
                </a:lnTo>
                <a:lnTo>
                  <a:pt x="4" y="66"/>
                </a:lnTo>
                <a:lnTo>
                  <a:pt x="0" y="64"/>
                </a:lnTo>
                <a:lnTo>
                  <a:pt x="14" y="103"/>
                </a:lnTo>
                <a:lnTo>
                  <a:pt x="29" y="143"/>
                </a:lnTo>
                <a:lnTo>
                  <a:pt x="34" y="147"/>
                </a:lnTo>
                <a:lnTo>
                  <a:pt x="29" y="168"/>
                </a:lnTo>
                <a:lnTo>
                  <a:pt x="27" y="184"/>
                </a:lnTo>
                <a:lnTo>
                  <a:pt x="27" y="204"/>
                </a:lnTo>
                <a:lnTo>
                  <a:pt x="36" y="227"/>
                </a:lnTo>
                <a:lnTo>
                  <a:pt x="45" y="251"/>
                </a:lnTo>
                <a:lnTo>
                  <a:pt x="51" y="282"/>
                </a:lnTo>
                <a:lnTo>
                  <a:pt x="55" y="315"/>
                </a:lnTo>
                <a:lnTo>
                  <a:pt x="50" y="339"/>
                </a:lnTo>
                <a:lnTo>
                  <a:pt x="43" y="362"/>
                </a:lnTo>
                <a:lnTo>
                  <a:pt x="43" y="370"/>
                </a:lnTo>
                <a:lnTo>
                  <a:pt x="41" y="406"/>
                </a:lnTo>
                <a:lnTo>
                  <a:pt x="37" y="441"/>
                </a:lnTo>
                <a:lnTo>
                  <a:pt x="41" y="437"/>
                </a:lnTo>
                <a:lnTo>
                  <a:pt x="51" y="457"/>
                </a:lnTo>
                <a:lnTo>
                  <a:pt x="59" y="474"/>
                </a:lnTo>
                <a:lnTo>
                  <a:pt x="64" y="484"/>
                </a:lnTo>
                <a:lnTo>
                  <a:pt x="73" y="506"/>
                </a:lnTo>
                <a:lnTo>
                  <a:pt x="74" y="500"/>
                </a:lnTo>
                <a:lnTo>
                  <a:pt x="88" y="513"/>
                </a:lnTo>
                <a:lnTo>
                  <a:pt x="89" y="529"/>
                </a:lnTo>
                <a:lnTo>
                  <a:pt x="101" y="527"/>
                </a:lnTo>
                <a:lnTo>
                  <a:pt x="109" y="513"/>
                </a:lnTo>
                <a:lnTo>
                  <a:pt x="98" y="490"/>
                </a:lnTo>
                <a:lnTo>
                  <a:pt x="85" y="486"/>
                </a:lnTo>
                <a:lnTo>
                  <a:pt x="76" y="466"/>
                </a:lnTo>
                <a:lnTo>
                  <a:pt x="72" y="441"/>
                </a:lnTo>
                <a:lnTo>
                  <a:pt x="65" y="406"/>
                </a:lnTo>
                <a:lnTo>
                  <a:pt x="56" y="40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93" name="Freeform 81"/>
          <p:cNvSpPr>
            <a:spLocks/>
          </p:cNvSpPr>
          <p:nvPr/>
        </p:nvSpPr>
        <p:spPr bwMode="auto">
          <a:xfrm>
            <a:off x="9173634" y="3860800"/>
            <a:ext cx="281517" cy="406400"/>
          </a:xfrm>
          <a:custGeom>
            <a:avLst/>
            <a:gdLst>
              <a:gd name="T0" fmla="*/ 48 w 156"/>
              <a:gd name="T1" fmla="*/ 100 h 529"/>
              <a:gd name="T2" fmla="*/ 29 w 156"/>
              <a:gd name="T3" fmla="*/ 92 h 529"/>
              <a:gd name="T4" fmla="*/ 14 w 156"/>
              <a:gd name="T5" fmla="*/ 55 h 529"/>
              <a:gd name="T6" fmla="*/ 3 w 156"/>
              <a:gd name="T7" fmla="*/ 23 h 529"/>
              <a:gd name="T8" fmla="*/ 17 w 156"/>
              <a:gd name="T9" fmla="*/ 23 h 529"/>
              <a:gd name="T10" fmla="*/ 28 w 156"/>
              <a:gd name="T11" fmla="*/ 23 h 529"/>
              <a:gd name="T12" fmla="*/ 37 w 156"/>
              <a:gd name="T13" fmla="*/ 21 h 529"/>
              <a:gd name="T14" fmla="*/ 56 w 156"/>
              <a:gd name="T15" fmla="*/ 2 h 529"/>
              <a:gd name="T16" fmla="*/ 80 w 156"/>
              <a:gd name="T17" fmla="*/ 39 h 529"/>
              <a:gd name="T18" fmla="*/ 106 w 156"/>
              <a:gd name="T19" fmla="*/ 62 h 529"/>
              <a:gd name="T20" fmla="*/ 87 w 156"/>
              <a:gd name="T21" fmla="*/ 84 h 529"/>
              <a:gd name="T22" fmla="*/ 79 w 156"/>
              <a:gd name="T23" fmla="*/ 117 h 529"/>
              <a:gd name="T24" fmla="*/ 86 w 156"/>
              <a:gd name="T25" fmla="*/ 184 h 529"/>
              <a:gd name="T26" fmla="*/ 101 w 156"/>
              <a:gd name="T27" fmla="*/ 221 h 529"/>
              <a:gd name="T28" fmla="*/ 128 w 156"/>
              <a:gd name="T29" fmla="*/ 262 h 529"/>
              <a:gd name="T30" fmla="*/ 149 w 156"/>
              <a:gd name="T31" fmla="*/ 335 h 529"/>
              <a:gd name="T32" fmla="*/ 155 w 156"/>
              <a:gd name="T33" fmla="*/ 396 h 529"/>
              <a:gd name="T34" fmla="*/ 153 w 156"/>
              <a:gd name="T35" fmla="*/ 423 h 529"/>
              <a:gd name="T36" fmla="*/ 128 w 156"/>
              <a:gd name="T37" fmla="*/ 463 h 529"/>
              <a:gd name="T38" fmla="*/ 114 w 156"/>
              <a:gd name="T39" fmla="*/ 468 h 529"/>
              <a:gd name="T40" fmla="*/ 111 w 156"/>
              <a:gd name="T41" fmla="*/ 482 h 529"/>
              <a:gd name="T42" fmla="*/ 106 w 156"/>
              <a:gd name="T43" fmla="*/ 498 h 529"/>
              <a:gd name="T44" fmla="*/ 82 w 156"/>
              <a:gd name="T45" fmla="*/ 529 h 529"/>
              <a:gd name="T46" fmla="*/ 72 w 156"/>
              <a:gd name="T47" fmla="*/ 466 h 529"/>
              <a:gd name="T48" fmla="*/ 88 w 156"/>
              <a:gd name="T49" fmla="*/ 449 h 529"/>
              <a:gd name="T50" fmla="*/ 96 w 156"/>
              <a:gd name="T51" fmla="*/ 425 h 529"/>
              <a:gd name="T52" fmla="*/ 122 w 156"/>
              <a:gd name="T53" fmla="*/ 400 h 529"/>
              <a:gd name="T54" fmla="*/ 120 w 156"/>
              <a:gd name="T55" fmla="*/ 343 h 529"/>
              <a:gd name="T56" fmla="*/ 117 w 156"/>
              <a:gd name="T57" fmla="*/ 282 h 529"/>
              <a:gd name="T58" fmla="*/ 111 w 156"/>
              <a:gd name="T59" fmla="*/ 260 h 529"/>
              <a:gd name="T60" fmla="*/ 88 w 156"/>
              <a:gd name="T61" fmla="*/ 217 h 529"/>
              <a:gd name="T62" fmla="*/ 66 w 156"/>
              <a:gd name="T63" fmla="*/ 168 h 529"/>
              <a:gd name="T64" fmla="*/ 46 w 156"/>
              <a:gd name="T65" fmla="*/ 129 h 529"/>
              <a:gd name="T66" fmla="*/ 54 w 156"/>
              <a:gd name="T67" fmla="*/ 109 h 5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6"/>
              <a:gd name="T103" fmla="*/ 0 h 529"/>
              <a:gd name="T104" fmla="*/ 156 w 156"/>
              <a:gd name="T105" fmla="*/ 529 h 5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6" h="529">
                <a:moveTo>
                  <a:pt x="54" y="109"/>
                </a:moveTo>
                <a:lnTo>
                  <a:pt x="48" y="100"/>
                </a:lnTo>
                <a:lnTo>
                  <a:pt x="38" y="84"/>
                </a:lnTo>
                <a:lnTo>
                  <a:pt x="29" y="92"/>
                </a:lnTo>
                <a:lnTo>
                  <a:pt x="16" y="70"/>
                </a:lnTo>
                <a:lnTo>
                  <a:pt x="14" y="55"/>
                </a:lnTo>
                <a:lnTo>
                  <a:pt x="0" y="31"/>
                </a:lnTo>
                <a:lnTo>
                  <a:pt x="3" y="23"/>
                </a:lnTo>
                <a:lnTo>
                  <a:pt x="13" y="27"/>
                </a:lnTo>
                <a:lnTo>
                  <a:pt x="17" y="23"/>
                </a:lnTo>
                <a:lnTo>
                  <a:pt x="24" y="21"/>
                </a:lnTo>
                <a:lnTo>
                  <a:pt x="28" y="23"/>
                </a:lnTo>
                <a:lnTo>
                  <a:pt x="32" y="21"/>
                </a:lnTo>
                <a:lnTo>
                  <a:pt x="37" y="21"/>
                </a:lnTo>
                <a:lnTo>
                  <a:pt x="48" y="0"/>
                </a:lnTo>
                <a:lnTo>
                  <a:pt x="56" y="2"/>
                </a:lnTo>
                <a:lnTo>
                  <a:pt x="77" y="15"/>
                </a:lnTo>
                <a:lnTo>
                  <a:pt x="80" y="39"/>
                </a:lnTo>
                <a:lnTo>
                  <a:pt x="88" y="49"/>
                </a:lnTo>
                <a:lnTo>
                  <a:pt x="106" y="62"/>
                </a:lnTo>
                <a:lnTo>
                  <a:pt x="96" y="76"/>
                </a:lnTo>
                <a:lnTo>
                  <a:pt x="87" y="84"/>
                </a:lnTo>
                <a:lnTo>
                  <a:pt x="87" y="88"/>
                </a:lnTo>
                <a:lnTo>
                  <a:pt x="79" y="117"/>
                </a:lnTo>
                <a:lnTo>
                  <a:pt x="72" y="151"/>
                </a:lnTo>
                <a:lnTo>
                  <a:pt x="86" y="184"/>
                </a:lnTo>
                <a:lnTo>
                  <a:pt x="90" y="200"/>
                </a:lnTo>
                <a:lnTo>
                  <a:pt x="101" y="221"/>
                </a:lnTo>
                <a:lnTo>
                  <a:pt x="113" y="241"/>
                </a:lnTo>
                <a:lnTo>
                  <a:pt x="128" y="262"/>
                </a:lnTo>
                <a:lnTo>
                  <a:pt x="140" y="286"/>
                </a:lnTo>
                <a:lnTo>
                  <a:pt x="149" y="335"/>
                </a:lnTo>
                <a:lnTo>
                  <a:pt x="156" y="384"/>
                </a:lnTo>
                <a:lnTo>
                  <a:pt x="155" y="396"/>
                </a:lnTo>
                <a:lnTo>
                  <a:pt x="155" y="410"/>
                </a:lnTo>
                <a:lnTo>
                  <a:pt x="153" y="423"/>
                </a:lnTo>
                <a:lnTo>
                  <a:pt x="140" y="443"/>
                </a:lnTo>
                <a:lnTo>
                  <a:pt x="128" y="463"/>
                </a:lnTo>
                <a:lnTo>
                  <a:pt x="114" y="459"/>
                </a:lnTo>
                <a:lnTo>
                  <a:pt x="114" y="468"/>
                </a:lnTo>
                <a:lnTo>
                  <a:pt x="115" y="478"/>
                </a:lnTo>
                <a:lnTo>
                  <a:pt x="111" y="482"/>
                </a:lnTo>
                <a:lnTo>
                  <a:pt x="111" y="496"/>
                </a:lnTo>
                <a:lnTo>
                  <a:pt x="106" y="498"/>
                </a:lnTo>
                <a:lnTo>
                  <a:pt x="91" y="523"/>
                </a:lnTo>
                <a:lnTo>
                  <a:pt x="82" y="529"/>
                </a:lnTo>
                <a:lnTo>
                  <a:pt x="83" y="484"/>
                </a:lnTo>
                <a:lnTo>
                  <a:pt x="72" y="466"/>
                </a:lnTo>
                <a:lnTo>
                  <a:pt x="82" y="455"/>
                </a:lnTo>
                <a:lnTo>
                  <a:pt x="88" y="449"/>
                </a:lnTo>
                <a:lnTo>
                  <a:pt x="101" y="453"/>
                </a:lnTo>
                <a:lnTo>
                  <a:pt x="96" y="425"/>
                </a:lnTo>
                <a:lnTo>
                  <a:pt x="106" y="415"/>
                </a:lnTo>
                <a:lnTo>
                  <a:pt x="122" y="400"/>
                </a:lnTo>
                <a:lnTo>
                  <a:pt x="121" y="372"/>
                </a:lnTo>
                <a:lnTo>
                  <a:pt x="120" y="343"/>
                </a:lnTo>
                <a:lnTo>
                  <a:pt x="119" y="311"/>
                </a:lnTo>
                <a:lnTo>
                  <a:pt x="117" y="282"/>
                </a:lnTo>
                <a:lnTo>
                  <a:pt x="111" y="268"/>
                </a:lnTo>
                <a:lnTo>
                  <a:pt x="111" y="260"/>
                </a:lnTo>
                <a:lnTo>
                  <a:pt x="96" y="239"/>
                </a:lnTo>
                <a:lnTo>
                  <a:pt x="88" y="217"/>
                </a:lnTo>
                <a:lnTo>
                  <a:pt x="77" y="194"/>
                </a:lnTo>
                <a:lnTo>
                  <a:pt x="66" y="168"/>
                </a:lnTo>
                <a:lnTo>
                  <a:pt x="43" y="139"/>
                </a:lnTo>
                <a:lnTo>
                  <a:pt x="46" y="129"/>
                </a:lnTo>
                <a:lnTo>
                  <a:pt x="56" y="123"/>
                </a:lnTo>
                <a:lnTo>
                  <a:pt x="54" y="10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94" name="Freeform 82"/>
          <p:cNvSpPr>
            <a:spLocks/>
          </p:cNvSpPr>
          <p:nvPr/>
        </p:nvSpPr>
        <p:spPr bwMode="auto">
          <a:xfrm>
            <a:off x="7507817" y="3778250"/>
            <a:ext cx="25400" cy="44450"/>
          </a:xfrm>
          <a:custGeom>
            <a:avLst/>
            <a:gdLst>
              <a:gd name="T0" fmla="*/ 7 w 12"/>
              <a:gd name="T1" fmla="*/ 55 h 57"/>
              <a:gd name="T2" fmla="*/ 6 w 12"/>
              <a:gd name="T3" fmla="*/ 57 h 57"/>
              <a:gd name="T4" fmla="*/ 0 w 12"/>
              <a:gd name="T5" fmla="*/ 49 h 57"/>
              <a:gd name="T6" fmla="*/ 0 w 12"/>
              <a:gd name="T7" fmla="*/ 17 h 57"/>
              <a:gd name="T8" fmla="*/ 6 w 12"/>
              <a:gd name="T9" fmla="*/ 0 h 57"/>
              <a:gd name="T10" fmla="*/ 12 w 12"/>
              <a:gd name="T11" fmla="*/ 31 h 57"/>
              <a:gd name="T12" fmla="*/ 7 w 12"/>
              <a:gd name="T13" fmla="*/ 55 h 57"/>
              <a:gd name="T14" fmla="*/ 0 60000 65536"/>
              <a:gd name="T15" fmla="*/ 0 60000 65536"/>
              <a:gd name="T16" fmla="*/ 0 60000 65536"/>
              <a:gd name="T17" fmla="*/ 0 60000 65536"/>
              <a:gd name="T18" fmla="*/ 0 60000 65536"/>
              <a:gd name="T19" fmla="*/ 0 60000 65536"/>
              <a:gd name="T20" fmla="*/ 0 60000 65536"/>
              <a:gd name="T21" fmla="*/ 0 w 12"/>
              <a:gd name="T22" fmla="*/ 0 h 57"/>
              <a:gd name="T23" fmla="*/ 12 w 12"/>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7">
                <a:moveTo>
                  <a:pt x="7" y="55"/>
                </a:moveTo>
                <a:lnTo>
                  <a:pt x="6" y="57"/>
                </a:lnTo>
                <a:lnTo>
                  <a:pt x="0" y="49"/>
                </a:lnTo>
                <a:lnTo>
                  <a:pt x="0" y="17"/>
                </a:lnTo>
                <a:lnTo>
                  <a:pt x="6" y="0"/>
                </a:lnTo>
                <a:lnTo>
                  <a:pt x="12" y="31"/>
                </a:lnTo>
                <a:lnTo>
                  <a:pt x="7" y="5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95" name="Freeform 83"/>
          <p:cNvSpPr>
            <a:spLocks/>
          </p:cNvSpPr>
          <p:nvPr/>
        </p:nvSpPr>
        <p:spPr bwMode="auto">
          <a:xfrm>
            <a:off x="7226300" y="3403601"/>
            <a:ext cx="670984" cy="403225"/>
          </a:xfrm>
          <a:custGeom>
            <a:avLst/>
            <a:gdLst>
              <a:gd name="T0" fmla="*/ 42 w 367"/>
              <a:gd name="T1" fmla="*/ 214 h 526"/>
              <a:gd name="T2" fmla="*/ 46 w 367"/>
              <a:gd name="T3" fmla="*/ 161 h 526"/>
              <a:gd name="T4" fmla="*/ 34 w 367"/>
              <a:gd name="T5" fmla="*/ 134 h 526"/>
              <a:gd name="T6" fmla="*/ 6 w 367"/>
              <a:gd name="T7" fmla="*/ 67 h 526"/>
              <a:gd name="T8" fmla="*/ 0 w 367"/>
              <a:gd name="T9" fmla="*/ 10 h 526"/>
              <a:gd name="T10" fmla="*/ 10 w 367"/>
              <a:gd name="T11" fmla="*/ 2 h 526"/>
              <a:gd name="T12" fmla="*/ 32 w 367"/>
              <a:gd name="T13" fmla="*/ 30 h 526"/>
              <a:gd name="T14" fmla="*/ 62 w 367"/>
              <a:gd name="T15" fmla="*/ 0 h 526"/>
              <a:gd name="T16" fmla="*/ 66 w 367"/>
              <a:gd name="T17" fmla="*/ 28 h 526"/>
              <a:gd name="T18" fmla="*/ 91 w 367"/>
              <a:gd name="T19" fmla="*/ 79 h 526"/>
              <a:gd name="T20" fmla="*/ 126 w 367"/>
              <a:gd name="T21" fmla="*/ 102 h 526"/>
              <a:gd name="T22" fmla="*/ 157 w 367"/>
              <a:gd name="T23" fmla="*/ 106 h 526"/>
              <a:gd name="T24" fmla="*/ 173 w 367"/>
              <a:gd name="T25" fmla="*/ 96 h 526"/>
              <a:gd name="T26" fmla="*/ 175 w 367"/>
              <a:gd name="T27" fmla="*/ 87 h 526"/>
              <a:gd name="T28" fmla="*/ 207 w 367"/>
              <a:gd name="T29" fmla="*/ 59 h 526"/>
              <a:gd name="T30" fmla="*/ 250 w 367"/>
              <a:gd name="T31" fmla="*/ 73 h 526"/>
              <a:gd name="T32" fmla="*/ 280 w 367"/>
              <a:gd name="T33" fmla="*/ 106 h 526"/>
              <a:gd name="T34" fmla="*/ 302 w 367"/>
              <a:gd name="T35" fmla="*/ 149 h 526"/>
              <a:gd name="T36" fmla="*/ 296 w 367"/>
              <a:gd name="T37" fmla="*/ 195 h 526"/>
              <a:gd name="T38" fmla="*/ 304 w 367"/>
              <a:gd name="T39" fmla="*/ 222 h 526"/>
              <a:gd name="T40" fmla="*/ 306 w 367"/>
              <a:gd name="T41" fmla="*/ 261 h 526"/>
              <a:gd name="T42" fmla="*/ 326 w 367"/>
              <a:gd name="T43" fmla="*/ 302 h 526"/>
              <a:gd name="T44" fmla="*/ 317 w 367"/>
              <a:gd name="T45" fmla="*/ 357 h 526"/>
              <a:gd name="T46" fmla="*/ 341 w 367"/>
              <a:gd name="T47" fmla="*/ 406 h 526"/>
              <a:gd name="T48" fmla="*/ 361 w 367"/>
              <a:gd name="T49" fmla="*/ 453 h 526"/>
              <a:gd name="T50" fmla="*/ 367 w 367"/>
              <a:gd name="T51" fmla="*/ 475 h 526"/>
              <a:gd name="T52" fmla="*/ 345 w 367"/>
              <a:gd name="T53" fmla="*/ 499 h 526"/>
              <a:gd name="T54" fmla="*/ 324 w 367"/>
              <a:gd name="T55" fmla="*/ 520 h 526"/>
              <a:gd name="T56" fmla="*/ 285 w 367"/>
              <a:gd name="T57" fmla="*/ 510 h 526"/>
              <a:gd name="T58" fmla="*/ 259 w 367"/>
              <a:gd name="T59" fmla="*/ 481 h 526"/>
              <a:gd name="T60" fmla="*/ 238 w 367"/>
              <a:gd name="T61" fmla="*/ 465 h 526"/>
              <a:gd name="T62" fmla="*/ 196 w 367"/>
              <a:gd name="T63" fmla="*/ 465 h 526"/>
              <a:gd name="T64" fmla="*/ 165 w 367"/>
              <a:gd name="T65" fmla="*/ 430 h 526"/>
              <a:gd name="T66" fmla="*/ 142 w 367"/>
              <a:gd name="T67" fmla="*/ 385 h 526"/>
              <a:gd name="T68" fmla="*/ 119 w 367"/>
              <a:gd name="T69" fmla="*/ 346 h 526"/>
              <a:gd name="T70" fmla="*/ 111 w 367"/>
              <a:gd name="T71" fmla="*/ 334 h 526"/>
              <a:gd name="T72" fmla="*/ 103 w 367"/>
              <a:gd name="T73" fmla="*/ 353 h 526"/>
              <a:gd name="T74" fmla="*/ 91 w 367"/>
              <a:gd name="T75" fmla="*/ 316 h 526"/>
              <a:gd name="T76" fmla="*/ 86 w 367"/>
              <a:gd name="T77" fmla="*/ 287 h 526"/>
              <a:gd name="T78" fmla="*/ 65 w 367"/>
              <a:gd name="T79" fmla="*/ 255 h 5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7"/>
              <a:gd name="T121" fmla="*/ 0 h 526"/>
              <a:gd name="T122" fmla="*/ 367 w 367"/>
              <a:gd name="T123" fmla="*/ 526 h 5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7" h="526">
                <a:moveTo>
                  <a:pt x="50" y="238"/>
                </a:moveTo>
                <a:lnTo>
                  <a:pt x="42" y="214"/>
                </a:lnTo>
                <a:lnTo>
                  <a:pt x="39" y="195"/>
                </a:lnTo>
                <a:lnTo>
                  <a:pt x="46" y="161"/>
                </a:lnTo>
                <a:lnTo>
                  <a:pt x="46" y="144"/>
                </a:lnTo>
                <a:lnTo>
                  <a:pt x="34" y="134"/>
                </a:lnTo>
                <a:lnTo>
                  <a:pt x="17" y="93"/>
                </a:lnTo>
                <a:lnTo>
                  <a:pt x="6" y="67"/>
                </a:lnTo>
                <a:lnTo>
                  <a:pt x="2" y="30"/>
                </a:lnTo>
                <a:lnTo>
                  <a:pt x="0" y="10"/>
                </a:lnTo>
                <a:lnTo>
                  <a:pt x="7" y="0"/>
                </a:lnTo>
                <a:lnTo>
                  <a:pt x="10" y="2"/>
                </a:lnTo>
                <a:lnTo>
                  <a:pt x="12" y="8"/>
                </a:lnTo>
                <a:lnTo>
                  <a:pt x="32" y="30"/>
                </a:lnTo>
                <a:lnTo>
                  <a:pt x="45" y="20"/>
                </a:lnTo>
                <a:lnTo>
                  <a:pt x="62" y="0"/>
                </a:lnTo>
                <a:lnTo>
                  <a:pt x="67" y="20"/>
                </a:lnTo>
                <a:lnTo>
                  <a:pt x="66" y="28"/>
                </a:lnTo>
                <a:lnTo>
                  <a:pt x="81" y="45"/>
                </a:lnTo>
                <a:lnTo>
                  <a:pt x="91" y="79"/>
                </a:lnTo>
                <a:lnTo>
                  <a:pt x="110" y="93"/>
                </a:lnTo>
                <a:lnTo>
                  <a:pt x="126" y="102"/>
                </a:lnTo>
                <a:lnTo>
                  <a:pt x="142" y="112"/>
                </a:lnTo>
                <a:lnTo>
                  <a:pt x="157" y="106"/>
                </a:lnTo>
                <a:lnTo>
                  <a:pt x="169" y="102"/>
                </a:lnTo>
                <a:lnTo>
                  <a:pt x="173" y="96"/>
                </a:lnTo>
                <a:lnTo>
                  <a:pt x="169" y="85"/>
                </a:lnTo>
                <a:lnTo>
                  <a:pt x="175" y="87"/>
                </a:lnTo>
                <a:lnTo>
                  <a:pt x="187" y="63"/>
                </a:lnTo>
                <a:lnTo>
                  <a:pt x="207" y="59"/>
                </a:lnTo>
                <a:lnTo>
                  <a:pt x="222" y="55"/>
                </a:lnTo>
                <a:lnTo>
                  <a:pt x="250" y="73"/>
                </a:lnTo>
                <a:lnTo>
                  <a:pt x="265" y="91"/>
                </a:lnTo>
                <a:lnTo>
                  <a:pt x="280" y="106"/>
                </a:lnTo>
                <a:lnTo>
                  <a:pt x="295" y="110"/>
                </a:lnTo>
                <a:lnTo>
                  <a:pt x="302" y="149"/>
                </a:lnTo>
                <a:lnTo>
                  <a:pt x="298" y="189"/>
                </a:lnTo>
                <a:lnTo>
                  <a:pt x="296" y="195"/>
                </a:lnTo>
                <a:lnTo>
                  <a:pt x="296" y="214"/>
                </a:lnTo>
                <a:lnTo>
                  <a:pt x="304" y="222"/>
                </a:lnTo>
                <a:lnTo>
                  <a:pt x="302" y="230"/>
                </a:lnTo>
                <a:lnTo>
                  <a:pt x="306" y="261"/>
                </a:lnTo>
                <a:lnTo>
                  <a:pt x="309" y="291"/>
                </a:lnTo>
                <a:lnTo>
                  <a:pt x="326" y="302"/>
                </a:lnTo>
                <a:lnTo>
                  <a:pt x="329" y="314"/>
                </a:lnTo>
                <a:lnTo>
                  <a:pt x="317" y="357"/>
                </a:lnTo>
                <a:lnTo>
                  <a:pt x="329" y="381"/>
                </a:lnTo>
                <a:lnTo>
                  <a:pt x="341" y="406"/>
                </a:lnTo>
                <a:lnTo>
                  <a:pt x="356" y="416"/>
                </a:lnTo>
                <a:lnTo>
                  <a:pt x="361" y="453"/>
                </a:lnTo>
                <a:lnTo>
                  <a:pt x="367" y="457"/>
                </a:lnTo>
                <a:lnTo>
                  <a:pt x="367" y="475"/>
                </a:lnTo>
                <a:lnTo>
                  <a:pt x="351" y="485"/>
                </a:lnTo>
                <a:lnTo>
                  <a:pt x="345" y="499"/>
                </a:lnTo>
                <a:lnTo>
                  <a:pt x="344" y="526"/>
                </a:lnTo>
                <a:lnTo>
                  <a:pt x="324" y="520"/>
                </a:lnTo>
                <a:lnTo>
                  <a:pt x="305" y="516"/>
                </a:lnTo>
                <a:lnTo>
                  <a:pt x="285" y="510"/>
                </a:lnTo>
                <a:lnTo>
                  <a:pt x="266" y="504"/>
                </a:lnTo>
                <a:lnTo>
                  <a:pt x="259" y="481"/>
                </a:lnTo>
                <a:lnTo>
                  <a:pt x="252" y="455"/>
                </a:lnTo>
                <a:lnTo>
                  <a:pt x="238" y="465"/>
                </a:lnTo>
                <a:lnTo>
                  <a:pt x="222" y="477"/>
                </a:lnTo>
                <a:lnTo>
                  <a:pt x="196" y="465"/>
                </a:lnTo>
                <a:lnTo>
                  <a:pt x="180" y="448"/>
                </a:lnTo>
                <a:lnTo>
                  <a:pt x="165" y="430"/>
                </a:lnTo>
                <a:lnTo>
                  <a:pt x="151" y="406"/>
                </a:lnTo>
                <a:lnTo>
                  <a:pt x="142" y="385"/>
                </a:lnTo>
                <a:lnTo>
                  <a:pt x="126" y="346"/>
                </a:lnTo>
                <a:lnTo>
                  <a:pt x="119" y="346"/>
                </a:lnTo>
                <a:lnTo>
                  <a:pt x="111" y="338"/>
                </a:lnTo>
                <a:lnTo>
                  <a:pt x="111" y="334"/>
                </a:lnTo>
                <a:lnTo>
                  <a:pt x="105" y="351"/>
                </a:lnTo>
                <a:lnTo>
                  <a:pt x="103" y="353"/>
                </a:lnTo>
                <a:lnTo>
                  <a:pt x="98" y="340"/>
                </a:lnTo>
                <a:lnTo>
                  <a:pt x="91" y="316"/>
                </a:lnTo>
                <a:lnTo>
                  <a:pt x="86" y="316"/>
                </a:lnTo>
                <a:lnTo>
                  <a:pt x="86" y="287"/>
                </a:lnTo>
                <a:lnTo>
                  <a:pt x="79" y="271"/>
                </a:lnTo>
                <a:lnTo>
                  <a:pt x="65" y="255"/>
                </a:lnTo>
                <a:lnTo>
                  <a:pt x="50" y="23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96" name="Freeform 84"/>
          <p:cNvSpPr>
            <a:spLocks/>
          </p:cNvSpPr>
          <p:nvPr/>
        </p:nvSpPr>
        <p:spPr bwMode="auto">
          <a:xfrm>
            <a:off x="7092951" y="3470276"/>
            <a:ext cx="321733" cy="227013"/>
          </a:xfrm>
          <a:custGeom>
            <a:avLst/>
            <a:gdLst>
              <a:gd name="T0" fmla="*/ 116 w 177"/>
              <a:gd name="T1" fmla="*/ 127 h 298"/>
              <a:gd name="T2" fmla="*/ 113 w 177"/>
              <a:gd name="T3" fmla="*/ 108 h 298"/>
              <a:gd name="T4" fmla="*/ 120 w 177"/>
              <a:gd name="T5" fmla="*/ 74 h 298"/>
              <a:gd name="T6" fmla="*/ 120 w 177"/>
              <a:gd name="T7" fmla="*/ 57 h 298"/>
              <a:gd name="T8" fmla="*/ 108 w 177"/>
              <a:gd name="T9" fmla="*/ 47 h 298"/>
              <a:gd name="T10" fmla="*/ 91 w 177"/>
              <a:gd name="T11" fmla="*/ 6 h 298"/>
              <a:gd name="T12" fmla="*/ 81 w 177"/>
              <a:gd name="T13" fmla="*/ 7 h 298"/>
              <a:gd name="T14" fmla="*/ 77 w 177"/>
              <a:gd name="T15" fmla="*/ 0 h 298"/>
              <a:gd name="T16" fmla="*/ 54 w 177"/>
              <a:gd name="T17" fmla="*/ 2 h 298"/>
              <a:gd name="T18" fmla="*/ 49 w 177"/>
              <a:gd name="T19" fmla="*/ 7 h 298"/>
              <a:gd name="T20" fmla="*/ 34 w 177"/>
              <a:gd name="T21" fmla="*/ 35 h 298"/>
              <a:gd name="T22" fmla="*/ 35 w 177"/>
              <a:gd name="T23" fmla="*/ 70 h 298"/>
              <a:gd name="T24" fmla="*/ 35 w 177"/>
              <a:gd name="T25" fmla="*/ 104 h 298"/>
              <a:gd name="T26" fmla="*/ 17 w 177"/>
              <a:gd name="T27" fmla="*/ 123 h 298"/>
              <a:gd name="T28" fmla="*/ 0 w 177"/>
              <a:gd name="T29" fmla="*/ 143 h 298"/>
              <a:gd name="T30" fmla="*/ 12 w 177"/>
              <a:gd name="T31" fmla="*/ 184 h 298"/>
              <a:gd name="T32" fmla="*/ 28 w 177"/>
              <a:gd name="T33" fmla="*/ 198 h 298"/>
              <a:gd name="T34" fmla="*/ 45 w 177"/>
              <a:gd name="T35" fmla="*/ 211 h 298"/>
              <a:gd name="T36" fmla="*/ 61 w 177"/>
              <a:gd name="T37" fmla="*/ 225 h 298"/>
              <a:gd name="T38" fmla="*/ 79 w 177"/>
              <a:gd name="T39" fmla="*/ 239 h 298"/>
              <a:gd name="T40" fmla="*/ 95 w 177"/>
              <a:gd name="T41" fmla="*/ 264 h 298"/>
              <a:gd name="T42" fmla="*/ 112 w 177"/>
              <a:gd name="T43" fmla="*/ 294 h 298"/>
              <a:gd name="T44" fmla="*/ 144 w 177"/>
              <a:gd name="T45" fmla="*/ 298 h 298"/>
              <a:gd name="T46" fmla="*/ 152 w 177"/>
              <a:gd name="T47" fmla="*/ 266 h 298"/>
              <a:gd name="T48" fmla="*/ 166 w 177"/>
              <a:gd name="T49" fmla="*/ 264 h 298"/>
              <a:gd name="T50" fmla="*/ 177 w 177"/>
              <a:gd name="T51" fmla="*/ 266 h 298"/>
              <a:gd name="T52" fmla="*/ 172 w 177"/>
              <a:gd name="T53" fmla="*/ 253 h 298"/>
              <a:gd name="T54" fmla="*/ 165 w 177"/>
              <a:gd name="T55" fmla="*/ 229 h 298"/>
              <a:gd name="T56" fmla="*/ 160 w 177"/>
              <a:gd name="T57" fmla="*/ 229 h 298"/>
              <a:gd name="T58" fmla="*/ 160 w 177"/>
              <a:gd name="T59" fmla="*/ 200 h 298"/>
              <a:gd name="T60" fmla="*/ 153 w 177"/>
              <a:gd name="T61" fmla="*/ 184 h 298"/>
              <a:gd name="T62" fmla="*/ 139 w 177"/>
              <a:gd name="T63" fmla="*/ 168 h 298"/>
              <a:gd name="T64" fmla="*/ 124 w 177"/>
              <a:gd name="T65" fmla="*/ 151 h 298"/>
              <a:gd name="T66" fmla="*/ 116 w 177"/>
              <a:gd name="T67" fmla="*/ 127 h 2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7"/>
              <a:gd name="T103" fmla="*/ 0 h 298"/>
              <a:gd name="T104" fmla="*/ 177 w 177"/>
              <a:gd name="T105" fmla="*/ 298 h 2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7" h="298">
                <a:moveTo>
                  <a:pt x="116" y="127"/>
                </a:moveTo>
                <a:lnTo>
                  <a:pt x="113" y="108"/>
                </a:lnTo>
                <a:lnTo>
                  <a:pt x="120" y="74"/>
                </a:lnTo>
                <a:lnTo>
                  <a:pt x="120" y="57"/>
                </a:lnTo>
                <a:lnTo>
                  <a:pt x="108" y="47"/>
                </a:lnTo>
                <a:lnTo>
                  <a:pt x="91" y="6"/>
                </a:lnTo>
                <a:lnTo>
                  <a:pt x="81" y="7"/>
                </a:lnTo>
                <a:lnTo>
                  <a:pt x="77" y="0"/>
                </a:lnTo>
                <a:lnTo>
                  <a:pt x="54" y="2"/>
                </a:lnTo>
                <a:lnTo>
                  <a:pt x="49" y="7"/>
                </a:lnTo>
                <a:lnTo>
                  <a:pt x="34" y="35"/>
                </a:lnTo>
                <a:lnTo>
                  <a:pt x="35" y="70"/>
                </a:lnTo>
                <a:lnTo>
                  <a:pt x="35" y="104"/>
                </a:lnTo>
                <a:lnTo>
                  <a:pt x="17" y="123"/>
                </a:lnTo>
                <a:lnTo>
                  <a:pt x="0" y="143"/>
                </a:lnTo>
                <a:lnTo>
                  <a:pt x="12" y="184"/>
                </a:lnTo>
                <a:lnTo>
                  <a:pt x="28" y="198"/>
                </a:lnTo>
                <a:lnTo>
                  <a:pt x="45" y="211"/>
                </a:lnTo>
                <a:lnTo>
                  <a:pt x="61" y="225"/>
                </a:lnTo>
                <a:lnTo>
                  <a:pt x="79" y="239"/>
                </a:lnTo>
                <a:lnTo>
                  <a:pt x="95" y="264"/>
                </a:lnTo>
                <a:lnTo>
                  <a:pt x="112" y="294"/>
                </a:lnTo>
                <a:lnTo>
                  <a:pt x="144" y="298"/>
                </a:lnTo>
                <a:lnTo>
                  <a:pt x="152" y="266"/>
                </a:lnTo>
                <a:lnTo>
                  <a:pt x="166" y="264"/>
                </a:lnTo>
                <a:lnTo>
                  <a:pt x="177" y="266"/>
                </a:lnTo>
                <a:lnTo>
                  <a:pt x="172" y="253"/>
                </a:lnTo>
                <a:lnTo>
                  <a:pt x="165" y="229"/>
                </a:lnTo>
                <a:lnTo>
                  <a:pt x="160" y="229"/>
                </a:lnTo>
                <a:lnTo>
                  <a:pt x="160" y="200"/>
                </a:lnTo>
                <a:lnTo>
                  <a:pt x="153" y="184"/>
                </a:lnTo>
                <a:lnTo>
                  <a:pt x="139" y="168"/>
                </a:lnTo>
                <a:lnTo>
                  <a:pt x="124" y="151"/>
                </a:lnTo>
                <a:lnTo>
                  <a:pt x="116" y="12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97" name="Freeform 85"/>
          <p:cNvSpPr>
            <a:spLocks/>
          </p:cNvSpPr>
          <p:nvPr/>
        </p:nvSpPr>
        <p:spPr bwMode="auto">
          <a:xfrm>
            <a:off x="7353301" y="3671889"/>
            <a:ext cx="63500" cy="41275"/>
          </a:xfrm>
          <a:custGeom>
            <a:avLst/>
            <a:gdLst>
              <a:gd name="T0" fmla="*/ 28 w 34"/>
              <a:gd name="T1" fmla="*/ 16 h 53"/>
              <a:gd name="T2" fmla="*/ 22 w 34"/>
              <a:gd name="T3" fmla="*/ 18 h 53"/>
              <a:gd name="T4" fmla="*/ 23 w 34"/>
              <a:gd name="T5" fmla="*/ 26 h 53"/>
              <a:gd name="T6" fmla="*/ 34 w 34"/>
              <a:gd name="T7" fmla="*/ 53 h 53"/>
              <a:gd name="T8" fmla="*/ 19 w 34"/>
              <a:gd name="T9" fmla="*/ 48 h 53"/>
              <a:gd name="T10" fmla="*/ 17 w 34"/>
              <a:gd name="T11" fmla="*/ 38 h 53"/>
              <a:gd name="T12" fmla="*/ 0 w 34"/>
              <a:gd name="T13" fmla="*/ 34 h 53"/>
              <a:gd name="T14" fmla="*/ 8 w 34"/>
              <a:gd name="T15" fmla="*/ 2 h 53"/>
              <a:gd name="T16" fmla="*/ 22 w 34"/>
              <a:gd name="T17" fmla="*/ 0 h 53"/>
              <a:gd name="T18" fmla="*/ 28 w 34"/>
              <a:gd name="T19" fmla="*/ 16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53"/>
              <a:gd name="T32" fmla="*/ 34 w 34"/>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53">
                <a:moveTo>
                  <a:pt x="28" y="16"/>
                </a:moveTo>
                <a:lnTo>
                  <a:pt x="22" y="18"/>
                </a:lnTo>
                <a:lnTo>
                  <a:pt x="23" y="26"/>
                </a:lnTo>
                <a:lnTo>
                  <a:pt x="34" y="53"/>
                </a:lnTo>
                <a:lnTo>
                  <a:pt x="19" y="48"/>
                </a:lnTo>
                <a:lnTo>
                  <a:pt x="17" y="38"/>
                </a:lnTo>
                <a:lnTo>
                  <a:pt x="0" y="34"/>
                </a:lnTo>
                <a:lnTo>
                  <a:pt x="8" y="2"/>
                </a:lnTo>
                <a:lnTo>
                  <a:pt x="22" y="0"/>
                </a:lnTo>
                <a:lnTo>
                  <a:pt x="28" y="1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98" name="Freeform 86"/>
          <p:cNvSpPr>
            <a:spLocks/>
          </p:cNvSpPr>
          <p:nvPr/>
        </p:nvSpPr>
        <p:spPr bwMode="auto">
          <a:xfrm>
            <a:off x="8422218" y="3659189"/>
            <a:ext cx="270933" cy="109537"/>
          </a:xfrm>
          <a:custGeom>
            <a:avLst/>
            <a:gdLst>
              <a:gd name="T0" fmla="*/ 84 w 148"/>
              <a:gd name="T1" fmla="*/ 114 h 143"/>
              <a:gd name="T2" fmla="*/ 61 w 148"/>
              <a:gd name="T3" fmla="*/ 108 h 143"/>
              <a:gd name="T4" fmla="*/ 45 w 148"/>
              <a:gd name="T5" fmla="*/ 100 h 143"/>
              <a:gd name="T6" fmla="*/ 23 w 148"/>
              <a:gd name="T7" fmla="*/ 80 h 143"/>
              <a:gd name="T8" fmla="*/ 1 w 148"/>
              <a:gd name="T9" fmla="*/ 61 h 143"/>
              <a:gd name="T10" fmla="*/ 0 w 148"/>
              <a:gd name="T11" fmla="*/ 39 h 143"/>
              <a:gd name="T12" fmla="*/ 9 w 148"/>
              <a:gd name="T13" fmla="*/ 10 h 143"/>
              <a:gd name="T14" fmla="*/ 12 w 148"/>
              <a:gd name="T15" fmla="*/ 12 h 143"/>
              <a:gd name="T16" fmla="*/ 18 w 148"/>
              <a:gd name="T17" fmla="*/ 0 h 143"/>
              <a:gd name="T18" fmla="*/ 34 w 148"/>
              <a:gd name="T19" fmla="*/ 15 h 143"/>
              <a:gd name="T20" fmla="*/ 56 w 148"/>
              <a:gd name="T21" fmla="*/ 47 h 143"/>
              <a:gd name="T22" fmla="*/ 63 w 148"/>
              <a:gd name="T23" fmla="*/ 41 h 143"/>
              <a:gd name="T24" fmla="*/ 69 w 148"/>
              <a:gd name="T25" fmla="*/ 53 h 143"/>
              <a:gd name="T26" fmla="*/ 86 w 148"/>
              <a:gd name="T27" fmla="*/ 66 h 143"/>
              <a:gd name="T28" fmla="*/ 88 w 148"/>
              <a:gd name="T29" fmla="*/ 72 h 143"/>
              <a:gd name="T30" fmla="*/ 106 w 148"/>
              <a:gd name="T31" fmla="*/ 86 h 143"/>
              <a:gd name="T32" fmla="*/ 122 w 148"/>
              <a:gd name="T33" fmla="*/ 90 h 143"/>
              <a:gd name="T34" fmla="*/ 143 w 148"/>
              <a:gd name="T35" fmla="*/ 94 h 143"/>
              <a:gd name="T36" fmla="*/ 148 w 148"/>
              <a:gd name="T37" fmla="*/ 143 h 143"/>
              <a:gd name="T38" fmla="*/ 129 w 148"/>
              <a:gd name="T39" fmla="*/ 141 h 143"/>
              <a:gd name="T40" fmla="*/ 105 w 148"/>
              <a:gd name="T41" fmla="*/ 137 h 143"/>
              <a:gd name="T42" fmla="*/ 93 w 148"/>
              <a:gd name="T43" fmla="*/ 131 h 143"/>
              <a:gd name="T44" fmla="*/ 84 w 148"/>
              <a:gd name="T45" fmla="*/ 114 h 1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43"/>
              <a:gd name="T71" fmla="*/ 148 w 148"/>
              <a:gd name="T72" fmla="*/ 143 h 14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43">
                <a:moveTo>
                  <a:pt x="84" y="114"/>
                </a:moveTo>
                <a:lnTo>
                  <a:pt x="61" y="108"/>
                </a:lnTo>
                <a:lnTo>
                  <a:pt x="45" y="100"/>
                </a:lnTo>
                <a:lnTo>
                  <a:pt x="23" y="80"/>
                </a:lnTo>
                <a:lnTo>
                  <a:pt x="1" y="61"/>
                </a:lnTo>
                <a:lnTo>
                  <a:pt x="0" y="39"/>
                </a:lnTo>
                <a:lnTo>
                  <a:pt x="9" y="10"/>
                </a:lnTo>
                <a:lnTo>
                  <a:pt x="12" y="12"/>
                </a:lnTo>
                <a:lnTo>
                  <a:pt x="18" y="0"/>
                </a:lnTo>
                <a:lnTo>
                  <a:pt x="34" y="15"/>
                </a:lnTo>
                <a:lnTo>
                  <a:pt x="56" y="47"/>
                </a:lnTo>
                <a:lnTo>
                  <a:pt x="63" y="41"/>
                </a:lnTo>
                <a:lnTo>
                  <a:pt x="69" y="53"/>
                </a:lnTo>
                <a:lnTo>
                  <a:pt x="86" y="66"/>
                </a:lnTo>
                <a:lnTo>
                  <a:pt x="88" y="72"/>
                </a:lnTo>
                <a:lnTo>
                  <a:pt x="106" y="86"/>
                </a:lnTo>
                <a:lnTo>
                  <a:pt x="122" y="90"/>
                </a:lnTo>
                <a:lnTo>
                  <a:pt x="143" y="94"/>
                </a:lnTo>
                <a:lnTo>
                  <a:pt x="148" y="143"/>
                </a:lnTo>
                <a:lnTo>
                  <a:pt x="129" y="141"/>
                </a:lnTo>
                <a:lnTo>
                  <a:pt x="105" y="137"/>
                </a:lnTo>
                <a:lnTo>
                  <a:pt x="93" y="131"/>
                </a:lnTo>
                <a:lnTo>
                  <a:pt x="84" y="11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599" name="Freeform 87"/>
          <p:cNvSpPr>
            <a:spLocks/>
          </p:cNvSpPr>
          <p:nvPr/>
        </p:nvSpPr>
        <p:spPr bwMode="auto">
          <a:xfrm>
            <a:off x="7806267" y="3476625"/>
            <a:ext cx="484717" cy="368300"/>
          </a:xfrm>
          <a:custGeom>
            <a:avLst/>
            <a:gdLst>
              <a:gd name="T0" fmla="*/ 116 w 266"/>
              <a:gd name="T1" fmla="*/ 440 h 483"/>
              <a:gd name="T2" fmla="*/ 132 w 266"/>
              <a:gd name="T3" fmla="*/ 473 h 483"/>
              <a:gd name="T4" fmla="*/ 154 w 266"/>
              <a:gd name="T5" fmla="*/ 475 h 483"/>
              <a:gd name="T6" fmla="*/ 169 w 266"/>
              <a:gd name="T7" fmla="*/ 463 h 483"/>
              <a:gd name="T8" fmla="*/ 193 w 266"/>
              <a:gd name="T9" fmla="*/ 461 h 483"/>
              <a:gd name="T10" fmla="*/ 177 w 266"/>
              <a:gd name="T11" fmla="*/ 412 h 483"/>
              <a:gd name="T12" fmla="*/ 160 w 266"/>
              <a:gd name="T13" fmla="*/ 373 h 483"/>
              <a:gd name="T14" fmla="*/ 177 w 266"/>
              <a:gd name="T15" fmla="*/ 334 h 483"/>
              <a:gd name="T16" fmla="*/ 204 w 266"/>
              <a:gd name="T17" fmla="*/ 303 h 483"/>
              <a:gd name="T18" fmla="*/ 224 w 266"/>
              <a:gd name="T19" fmla="*/ 244 h 483"/>
              <a:gd name="T20" fmla="*/ 228 w 266"/>
              <a:gd name="T21" fmla="*/ 193 h 483"/>
              <a:gd name="T22" fmla="*/ 232 w 266"/>
              <a:gd name="T23" fmla="*/ 167 h 483"/>
              <a:gd name="T24" fmla="*/ 217 w 266"/>
              <a:gd name="T25" fmla="*/ 146 h 483"/>
              <a:gd name="T26" fmla="*/ 213 w 266"/>
              <a:gd name="T27" fmla="*/ 114 h 483"/>
              <a:gd name="T28" fmla="*/ 205 w 266"/>
              <a:gd name="T29" fmla="*/ 87 h 483"/>
              <a:gd name="T30" fmla="*/ 249 w 266"/>
              <a:gd name="T31" fmla="*/ 83 h 483"/>
              <a:gd name="T32" fmla="*/ 243 w 266"/>
              <a:gd name="T33" fmla="*/ 46 h 483"/>
              <a:gd name="T34" fmla="*/ 222 w 266"/>
              <a:gd name="T35" fmla="*/ 10 h 483"/>
              <a:gd name="T36" fmla="*/ 182 w 266"/>
              <a:gd name="T37" fmla="*/ 8 h 483"/>
              <a:gd name="T38" fmla="*/ 152 w 266"/>
              <a:gd name="T39" fmla="*/ 40 h 483"/>
              <a:gd name="T40" fmla="*/ 157 w 266"/>
              <a:gd name="T41" fmla="*/ 97 h 483"/>
              <a:gd name="T42" fmla="*/ 139 w 266"/>
              <a:gd name="T43" fmla="*/ 114 h 483"/>
              <a:gd name="T44" fmla="*/ 136 w 266"/>
              <a:gd name="T45" fmla="*/ 155 h 483"/>
              <a:gd name="T46" fmla="*/ 117 w 266"/>
              <a:gd name="T47" fmla="*/ 195 h 483"/>
              <a:gd name="T48" fmla="*/ 96 w 266"/>
              <a:gd name="T49" fmla="*/ 216 h 483"/>
              <a:gd name="T50" fmla="*/ 93 w 266"/>
              <a:gd name="T51" fmla="*/ 261 h 483"/>
              <a:gd name="T52" fmla="*/ 55 w 266"/>
              <a:gd name="T53" fmla="*/ 277 h 483"/>
              <a:gd name="T54" fmla="*/ 14 w 266"/>
              <a:gd name="T55" fmla="*/ 269 h 483"/>
              <a:gd name="T56" fmla="*/ 12 w 266"/>
              <a:gd name="T57" fmla="*/ 285 h 483"/>
              <a:gd name="T58" fmla="*/ 39 w 266"/>
              <a:gd name="T59" fmla="*/ 320 h 483"/>
              <a:gd name="T60" fmla="*/ 50 w 266"/>
              <a:gd name="T61" fmla="*/ 361 h 483"/>
              <a:gd name="T62" fmla="*/ 34 w 266"/>
              <a:gd name="T63" fmla="*/ 389 h 483"/>
              <a:gd name="T64" fmla="*/ 27 w 266"/>
              <a:gd name="T65" fmla="*/ 430 h 483"/>
              <a:gd name="T66" fmla="*/ 59 w 266"/>
              <a:gd name="T67" fmla="*/ 428 h 483"/>
              <a:gd name="T68" fmla="*/ 91 w 266"/>
              <a:gd name="T69" fmla="*/ 424 h 4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6"/>
              <a:gd name="T106" fmla="*/ 0 h 483"/>
              <a:gd name="T107" fmla="*/ 266 w 266"/>
              <a:gd name="T108" fmla="*/ 483 h 4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6" h="483">
                <a:moveTo>
                  <a:pt x="109" y="422"/>
                </a:moveTo>
                <a:lnTo>
                  <a:pt x="116" y="440"/>
                </a:lnTo>
                <a:lnTo>
                  <a:pt x="123" y="446"/>
                </a:lnTo>
                <a:lnTo>
                  <a:pt x="132" y="473"/>
                </a:lnTo>
                <a:lnTo>
                  <a:pt x="146" y="483"/>
                </a:lnTo>
                <a:lnTo>
                  <a:pt x="154" y="475"/>
                </a:lnTo>
                <a:lnTo>
                  <a:pt x="153" y="463"/>
                </a:lnTo>
                <a:lnTo>
                  <a:pt x="169" y="463"/>
                </a:lnTo>
                <a:lnTo>
                  <a:pt x="186" y="459"/>
                </a:lnTo>
                <a:lnTo>
                  <a:pt x="193" y="461"/>
                </a:lnTo>
                <a:lnTo>
                  <a:pt x="183" y="412"/>
                </a:lnTo>
                <a:lnTo>
                  <a:pt x="177" y="412"/>
                </a:lnTo>
                <a:lnTo>
                  <a:pt x="173" y="387"/>
                </a:lnTo>
                <a:lnTo>
                  <a:pt x="160" y="373"/>
                </a:lnTo>
                <a:lnTo>
                  <a:pt x="170" y="330"/>
                </a:lnTo>
                <a:lnTo>
                  <a:pt x="177" y="334"/>
                </a:lnTo>
                <a:lnTo>
                  <a:pt x="193" y="332"/>
                </a:lnTo>
                <a:lnTo>
                  <a:pt x="204" y="303"/>
                </a:lnTo>
                <a:lnTo>
                  <a:pt x="216" y="271"/>
                </a:lnTo>
                <a:lnTo>
                  <a:pt x="224" y="244"/>
                </a:lnTo>
                <a:lnTo>
                  <a:pt x="232" y="220"/>
                </a:lnTo>
                <a:lnTo>
                  <a:pt x="228" y="193"/>
                </a:lnTo>
                <a:lnTo>
                  <a:pt x="239" y="177"/>
                </a:lnTo>
                <a:lnTo>
                  <a:pt x="232" y="167"/>
                </a:lnTo>
                <a:lnTo>
                  <a:pt x="225" y="153"/>
                </a:lnTo>
                <a:lnTo>
                  <a:pt x="217" y="146"/>
                </a:lnTo>
                <a:lnTo>
                  <a:pt x="213" y="126"/>
                </a:lnTo>
                <a:lnTo>
                  <a:pt x="213" y="114"/>
                </a:lnTo>
                <a:lnTo>
                  <a:pt x="205" y="99"/>
                </a:lnTo>
                <a:lnTo>
                  <a:pt x="205" y="87"/>
                </a:lnTo>
                <a:lnTo>
                  <a:pt x="231" y="93"/>
                </a:lnTo>
                <a:lnTo>
                  <a:pt x="249" y="83"/>
                </a:lnTo>
                <a:lnTo>
                  <a:pt x="266" y="55"/>
                </a:lnTo>
                <a:lnTo>
                  <a:pt x="243" y="46"/>
                </a:lnTo>
                <a:lnTo>
                  <a:pt x="231" y="34"/>
                </a:lnTo>
                <a:lnTo>
                  <a:pt x="222" y="10"/>
                </a:lnTo>
                <a:lnTo>
                  <a:pt x="202" y="0"/>
                </a:lnTo>
                <a:lnTo>
                  <a:pt x="182" y="8"/>
                </a:lnTo>
                <a:lnTo>
                  <a:pt x="161" y="16"/>
                </a:lnTo>
                <a:lnTo>
                  <a:pt x="152" y="40"/>
                </a:lnTo>
                <a:lnTo>
                  <a:pt x="162" y="69"/>
                </a:lnTo>
                <a:lnTo>
                  <a:pt x="157" y="97"/>
                </a:lnTo>
                <a:lnTo>
                  <a:pt x="153" y="112"/>
                </a:lnTo>
                <a:lnTo>
                  <a:pt x="139" y="114"/>
                </a:lnTo>
                <a:lnTo>
                  <a:pt x="149" y="134"/>
                </a:lnTo>
                <a:lnTo>
                  <a:pt x="136" y="155"/>
                </a:lnTo>
                <a:lnTo>
                  <a:pt x="134" y="197"/>
                </a:lnTo>
                <a:lnTo>
                  <a:pt x="117" y="195"/>
                </a:lnTo>
                <a:lnTo>
                  <a:pt x="113" y="204"/>
                </a:lnTo>
                <a:lnTo>
                  <a:pt x="96" y="216"/>
                </a:lnTo>
                <a:lnTo>
                  <a:pt x="93" y="246"/>
                </a:lnTo>
                <a:lnTo>
                  <a:pt x="93" y="261"/>
                </a:lnTo>
                <a:lnTo>
                  <a:pt x="74" y="269"/>
                </a:lnTo>
                <a:lnTo>
                  <a:pt x="55" y="277"/>
                </a:lnTo>
                <a:lnTo>
                  <a:pt x="29" y="277"/>
                </a:lnTo>
                <a:lnTo>
                  <a:pt x="14" y="269"/>
                </a:lnTo>
                <a:lnTo>
                  <a:pt x="0" y="261"/>
                </a:lnTo>
                <a:lnTo>
                  <a:pt x="12" y="285"/>
                </a:lnTo>
                <a:lnTo>
                  <a:pt x="24" y="310"/>
                </a:lnTo>
                <a:lnTo>
                  <a:pt x="39" y="320"/>
                </a:lnTo>
                <a:lnTo>
                  <a:pt x="44" y="357"/>
                </a:lnTo>
                <a:lnTo>
                  <a:pt x="50" y="361"/>
                </a:lnTo>
                <a:lnTo>
                  <a:pt x="50" y="379"/>
                </a:lnTo>
                <a:lnTo>
                  <a:pt x="34" y="389"/>
                </a:lnTo>
                <a:lnTo>
                  <a:pt x="28" y="403"/>
                </a:lnTo>
                <a:lnTo>
                  <a:pt x="27" y="430"/>
                </a:lnTo>
                <a:lnTo>
                  <a:pt x="43" y="430"/>
                </a:lnTo>
                <a:lnTo>
                  <a:pt x="59" y="428"/>
                </a:lnTo>
                <a:lnTo>
                  <a:pt x="73" y="426"/>
                </a:lnTo>
                <a:lnTo>
                  <a:pt x="91" y="424"/>
                </a:lnTo>
                <a:lnTo>
                  <a:pt x="109" y="42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00" name="Freeform 88"/>
          <p:cNvSpPr>
            <a:spLocks/>
          </p:cNvSpPr>
          <p:nvPr/>
        </p:nvSpPr>
        <p:spPr bwMode="auto">
          <a:xfrm>
            <a:off x="6665385" y="3625851"/>
            <a:ext cx="359833" cy="276225"/>
          </a:xfrm>
          <a:custGeom>
            <a:avLst/>
            <a:gdLst>
              <a:gd name="T0" fmla="*/ 158 w 198"/>
              <a:gd name="T1" fmla="*/ 131 h 359"/>
              <a:gd name="T2" fmla="*/ 147 w 198"/>
              <a:gd name="T3" fmla="*/ 98 h 359"/>
              <a:gd name="T4" fmla="*/ 136 w 198"/>
              <a:gd name="T5" fmla="*/ 64 h 359"/>
              <a:gd name="T6" fmla="*/ 132 w 198"/>
              <a:gd name="T7" fmla="*/ 68 h 359"/>
              <a:gd name="T8" fmla="*/ 140 w 198"/>
              <a:gd name="T9" fmla="*/ 94 h 359"/>
              <a:gd name="T10" fmla="*/ 147 w 198"/>
              <a:gd name="T11" fmla="*/ 121 h 359"/>
              <a:gd name="T12" fmla="*/ 154 w 198"/>
              <a:gd name="T13" fmla="*/ 149 h 359"/>
              <a:gd name="T14" fmla="*/ 163 w 198"/>
              <a:gd name="T15" fmla="*/ 174 h 359"/>
              <a:gd name="T16" fmla="*/ 171 w 198"/>
              <a:gd name="T17" fmla="*/ 200 h 359"/>
              <a:gd name="T18" fmla="*/ 179 w 198"/>
              <a:gd name="T19" fmla="*/ 227 h 359"/>
              <a:gd name="T20" fmla="*/ 189 w 198"/>
              <a:gd name="T21" fmla="*/ 253 h 359"/>
              <a:gd name="T22" fmla="*/ 198 w 198"/>
              <a:gd name="T23" fmla="*/ 276 h 359"/>
              <a:gd name="T24" fmla="*/ 196 w 198"/>
              <a:gd name="T25" fmla="*/ 280 h 359"/>
              <a:gd name="T26" fmla="*/ 197 w 198"/>
              <a:gd name="T27" fmla="*/ 308 h 359"/>
              <a:gd name="T28" fmla="*/ 192 w 198"/>
              <a:gd name="T29" fmla="*/ 321 h 359"/>
              <a:gd name="T30" fmla="*/ 186 w 198"/>
              <a:gd name="T31" fmla="*/ 319 h 359"/>
              <a:gd name="T32" fmla="*/ 183 w 198"/>
              <a:gd name="T33" fmla="*/ 339 h 359"/>
              <a:gd name="T34" fmla="*/ 173 w 198"/>
              <a:gd name="T35" fmla="*/ 343 h 359"/>
              <a:gd name="T36" fmla="*/ 170 w 198"/>
              <a:gd name="T37" fmla="*/ 359 h 359"/>
              <a:gd name="T38" fmla="*/ 148 w 198"/>
              <a:gd name="T39" fmla="*/ 355 h 359"/>
              <a:gd name="T40" fmla="*/ 126 w 198"/>
              <a:gd name="T41" fmla="*/ 349 h 359"/>
              <a:gd name="T42" fmla="*/ 125 w 198"/>
              <a:gd name="T43" fmla="*/ 341 h 359"/>
              <a:gd name="T44" fmla="*/ 122 w 198"/>
              <a:gd name="T45" fmla="*/ 349 h 359"/>
              <a:gd name="T46" fmla="*/ 108 w 198"/>
              <a:gd name="T47" fmla="*/ 349 h 359"/>
              <a:gd name="T48" fmla="*/ 95 w 198"/>
              <a:gd name="T49" fmla="*/ 349 h 359"/>
              <a:gd name="T50" fmla="*/ 80 w 198"/>
              <a:gd name="T51" fmla="*/ 349 h 359"/>
              <a:gd name="T52" fmla="*/ 67 w 198"/>
              <a:gd name="T53" fmla="*/ 349 h 359"/>
              <a:gd name="T54" fmla="*/ 53 w 198"/>
              <a:gd name="T55" fmla="*/ 349 h 359"/>
              <a:gd name="T56" fmla="*/ 40 w 198"/>
              <a:gd name="T57" fmla="*/ 349 h 359"/>
              <a:gd name="T58" fmla="*/ 25 w 198"/>
              <a:gd name="T59" fmla="*/ 349 h 359"/>
              <a:gd name="T60" fmla="*/ 11 w 198"/>
              <a:gd name="T61" fmla="*/ 349 h 359"/>
              <a:gd name="T62" fmla="*/ 10 w 198"/>
              <a:gd name="T63" fmla="*/ 315 h 359"/>
              <a:gd name="T64" fmla="*/ 10 w 198"/>
              <a:gd name="T65" fmla="*/ 282 h 359"/>
              <a:gd name="T66" fmla="*/ 9 w 198"/>
              <a:gd name="T67" fmla="*/ 247 h 359"/>
              <a:gd name="T68" fmla="*/ 7 w 198"/>
              <a:gd name="T69" fmla="*/ 213 h 359"/>
              <a:gd name="T70" fmla="*/ 6 w 198"/>
              <a:gd name="T71" fmla="*/ 180 h 359"/>
              <a:gd name="T72" fmla="*/ 4 w 198"/>
              <a:gd name="T73" fmla="*/ 145 h 359"/>
              <a:gd name="T74" fmla="*/ 3 w 198"/>
              <a:gd name="T75" fmla="*/ 111 h 359"/>
              <a:gd name="T76" fmla="*/ 2 w 198"/>
              <a:gd name="T77" fmla="*/ 76 h 359"/>
              <a:gd name="T78" fmla="*/ 1 w 198"/>
              <a:gd name="T79" fmla="*/ 49 h 359"/>
              <a:gd name="T80" fmla="*/ 0 w 198"/>
              <a:gd name="T81" fmla="*/ 21 h 359"/>
              <a:gd name="T82" fmla="*/ 3 w 198"/>
              <a:gd name="T83" fmla="*/ 0 h 359"/>
              <a:gd name="T84" fmla="*/ 14 w 198"/>
              <a:gd name="T85" fmla="*/ 0 h 359"/>
              <a:gd name="T86" fmla="*/ 41 w 198"/>
              <a:gd name="T87" fmla="*/ 13 h 359"/>
              <a:gd name="T88" fmla="*/ 68 w 198"/>
              <a:gd name="T89" fmla="*/ 27 h 359"/>
              <a:gd name="T90" fmla="*/ 92 w 198"/>
              <a:gd name="T91" fmla="*/ 11 h 359"/>
              <a:gd name="T92" fmla="*/ 104 w 198"/>
              <a:gd name="T93" fmla="*/ 2 h 359"/>
              <a:gd name="T94" fmla="*/ 98 w 198"/>
              <a:gd name="T95" fmla="*/ 7 h 359"/>
              <a:gd name="T96" fmla="*/ 106 w 198"/>
              <a:gd name="T97" fmla="*/ 4 h 359"/>
              <a:gd name="T98" fmla="*/ 122 w 198"/>
              <a:gd name="T99" fmla="*/ 11 h 359"/>
              <a:gd name="T100" fmla="*/ 127 w 198"/>
              <a:gd name="T101" fmla="*/ 17 h 359"/>
              <a:gd name="T102" fmla="*/ 136 w 198"/>
              <a:gd name="T103" fmla="*/ 19 h 359"/>
              <a:gd name="T104" fmla="*/ 160 w 198"/>
              <a:gd name="T105" fmla="*/ 11 h 359"/>
              <a:gd name="T106" fmla="*/ 168 w 198"/>
              <a:gd name="T107" fmla="*/ 45 h 359"/>
              <a:gd name="T108" fmla="*/ 175 w 198"/>
              <a:gd name="T109" fmla="*/ 78 h 359"/>
              <a:gd name="T110" fmla="*/ 172 w 198"/>
              <a:gd name="T111" fmla="*/ 107 h 359"/>
              <a:gd name="T112" fmla="*/ 168 w 198"/>
              <a:gd name="T113" fmla="*/ 137 h 359"/>
              <a:gd name="T114" fmla="*/ 158 w 198"/>
              <a:gd name="T115" fmla="*/ 131 h 3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8"/>
              <a:gd name="T175" fmla="*/ 0 h 359"/>
              <a:gd name="T176" fmla="*/ 198 w 198"/>
              <a:gd name="T177" fmla="*/ 359 h 3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8" h="359">
                <a:moveTo>
                  <a:pt x="158" y="131"/>
                </a:moveTo>
                <a:lnTo>
                  <a:pt x="147" y="98"/>
                </a:lnTo>
                <a:lnTo>
                  <a:pt x="136" y="64"/>
                </a:lnTo>
                <a:lnTo>
                  <a:pt x="132" y="68"/>
                </a:lnTo>
                <a:lnTo>
                  <a:pt x="140" y="94"/>
                </a:lnTo>
                <a:lnTo>
                  <a:pt x="147" y="121"/>
                </a:lnTo>
                <a:lnTo>
                  <a:pt x="154" y="149"/>
                </a:lnTo>
                <a:lnTo>
                  <a:pt x="163" y="174"/>
                </a:lnTo>
                <a:lnTo>
                  <a:pt x="171" y="200"/>
                </a:lnTo>
                <a:lnTo>
                  <a:pt x="179" y="227"/>
                </a:lnTo>
                <a:lnTo>
                  <a:pt x="189" y="253"/>
                </a:lnTo>
                <a:lnTo>
                  <a:pt x="198" y="276"/>
                </a:lnTo>
                <a:lnTo>
                  <a:pt x="196" y="280"/>
                </a:lnTo>
                <a:lnTo>
                  <a:pt x="197" y="308"/>
                </a:lnTo>
                <a:lnTo>
                  <a:pt x="192" y="321"/>
                </a:lnTo>
                <a:lnTo>
                  <a:pt x="186" y="319"/>
                </a:lnTo>
                <a:lnTo>
                  <a:pt x="183" y="339"/>
                </a:lnTo>
                <a:lnTo>
                  <a:pt x="173" y="343"/>
                </a:lnTo>
                <a:lnTo>
                  <a:pt x="170" y="359"/>
                </a:lnTo>
                <a:lnTo>
                  <a:pt x="148" y="355"/>
                </a:lnTo>
                <a:lnTo>
                  <a:pt x="126" y="349"/>
                </a:lnTo>
                <a:lnTo>
                  <a:pt x="125" y="341"/>
                </a:lnTo>
                <a:lnTo>
                  <a:pt x="122" y="349"/>
                </a:lnTo>
                <a:lnTo>
                  <a:pt x="108" y="349"/>
                </a:lnTo>
                <a:lnTo>
                  <a:pt x="95" y="349"/>
                </a:lnTo>
                <a:lnTo>
                  <a:pt x="80" y="349"/>
                </a:lnTo>
                <a:lnTo>
                  <a:pt x="67" y="349"/>
                </a:lnTo>
                <a:lnTo>
                  <a:pt x="53" y="349"/>
                </a:lnTo>
                <a:lnTo>
                  <a:pt x="40" y="349"/>
                </a:lnTo>
                <a:lnTo>
                  <a:pt x="25" y="349"/>
                </a:lnTo>
                <a:lnTo>
                  <a:pt x="11" y="349"/>
                </a:lnTo>
                <a:lnTo>
                  <a:pt x="10" y="315"/>
                </a:lnTo>
                <a:lnTo>
                  <a:pt x="10" y="282"/>
                </a:lnTo>
                <a:lnTo>
                  <a:pt x="9" y="247"/>
                </a:lnTo>
                <a:lnTo>
                  <a:pt x="7" y="213"/>
                </a:lnTo>
                <a:lnTo>
                  <a:pt x="6" y="180"/>
                </a:lnTo>
                <a:lnTo>
                  <a:pt x="4" y="145"/>
                </a:lnTo>
                <a:lnTo>
                  <a:pt x="3" y="111"/>
                </a:lnTo>
                <a:lnTo>
                  <a:pt x="2" y="76"/>
                </a:lnTo>
                <a:lnTo>
                  <a:pt x="1" y="49"/>
                </a:lnTo>
                <a:lnTo>
                  <a:pt x="0" y="21"/>
                </a:lnTo>
                <a:lnTo>
                  <a:pt x="3" y="0"/>
                </a:lnTo>
                <a:lnTo>
                  <a:pt x="14" y="0"/>
                </a:lnTo>
                <a:lnTo>
                  <a:pt x="41" y="13"/>
                </a:lnTo>
                <a:lnTo>
                  <a:pt x="68" y="27"/>
                </a:lnTo>
                <a:lnTo>
                  <a:pt x="92" y="11"/>
                </a:lnTo>
                <a:lnTo>
                  <a:pt x="104" y="2"/>
                </a:lnTo>
                <a:lnTo>
                  <a:pt x="98" y="7"/>
                </a:lnTo>
                <a:lnTo>
                  <a:pt x="106" y="4"/>
                </a:lnTo>
                <a:lnTo>
                  <a:pt x="122" y="11"/>
                </a:lnTo>
                <a:lnTo>
                  <a:pt x="127" y="17"/>
                </a:lnTo>
                <a:lnTo>
                  <a:pt x="136" y="19"/>
                </a:lnTo>
                <a:lnTo>
                  <a:pt x="160" y="11"/>
                </a:lnTo>
                <a:lnTo>
                  <a:pt x="168" y="45"/>
                </a:lnTo>
                <a:lnTo>
                  <a:pt x="175" y="78"/>
                </a:lnTo>
                <a:lnTo>
                  <a:pt x="172" y="107"/>
                </a:lnTo>
                <a:lnTo>
                  <a:pt x="168" y="137"/>
                </a:lnTo>
                <a:lnTo>
                  <a:pt x="158" y="13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632" name="Freeform 89"/>
          <p:cNvSpPr>
            <a:spLocks/>
          </p:cNvSpPr>
          <p:nvPr/>
        </p:nvSpPr>
        <p:spPr bwMode="auto">
          <a:xfrm>
            <a:off x="8070851" y="3517900"/>
            <a:ext cx="903816" cy="762000"/>
          </a:xfrm>
          <a:custGeom>
            <a:avLst/>
            <a:gdLst>
              <a:gd name="T0" fmla="*/ 2147483647 w 494"/>
              <a:gd name="T1" fmla="*/ 2147483647 h 995"/>
              <a:gd name="T2" fmla="*/ 2147483647 w 494"/>
              <a:gd name="T3" fmla="*/ 2147483647 h 995"/>
              <a:gd name="T4" fmla="*/ 2147483647 w 494"/>
              <a:gd name="T5" fmla="*/ 2147483647 h 995"/>
              <a:gd name="T6" fmla="*/ 2147483647 w 494"/>
              <a:gd name="T7" fmla="*/ 2147483647 h 995"/>
              <a:gd name="T8" fmla="*/ 2147483647 w 494"/>
              <a:gd name="T9" fmla="*/ 2147483647 h 995"/>
              <a:gd name="T10" fmla="*/ 2147483647 w 494"/>
              <a:gd name="T11" fmla="*/ 2147483647 h 995"/>
              <a:gd name="T12" fmla="*/ 2147483647 w 494"/>
              <a:gd name="T13" fmla="*/ 2147483647 h 995"/>
              <a:gd name="T14" fmla="*/ 2147483647 w 494"/>
              <a:gd name="T15" fmla="*/ 2147483647 h 995"/>
              <a:gd name="T16" fmla="*/ 2147483647 w 494"/>
              <a:gd name="T17" fmla="*/ 2147483647 h 995"/>
              <a:gd name="T18" fmla="*/ 0 w 494"/>
              <a:gd name="T19" fmla="*/ 2147483647 h 995"/>
              <a:gd name="T20" fmla="*/ 2147483647 w 494"/>
              <a:gd name="T21" fmla="*/ 2147483647 h 995"/>
              <a:gd name="T22" fmla="*/ 2147483647 w 494"/>
              <a:gd name="T23" fmla="*/ 2147483647 h 995"/>
              <a:gd name="T24" fmla="*/ 2147483647 w 494"/>
              <a:gd name="T25" fmla="*/ 2147483647 h 995"/>
              <a:gd name="T26" fmla="*/ 2147483647 w 494"/>
              <a:gd name="T27" fmla="*/ 2147483647 h 995"/>
              <a:gd name="T28" fmla="*/ 2147483647 w 494"/>
              <a:gd name="T29" fmla="*/ 2147483647 h 995"/>
              <a:gd name="T30" fmla="*/ 2147483647 w 494"/>
              <a:gd name="T31" fmla="*/ 2147483647 h 995"/>
              <a:gd name="T32" fmla="*/ 2147483647 w 494"/>
              <a:gd name="T33" fmla="*/ 2147483647 h 995"/>
              <a:gd name="T34" fmla="*/ 2147483647 w 494"/>
              <a:gd name="T35" fmla="*/ 2147483647 h 995"/>
              <a:gd name="T36" fmla="*/ 2147483647 w 494"/>
              <a:gd name="T37" fmla="*/ 2147483647 h 995"/>
              <a:gd name="T38" fmla="*/ 2147483647 w 494"/>
              <a:gd name="T39" fmla="*/ 2147483647 h 995"/>
              <a:gd name="T40" fmla="*/ 2147483647 w 494"/>
              <a:gd name="T41" fmla="*/ 2147483647 h 995"/>
              <a:gd name="T42" fmla="*/ 2147483647 w 494"/>
              <a:gd name="T43" fmla="*/ 2147483647 h 995"/>
              <a:gd name="T44" fmla="*/ 2147483647 w 494"/>
              <a:gd name="T45" fmla="*/ 2147483647 h 995"/>
              <a:gd name="T46" fmla="*/ 2147483647 w 494"/>
              <a:gd name="T47" fmla="*/ 2147483647 h 995"/>
              <a:gd name="T48" fmla="*/ 2147483647 w 494"/>
              <a:gd name="T49" fmla="*/ 2147483647 h 995"/>
              <a:gd name="T50" fmla="*/ 2147483647 w 494"/>
              <a:gd name="T51" fmla="*/ 2147483647 h 995"/>
              <a:gd name="T52" fmla="*/ 2147483647 w 494"/>
              <a:gd name="T53" fmla="*/ 2147483647 h 995"/>
              <a:gd name="T54" fmla="*/ 2147483647 w 494"/>
              <a:gd name="T55" fmla="*/ 2147483647 h 995"/>
              <a:gd name="T56" fmla="*/ 2147483647 w 494"/>
              <a:gd name="T57" fmla="*/ 2147483647 h 995"/>
              <a:gd name="T58" fmla="*/ 2147483647 w 494"/>
              <a:gd name="T59" fmla="*/ 2147483647 h 995"/>
              <a:gd name="T60" fmla="*/ 2147483647 w 494"/>
              <a:gd name="T61" fmla="*/ 2147483647 h 995"/>
              <a:gd name="T62" fmla="*/ 2147483647 w 494"/>
              <a:gd name="T63" fmla="*/ 2147483647 h 995"/>
              <a:gd name="T64" fmla="*/ 2147483647 w 494"/>
              <a:gd name="T65" fmla="*/ 2147483647 h 995"/>
              <a:gd name="T66" fmla="*/ 2147483647 w 494"/>
              <a:gd name="T67" fmla="*/ 2147483647 h 995"/>
              <a:gd name="T68" fmla="*/ 2147483647 w 494"/>
              <a:gd name="T69" fmla="*/ 2147483647 h 995"/>
              <a:gd name="T70" fmla="*/ 2147483647 w 494"/>
              <a:gd name="T71" fmla="*/ 2147483647 h 995"/>
              <a:gd name="T72" fmla="*/ 2147483647 w 494"/>
              <a:gd name="T73" fmla="*/ 2147483647 h 995"/>
              <a:gd name="T74" fmla="*/ 2147483647 w 494"/>
              <a:gd name="T75" fmla="*/ 2147483647 h 995"/>
              <a:gd name="T76" fmla="*/ 2147483647 w 494"/>
              <a:gd name="T77" fmla="*/ 2147483647 h 995"/>
              <a:gd name="T78" fmla="*/ 2147483647 w 494"/>
              <a:gd name="T79" fmla="*/ 2147483647 h 995"/>
              <a:gd name="T80" fmla="*/ 2147483647 w 494"/>
              <a:gd name="T81" fmla="*/ 2147483647 h 995"/>
              <a:gd name="T82" fmla="*/ 2147483647 w 494"/>
              <a:gd name="T83" fmla="*/ 2147483647 h 995"/>
              <a:gd name="T84" fmla="*/ 2147483647 w 494"/>
              <a:gd name="T85" fmla="*/ 2147483647 h 995"/>
              <a:gd name="T86" fmla="*/ 2147483647 w 494"/>
              <a:gd name="T87" fmla="*/ 2147483647 h 995"/>
              <a:gd name="T88" fmla="*/ 2147483647 w 494"/>
              <a:gd name="T89" fmla="*/ 2147483647 h 995"/>
              <a:gd name="T90" fmla="*/ 2147483647 w 494"/>
              <a:gd name="T91" fmla="*/ 2147483647 h 995"/>
              <a:gd name="T92" fmla="*/ 2147483647 w 494"/>
              <a:gd name="T93" fmla="*/ 2147483647 h 995"/>
              <a:gd name="T94" fmla="*/ 2147483647 w 494"/>
              <a:gd name="T95" fmla="*/ 2147483647 h 995"/>
              <a:gd name="T96" fmla="*/ 2147483647 w 494"/>
              <a:gd name="T97" fmla="*/ 2147483647 h 995"/>
              <a:gd name="T98" fmla="*/ 2147483647 w 494"/>
              <a:gd name="T99" fmla="*/ 2147483647 h 995"/>
              <a:gd name="T100" fmla="*/ 2147483647 w 494"/>
              <a:gd name="T101" fmla="*/ 2147483647 h 995"/>
              <a:gd name="T102" fmla="*/ 2147483647 w 494"/>
              <a:gd name="T103" fmla="*/ 2147483647 h 995"/>
              <a:gd name="T104" fmla="*/ 2147483647 w 494"/>
              <a:gd name="T105" fmla="*/ 2147483647 h 995"/>
              <a:gd name="T106" fmla="*/ 2147483647 w 494"/>
              <a:gd name="T107" fmla="*/ 2147483647 h 995"/>
              <a:gd name="T108" fmla="*/ 2147483647 w 494"/>
              <a:gd name="T109" fmla="*/ 2147483647 h 995"/>
              <a:gd name="T110" fmla="*/ 2147483647 w 494"/>
              <a:gd name="T111" fmla="*/ 2147483647 h 995"/>
              <a:gd name="T112" fmla="*/ 2147483647 w 494"/>
              <a:gd name="T113" fmla="*/ 2147483647 h 995"/>
              <a:gd name="T114" fmla="*/ 2147483647 w 494"/>
              <a:gd name="T115" fmla="*/ 2147483647 h 9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4"/>
              <a:gd name="T175" fmla="*/ 0 h 995"/>
              <a:gd name="T176" fmla="*/ 494 w 494"/>
              <a:gd name="T177" fmla="*/ 995 h 99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4" h="995">
                <a:moveTo>
                  <a:pt x="120" y="0"/>
                </a:moveTo>
                <a:lnTo>
                  <a:pt x="103" y="28"/>
                </a:lnTo>
                <a:lnTo>
                  <a:pt x="85" y="38"/>
                </a:lnTo>
                <a:lnTo>
                  <a:pt x="59" y="32"/>
                </a:lnTo>
                <a:lnTo>
                  <a:pt x="59" y="44"/>
                </a:lnTo>
                <a:lnTo>
                  <a:pt x="67" y="59"/>
                </a:lnTo>
                <a:lnTo>
                  <a:pt x="67" y="71"/>
                </a:lnTo>
                <a:lnTo>
                  <a:pt x="71" y="91"/>
                </a:lnTo>
                <a:lnTo>
                  <a:pt x="79" y="98"/>
                </a:lnTo>
                <a:lnTo>
                  <a:pt x="86" y="112"/>
                </a:lnTo>
                <a:lnTo>
                  <a:pt x="93" y="122"/>
                </a:lnTo>
                <a:lnTo>
                  <a:pt x="82" y="138"/>
                </a:lnTo>
                <a:lnTo>
                  <a:pt x="86" y="165"/>
                </a:lnTo>
                <a:lnTo>
                  <a:pt x="78" y="189"/>
                </a:lnTo>
                <a:lnTo>
                  <a:pt x="70" y="216"/>
                </a:lnTo>
                <a:lnTo>
                  <a:pt x="58" y="248"/>
                </a:lnTo>
                <a:lnTo>
                  <a:pt x="47" y="277"/>
                </a:lnTo>
                <a:lnTo>
                  <a:pt x="31" y="279"/>
                </a:lnTo>
                <a:lnTo>
                  <a:pt x="24" y="275"/>
                </a:lnTo>
                <a:lnTo>
                  <a:pt x="14" y="318"/>
                </a:lnTo>
                <a:lnTo>
                  <a:pt x="27" y="332"/>
                </a:lnTo>
                <a:lnTo>
                  <a:pt x="31" y="357"/>
                </a:lnTo>
                <a:lnTo>
                  <a:pt x="37" y="357"/>
                </a:lnTo>
                <a:lnTo>
                  <a:pt x="47" y="406"/>
                </a:lnTo>
                <a:lnTo>
                  <a:pt x="40" y="404"/>
                </a:lnTo>
                <a:lnTo>
                  <a:pt x="23" y="408"/>
                </a:lnTo>
                <a:lnTo>
                  <a:pt x="7" y="408"/>
                </a:lnTo>
                <a:lnTo>
                  <a:pt x="8" y="420"/>
                </a:lnTo>
                <a:lnTo>
                  <a:pt x="0" y="428"/>
                </a:lnTo>
                <a:lnTo>
                  <a:pt x="0" y="430"/>
                </a:lnTo>
                <a:lnTo>
                  <a:pt x="7" y="424"/>
                </a:lnTo>
                <a:lnTo>
                  <a:pt x="3" y="432"/>
                </a:lnTo>
                <a:lnTo>
                  <a:pt x="20" y="461"/>
                </a:lnTo>
                <a:lnTo>
                  <a:pt x="40" y="455"/>
                </a:lnTo>
                <a:lnTo>
                  <a:pt x="39" y="461"/>
                </a:lnTo>
                <a:lnTo>
                  <a:pt x="26" y="477"/>
                </a:lnTo>
                <a:lnTo>
                  <a:pt x="16" y="475"/>
                </a:lnTo>
                <a:lnTo>
                  <a:pt x="33" y="506"/>
                </a:lnTo>
                <a:lnTo>
                  <a:pt x="48" y="536"/>
                </a:lnTo>
                <a:lnTo>
                  <a:pt x="72" y="522"/>
                </a:lnTo>
                <a:lnTo>
                  <a:pt x="74" y="499"/>
                </a:lnTo>
                <a:lnTo>
                  <a:pt x="76" y="483"/>
                </a:lnTo>
                <a:lnTo>
                  <a:pt x="85" y="483"/>
                </a:lnTo>
                <a:lnTo>
                  <a:pt x="81" y="493"/>
                </a:lnTo>
                <a:lnTo>
                  <a:pt x="81" y="501"/>
                </a:lnTo>
                <a:lnTo>
                  <a:pt x="91" y="501"/>
                </a:lnTo>
                <a:lnTo>
                  <a:pt x="85" y="512"/>
                </a:lnTo>
                <a:lnTo>
                  <a:pt x="87" y="528"/>
                </a:lnTo>
                <a:lnTo>
                  <a:pt x="88" y="554"/>
                </a:lnTo>
                <a:lnTo>
                  <a:pt x="92" y="591"/>
                </a:lnTo>
                <a:lnTo>
                  <a:pt x="93" y="601"/>
                </a:lnTo>
                <a:lnTo>
                  <a:pt x="96" y="608"/>
                </a:lnTo>
                <a:lnTo>
                  <a:pt x="101" y="654"/>
                </a:lnTo>
                <a:lnTo>
                  <a:pt x="108" y="689"/>
                </a:lnTo>
                <a:lnTo>
                  <a:pt x="114" y="724"/>
                </a:lnTo>
                <a:lnTo>
                  <a:pt x="119" y="732"/>
                </a:lnTo>
                <a:lnTo>
                  <a:pt x="129" y="773"/>
                </a:lnTo>
                <a:lnTo>
                  <a:pt x="137" y="816"/>
                </a:lnTo>
                <a:lnTo>
                  <a:pt x="146" y="846"/>
                </a:lnTo>
                <a:lnTo>
                  <a:pt x="154" y="875"/>
                </a:lnTo>
                <a:lnTo>
                  <a:pt x="163" y="905"/>
                </a:lnTo>
                <a:lnTo>
                  <a:pt x="168" y="930"/>
                </a:lnTo>
                <a:lnTo>
                  <a:pt x="176" y="958"/>
                </a:lnTo>
                <a:lnTo>
                  <a:pt x="183" y="985"/>
                </a:lnTo>
                <a:lnTo>
                  <a:pt x="195" y="995"/>
                </a:lnTo>
                <a:lnTo>
                  <a:pt x="204" y="977"/>
                </a:lnTo>
                <a:lnTo>
                  <a:pt x="214" y="958"/>
                </a:lnTo>
                <a:lnTo>
                  <a:pt x="225" y="956"/>
                </a:lnTo>
                <a:lnTo>
                  <a:pt x="218" y="942"/>
                </a:lnTo>
                <a:lnTo>
                  <a:pt x="228" y="916"/>
                </a:lnTo>
                <a:lnTo>
                  <a:pt x="233" y="914"/>
                </a:lnTo>
                <a:lnTo>
                  <a:pt x="231" y="887"/>
                </a:lnTo>
                <a:lnTo>
                  <a:pt x="230" y="861"/>
                </a:lnTo>
                <a:lnTo>
                  <a:pt x="233" y="832"/>
                </a:lnTo>
                <a:lnTo>
                  <a:pt x="237" y="803"/>
                </a:lnTo>
                <a:lnTo>
                  <a:pt x="232" y="769"/>
                </a:lnTo>
                <a:lnTo>
                  <a:pt x="231" y="728"/>
                </a:lnTo>
                <a:lnTo>
                  <a:pt x="241" y="716"/>
                </a:lnTo>
                <a:lnTo>
                  <a:pt x="242" y="712"/>
                </a:lnTo>
                <a:lnTo>
                  <a:pt x="247" y="710"/>
                </a:lnTo>
                <a:lnTo>
                  <a:pt x="251" y="697"/>
                </a:lnTo>
                <a:lnTo>
                  <a:pt x="266" y="687"/>
                </a:lnTo>
                <a:lnTo>
                  <a:pt x="269" y="663"/>
                </a:lnTo>
                <a:lnTo>
                  <a:pt x="285" y="632"/>
                </a:lnTo>
                <a:lnTo>
                  <a:pt x="303" y="601"/>
                </a:lnTo>
                <a:lnTo>
                  <a:pt x="317" y="575"/>
                </a:lnTo>
                <a:lnTo>
                  <a:pt x="327" y="563"/>
                </a:lnTo>
                <a:lnTo>
                  <a:pt x="338" y="538"/>
                </a:lnTo>
                <a:lnTo>
                  <a:pt x="338" y="510"/>
                </a:lnTo>
                <a:lnTo>
                  <a:pt x="355" y="491"/>
                </a:lnTo>
                <a:lnTo>
                  <a:pt x="359" y="504"/>
                </a:lnTo>
                <a:lnTo>
                  <a:pt x="365" y="506"/>
                </a:lnTo>
                <a:lnTo>
                  <a:pt x="369" y="503"/>
                </a:lnTo>
                <a:lnTo>
                  <a:pt x="373" y="504"/>
                </a:lnTo>
                <a:lnTo>
                  <a:pt x="372" y="495"/>
                </a:lnTo>
                <a:lnTo>
                  <a:pt x="367" y="465"/>
                </a:lnTo>
                <a:lnTo>
                  <a:pt x="362" y="438"/>
                </a:lnTo>
                <a:lnTo>
                  <a:pt x="360" y="418"/>
                </a:lnTo>
                <a:lnTo>
                  <a:pt x="347" y="397"/>
                </a:lnTo>
                <a:lnTo>
                  <a:pt x="351" y="383"/>
                </a:lnTo>
                <a:lnTo>
                  <a:pt x="359" y="375"/>
                </a:lnTo>
                <a:lnTo>
                  <a:pt x="345" y="353"/>
                </a:lnTo>
                <a:lnTo>
                  <a:pt x="346" y="326"/>
                </a:lnTo>
                <a:lnTo>
                  <a:pt x="357" y="336"/>
                </a:lnTo>
                <a:lnTo>
                  <a:pt x="364" y="346"/>
                </a:lnTo>
                <a:lnTo>
                  <a:pt x="368" y="340"/>
                </a:lnTo>
                <a:lnTo>
                  <a:pt x="375" y="369"/>
                </a:lnTo>
                <a:lnTo>
                  <a:pt x="393" y="373"/>
                </a:lnTo>
                <a:lnTo>
                  <a:pt x="412" y="375"/>
                </a:lnTo>
                <a:lnTo>
                  <a:pt x="422" y="389"/>
                </a:lnTo>
                <a:lnTo>
                  <a:pt x="419" y="402"/>
                </a:lnTo>
                <a:lnTo>
                  <a:pt x="405" y="418"/>
                </a:lnTo>
                <a:lnTo>
                  <a:pt x="409" y="448"/>
                </a:lnTo>
                <a:lnTo>
                  <a:pt x="413" y="455"/>
                </a:lnTo>
                <a:lnTo>
                  <a:pt x="421" y="428"/>
                </a:lnTo>
                <a:lnTo>
                  <a:pt x="427" y="461"/>
                </a:lnTo>
                <a:lnTo>
                  <a:pt x="434" y="493"/>
                </a:lnTo>
                <a:lnTo>
                  <a:pt x="435" y="491"/>
                </a:lnTo>
                <a:lnTo>
                  <a:pt x="442" y="491"/>
                </a:lnTo>
                <a:lnTo>
                  <a:pt x="442" y="453"/>
                </a:lnTo>
                <a:lnTo>
                  <a:pt x="442" y="422"/>
                </a:lnTo>
                <a:lnTo>
                  <a:pt x="454" y="422"/>
                </a:lnTo>
                <a:lnTo>
                  <a:pt x="462" y="377"/>
                </a:lnTo>
                <a:lnTo>
                  <a:pt x="462" y="361"/>
                </a:lnTo>
                <a:lnTo>
                  <a:pt x="463" y="332"/>
                </a:lnTo>
                <a:lnTo>
                  <a:pt x="479" y="300"/>
                </a:lnTo>
                <a:lnTo>
                  <a:pt x="493" y="304"/>
                </a:lnTo>
                <a:lnTo>
                  <a:pt x="489" y="293"/>
                </a:lnTo>
                <a:lnTo>
                  <a:pt x="491" y="283"/>
                </a:lnTo>
                <a:lnTo>
                  <a:pt x="494" y="265"/>
                </a:lnTo>
                <a:lnTo>
                  <a:pt x="475" y="253"/>
                </a:lnTo>
                <a:lnTo>
                  <a:pt x="475" y="238"/>
                </a:lnTo>
                <a:lnTo>
                  <a:pt x="468" y="234"/>
                </a:lnTo>
                <a:lnTo>
                  <a:pt x="469" y="228"/>
                </a:lnTo>
                <a:lnTo>
                  <a:pt x="462" y="224"/>
                </a:lnTo>
                <a:lnTo>
                  <a:pt x="453" y="234"/>
                </a:lnTo>
                <a:lnTo>
                  <a:pt x="438" y="230"/>
                </a:lnTo>
                <a:lnTo>
                  <a:pt x="425" y="251"/>
                </a:lnTo>
                <a:lnTo>
                  <a:pt x="413" y="271"/>
                </a:lnTo>
                <a:lnTo>
                  <a:pt x="397" y="283"/>
                </a:lnTo>
                <a:lnTo>
                  <a:pt x="402" y="293"/>
                </a:lnTo>
                <a:lnTo>
                  <a:pt x="409" y="312"/>
                </a:lnTo>
                <a:lnTo>
                  <a:pt x="391" y="314"/>
                </a:lnTo>
                <a:lnTo>
                  <a:pt x="375" y="316"/>
                </a:lnTo>
                <a:lnTo>
                  <a:pt x="354" y="312"/>
                </a:lnTo>
                <a:lnTo>
                  <a:pt x="350" y="299"/>
                </a:lnTo>
                <a:lnTo>
                  <a:pt x="343" y="269"/>
                </a:lnTo>
                <a:lnTo>
                  <a:pt x="335" y="279"/>
                </a:lnTo>
                <a:lnTo>
                  <a:pt x="340" y="328"/>
                </a:lnTo>
                <a:lnTo>
                  <a:pt x="321" y="326"/>
                </a:lnTo>
                <a:lnTo>
                  <a:pt x="297" y="322"/>
                </a:lnTo>
                <a:lnTo>
                  <a:pt x="285" y="316"/>
                </a:lnTo>
                <a:lnTo>
                  <a:pt x="276" y="299"/>
                </a:lnTo>
                <a:lnTo>
                  <a:pt x="253" y="293"/>
                </a:lnTo>
                <a:lnTo>
                  <a:pt x="237" y="285"/>
                </a:lnTo>
                <a:lnTo>
                  <a:pt x="215" y="265"/>
                </a:lnTo>
                <a:lnTo>
                  <a:pt x="193" y="246"/>
                </a:lnTo>
                <a:lnTo>
                  <a:pt x="192" y="224"/>
                </a:lnTo>
                <a:lnTo>
                  <a:pt x="201" y="195"/>
                </a:lnTo>
                <a:lnTo>
                  <a:pt x="185" y="173"/>
                </a:lnTo>
                <a:lnTo>
                  <a:pt x="164" y="151"/>
                </a:lnTo>
                <a:lnTo>
                  <a:pt x="155" y="147"/>
                </a:lnTo>
                <a:lnTo>
                  <a:pt x="147" y="108"/>
                </a:lnTo>
                <a:lnTo>
                  <a:pt x="158" y="110"/>
                </a:lnTo>
                <a:lnTo>
                  <a:pt x="161" y="96"/>
                </a:lnTo>
                <a:lnTo>
                  <a:pt x="150" y="69"/>
                </a:lnTo>
                <a:lnTo>
                  <a:pt x="150" y="55"/>
                </a:lnTo>
                <a:lnTo>
                  <a:pt x="150" y="53"/>
                </a:lnTo>
                <a:lnTo>
                  <a:pt x="149" y="45"/>
                </a:lnTo>
                <a:lnTo>
                  <a:pt x="145" y="40"/>
                </a:lnTo>
                <a:lnTo>
                  <a:pt x="142" y="32"/>
                </a:lnTo>
                <a:lnTo>
                  <a:pt x="141" y="24"/>
                </a:lnTo>
                <a:lnTo>
                  <a:pt x="140" y="14"/>
                </a:lnTo>
                <a:lnTo>
                  <a:pt x="133" y="10"/>
                </a:lnTo>
                <a:lnTo>
                  <a:pt x="125" y="4"/>
                </a:lnTo>
                <a:lnTo>
                  <a:pt x="120" y="0"/>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602" name="Freeform 90"/>
          <p:cNvSpPr>
            <a:spLocks/>
          </p:cNvSpPr>
          <p:nvPr/>
        </p:nvSpPr>
        <p:spPr bwMode="auto">
          <a:xfrm>
            <a:off x="6957485" y="3579813"/>
            <a:ext cx="38100" cy="107950"/>
          </a:xfrm>
          <a:custGeom>
            <a:avLst/>
            <a:gdLst>
              <a:gd name="T0" fmla="*/ 15 w 21"/>
              <a:gd name="T1" fmla="*/ 137 h 137"/>
              <a:gd name="T2" fmla="*/ 8 w 21"/>
              <a:gd name="T3" fmla="*/ 104 h 137"/>
              <a:gd name="T4" fmla="*/ 0 w 21"/>
              <a:gd name="T5" fmla="*/ 70 h 137"/>
              <a:gd name="T6" fmla="*/ 5 w 21"/>
              <a:gd name="T7" fmla="*/ 37 h 137"/>
              <a:gd name="T8" fmla="*/ 11 w 21"/>
              <a:gd name="T9" fmla="*/ 6 h 137"/>
              <a:gd name="T10" fmla="*/ 20 w 21"/>
              <a:gd name="T11" fmla="*/ 0 h 137"/>
              <a:gd name="T12" fmla="*/ 21 w 21"/>
              <a:gd name="T13" fmla="*/ 17 h 137"/>
              <a:gd name="T14" fmla="*/ 20 w 21"/>
              <a:gd name="T15" fmla="*/ 47 h 137"/>
              <a:gd name="T16" fmla="*/ 19 w 21"/>
              <a:gd name="T17" fmla="*/ 76 h 137"/>
              <a:gd name="T18" fmla="*/ 18 w 21"/>
              <a:gd name="T19" fmla="*/ 106 h 137"/>
              <a:gd name="T20" fmla="*/ 16 w 21"/>
              <a:gd name="T21" fmla="*/ 135 h 137"/>
              <a:gd name="T22" fmla="*/ 15 w 21"/>
              <a:gd name="T23" fmla="*/ 137 h 1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37"/>
              <a:gd name="T38" fmla="*/ 21 w 21"/>
              <a:gd name="T39" fmla="*/ 137 h 1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37">
                <a:moveTo>
                  <a:pt x="15" y="137"/>
                </a:moveTo>
                <a:lnTo>
                  <a:pt x="8" y="104"/>
                </a:lnTo>
                <a:lnTo>
                  <a:pt x="0" y="70"/>
                </a:lnTo>
                <a:lnTo>
                  <a:pt x="5" y="37"/>
                </a:lnTo>
                <a:lnTo>
                  <a:pt x="11" y="6"/>
                </a:lnTo>
                <a:lnTo>
                  <a:pt x="20" y="0"/>
                </a:lnTo>
                <a:lnTo>
                  <a:pt x="21" y="17"/>
                </a:lnTo>
                <a:lnTo>
                  <a:pt x="20" y="47"/>
                </a:lnTo>
                <a:lnTo>
                  <a:pt x="19" y="76"/>
                </a:lnTo>
                <a:lnTo>
                  <a:pt x="18" y="106"/>
                </a:lnTo>
                <a:lnTo>
                  <a:pt x="16" y="135"/>
                </a:lnTo>
                <a:lnTo>
                  <a:pt x="15" y="13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03" name="Freeform 91"/>
          <p:cNvSpPr>
            <a:spLocks/>
          </p:cNvSpPr>
          <p:nvPr/>
        </p:nvSpPr>
        <p:spPr bwMode="auto">
          <a:xfrm>
            <a:off x="6985000" y="3576638"/>
            <a:ext cx="129117" cy="117475"/>
          </a:xfrm>
          <a:custGeom>
            <a:avLst/>
            <a:gdLst>
              <a:gd name="T0" fmla="*/ 27 w 70"/>
              <a:gd name="T1" fmla="*/ 37 h 151"/>
              <a:gd name="T2" fmla="*/ 5 w 70"/>
              <a:gd name="T3" fmla="*/ 21 h 151"/>
              <a:gd name="T4" fmla="*/ 4 w 70"/>
              <a:gd name="T5" fmla="*/ 51 h 151"/>
              <a:gd name="T6" fmla="*/ 3 w 70"/>
              <a:gd name="T7" fmla="*/ 80 h 151"/>
              <a:gd name="T8" fmla="*/ 2 w 70"/>
              <a:gd name="T9" fmla="*/ 110 h 151"/>
              <a:gd name="T10" fmla="*/ 0 w 70"/>
              <a:gd name="T11" fmla="*/ 139 h 151"/>
              <a:gd name="T12" fmla="*/ 0 w 70"/>
              <a:gd name="T13" fmla="*/ 145 h 151"/>
              <a:gd name="T14" fmla="*/ 20 w 70"/>
              <a:gd name="T15" fmla="*/ 151 h 151"/>
              <a:gd name="T16" fmla="*/ 31 w 70"/>
              <a:gd name="T17" fmla="*/ 127 h 151"/>
              <a:gd name="T18" fmla="*/ 43 w 70"/>
              <a:gd name="T19" fmla="*/ 121 h 151"/>
              <a:gd name="T20" fmla="*/ 51 w 70"/>
              <a:gd name="T21" fmla="*/ 104 h 151"/>
              <a:gd name="T22" fmla="*/ 31 w 70"/>
              <a:gd name="T23" fmla="*/ 67 h 151"/>
              <a:gd name="T24" fmla="*/ 50 w 70"/>
              <a:gd name="T25" fmla="*/ 55 h 151"/>
              <a:gd name="T26" fmla="*/ 70 w 70"/>
              <a:gd name="T27" fmla="*/ 41 h 151"/>
              <a:gd name="T28" fmla="*/ 58 w 70"/>
              <a:gd name="T29" fmla="*/ 0 h 151"/>
              <a:gd name="T30" fmla="*/ 42 w 70"/>
              <a:gd name="T31" fmla="*/ 17 h 151"/>
              <a:gd name="T32" fmla="*/ 27 w 70"/>
              <a:gd name="T33" fmla="*/ 37 h 1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51"/>
              <a:gd name="T53" fmla="*/ 70 w 70"/>
              <a:gd name="T54" fmla="*/ 151 h 1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51">
                <a:moveTo>
                  <a:pt x="27" y="37"/>
                </a:moveTo>
                <a:lnTo>
                  <a:pt x="5" y="21"/>
                </a:lnTo>
                <a:lnTo>
                  <a:pt x="4" y="51"/>
                </a:lnTo>
                <a:lnTo>
                  <a:pt x="3" y="80"/>
                </a:lnTo>
                <a:lnTo>
                  <a:pt x="2" y="110"/>
                </a:lnTo>
                <a:lnTo>
                  <a:pt x="0" y="139"/>
                </a:lnTo>
                <a:lnTo>
                  <a:pt x="0" y="145"/>
                </a:lnTo>
                <a:lnTo>
                  <a:pt x="20" y="151"/>
                </a:lnTo>
                <a:lnTo>
                  <a:pt x="31" y="127"/>
                </a:lnTo>
                <a:lnTo>
                  <a:pt x="43" y="121"/>
                </a:lnTo>
                <a:lnTo>
                  <a:pt x="51" y="104"/>
                </a:lnTo>
                <a:lnTo>
                  <a:pt x="31" y="67"/>
                </a:lnTo>
                <a:lnTo>
                  <a:pt x="50" y="55"/>
                </a:lnTo>
                <a:lnTo>
                  <a:pt x="70" y="41"/>
                </a:lnTo>
                <a:lnTo>
                  <a:pt x="58" y="0"/>
                </a:lnTo>
                <a:lnTo>
                  <a:pt x="42" y="17"/>
                </a:lnTo>
                <a:lnTo>
                  <a:pt x="27" y="3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04" name="Freeform 92"/>
          <p:cNvSpPr>
            <a:spLocks/>
          </p:cNvSpPr>
          <p:nvPr/>
        </p:nvSpPr>
        <p:spPr bwMode="auto">
          <a:xfrm>
            <a:off x="7562851" y="3810000"/>
            <a:ext cx="243416" cy="234950"/>
          </a:xfrm>
          <a:custGeom>
            <a:avLst/>
            <a:gdLst>
              <a:gd name="T0" fmla="*/ 134 w 134"/>
              <a:gd name="T1" fmla="*/ 92 h 304"/>
              <a:gd name="T2" fmla="*/ 121 w 134"/>
              <a:gd name="T3" fmla="*/ 70 h 304"/>
              <a:gd name="T4" fmla="*/ 107 w 134"/>
              <a:gd name="T5" fmla="*/ 49 h 304"/>
              <a:gd name="T6" fmla="*/ 92 w 134"/>
              <a:gd name="T7" fmla="*/ 39 h 304"/>
              <a:gd name="T8" fmla="*/ 77 w 134"/>
              <a:gd name="T9" fmla="*/ 27 h 304"/>
              <a:gd name="T10" fmla="*/ 68 w 134"/>
              <a:gd name="T11" fmla="*/ 0 h 304"/>
              <a:gd name="T12" fmla="*/ 63 w 134"/>
              <a:gd name="T13" fmla="*/ 8 h 304"/>
              <a:gd name="T14" fmla="*/ 60 w 134"/>
              <a:gd name="T15" fmla="*/ 0 h 304"/>
              <a:gd name="T16" fmla="*/ 64 w 134"/>
              <a:gd name="T17" fmla="*/ 33 h 304"/>
              <a:gd name="T18" fmla="*/ 55 w 134"/>
              <a:gd name="T19" fmla="*/ 39 h 304"/>
              <a:gd name="T20" fmla="*/ 52 w 134"/>
              <a:gd name="T21" fmla="*/ 82 h 304"/>
              <a:gd name="T22" fmla="*/ 61 w 134"/>
              <a:gd name="T23" fmla="*/ 108 h 304"/>
              <a:gd name="T24" fmla="*/ 57 w 134"/>
              <a:gd name="T25" fmla="*/ 145 h 304"/>
              <a:gd name="T26" fmla="*/ 53 w 134"/>
              <a:gd name="T27" fmla="*/ 180 h 304"/>
              <a:gd name="T28" fmla="*/ 41 w 134"/>
              <a:gd name="T29" fmla="*/ 190 h 304"/>
              <a:gd name="T30" fmla="*/ 27 w 134"/>
              <a:gd name="T31" fmla="*/ 200 h 304"/>
              <a:gd name="T32" fmla="*/ 14 w 134"/>
              <a:gd name="T33" fmla="*/ 208 h 304"/>
              <a:gd name="T34" fmla="*/ 1 w 134"/>
              <a:gd name="T35" fmla="*/ 218 h 304"/>
              <a:gd name="T36" fmla="*/ 0 w 134"/>
              <a:gd name="T37" fmla="*/ 233 h 304"/>
              <a:gd name="T38" fmla="*/ 12 w 134"/>
              <a:gd name="T39" fmla="*/ 269 h 304"/>
              <a:gd name="T40" fmla="*/ 24 w 134"/>
              <a:gd name="T41" fmla="*/ 304 h 304"/>
              <a:gd name="T42" fmla="*/ 38 w 134"/>
              <a:gd name="T43" fmla="*/ 298 h 304"/>
              <a:gd name="T44" fmla="*/ 53 w 134"/>
              <a:gd name="T45" fmla="*/ 292 h 304"/>
              <a:gd name="T46" fmla="*/ 63 w 134"/>
              <a:gd name="T47" fmla="*/ 276 h 304"/>
              <a:gd name="T48" fmla="*/ 68 w 134"/>
              <a:gd name="T49" fmla="*/ 259 h 304"/>
              <a:gd name="T50" fmla="*/ 84 w 134"/>
              <a:gd name="T51" fmla="*/ 249 h 304"/>
              <a:gd name="T52" fmla="*/ 91 w 134"/>
              <a:gd name="T53" fmla="*/ 223 h 304"/>
              <a:gd name="T54" fmla="*/ 104 w 134"/>
              <a:gd name="T55" fmla="*/ 212 h 304"/>
              <a:gd name="T56" fmla="*/ 103 w 134"/>
              <a:gd name="T57" fmla="*/ 172 h 304"/>
              <a:gd name="T58" fmla="*/ 109 w 134"/>
              <a:gd name="T59" fmla="*/ 165 h 304"/>
              <a:gd name="T60" fmla="*/ 114 w 134"/>
              <a:gd name="T61" fmla="*/ 163 h 304"/>
              <a:gd name="T62" fmla="*/ 124 w 134"/>
              <a:gd name="T63" fmla="*/ 127 h 304"/>
              <a:gd name="T64" fmla="*/ 134 w 134"/>
              <a:gd name="T65" fmla="*/ 92 h 3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4"/>
              <a:gd name="T100" fmla="*/ 0 h 304"/>
              <a:gd name="T101" fmla="*/ 134 w 134"/>
              <a:gd name="T102" fmla="*/ 304 h 3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4" h="304">
                <a:moveTo>
                  <a:pt x="134" y="92"/>
                </a:moveTo>
                <a:lnTo>
                  <a:pt x="121" y="70"/>
                </a:lnTo>
                <a:lnTo>
                  <a:pt x="107" y="49"/>
                </a:lnTo>
                <a:lnTo>
                  <a:pt x="92" y="39"/>
                </a:lnTo>
                <a:lnTo>
                  <a:pt x="77" y="27"/>
                </a:lnTo>
                <a:lnTo>
                  <a:pt x="68" y="0"/>
                </a:lnTo>
                <a:lnTo>
                  <a:pt x="63" y="8"/>
                </a:lnTo>
                <a:lnTo>
                  <a:pt x="60" y="0"/>
                </a:lnTo>
                <a:lnTo>
                  <a:pt x="64" y="33"/>
                </a:lnTo>
                <a:lnTo>
                  <a:pt x="55" y="39"/>
                </a:lnTo>
                <a:lnTo>
                  <a:pt x="52" y="82"/>
                </a:lnTo>
                <a:lnTo>
                  <a:pt x="61" y="108"/>
                </a:lnTo>
                <a:lnTo>
                  <a:pt x="57" y="145"/>
                </a:lnTo>
                <a:lnTo>
                  <a:pt x="53" y="180"/>
                </a:lnTo>
                <a:lnTo>
                  <a:pt x="41" y="190"/>
                </a:lnTo>
                <a:lnTo>
                  <a:pt x="27" y="200"/>
                </a:lnTo>
                <a:lnTo>
                  <a:pt x="14" y="208"/>
                </a:lnTo>
                <a:lnTo>
                  <a:pt x="1" y="218"/>
                </a:lnTo>
                <a:lnTo>
                  <a:pt x="0" y="233"/>
                </a:lnTo>
                <a:lnTo>
                  <a:pt x="12" y="269"/>
                </a:lnTo>
                <a:lnTo>
                  <a:pt x="24" y="304"/>
                </a:lnTo>
                <a:lnTo>
                  <a:pt x="38" y="298"/>
                </a:lnTo>
                <a:lnTo>
                  <a:pt x="53" y="292"/>
                </a:lnTo>
                <a:lnTo>
                  <a:pt x="63" y="276"/>
                </a:lnTo>
                <a:lnTo>
                  <a:pt x="68" y="259"/>
                </a:lnTo>
                <a:lnTo>
                  <a:pt x="84" y="249"/>
                </a:lnTo>
                <a:lnTo>
                  <a:pt x="91" y="223"/>
                </a:lnTo>
                <a:lnTo>
                  <a:pt x="104" y="212"/>
                </a:lnTo>
                <a:lnTo>
                  <a:pt x="103" y="172"/>
                </a:lnTo>
                <a:lnTo>
                  <a:pt x="109" y="165"/>
                </a:lnTo>
                <a:lnTo>
                  <a:pt x="114" y="163"/>
                </a:lnTo>
                <a:lnTo>
                  <a:pt x="124" y="127"/>
                </a:lnTo>
                <a:lnTo>
                  <a:pt x="134" y="9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05" name="Freeform 93"/>
          <p:cNvSpPr>
            <a:spLocks/>
          </p:cNvSpPr>
          <p:nvPr/>
        </p:nvSpPr>
        <p:spPr bwMode="auto">
          <a:xfrm>
            <a:off x="7670800" y="3776663"/>
            <a:ext cx="10584" cy="15875"/>
          </a:xfrm>
          <a:custGeom>
            <a:avLst/>
            <a:gdLst>
              <a:gd name="T0" fmla="*/ 6 w 6"/>
              <a:gd name="T1" fmla="*/ 0 h 17"/>
              <a:gd name="T2" fmla="*/ 0 w 6"/>
              <a:gd name="T3" fmla="*/ 12 h 17"/>
              <a:gd name="T4" fmla="*/ 6 w 6"/>
              <a:gd name="T5" fmla="*/ 17 h 17"/>
              <a:gd name="T6" fmla="*/ 6 w 6"/>
              <a:gd name="T7" fmla="*/ 0 h 17"/>
              <a:gd name="T8" fmla="*/ 0 60000 65536"/>
              <a:gd name="T9" fmla="*/ 0 60000 65536"/>
              <a:gd name="T10" fmla="*/ 0 60000 65536"/>
              <a:gd name="T11" fmla="*/ 0 60000 65536"/>
              <a:gd name="T12" fmla="*/ 0 w 6"/>
              <a:gd name="T13" fmla="*/ 0 h 17"/>
              <a:gd name="T14" fmla="*/ 6 w 6"/>
              <a:gd name="T15" fmla="*/ 17 h 17"/>
            </a:gdLst>
            <a:ahLst/>
            <a:cxnLst>
              <a:cxn ang="T8">
                <a:pos x="T0" y="T1"/>
              </a:cxn>
              <a:cxn ang="T9">
                <a:pos x="T2" y="T3"/>
              </a:cxn>
              <a:cxn ang="T10">
                <a:pos x="T4" y="T5"/>
              </a:cxn>
              <a:cxn ang="T11">
                <a:pos x="T6" y="T7"/>
              </a:cxn>
            </a:cxnLst>
            <a:rect l="T12" t="T13" r="T14" b="T15"/>
            <a:pathLst>
              <a:path w="6" h="17">
                <a:moveTo>
                  <a:pt x="6" y="0"/>
                </a:moveTo>
                <a:lnTo>
                  <a:pt x="0" y="12"/>
                </a:lnTo>
                <a:lnTo>
                  <a:pt x="6" y="17"/>
                </a:lnTo>
                <a:lnTo>
                  <a:pt x="6"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06" name="Freeform 94"/>
          <p:cNvSpPr>
            <a:spLocks/>
          </p:cNvSpPr>
          <p:nvPr/>
        </p:nvSpPr>
        <p:spPr bwMode="auto">
          <a:xfrm>
            <a:off x="6978651" y="3609975"/>
            <a:ext cx="694267" cy="463550"/>
          </a:xfrm>
          <a:custGeom>
            <a:avLst/>
            <a:gdLst>
              <a:gd name="T0" fmla="*/ 86 w 380"/>
              <a:gd name="T1" fmla="*/ 363 h 604"/>
              <a:gd name="T2" fmla="*/ 74 w 380"/>
              <a:gd name="T3" fmla="*/ 306 h 604"/>
              <a:gd name="T4" fmla="*/ 50 w 380"/>
              <a:gd name="T5" fmla="*/ 271 h 604"/>
              <a:gd name="T6" fmla="*/ 23 w 380"/>
              <a:gd name="T7" fmla="*/ 192 h 604"/>
              <a:gd name="T8" fmla="*/ 0 w 380"/>
              <a:gd name="T9" fmla="*/ 147 h 604"/>
              <a:gd name="T10" fmla="*/ 23 w 380"/>
              <a:gd name="T11" fmla="*/ 110 h 604"/>
              <a:gd name="T12" fmla="*/ 46 w 380"/>
              <a:gd name="T13" fmla="*/ 80 h 604"/>
              <a:gd name="T14" fmla="*/ 34 w 380"/>
              <a:gd name="T15" fmla="*/ 26 h 604"/>
              <a:gd name="T16" fmla="*/ 73 w 380"/>
              <a:gd name="T17" fmla="*/ 0 h 604"/>
              <a:gd name="T18" fmla="*/ 106 w 380"/>
              <a:gd name="T19" fmla="*/ 27 h 604"/>
              <a:gd name="T20" fmla="*/ 140 w 380"/>
              <a:gd name="T21" fmla="*/ 55 h 604"/>
              <a:gd name="T22" fmla="*/ 173 w 380"/>
              <a:gd name="T23" fmla="*/ 110 h 604"/>
              <a:gd name="T24" fmla="*/ 222 w 380"/>
              <a:gd name="T25" fmla="*/ 118 h 604"/>
              <a:gd name="T26" fmla="*/ 239 w 380"/>
              <a:gd name="T27" fmla="*/ 133 h 604"/>
              <a:gd name="T28" fmla="*/ 257 w 380"/>
              <a:gd name="T29" fmla="*/ 173 h 604"/>
              <a:gd name="T30" fmla="*/ 275 w 380"/>
              <a:gd name="T31" fmla="*/ 222 h 604"/>
              <a:gd name="T32" fmla="*/ 290 w 380"/>
              <a:gd name="T33" fmla="*/ 271 h 604"/>
              <a:gd name="T34" fmla="*/ 297 w 380"/>
              <a:gd name="T35" fmla="*/ 277 h 604"/>
              <a:gd name="T36" fmla="*/ 300 w 380"/>
              <a:gd name="T37" fmla="*/ 286 h 604"/>
              <a:gd name="T38" fmla="*/ 301 w 380"/>
              <a:gd name="T39" fmla="*/ 296 h 604"/>
              <a:gd name="T40" fmla="*/ 313 w 380"/>
              <a:gd name="T41" fmla="*/ 335 h 604"/>
              <a:gd name="T42" fmla="*/ 367 w 380"/>
              <a:gd name="T43" fmla="*/ 353 h 604"/>
              <a:gd name="T44" fmla="*/ 380 w 380"/>
              <a:gd name="T45" fmla="*/ 371 h 604"/>
              <a:gd name="T46" fmla="*/ 372 w 380"/>
              <a:gd name="T47" fmla="*/ 443 h 604"/>
              <a:gd name="T48" fmla="*/ 346 w 380"/>
              <a:gd name="T49" fmla="*/ 463 h 604"/>
              <a:gd name="T50" fmla="*/ 320 w 380"/>
              <a:gd name="T51" fmla="*/ 481 h 604"/>
              <a:gd name="T52" fmla="*/ 292 w 380"/>
              <a:gd name="T53" fmla="*/ 494 h 604"/>
              <a:gd name="T54" fmla="*/ 264 w 380"/>
              <a:gd name="T55" fmla="*/ 508 h 604"/>
              <a:gd name="T56" fmla="*/ 244 w 380"/>
              <a:gd name="T57" fmla="*/ 555 h 604"/>
              <a:gd name="T58" fmla="*/ 224 w 380"/>
              <a:gd name="T59" fmla="*/ 604 h 604"/>
              <a:gd name="T60" fmla="*/ 206 w 380"/>
              <a:gd name="T61" fmla="*/ 553 h 604"/>
              <a:gd name="T62" fmla="*/ 169 w 380"/>
              <a:gd name="T63" fmla="*/ 535 h 604"/>
              <a:gd name="T64" fmla="*/ 160 w 380"/>
              <a:gd name="T65" fmla="*/ 577 h 604"/>
              <a:gd name="T66" fmla="*/ 142 w 380"/>
              <a:gd name="T67" fmla="*/ 524 h 604"/>
              <a:gd name="T68" fmla="*/ 113 w 380"/>
              <a:gd name="T69" fmla="*/ 441 h 6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604"/>
              <a:gd name="T107" fmla="*/ 380 w 380"/>
              <a:gd name="T108" fmla="*/ 604 h 6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604">
                <a:moveTo>
                  <a:pt x="94" y="412"/>
                </a:moveTo>
                <a:lnTo>
                  <a:pt x="86" y="363"/>
                </a:lnTo>
                <a:lnTo>
                  <a:pt x="79" y="335"/>
                </a:lnTo>
                <a:lnTo>
                  <a:pt x="74" y="306"/>
                </a:lnTo>
                <a:lnTo>
                  <a:pt x="62" y="288"/>
                </a:lnTo>
                <a:lnTo>
                  <a:pt x="50" y="271"/>
                </a:lnTo>
                <a:lnTo>
                  <a:pt x="41" y="233"/>
                </a:lnTo>
                <a:lnTo>
                  <a:pt x="23" y="192"/>
                </a:lnTo>
                <a:lnTo>
                  <a:pt x="6" y="149"/>
                </a:lnTo>
                <a:lnTo>
                  <a:pt x="0" y="147"/>
                </a:lnTo>
                <a:lnTo>
                  <a:pt x="3" y="104"/>
                </a:lnTo>
                <a:lnTo>
                  <a:pt x="23" y="110"/>
                </a:lnTo>
                <a:lnTo>
                  <a:pt x="34" y="86"/>
                </a:lnTo>
                <a:lnTo>
                  <a:pt x="46" y="80"/>
                </a:lnTo>
                <a:lnTo>
                  <a:pt x="54" y="63"/>
                </a:lnTo>
                <a:lnTo>
                  <a:pt x="34" y="26"/>
                </a:lnTo>
                <a:lnTo>
                  <a:pt x="53" y="14"/>
                </a:lnTo>
                <a:lnTo>
                  <a:pt x="73" y="0"/>
                </a:lnTo>
                <a:lnTo>
                  <a:pt x="89" y="14"/>
                </a:lnTo>
                <a:lnTo>
                  <a:pt x="106" y="27"/>
                </a:lnTo>
                <a:lnTo>
                  <a:pt x="122" y="41"/>
                </a:lnTo>
                <a:lnTo>
                  <a:pt x="140" y="55"/>
                </a:lnTo>
                <a:lnTo>
                  <a:pt x="156" y="80"/>
                </a:lnTo>
                <a:lnTo>
                  <a:pt x="173" y="110"/>
                </a:lnTo>
                <a:lnTo>
                  <a:pt x="205" y="114"/>
                </a:lnTo>
                <a:lnTo>
                  <a:pt x="222" y="118"/>
                </a:lnTo>
                <a:lnTo>
                  <a:pt x="224" y="128"/>
                </a:lnTo>
                <a:lnTo>
                  <a:pt x="239" y="133"/>
                </a:lnTo>
                <a:lnTo>
                  <a:pt x="249" y="163"/>
                </a:lnTo>
                <a:lnTo>
                  <a:pt x="257" y="173"/>
                </a:lnTo>
                <a:lnTo>
                  <a:pt x="274" y="202"/>
                </a:lnTo>
                <a:lnTo>
                  <a:pt x="275" y="222"/>
                </a:lnTo>
                <a:lnTo>
                  <a:pt x="282" y="247"/>
                </a:lnTo>
                <a:lnTo>
                  <a:pt x="290" y="271"/>
                </a:lnTo>
                <a:lnTo>
                  <a:pt x="296" y="279"/>
                </a:lnTo>
                <a:lnTo>
                  <a:pt x="297" y="277"/>
                </a:lnTo>
                <a:lnTo>
                  <a:pt x="300" y="279"/>
                </a:lnTo>
                <a:lnTo>
                  <a:pt x="300" y="286"/>
                </a:lnTo>
                <a:lnTo>
                  <a:pt x="302" y="288"/>
                </a:lnTo>
                <a:lnTo>
                  <a:pt x="301" y="296"/>
                </a:lnTo>
                <a:lnTo>
                  <a:pt x="308" y="304"/>
                </a:lnTo>
                <a:lnTo>
                  <a:pt x="313" y="335"/>
                </a:lnTo>
                <a:lnTo>
                  <a:pt x="341" y="345"/>
                </a:lnTo>
                <a:lnTo>
                  <a:pt x="367" y="353"/>
                </a:lnTo>
                <a:lnTo>
                  <a:pt x="371" y="345"/>
                </a:lnTo>
                <a:lnTo>
                  <a:pt x="380" y="371"/>
                </a:lnTo>
                <a:lnTo>
                  <a:pt x="376" y="408"/>
                </a:lnTo>
                <a:lnTo>
                  <a:pt x="372" y="443"/>
                </a:lnTo>
                <a:lnTo>
                  <a:pt x="360" y="453"/>
                </a:lnTo>
                <a:lnTo>
                  <a:pt x="346" y="463"/>
                </a:lnTo>
                <a:lnTo>
                  <a:pt x="333" y="471"/>
                </a:lnTo>
                <a:lnTo>
                  <a:pt x="320" y="481"/>
                </a:lnTo>
                <a:lnTo>
                  <a:pt x="307" y="486"/>
                </a:lnTo>
                <a:lnTo>
                  <a:pt x="292" y="494"/>
                </a:lnTo>
                <a:lnTo>
                  <a:pt x="278" y="500"/>
                </a:lnTo>
                <a:lnTo>
                  <a:pt x="264" y="508"/>
                </a:lnTo>
                <a:lnTo>
                  <a:pt x="254" y="532"/>
                </a:lnTo>
                <a:lnTo>
                  <a:pt x="244" y="555"/>
                </a:lnTo>
                <a:lnTo>
                  <a:pt x="234" y="579"/>
                </a:lnTo>
                <a:lnTo>
                  <a:pt x="224" y="604"/>
                </a:lnTo>
                <a:lnTo>
                  <a:pt x="223" y="565"/>
                </a:lnTo>
                <a:lnTo>
                  <a:pt x="206" y="553"/>
                </a:lnTo>
                <a:lnTo>
                  <a:pt x="189" y="539"/>
                </a:lnTo>
                <a:lnTo>
                  <a:pt x="169" y="535"/>
                </a:lnTo>
                <a:lnTo>
                  <a:pt x="165" y="565"/>
                </a:lnTo>
                <a:lnTo>
                  <a:pt x="160" y="577"/>
                </a:lnTo>
                <a:lnTo>
                  <a:pt x="151" y="549"/>
                </a:lnTo>
                <a:lnTo>
                  <a:pt x="142" y="524"/>
                </a:lnTo>
                <a:lnTo>
                  <a:pt x="128" y="483"/>
                </a:lnTo>
                <a:lnTo>
                  <a:pt x="113" y="441"/>
                </a:lnTo>
                <a:lnTo>
                  <a:pt x="94" y="41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07" name="Freeform 95"/>
          <p:cNvSpPr>
            <a:spLocks/>
          </p:cNvSpPr>
          <p:nvPr/>
        </p:nvSpPr>
        <p:spPr bwMode="auto">
          <a:xfrm>
            <a:off x="7528984" y="3786188"/>
            <a:ext cx="158749" cy="95250"/>
          </a:xfrm>
          <a:custGeom>
            <a:avLst/>
            <a:gdLst>
              <a:gd name="T0" fmla="*/ 0 w 86"/>
              <a:gd name="T1" fmla="*/ 66 h 123"/>
              <a:gd name="T2" fmla="*/ 7 w 86"/>
              <a:gd name="T3" fmla="*/ 74 h 123"/>
              <a:gd name="T4" fmla="*/ 12 w 86"/>
              <a:gd name="T5" fmla="*/ 105 h 123"/>
              <a:gd name="T6" fmla="*/ 40 w 86"/>
              <a:gd name="T7" fmla="*/ 115 h 123"/>
              <a:gd name="T8" fmla="*/ 66 w 86"/>
              <a:gd name="T9" fmla="*/ 123 h 123"/>
              <a:gd name="T10" fmla="*/ 70 w 86"/>
              <a:gd name="T11" fmla="*/ 115 h 123"/>
              <a:gd name="T12" fmla="*/ 73 w 86"/>
              <a:gd name="T13" fmla="*/ 72 h 123"/>
              <a:gd name="T14" fmla="*/ 82 w 86"/>
              <a:gd name="T15" fmla="*/ 66 h 123"/>
              <a:gd name="T16" fmla="*/ 78 w 86"/>
              <a:gd name="T17" fmla="*/ 33 h 123"/>
              <a:gd name="T18" fmla="*/ 81 w 86"/>
              <a:gd name="T19" fmla="*/ 41 h 123"/>
              <a:gd name="T20" fmla="*/ 86 w 86"/>
              <a:gd name="T21" fmla="*/ 33 h 123"/>
              <a:gd name="T22" fmla="*/ 83 w 86"/>
              <a:gd name="T23" fmla="*/ 5 h 123"/>
              <a:gd name="T24" fmla="*/ 77 w 86"/>
              <a:gd name="T25" fmla="*/ 0 h 123"/>
              <a:gd name="T26" fmla="*/ 62 w 86"/>
              <a:gd name="T27" fmla="*/ 33 h 123"/>
              <a:gd name="T28" fmla="*/ 45 w 86"/>
              <a:gd name="T29" fmla="*/ 66 h 123"/>
              <a:gd name="T30" fmla="*/ 18 w 86"/>
              <a:gd name="T31" fmla="*/ 68 h 123"/>
              <a:gd name="T32" fmla="*/ 7 w 86"/>
              <a:gd name="T33" fmla="*/ 64 h 123"/>
              <a:gd name="T34" fmla="*/ 1 w 86"/>
              <a:gd name="T35" fmla="*/ 58 h 123"/>
              <a:gd name="T36" fmla="*/ 0 w 86"/>
              <a:gd name="T37" fmla="*/ 66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123"/>
              <a:gd name="T59" fmla="*/ 86 w 86"/>
              <a:gd name="T60" fmla="*/ 123 h 1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123">
                <a:moveTo>
                  <a:pt x="0" y="66"/>
                </a:moveTo>
                <a:lnTo>
                  <a:pt x="7" y="74"/>
                </a:lnTo>
                <a:lnTo>
                  <a:pt x="12" y="105"/>
                </a:lnTo>
                <a:lnTo>
                  <a:pt x="40" y="115"/>
                </a:lnTo>
                <a:lnTo>
                  <a:pt x="66" y="123"/>
                </a:lnTo>
                <a:lnTo>
                  <a:pt x="70" y="115"/>
                </a:lnTo>
                <a:lnTo>
                  <a:pt x="73" y="72"/>
                </a:lnTo>
                <a:lnTo>
                  <a:pt x="82" y="66"/>
                </a:lnTo>
                <a:lnTo>
                  <a:pt x="78" y="33"/>
                </a:lnTo>
                <a:lnTo>
                  <a:pt x="81" y="41"/>
                </a:lnTo>
                <a:lnTo>
                  <a:pt x="86" y="33"/>
                </a:lnTo>
                <a:lnTo>
                  <a:pt x="83" y="5"/>
                </a:lnTo>
                <a:lnTo>
                  <a:pt x="77" y="0"/>
                </a:lnTo>
                <a:lnTo>
                  <a:pt x="62" y="33"/>
                </a:lnTo>
                <a:lnTo>
                  <a:pt x="45" y="66"/>
                </a:lnTo>
                <a:lnTo>
                  <a:pt x="18" y="68"/>
                </a:lnTo>
                <a:lnTo>
                  <a:pt x="7" y="64"/>
                </a:lnTo>
                <a:lnTo>
                  <a:pt x="1" y="58"/>
                </a:lnTo>
                <a:lnTo>
                  <a:pt x="0" y="6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08" name="Freeform 96"/>
          <p:cNvSpPr>
            <a:spLocks/>
          </p:cNvSpPr>
          <p:nvPr/>
        </p:nvSpPr>
        <p:spPr bwMode="auto">
          <a:xfrm>
            <a:off x="7270752" y="3978275"/>
            <a:ext cx="334433" cy="176213"/>
          </a:xfrm>
          <a:custGeom>
            <a:avLst/>
            <a:gdLst>
              <a:gd name="T0" fmla="*/ 6 w 184"/>
              <a:gd name="T1" fmla="*/ 84 h 229"/>
              <a:gd name="T2" fmla="*/ 1 w 184"/>
              <a:gd name="T3" fmla="*/ 96 h 229"/>
              <a:gd name="T4" fmla="*/ 0 w 184"/>
              <a:gd name="T5" fmla="*/ 137 h 229"/>
              <a:gd name="T6" fmla="*/ 9 w 184"/>
              <a:gd name="T7" fmla="*/ 184 h 229"/>
              <a:gd name="T8" fmla="*/ 16 w 184"/>
              <a:gd name="T9" fmla="*/ 229 h 229"/>
              <a:gd name="T10" fmla="*/ 40 w 184"/>
              <a:gd name="T11" fmla="*/ 225 h 229"/>
              <a:gd name="T12" fmla="*/ 63 w 184"/>
              <a:gd name="T13" fmla="*/ 204 h 229"/>
              <a:gd name="T14" fmla="*/ 80 w 184"/>
              <a:gd name="T15" fmla="*/ 192 h 229"/>
              <a:gd name="T16" fmla="*/ 99 w 184"/>
              <a:gd name="T17" fmla="*/ 180 h 229"/>
              <a:gd name="T18" fmla="*/ 113 w 184"/>
              <a:gd name="T19" fmla="*/ 170 h 229"/>
              <a:gd name="T20" fmla="*/ 127 w 184"/>
              <a:gd name="T21" fmla="*/ 158 h 229"/>
              <a:gd name="T22" fmla="*/ 141 w 184"/>
              <a:gd name="T23" fmla="*/ 147 h 229"/>
              <a:gd name="T24" fmla="*/ 154 w 184"/>
              <a:gd name="T25" fmla="*/ 135 h 229"/>
              <a:gd name="T26" fmla="*/ 167 w 184"/>
              <a:gd name="T27" fmla="*/ 123 h 229"/>
              <a:gd name="T28" fmla="*/ 169 w 184"/>
              <a:gd name="T29" fmla="*/ 109 h 229"/>
              <a:gd name="T30" fmla="*/ 184 w 184"/>
              <a:gd name="T31" fmla="*/ 86 h 229"/>
              <a:gd name="T32" fmla="*/ 172 w 184"/>
              <a:gd name="T33" fmla="*/ 51 h 229"/>
              <a:gd name="T34" fmla="*/ 160 w 184"/>
              <a:gd name="T35" fmla="*/ 15 h 229"/>
              <a:gd name="T36" fmla="*/ 161 w 184"/>
              <a:gd name="T37" fmla="*/ 0 h 229"/>
              <a:gd name="T38" fmla="*/ 148 w 184"/>
              <a:gd name="T39" fmla="*/ 5 h 229"/>
              <a:gd name="T40" fmla="*/ 133 w 184"/>
              <a:gd name="T41" fmla="*/ 13 h 229"/>
              <a:gd name="T42" fmla="*/ 119 w 184"/>
              <a:gd name="T43" fmla="*/ 19 h 229"/>
              <a:gd name="T44" fmla="*/ 105 w 184"/>
              <a:gd name="T45" fmla="*/ 27 h 229"/>
              <a:gd name="T46" fmla="*/ 95 w 184"/>
              <a:gd name="T47" fmla="*/ 51 h 229"/>
              <a:gd name="T48" fmla="*/ 85 w 184"/>
              <a:gd name="T49" fmla="*/ 74 h 229"/>
              <a:gd name="T50" fmla="*/ 75 w 184"/>
              <a:gd name="T51" fmla="*/ 98 h 229"/>
              <a:gd name="T52" fmla="*/ 65 w 184"/>
              <a:gd name="T53" fmla="*/ 123 h 229"/>
              <a:gd name="T54" fmla="*/ 64 w 184"/>
              <a:gd name="T55" fmla="*/ 84 h 229"/>
              <a:gd name="T56" fmla="*/ 47 w 184"/>
              <a:gd name="T57" fmla="*/ 72 h 229"/>
              <a:gd name="T58" fmla="*/ 30 w 184"/>
              <a:gd name="T59" fmla="*/ 58 h 229"/>
              <a:gd name="T60" fmla="*/ 10 w 184"/>
              <a:gd name="T61" fmla="*/ 54 h 229"/>
              <a:gd name="T62" fmla="*/ 6 w 184"/>
              <a:gd name="T63" fmla="*/ 84 h 2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229"/>
              <a:gd name="T98" fmla="*/ 184 w 184"/>
              <a:gd name="T99" fmla="*/ 229 h 2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229">
                <a:moveTo>
                  <a:pt x="6" y="84"/>
                </a:moveTo>
                <a:lnTo>
                  <a:pt x="1" y="96"/>
                </a:lnTo>
                <a:lnTo>
                  <a:pt x="0" y="137"/>
                </a:lnTo>
                <a:lnTo>
                  <a:pt x="9" y="184"/>
                </a:lnTo>
                <a:lnTo>
                  <a:pt x="16" y="229"/>
                </a:lnTo>
                <a:lnTo>
                  <a:pt x="40" y="225"/>
                </a:lnTo>
                <a:lnTo>
                  <a:pt x="63" y="204"/>
                </a:lnTo>
                <a:lnTo>
                  <a:pt x="80" y="192"/>
                </a:lnTo>
                <a:lnTo>
                  <a:pt x="99" y="180"/>
                </a:lnTo>
                <a:lnTo>
                  <a:pt x="113" y="170"/>
                </a:lnTo>
                <a:lnTo>
                  <a:pt x="127" y="158"/>
                </a:lnTo>
                <a:lnTo>
                  <a:pt x="141" y="147"/>
                </a:lnTo>
                <a:lnTo>
                  <a:pt x="154" y="135"/>
                </a:lnTo>
                <a:lnTo>
                  <a:pt x="167" y="123"/>
                </a:lnTo>
                <a:lnTo>
                  <a:pt x="169" y="109"/>
                </a:lnTo>
                <a:lnTo>
                  <a:pt x="184" y="86"/>
                </a:lnTo>
                <a:lnTo>
                  <a:pt x="172" y="51"/>
                </a:lnTo>
                <a:lnTo>
                  <a:pt x="160" y="15"/>
                </a:lnTo>
                <a:lnTo>
                  <a:pt x="161" y="0"/>
                </a:lnTo>
                <a:lnTo>
                  <a:pt x="148" y="5"/>
                </a:lnTo>
                <a:lnTo>
                  <a:pt x="133" y="13"/>
                </a:lnTo>
                <a:lnTo>
                  <a:pt x="119" y="19"/>
                </a:lnTo>
                <a:lnTo>
                  <a:pt x="105" y="27"/>
                </a:lnTo>
                <a:lnTo>
                  <a:pt x="95" y="51"/>
                </a:lnTo>
                <a:lnTo>
                  <a:pt x="85" y="74"/>
                </a:lnTo>
                <a:lnTo>
                  <a:pt x="75" y="98"/>
                </a:lnTo>
                <a:lnTo>
                  <a:pt x="65" y="123"/>
                </a:lnTo>
                <a:lnTo>
                  <a:pt x="64" y="84"/>
                </a:lnTo>
                <a:lnTo>
                  <a:pt x="47" y="72"/>
                </a:lnTo>
                <a:lnTo>
                  <a:pt x="30" y="58"/>
                </a:lnTo>
                <a:lnTo>
                  <a:pt x="10" y="54"/>
                </a:lnTo>
                <a:lnTo>
                  <a:pt x="6" y="8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09" name="Freeform 97"/>
          <p:cNvSpPr>
            <a:spLocks/>
          </p:cNvSpPr>
          <p:nvPr/>
        </p:nvSpPr>
        <p:spPr bwMode="auto">
          <a:xfrm>
            <a:off x="8498418" y="4233863"/>
            <a:ext cx="71967" cy="107950"/>
          </a:xfrm>
          <a:custGeom>
            <a:avLst/>
            <a:gdLst>
              <a:gd name="T0" fmla="*/ 9 w 40"/>
              <a:gd name="T1" fmla="*/ 6 h 139"/>
              <a:gd name="T2" fmla="*/ 17 w 40"/>
              <a:gd name="T3" fmla="*/ 24 h 139"/>
              <a:gd name="T4" fmla="*/ 26 w 40"/>
              <a:gd name="T5" fmla="*/ 47 h 139"/>
              <a:gd name="T6" fmla="*/ 32 w 40"/>
              <a:gd name="T7" fmla="*/ 75 h 139"/>
              <a:gd name="T8" fmla="*/ 40 w 40"/>
              <a:gd name="T9" fmla="*/ 102 h 139"/>
              <a:gd name="T10" fmla="*/ 30 w 40"/>
              <a:gd name="T11" fmla="*/ 131 h 139"/>
              <a:gd name="T12" fmla="*/ 13 w 40"/>
              <a:gd name="T13" fmla="*/ 139 h 139"/>
              <a:gd name="T14" fmla="*/ 3 w 40"/>
              <a:gd name="T15" fmla="*/ 92 h 139"/>
              <a:gd name="T16" fmla="*/ 0 w 40"/>
              <a:gd name="T17" fmla="*/ 59 h 139"/>
              <a:gd name="T18" fmla="*/ 2 w 40"/>
              <a:gd name="T19" fmla="*/ 61 h 139"/>
              <a:gd name="T20" fmla="*/ 4 w 40"/>
              <a:gd name="T21" fmla="*/ 35 h 139"/>
              <a:gd name="T22" fmla="*/ 7 w 40"/>
              <a:gd name="T23" fmla="*/ 10 h 139"/>
              <a:gd name="T24" fmla="*/ 8 w 40"/>
              <a:gd name="T25" fmla="*/ 8 h 139"/>
              <a:gd name="T26" fmla="*/ 3 w 40"/>
              <a:gd name="T27" fmla="*/ 0 h 139"/>
              <a:gd name="T28" fmla="*/ 9 w 40"/>
              <a:gd name="T29" fmla="*/ 6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139"/>
              <a:gd name="T47" fmla="*/ 40 w 40"/>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139">
                <a:moveTo>
                  <a:pt x="9" y="6"/>
                </a:moveTo>
                <a:lnTo>
                  <a:pt x="17" y="24"/>
                </a:lnTo>
                <a:lnTo>
                  <a:pt x="26" y="47"/>
                </a:lnTo>
                <a:lnTo>
                  <a:pt x="32" y="75"/>
                </a:lnTo>
                <a:lnTo>
                  <a:pt x="40" y="102"/>
                </a:lnTo>
                <a:lnTo>
                  <a:pt x="30" y="131"/>
                </a:lnTo>
                <a:lnTo>
                  <a:pt x="13" y="139"/>
                </a:lnTo>
                <a:lnTo>
                  <a:pt x="3" y="92"/>
                </a:lnTo>
                <a:lnTo>
                  <a:pt x="0" y="59"/>
                </a:lnTo>
                <a:lnTo>
                  <a:pt x="2" y="61"/>
                </a:lnTo>
                <a:lnTo>
                  <a:pt x="4" y="35"/>
                </a:lnTo>
                <a:lnTo>
                  <a:pt x="7" y="10"/>
                </a:lnTo>
                <a:lnTo>
                  <a:pt x="8" y="8"/>
                </a:lnTo>
                <a:lnTo>
                  <a:pt x="3" y="0"/>
                </a:lnTo>
                <a:lnTo>
                  <a:pt x="9" y="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10" name="Freeform 98"/>
          <p:cNvSpPr>
            <a:spLocks/>
          </p:cNvSpPr>
          <p:nvPr/>
        </p:nvSpPr>
        <p:spPr bwMode="auto">
          <a:xfrm>
            <a:off x="6832601" y="4538664"/>
            <a:ext cx="65617" cy="46037"/>
          </a:xfrm>
          <a:custGeom>
            <a:avLst/>
            <a:gdLst>
              <a:gd name="T0" fmla="*/ 12 w 35"/>
              <a:gd name="T1" fmla="*/ 12 h 59"/>
              <a:gd name="T2" fmla="*/ 4 w 35"/>
              <a:gd name="T3" fmla="*/ 37 h 59"/>
              <a:gd name="T4" fmla="*/ 0 w 35"/>
              <a:gd name="T5" fmla="*/ 59 h 59"/>
              <a:gd name="T6" fmla="*/ 1 w 35"/>
              <a:gd name="T7" fmla="*/ 59 h 59"/>
              <a:gd name="T8" fmla="*/ 2 w 35"/>
              <a:gd name="T9" fmla="*/ 59 h 59"/>
              <a:gd name="T10" fmla="*/ 17 w 35"/>
              <a:gd name="T11" fmla="*/ 57 h 59"/>
              <a:gd name="T12" fmla="*/ 19 w 35"/>
              <a:gd name="T13" fmla="*/ 45 h 59"/>
              <a:gd name="T14" fmla="*/ 29 w 35"/>
              <a:gd name="T15" fmla="*/ 47 h 59"/>
              <a:gd name="T16" fmla="*/ 35 w 35"/>
              <a:gd name="T17" fmla="*/ 45 h 59"/>
              <a:gd name="T18" fmla="*/ 28 w 35"/>
              <a:gd name="T19" fmla="*/ 0 h 59"/>
              <a:gd name="T20" fmla="*/ 17 w 35"/>
              <a:gd name="T21" fmla="*/ 12 h 59"/>
              <a:gd name="T22" fmla="*/ 12 w 35"/>
              <a:gd name="T23" fmla="*/ 12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59"/>
              <a:gd name="T38" fmla="*/ 35 w 35"/>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59">
                <a:moveTo>
                  <a:pt x="12" y="12"/>
                </a:moveTo>
                <a:lnTo>
                  <a:pt x="4" y="37"/>
                </a:lnTo>
                <a:lnTo>
                  <a:pt x="0" y="59"/>
                </a:lnTo>
                <a:lnTo>
                  <a:pt x="1" y="59"/>
                </a:lnTo>
                <a:lnTo>
                  <a:pt x="2" y="59"/>
                </a:lnTo>
                <a:lnTo>
                  <a:pt x="17" y="57"/>
                </a:lnTo>
                <a:lnTo>
                  <a:pt x="19" y="45"/>
                </a:lnTo>
                <a:lnTo>
                  <a:pt x="29" y="47"/>
                </a:lnTo>
                <a:lnTo>
                  <a:pt x="35" y="45"/>
                </a:lnTo>
                <a:lnTo>
                  <a:pt x="28" y="0"/>
                </a:lnTo>
                <a:lnTo>
                  <a:pt x="17" y="12"/>
                </a:lnTo>
                <a:lnTo>
                  <a:pt x="12" y="1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11" name="Freeform 99"/>
          <p:cNvSpPr>
            <a:spLocks/>
          </p:cNvSpPr>
          <p:nvPr/>
        </p:nvSpPr>
        <p:spPr bwMode="auto">
          <a:xfrm>
            <a:off x="8303685" y="4454525"/>
            <a:ext cx="2116" cy="1588"/>
          </a:xfrm>
          <a:custGeom>
            <a:avLst/>
            <a:gdLst>
              <a:gd name="T0" fmla="*/ 2 w 2"/>
              <a:gd name="T1" fmla="*/ 2 h 4"/>
              <a:gd name="T2" fmla="*/ 0 w 2"/>
              <a:gd name="T3" fmla="*/ 4 h 4"/>
              <a:gd name="T4" fmla="*/ 0 w 2"/>
              <a:gd name="T5" fmla="*/ 2 h 4"/>
              <a:gd name="T6" fmla="*/ 2 w 2"/>
              <a:gd name="T7" fmla="*/ 0 h 4"/>
              <a:gd name="T8" fmla="*/ 2 w 2"/>
              <a:gd name="T9" fmla="*/ 2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lnTo>
                  <a:pt x="0" y="4"/>
                </a:lnTo>
                <a:lnTo>
                  <a:pt x="0" y="2"/>
                </a:lnTo>
                <a:lnTo>
                  <a:pt x="2" y="0"/>
                </a:lnTo>
                <a:lnTo>
                  <a:pt x="2"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12" name="Freeform 100"/>
          <p:cNvSpPr>
            <a:spLocks/>
          </p:cNvSpPr>
          <p:nvPr/>
        </p:nvSpPr>
        <p:spPr bwMode="auto">
          <a:xfrm>
            <a:off x="8312151" y="4518026"/>
            <a:ext cx="2116" cy="3175"/>
          </a:xfrm>
          <a:custGeom>
            <a:avLst/>
            <a:gdLst>
              <a:gd name="T0" fmla="*/ 0 w 2"/>
              <a:gd name="T1" fmla="*/ 0 h 2"/>
              <a:gd name="T2" fmla="*/ 2 w 2"/>
              <a:gd name="T3" fmla="*/ 2 h 2"/>
              <a:gd name="T4" fmla="*/ 1 w 2"/>
              <a:gd name="T5" fmla="*/ 2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2" y="2"/>
                </a:lnTo>
                <a:lnTo>
                  <a:pt x="1" y="2"/>
                </a:lnTo>
                <a:lnTo>
                  <a:pt x="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13" name="Freeform 101"/>
          <p:cNvSpPr>
            <a:spLocks/>
          </p:cNvSpPr>
          <p:nvPr/>
        </p:nvSpPr>
        <p:spPr bwMode="auto">
          <a:xfrm>
            <a:off x="8303685" y="4505326"/>
            <a:ext cx="2116" cy="3175"/>
          </a:xfrm>
          <a:custGeom>
            <a:avLst/>
            <a:gdLst>
              <a:gd name="T0" fmla="*/ 2 w 2"/>
              <a:gd name="T1" fmla="*/ 0 h 4"/>
              <a:gd name="T2" fmla="*/ 2 w 2"/>
              <a:gd name="T3" fmla="*/ 4 h 4"/>
              <a:gd name="T4" fmla="*/ 0 w 2"/>
              <a:gd name="T5" fmla="*/ 2 h 4"/>
              <a:gd name="T6" fmla="*/ 2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2" y="4"/>
                </a:lnTo>
                <a:lnTo>
                  <a:pt x="0" y="2"/>
                </a:lnTo>
                <a:lnTo>
                  <a:pt x="2"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14" name="Freeform 102"/>
          <p:cNvSpPr>
            <a:spLocks/>
          </p:cNvSpPr>
          <p:nvPr/>
        </p:nvSpPr>
        <p:spPr bwMode="auto">
          <a:xfrm>
            <a:off x="8290985" y="4525964"/>
            <a:ext cx="2116" cy="1587"/>
          </a:xfrm>
          <a:custGeom>
            <a:avLst/>
            <a:gdLst>
              <a:gd name="T0" fmla="*/ 1 w 1"/>
              <a:gd name="T1" fmla="*/ 1 h 1"/>
              <a:gd name="T2" fmla="*/ 0 w 1"/>
              <a:gd name="T3" fmla="*/ 1 h 1"/>
              <a:gd name="T4" fmla="*/ 0 w 1"/>
              <a:gd name="T5" fmla="*/ 0 h 1"/>
              <a:gd name="T6" fmla="*/ 1 w 1"/>
              <a:gd name="T7" fmla="*/ 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lnTo>
                  <a:pt x="0" y="1"/>
                </a:lnTo>
                <a:lnTo>
                  <a:pt x="0" y="0"/>
                </a:lnTo>
                <a:lnTo>
                  <a:pt x="1" y="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15" name="Freeform 103"/>
          <p:cNvSpPr>
            <a:spLocks/>
          </p:cNvSpPr>
          <p:nvPr/>
        </p:nvSpPr>
        <p:spPr bwMode="auto">
          <a:xfrm>
            <a:off x="8293101" y="4530726"/>
            <a:ext cx="4233" cy="3175"/>
          </a:xfrm>
          <a:custGeom>
            <a:avLst/>
            <a:gdLst>
              <a:gd name="T0" fmla="*/ 1 w 1"/>
              <a:gd name="T1" fmla="*/ 4 h 4"/>
              <a:gd name="T2" fmla="*/ 1 w 1"/>
              <a:gd name="T3" fmla="*/ 0 h 4"/>
              <a:gd name="T4" fmla="*/ 0 w 1"/>
              <a:gd name="T5" fmla="*/ 2 h 4"/>
              <a:gd name="T6" fmla="*/ 1 w 1"/>
              <a:gd name="T7" fmla="*/ 4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1" y="4"/>
                </a:moveTo>
                <a:lnTo>
                  <a:pt x="1" y="0"/>
                </a:lnTo>
                <a:lnTo>
                  <a:pt x="0" y="2"/>
                </a:lnTo>
                <a:lnTo>
                  <a:pt x="1"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16" name="Freeform 104"/>
          <p:cNvSpPr>
            <a:spLocks/>
          </p:cNvSpPr>
          <p:nvPr/>
        </p:nvSpPr>
        <p:spPr bwMode="auto">
          <a:xfrm>
            <a:off x="8293100" y="4349750"/>
            <a:ext cx="0" cy="1588"/>
          </a:xfrm>
          <a:custGeom>
            <a:avLst/>
            <a:gdLst>
              <a:gd name="T0" fmla="*/ 1 w 1"/>
              <a:gd name="T1" fmla="*/ 4 h 4"/>
              <a:gd name="T2" fmla="*/ 1 w 1"/>
              <a:gd name="T3" fmla="*/ 0 h 4"/>
              <a:gd name="T4" fmla="*/ 0 w 1"/>
              <a:gd name="T5" fmla="*/ 4 h 4"/>
              <a:gd name="T6" fmla="*/ 1 w 1"/>
              <a:gd name="T7" fmla="*/ 4 h 4"/>
              <a:gd name="T8" fmla="*/ 0 60000 65536"/>
              <a:gd name="T9" fmla="*/ 0 60000 65536"/>
              <a:gd name="T10" fmla="*/ 0 60000 65536"/>
              <a:gd name="T11" fmla="*/ 0 60000 65536"/>
              <a:gd name="T12" fmla="*/ 0 w 1"/>
              <a:gd name="T13" fmla="*/ 0 h 4"/>
              <a:gd name="T14" fmla="*/ 0 w 1"/>
              <a:gd name="T15" fmla="*/ 4 h 4"/>
            </a:gdLst>
            <a:ahLst/>
            <a:cxnLst>
              <a:cxn ang="T8">
                <a:pos x="T0" y="T1"/>
              </a:cxn>
              <a:cxn ang="T9">
                <a:pos x="T2" y="T3"/>
              </a:cxn>
              <a:cxn ang="T10">
                <a:pos x="T4" y="T5"/>
              </a:cxn>
              <a:cxn ang="T11">
                <a:pos x="T6" y="T7"/>
              </a:cxn>
            </a:cxnLst>
            <a:rect l="T12" t="T13" r="T14" b="T15"/>
            <a:pathLst>
              <a:path w="1" h="4">
                <a:moveTo>
                  <a:pt x="1" y="4"/>
                </a:moveTo>
                <a:lnTo>
                  <a:pt x="1" y="0"/>
                </a:lnTo>
                <a:lnTo>
                  <a:pt x="0" y="4"/>
                </a:lnTo>
                <a:lnTo>
                  <a:pt x="1"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17" name="Freeform 105"/>
          <p:cNvSpPr>
            <a:spLocks/>
          </p:cNvSpPr>
          <p:nvPr/>
        </p:nvSpPr>
        <p:spPr bwMode="auto">
          <a:xfrm>
            <a:off x="8299452" y="4525964"/>
            <a:ext cx="4233" cy="1587"/>
          </a:xfrm>
          <a:custGeom>
            <a:avLst/>
            <a:gdLst>
              <a:gd name="T0" fmla="*/ 0 w 1"/>
              <a:gd name="T1" fmla="*/ 3 h 3"/>
              <a:gd name="T2" fmla="*/ 1 w 1"/>
              <a:gd name="T3" fmla="*/ 0 h 3"/>
              <a:gd name="T4" fmla="*/ 0 w 1"/>
              <a:gd name="T5" fmla="*/ 0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1" y="0"/>
                </a:lnTo>
                <a:lnTo>
                  <a:pt x="0" y="0"/>
                </a:lnTo>
                <a:lnTo>
                  <a:pt x="0" y="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18" name="Freeform 106"/>
          <p:cNvSpPr>
            <a:spLocks/>
          </p:cNvSpPr>
          <p:nvPr/>
        </p:nvSpPr>
        <p:spPr bwMode="auto">
          <a:xfrm>
            <a:off x="8312151" y="4449764"/>
            <a:ext cx="0" cy="1587"/>
          </a:xfrm>
          <a:custGeom>
            <a:avLst/>
            <a:gdLst>
              <a:gd name="T0" fmla="*/ 1 w 1"/>
              <a:gd name="T1" fmla="*/ 2 h 3"/>
              <a:gd name="T2" fmla="*/ 0 w 1"/>
              <a:gd name="T3" fmla="*/ 0 h 3"/>
              <a:gd name="T4" fmla="*/ 0 w 1"/>
              <a:gd name="T5" fmla="*/ 3 h 3"/>
              <a:gd name="T6" fmla="*/ 1 w 1"/>
              <a:gd name="T7" fmla="*/ 2 h 3"/>
              <a:gd name="T8" fmla="*/ 0 60000 65536"/>
              <a:gd name="T9" fmla="*/ 0 60000 65536"/>
              <a:gd name="T10" fmla="*/ 0 60000 65536"/>
              <a:gd name="T11" fmla="*/ 0 60000 65536"/>
              <a:gd name="T12" fmla="*/ 0 w 1"/>
              <a:gd name="T13" fmla="*/ 0 h 3"/>
              <a:gd name="T14" fmla="*/ 0 w 1"/>
              <a:gd name="T15" fmla="*/ 3 h 3"/>
            </a:gdLst>
            <a:ahLst/>
            <a:cxnLst>
              <a:cxn ang="T8">
                <a:pos x="T0" y="T1"/>
              </a:cxn>
              <a:cxn ang="T9">
                <a:pos x="T2" y="T3"/>
              </a:cxn>
              <a:cxn ang="T10">
                <a:pos x="T4" y="T5"/>
              </a:cxn>
              <a:cxn ang="T11">
                <a:pos x="T6" y="T7"/>
              </a:cxn>
            </a:cxnLst>
            <a:rect l="T12" t="T13" r="T14" b="T15"/>
            <a:pathLst>
              <a:path w="1" h="3">
                <a:moveTo>
                  <a:pt x="1" y="2"/>
                </a:moveTo>
                <a:lnTo>
                  <a:pt x="0" y="0"/>
                </a:lnTo>
                <a:lnTo>
                  <a:pt x="0" y="3"/>
                </a:lnTo>
                <a:lnTo>
                  <a:pt x="1"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19" name="Freeform 107"/>
          <p:cNvSpPr>
            <a:spLocks/>
          </p:cNvSpPr>
          <p:nvPr/>
        </p:nvSpPr>
        <p:spPr bwMode="auto">
          <a:xfrm>
            <a:off x="8286752" y="4313239"/>
            <a:ext cx="4233" cy="3175"/>
          </a:xfrm>
          <a:custGeom>
            <a:avLst/>
            <a:gdLst>
              <a:gd name="T0" fmla="*/ 1 w 1"/>
              <a:gd name="T1" fmla="*/ 2 h 4"/>
              <a:gd name="T2" fmla="*/ 0 w 1"/>
              <a:gd name="T3" fmla="*/ 0 h 4"/>
              <a:gd name="T4" fmla="*/ 0 w 1"/>
              <a:gd name="T5" fmla="*/ 4 h 4"/>
              <a:gd name="T6" fmla="*/ 1 w 1"/>
              <a:gd name="T7" fmla="*/ 2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1" y="2"/>
                </a:moveTo>
                <a:lnTo>
                  <a:pt x="0" y="0"/>
                </a:lnTo>
                <a:lnTo>
                  <a:pt x="0" y="4"/>
                </a:lnTo>
                <a:lnTo>
                  <a:pt x="1"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20" name="Freeform 108"/>
          <p:cNvSpPr>
            <a:spLocks/>
          </p:cNvSpPr>
          <p:nvPr/>
        </p:nvSpPr>
        <p:spPr bwMode="auto">
          <a:xfrm>
            <a:off x="8299451" y="4459289"/>
            <a:ext cx="0" cy="3175"/>
          </a:xfrm>
          <a:custGeom>
            <a:avLst/>
            <a:gdLst>
              <a:gd name="T0" fmla="*/ 1 w 1"/>
              <a:gd name="T1" fmla="*/ 2 h 4"/>
              <a:gd name="T2" fmla="*/ 0 w 1"/>
              <a:gd name="T3" fmla="*/ 0 h 4"/>
              <a:gd name="T4" fmla="*/ 0 w 1"/>
              <a:gd name="T5" fmla="*/ 4 h 4"/>
              <a:gd name="T6" fmla="*/ 1 w 1"/>
              <a:gd name="T7" fmla="*/ 2 h 4"/>
              <a:gd name="T8" fmla="*/ 0 60000 65536"/>
              <a:gd name="T9" fmla="*/ 0 60000 65536"/>
              <a:gd name="T10" fmla="*/ 0 60000 65536"/>
              <a:gd name="T11" fmla="*/ 0 60000 65536"/>
              <a:gd name="T12" fmla="*/ 0 w 1"/>
              <a:gd name="T13" fmla="*/ 0 h 4"/>
              <a:gd name="T14" fmla="*/ 0 w 1"/>
              <a:gd name="T15" fmla="*/ 4 h 4"/>
            </a:gdLst>
            <a:ahLst/>
            <a:cxnLst>
              <a:cxn ang="T8">
                <a:pos x="T0" y="T1"/>
              </a:cxn>
              <a:cxn ang="T9">
                <a:pos x="T2" y="T3"/>
              </a:cxn>
              <a:cxn ang="T10">
                <a:pos x="T4" y="T5"/>
              </a:cxn>
              <a:cxn ang="T11">
                <a:pos x="T6" y="T7"/>
              </a:cxn>
            </a:cxnLst>
            <a:rect l="T12" t="T13" r="T14" b="T15"/>
            <a:pathLst>
              <a:path w="1" h="4">
                <a:moveTo>
                  <a:pt x="1" y="2"/>
                </a:moveTo>
                <a:lnTo>
                  <a:pt x="0" y="0"/>
                </a:lnTo>
                <a:lnTo>
                  <a:pt x="0" y="4"/>
                </a:lnTo>
                <a:lnTo>
                  <a:pt x="1"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21" name="Freeform 109"/>
          <p:cNvSpPr>
            <a:spLocks/>
          </p:cNvSpPr>
          <p:nvPr/>
        </p:nvSpPr>
        <p:spPr bwMode="auto">
          <a:xfrm>
            <a:off x="8305800" y="4441825"/>
            <a:ext cx="2117" cy="1588"/>
          </a:xfrm>
          <a:custGeom>
            <a:avLst/>
            <a:gdLst>
              <a:gd name="T0" fmla="*/ 1 w 1"/>
              <a:gd name="T1" fmla="*/ 2 h 2"/>
              <a:gd name="T2" fmla="*/ 1 w 1"/>
              <a:gd name="T3" fmla="*/ 0 h 2"/>
              <a:gd name="T4" fmla="*/ 0 w 1"/>
              <a:gd name="T5" fmla="*/ 2 h 2"/>
              <a:gd name="T6" fmla="*/ 1 w 1"/>
              <a:gd name="T7" fmla="*/ 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2"/>
                </a:moveTo>
                <a:lnTo>
                  <a:pt x="1" y="0"/>
                </a:lnTo>
                <a:lnTo>
                  <a:pt x="0" y="2"/>
                </a:lnTo>
                <a:lnTo>
                  <a:pt x="1"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22" name="Freeform 110"/>
          <p:cNvSpPr>
            <a:spLocks/>
          </p:cNvSpPr>
          <p:nvPr/>
        </p:nvSpPr>
        <p:spPr bwMode="auto">
          <a:xfrm>
            <a:off x="8299452" y="4349750"/>
            <a:ext cx="4233" cy="1588"/>
          </a:xfrm>
          <a:custGeom>
            <a:avLst/>
            <a:gdLst>
              <a:gd name="T0" fmla="*/ 0 w 1"/>
              <a:gd name="T1" fmla="*/ 0 h 4"/>
              <a:gd name="T2" fmla="*/ 1 w 1"/>
              <a:gd name="T3" fmla="*/ 2 h 4"/>
              <a:gd name="T4" fmla="*/ 0 w 1"/>
              <a:gd name="T5" fmla="*/ 4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1" y="2"/>
                </a:lnTo>
                <a:lnTo>
                  <a:pt x="0" y="4"/>
                </a:lnTo>
                <a:lnTo>
                  <a:pt x="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23" name="Freeform 111"/>
          <p:cNvSpPr>
            <a:spLocks/>
          </p:cNvSpPr>
          <p:nvPr/>
        </p:nvSpPr>
        <p:spPr bwMode="auto">
          <a:xfrm>
            <a:off x="8280400" y="4321176"/>
            <a:ext cx="10584" cy="3175"/>
          </a:xfrm>
          <a:custGeom>
            <a:avLst/>
            <a:gdLst>
              <a:gd name="T0" fmla="*/ 4 w 4"/>
              <a:gd name="T1" fmla="*/ 2 h 2"/>
              <a:gd name="T2" fmla="*/ 3 w 4"/>
              <a:gd name="T3" fmla="*/ 0 h 2"/>
              <a:gd name="T4" fmla="*/ 0 w 4"/>
              <a:gd name="T5" fmla="*/ 0 h 2"/>
              <a:gd name="T6" fmla="*/ 4 w 4"/>
              <a:gd name="T7" fmla="*/ 2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3" y="0"/>
                </a:lnTo>
                <a:lnTo>
                  <a:pt x="0" y="0"/>
                </a:lnTo>
                <a:lnTo>
                  <a:pt x="4"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24" name="Freeform 112"/>
          <p:cNvSpPr>
            <a:spLocks/>
          </p:cNvSpPr>
          <p:nvPr/>
        </p:nvSpPr>
        <p:spPr bwMode="auto">
          <a:xfrm>
            <a:off x="8276167" y="4430714"/>
            <a:ext cx="2117" cy="3175"/>
          </a:xfrm>
          <a:custGeom>
            <a:avLst/>
            <a:gdLst>
              <a:gd name="T0" fmla="*/ 1 w 1"/>
              <a:gd name="T1" fmla="*/ 2 h 2"/>
              <a:gd name="T2" fmla="*/ 1 w 1"/>
              <a:gd name="T3" fmla="*/ 0 h 2"/>
              <a:gd name="T4" fmla="*/ 0 w 1"/>
              <a:gd name="T5" fmla="*/ 0 h 2"/>
              <a:gd name="T6" fmla="*/ 1 w 1"/>
              <a:gd name="T7" fmla="*/ 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2"/>
                </a:moveTo>
                <a:lnTo>
                  <a:pt x="1" y="0"/>
                </a:lnTo>
                <a:lnTo>
                  <a:pt x="0" y="0"/>
                </a:lnTo>
                <a:lnTo>
                  <a:pt x="1"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25" name="Freeform 113"/>
          <p:cNvSpPr>
            <a:spLocks/>
          </p:cNvSpPr>
          <p:nvPr/>
        </p:nvSpPr>
        <p:spPr bwMode="auto">
          <a:xfrm>
            <a:off x="8280400" y="4311650"/>
            <a:ext cx="0" cy="1588"/>
          </a:xfrm>
          <a:custGeom>
            <a:avLst/>
            <a:gdLst>
              <a:gd name="T0" fmla="*/ 1 w 1"/>
              <a:gd name="T1" fmla="*/ 0 h 1588"/>
              <a:gd name="T2" fmla="*/ 0 w 1"/>
              <a:gd name="T3" fmla="*/ 0 h 1588"/>
              <a:gd name="T4" fmla="*/ 1 w 1"/>
              <a:gd name="T5" fmla="*/ 0 h 1588"/>
              <a:gd name="T6" fmla="*/ 0 60000 65536"/>
              <a:gd name="T7" fmla="*/ 0 60000 65536"/>
              <a:gd name="T8" fmla="*/ 0 60000 65536"/>
              <a:gd name="T9" fmla="*/ 0 w 1"/>
              <a:gd name="T10" fmla="*/ 0 h 1588"/>
              <a:gd name="T11" fmla="*/ 0 w 1"/>
              <a:gd name="T12" fmla="*/ 1588 h 1588"/>
            </a:gdLst>
            <a:ahLst/>
            <a:cxnLst>
              <a:cxn ang="T6">
                <a:pos x="T0" y="T1"/>
              </a:cxn>
              <a:cxn ang="T7">
                <a:pos x="T2" y="T3"/>
              </a:cxn>
              <a:cxn ang="T8">
                <a:pos x="T4" y="T5"/>
              </a:cxn>
            </a:cxnLst>
            <a:rect l="T9" t="T10" r="T11" b="T12"/>
            <a:pathLst>
              <a:path w="1" h="1588">
                <a:moveTo>
                  <a:pt x="1" y="0"/>
                </a:moveTo>
                <a:lnTo>
                  <a:pt x="0" y="0"/>
                </a:lnTo>
                <a:lnTo>
                  <a:pt x="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26" name="Freeform 114"/>
          <p:cNvSpPr>
            <a:spLocks/>
          </p:cNvSpPr>
          <p:nvPr/>
        </p:nvSpPr>
        <p:spPr bwMode="auto">
          <a:xfrm>
            <a:off x="8299451" y="4425951"/>
            <a:ext cx="0" cy="3175"/>
          </a:xfrm>
          <a:custGeom>
            <a:avLst/>
            <a:gdLst>
              <a:gd name="T0" fmla="*/ 1 w 1"/>
              <a:gd name="T1" fmla="*/ 4 h 4"/>
              <a:gd name="T2" fmla="*/ 1 w 1"/>
              <a:gd name="T3" fmla="*/ 2 h 4"/>
              <a:gd name="T4" fmla="*/ 0 w 1"/>
              <a:gd name="T5" fmla="*/ 0 h 4"/>
              <a:gd name="T6" fmla="*/ 1 w 1"/>
              <a:gd name="T7" fmla="*/ 4 h 4"/>
              <a:gd name="T8" fmla="*/ 0 60000 65536"/>
              <a:gd name="T9" fmla="*/ 0 60000 65536"/>
              <a:gd name="T10" fmla="*/ 0 60000 65536"/>
              <a:gd name="T11" fmla="*/ 0 60000 65536"/>
              <a:gd name="T12" fmla="*/ 0 w 1"/>
              <a:gd name="T13" fmla="*/ 0 h 4"/>
              <a:gd name="T14" fmla="*/ 0 w 1"/>
              <a:gd name="T15" fmla="*/ 4 h 4"/>
            </a:gdLst>
            <a:ahLst/>
            <a:cxnLst>
              <a:cxn ang="T8">
                <a:pos x="T0" y="T1"/>
              </a:cxn>
              <a:cxn ang="T9">
                <a:pos x="T2" y="T3"/>
              </a:cxn>
              <a:cxn ang="T10">
                <a:pos x="T4" y="T5"/>
              </a:cxn>
              <a:cxn ang="T11">
                <a:pos x="T6" y="T7"/>
              </a:cxn>
            </a:cxnLst>
            <a:rect l="T12" t="T13" r="T14" b="T15"/>
            <a:pathLst>
              <a:path w="1" h="4">
                <a:moveTo>
                  <a:pt x="1" y="4"/>
                </a:moveTo>
                <a:lnTo>
                  <a:pt x="1" y="2"/>
                </a:lnTo>
                <a:lnTo>
                  <a:pt x="0" y="0"/>
                </a:lnTo>
                <a:lnTo>
                  <a:pt x="1"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27" name="Freeform 115"/>
          <p:cNvSpPr>
            <a:spLocks/>
          </p:cNvSpPr>
          <p:nvPr/>
        </p:nvSpPr>
        <p:spPr bwMode="auto">
          <a:xfrm>
            <a:off x="8305800" y="4492626"/>
            <a:ext cx="2117" cy="3175"/>
          </a:xfrm>
          <a:custGeom>
            <a:avLst/>
            <a:gdLst>
              <a:gd name="T0" fmla="*/ 1 w 1"/>
              <a:gd name="T1" fmla="*/ 0 h 2"/>
              <a:gd name="T2" fmla="*/ 1 w 1"/>
              <a:gd name="T3" fmla="*/ 2 h 2"/>
              <a:gd name="T4" fmla="*/ 0 w 1"/>
              <a:gd name="T5" fmla="*/ 2 h 2"/>
              <a:gd name="T6" fmla="*/ 1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lnTo>
                  <a:pt x="1" y="2"/>
                </a:lnTo>
                <a:lnTo>
                  <a:pt x="0" y="2"/>
                </a:lnTo>
                <a:lnTo>
                  <a:pt x="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28" name="Freeform 116"/>
          <p:cNvSpPr>
            <a:spLocks/>
          </p:cNvSpPr>
          <p:nvPr/>
        </p:nvSpPr>
        <p:spPr bwMode="auto">
          <a:xfrm>
            <a:off x="8280401" y="4316414"/>
            <a:ext cx="4233" cy="1587"/>
          </a:xfrm>
          <a:custGeom>
            <a:avLst/>
            <a:gdLst>
              <a:gd name="T0" fmla="*/ 0 w 2"/>
              <a:gd name="T1" fmla="*/ 0 h 2"/>
              <a:gd name="T2" fmla="*/ 2 w 2"/>
              <a:gd name="T3" fmla="*/ 2 h 2"/>
              <a:gd name="T4" fmla="*/ 0 w 2"/>
              <a:gd name="T5" fmla="*/ 2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2" y="2"/>
                </a:lnTo>
                <a:lnTo>
                  <a:pt x="0" y="2"/>
                </a:lnTo>
                <a:lnTo>
                  <a:pt x="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29" name="Freeform 117"/>
          <p:cNvSpPr>
            <a:spLocks/>
          </p:cNvSpPr>
          <p:nvPr/>
        </p:nvSpPr>
        <p:spPr bwMode="auto">
          <a:xfrm>
            <a:off x="8303684" y="4435476"/>
            <a:ext cx="0" cy="3175"/>
          </a:xfrm>
          <a:custGeom>
            <a:avLst/>
            <a:gdLst>
              <a:gd name="T0" fmla="*/ 2 h 4"/>
              <a:gd name="T1" fmla="*/ 4 h 4"/>
              <a:gd name="T2" fmla="*/ 0 h 4"/>
              <a:gd name="T3" fmla="*/ 2 h 4"/>
              <a:gd name="T4" fmla="*/ 0 60000 65536"/>
              <a:gd name="T5" fmla="*/ 0 60000 65536"/>
              <a:gd name="T6" fmla="*/ 0 60000 65536"/>
              <a:gd name="T7" fmla="*/ 0 60000 65536"/>
              <a:gd name="T8" fmla="*/ 0 h 4"/>
              <a:gd name="T9" fmla="*/ 4 h 4"/>
            </a:gdLst>
            <a:ahLst/>
            <a:cxnLst>
              <a:cxn ang="T4">
                <a:pos x="0" y="T0"/>
              </a:cxn>
              <a:cxn ang="T5">
                <a:pos x="0" y="T1"/>
              </a:cxn>
              <a:cxn ang="T6">
                <a:pos x="0" y="T2"/>
              </a:cxn>
              <a:cxn ang="T7">
                <a:pos x="0" y="T3"/>
              </a:cxn>
            </a:cxnLst>
            <a:rect l="0" t="T8" r="0" b="T9"/>
            <a:pathLst>
              <a:path h="4">
                <a:moveTo>
                  <a:pt x="0" y="2"/>
                </a:moveTo>
                <a:lnTo>
                  <a:pt x="0" y="4"/>
                </a:lnTo>
                <a:lnTo>
                  <a:pt x="0" y="0"/>
                </a:lnTo>
                <a:lnTo>
                  <a:pt x="0"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30" name="Freeform 118"/>
          <p:cNvSpPr>
            <a:spLocks/>
          </p:cNvSpPr>
          <p:nvPr/>
        </p:nvSpPr>
        <p:spPr bwMode="auto">
          <a:xfrm>
            <a:off x="8299452" y="4379914"/>
            <a:ext cx="4233" cy="3175"/>
          </a:xfrm>
          <a:custGeom>
            <a:avLst/>
            <a:gdLst>
              <a:gd name="T0" fmla="*/ 0 w 1"/>
              <a:gd name="T1" fmla="*/ 0 h 2"/>
              <a:gd name="T2" fmla="*/ 1 w 1"/>
              <a:gd name="T3" fmla="*/ 2 h 2"/>
              <a:gd name="T4" fmla="*/ 0 w 1"/>
              <a:gd name="T5" fmla="*/ 2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1" y="2"/>
                </a:lnTo>
                <a:lnTo>
                  <a:pt x="0" y="2"/>
                </a:lnTo>
                <a:lnTo>
                  <a:pt x="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31" name="Freeform 119"/>
          <p:cNvSpPr>
            <a:spLocks/>
          </p:cNvSpPr>
          <p:nvPr/>
        </p:nvSpPr>
        <p:spPr bwMode="auto">
          <a:xfrm>
            <a:off x="7702552" y="4635500"/>
            <a:ext cx="4233" cy="7938"/>
          </a:xfrm>
          <a:custGeom>
            <a:avLst/>
            <a:gdLst>
              <a:gd name="T0" fmla="*/ 2 w 2"/>
              <a:gd name="T1" fmla="*/ 8 h 8"/>
              <a:gd name="T2" fmla="*/ 1 w 2"/>
              <a:gd name="T3" fmla="*/ 0 h 8"/>
              <a:gd name="T4" fmla="*/ 0 w 2"/>
              <a:gd name="T5" fmla="*/ 0 h 8"/>
              <a:gd name="T6" fmla="*/ 2 w 2"/>
              <a:gd name="T7" fmla="*/ 8 h 8"/>
              <a:gd name="T8" fmla="*/ 0 60000 65536"/>
              <a:gd name="T9" fmla="*/ 0 60000 65536"/>
              <a:gd name="T10" fmla="*/ 0 60000 65536"/>
              <a:gd name="T11" fmla="*/ 0 60000 65536"/>
              <a:gd name="T12" fmla="*/ 0 w 2"/>
              <a:gd name="T13" fmla="*/ 0 h 8"/>
              <a:gd name="T14" fmla="*/ 2 w 2"/>
              <a:gd name="T15" fmla="*/ 8 h 8"/>
            </a:gdLst>
            <a:ahLst/>
            <a:cxnLst>
              <a:cxn ang="T8">
                <a:pos x="T0" y="T1"/>
              </a:cxn>
              <a:cxn ang="T9">
                <a:pos x="T2" y="T3"/>
              </a:cxn>
              <a:cxn ang="T10">
                <a:pos x="T4" y="T5"/>
              </a:cxn>
              <a:cxn ang="T11">
                <a:pos x="T6" y="T7"/>
              </a:cxn>
            </a:cxnLst>
            <a:rect l="T12" t="T13" r="T14" b="T15"/>
            <a:pathLst>
              <a:path w="2" h="8">
                <a:moveTo>
                  <a:pt x="2" y="8"/>
                </a:moveTo>
                <a:lnTo>
                  <a:pt x="1" y="0"/>
                </a:lnTo>
                <a:lnTo>
                  <a:pt x="0" y="0"/>
                </a:lnTo>
                <a:lnTo>
                  <a:pt x="2" y="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32" name="Freeform 120"/>
          <p:cNvSpPr>
            <a:spLocks/>
          </p:cNvSpPr>
          <p:nvPr/>
        </p:nvSpPr>
        <p:spPr bwMode="auto">
          <a:xfrm>
            <a:off x="7395633" y="4768850"/>
            <a:ext cx="10584" cy="1588"/>
          </a:xfrm>
          <a:custGeom>
            <a:avLst/>
            <a:gdLst>
              <a:gd name="T0" fmla="*/ 6 w 6"/>
              <a:gd name="T1" fmla="*/ 2 h 4"/>
              <a:gd name="T2" fmla="*/ 5 w 6"/>
              <a:gd name="T3" fmla="*/ 0 h 4"/>
              <a:gd name="T4" fmla="*/ 0 w 6"/>
              <a:gd name="T5" fmla="*/ 4 h 4"/>
              <a:gd name="T6" fmla="*/ 6 w 6"/>
              <a:gd name="T7" fmla="*/ 2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2"/>
                </a:moveTo>
                <a:lnTo>
                  <a:pt x="5" y="0"/>
                </a:lnTo>
                <a:lnTo>
                  <a:pt x="0" y="4"/>
                </a:lnTo>
                <a:lnTo>
                  <a:pt x="6"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33" name="Freeform 121"/>
          <p:cNvSpPr>
            <a:spLocks/>
          </p:cNvSpPr>
          <p:nvPr/>
        </p:nvSpPr>
        <p:spPr bwMode="auto">
          <a:xfrm>
            <a:off x="7497233" y="3778250"/>
            <a:ext cx="0" cy="7938"/>
          </a:xfrm>
          <a:custGeom>
            <a:avLst/>
            <a:gdLst>
              <a:gd name="T0" fmla="*/ 1 w 1"/>
              <a:gd name="T1" fmla="*/ 0 h 8"/>
              <a:gd name="T2" fmla="*/ 0 w 1"/>
              <a:gd name="T3" fmla="*/ 8 h 8"/>
              <a:gd name="T4" fmla="*/ 1 w 1"/>
              <a:gd name="T5" fmla="*/ 4 h 8"/>
              <a:gd name="T6" fmla="*/ 1 w 1"/>
              <a:gd name="T7" fmla="*/ 0 h 8"/>
              <a:gd name="T8" fmla="*/ 0 60000 65536"/>
              <a:gd name="T9" fmla="*/ 0 60000 65536"/>
              <a:gd name="T10" fmla="*/ 0 60000 65536"/>
              <a:gd name="T11" fmla="*/ 0 60000 65536"/>
              <a:gd name="T12" fmla="*/ 0 w 1"/>
              <a:gd name="T13" fmla="*/ 0 h 8"/>
              <a:gd name="T14" fmla="*/ 0 w 1"/>
              <a:gd name="T15" fmla="*/ 8 h 8"/>
            </a:gdLst>
            <a:ahLst/>
            <a:cxnLst>
              <a:cxn ang="T8">
                <a:pos x="T0" y="T1"/>
              </a:cxn>
              <a:cxn ang="T9">
                <a:pos x="T2" y="T3"/>
              </a:cxn>
              <a:cxn ang="T10">
                <a:pos x="T4" y="T5"/>
              </a:cxn>
              <a:cxn ang="T11">
                <a:pos x="T6" y="T7"/>
              </a:cxn>
            </a:cxnLst>
            <a:rect l="T12" t="T13" r="T14" b="T15"/>
            <a:pathLst>
              <a:path w="1" h="8">
                <a:moveTo>
                  <a:pt x="1" y="0"/>
                </a:moveTo>
                <a:lnTo>
                  <a:pt x="0" y="8"/>
                </a:lnTo>
                <a:lnTo>
                  <a:pt x="1" y="4"/>
                </a:lnTo>
                <a:lnTo>
                  <a:pt x="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34" name="Freeform 122"/>
          <p:cNvSpPr>
            <a:spLocks/>
          </p:cNvSpPr>
          <p:nvPr/>
        </p:nvSpPr>
        <p:spPr bwMode="auto">
          <a:xfrm>
            <a:off x="6324601" y="3852863"/>
            <a:ext cx="334433" cy="444500"/>
          </a:xfrm>
          <a:custGeom>
            <a:avLst/>
            <a:gdLst>
              <a:gd name="T0" fmla="*/ 182 w 184"/>
              <a:gd name="T1" fmla="*/ 145 h 578"/>
              <a:gd name="T2" fmla="*/ 164 w 184"/>
              <a:gd name="T3" fmla="*/ 125 h 578"/>
              <a:gd name="T4" fmla="*/ 145 w 184"/>
              <a:gd name="T5" fmla="*/ 108 h 578"/>
              <a:gd name="T6" fmla="*/ 128 w 184"/>
              <a:gd name="T7" fmla="*/ 90 h 578"/>
              <a:gd name="T8" fmla="*/ 110 w 184"/>
              <a:gd name="T9" fmla="*/ 72 h 578"/>
              <a:gd name="T10" fmla="*/ 91 w 184"/>
              <a:gd name="T11" fmla="*/ 53 h 578"/>
              <a:gd name="T12" fmla="*/ 74 w 184"/>
              <a:gd name="T13" fmla="*/ 35 h 578"/>
              <a:gd name="T14" fmla="*/ 56 w 184"/>
              <a:gd name="T15" fmla="*/ 17 h 578"/>
              <a:gd name="T16" fmla="*/ 38 w 184"/>
              <a:gd name="T17" fmla="*/ 0 h 578"/>
              <a:gd name="T18" fmla="*/ 21 w 184"/>
              <a:gd name="T19" fmla="*/ 17 h 578"/>
              <a:gd name="T20" fmla="*/ 23 w 184"/>
              <a:gd name="T21" fmla="*/ 45 h 578"/>
              <a:gd name="T22" fmla="*/ 25 w 184"/>
              <a:gd name="T23" fmla="*/ 72 h 578"/>
              <a:gd name="T24" fmla="*/ 39 w 184"/>
              <a:gd name="T25" fmla="*/ 114 h 578"/>
              <a:gd name="T26" fmla="*/ 35 w 184"/>
              <a:gd name="T27" fmla="*/ 129 h 578"/>
              <a:gd name="T28" fmla="*/ 34 w 184"/>
              <a:gd name="T29" fmla="*/ 157 h 578"/>
              <a:gd name="T30" fmla="*/ 34 w 184"/>
              <a:gd name="T31" fmla="*/ 184 h 578"/>
              <a:gd name="T32" fmla="*/ 33 w 184"/>
              <a:gd name="T33" fmla="*/ 212 h 578"/>
              <a:gd name="T34" fmla="*/ 32 w 184"/>
              <a:gd name="T35" fmla="*/ 239 h 578"/>
              <a:gd name="T36" fmla="*/ 24 w 184"/>
              <a:gd name="T37" fmla="*/ 261 h 578"/>
              <a:gd name="T38" fmla="*/ 16 w 184"/>
              <a:gd name="T39" fmla="*/ 282 h 578"/>
              <a:gd name="T40" fmla="*/ 7 w 184"/>
              <a:gd name="T41" fmla="*/ 304 h 578"/>
              <a:gd name="T42" fmla="*/ 0 w 184"/>
              <a:gd name="T43" fmla="*/ 325 h 578"/>
              <a:gd name="T44" fmla="*/ 0 w 184"/>
              <a:gd name="T45" fmla="*/ 355 h 578"/>
              <a:gd name="T46" fmla="*/ 7 w 184"/>
              <a:gd name="T47" fmla="*/ 378 h 578"/>
              <a:gd name="T48" fmla="*/ 15 w 184"/>
              <a:gd name="T49" fmla="*/ 378 h 578"/>
              <a:gd name="T50" fmla="*/ 24 w 184"/>
              <a:gd name="T51" fmla="*/ 414 h 578"/>
              <a:gd name="T52" fmla="*/ 26 w 184"/>
              <a:gd name="T53" fmla="*/ 455 h 578"/>
              <a:gd name="T54" fmla="*/ 38 w 184"/>
              <a:gd name="T55" fmla="*/ 490 h 578"/>
              <a:gd name="T56" fmla="*/ 17 w 184"/>
              <a:gd name="T57" fmla="*/ 490 h 578"/>
              <a:gd name="T58" fmla="*/ 7 w 184"/>
              <a:gd name="T59" fmla="*/ 498 h 578"/>
              <a:gd name="T60" fmla="*/ 23 w 184"/>
              <a:gd name="T61" fmla="*/ 533 h 578"/>
              <a:gd name="T62" fmla="*/ 35 w 184"/>
              <a:gd name="T63" fmla="*/ 578 h 578"/>
              <a:gd name="T64" fmla="*/ 51 w 184"/>
              <a:gd name="T65" fmla="*/ 571 h 578"/>
              <a:gd name="T66" fmla="*/ 55 w 184"/>
              <a:gd name="T67" fmla="*/ 574 h 578"/>
              <a:gd name="T68" fmla="*/ 65 w 184"/>
              <a:gd name="T69" fmla="*/ 571 h 578"/>
              <a:gd name="T70" fmla="*/ 90 w 184"/>
              <a:gd name="T71" fmla="*/ 561 h 578"/>
              <a:gd name="T72" fmla="*/ 99 w 184"/>
              <a:gd name="T73" fmla="*/ 543 h 578"/>
              <a:gd name="T74" fmla="*/ 96 w 184"/>
              <a:gd name="T75" fmla="*/ 531 h 578"/>
              <a:gd name="T76" fmla="*/ 121 w 184"/>
              <a:gd name="T77" fmla="*/ 522 h 578"/>
              <a:gd name="T78" fmla="*/ 135 w 184"/>
              <a:gd name="T79" fmla="*/ 492 h 578"/>
              <a:gd name="T80" fmla="*/ 150 w 184"/>
              <a:gd name="T81" fmla="*/ 463 h 578"/>
              <a:gd name="T82" fmla="*/ 166 w 184"/>
              <a:gd name="T83" fmla="*/ 457 h 578"/>
              <a:gd name="T84" fmla="*/ 165 w 184"/>
              <a:gd name="T85" fmla="*/ 437 h 578"/>
              <a:gd name="T86" fmla="*/ 162 w 184"/>
              <a:gd name="T87" fmla="*/ 418 h 578"/>
              <a:gd name="T88" fmla="*/ 154 w 184"/>
              <a:gd name="T89" fmla="*/ 390 h 578"/>
              <a:gd name="T90" fmla="*/ 147 w 184"/>
              <a:gd name="T91" fmla="*/ 388 h 578"/>
              <a:gd name="T92" fmla="*/ 154 w 184"/>
              <a:gd name="T93" fmla="*/ 361 h 578"/>
              <a:gd name="T94" fmla="*/ 155 w 184"/>
              <a:gd name="T95" fmla="*/ 343 h 578"/>
              <a:gd name="T96" fmla="*/ 157 w 184"/>
              <a:gd name="T97" fmla="*/ 333 h 578"/>
              <a:gd name="T98" fmla="*/ 157 w 184"/>
              <a:gd name="T99" fmla="*/ 321 h 578"/>
              <a:gd name="T100" fmla="*/ 166 w 184"/>
              <a:gd name="T101" fmla="*/ 292 h 578"/>
              <a:gd name="T102" fmla="*/ 173 w 184"/>
              <a:gd name="T103" fmla="*/ 282 h 578"/>
              <a:gd name="T104" fmla="*/ 184 w 184"/>
              <a:gd name="T105" fmla="*/ 282 h 578"/>
              <a:gd name="T106" fmla="*/ 184 w 184"/>
              <a:gd name="T107" fmla="*/ 249 h 578"/>
              <a:gd name="T108" fmla="*/ 183 w 184"/>
              <a:gd name="T109" fmla="*/ 214 h 578"/>
              <a:gd name="T110" fmla="*/ 183 w 184"/>
              <a:gd name="T111" fmla="*/ 178 h 578"/>
              <a:gd name="T112" fmla="*/ 182 w 184"/>
              <a:gd name="T113" fmla="*/ 145 h 5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4"/>
              <a:gd name="T172" fmla="*/ 0 h 578"/>
              <a:gd name="T173" fmla="*/ 184 w 184"/>
              <a:gd name="T174" fmla="*/ 578 h 5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4" h="578">
                <a:moveTo>
                  <a:pt x="182" y="145"/>
                </a:moveTo>
                <a:lnTo>
                  <a:pt x="164" y="125"/>
                </a:lnTo>
                <a:lnTo>
                  <a:pt x="145" y="108"/>
                </a:lnTo>
                <a:lnTo>
                  <a:pt x="128" y="90"/>
                </a:lnTo>
                <a:lnTo>
                  <a:pt x="110" y="72"/>
                </a:lnTo>
                <a:lnTo>
                  <a:pt x="91" y="53"/>
                </a:lnTo>
                <a:lnTo>
                  <a:pt x="74" y="35"/>
                </a:lnTo>
                <a:lnTo>
                  <a:pt x="56" y="17"/>
                </a:lnTo>
                <a:lnTo>
                  <a:pt x="38" y="0"/>
                </a:lnTo>
                <a:lnTo>
                  <a:pt x="21" y="17"/>
                </a:lnTo>
                <a:lnTo>
                  <a:pt x="23" y="45"/>
                </a:lnTo>
                <a:lnTo>
                  <a:pt x="25" y="72"/>
                </a:lnTo>
                <a:lnTo>
                  <a:pt x="39" y="114"/>
                </a:lnTo>
                <a:lnTo>
                  <a:pt x="35" y="129"/>
                </a:lnTo>
                <a:lnTo>
                  <a:pt x="34" y="157"/>
                </a:lnTo>
                <a:lnTo>
                  <a:pt x="34" y="184"/>
                </a:lnTo>
                <a:lnTo>
                  <a:pt x="33" y="212"/>
                </a:lnTo>
                <a:lnTo>
                  <a:pt x="32" y="239"/>
                </a:lnTo>
                <a:lnTo>
                  <a:pt x="24" y="261"/>
                </a:lnTo>
                <a:lnTo>
                  <a:pt x="16" y="282"/>
                </a:lnTo>
                <a:lnTo>
                  <a:pt x="7" y="304"/>
                </a:lnTo>
                <a:lnTo>
                  <a:pt x="0" y="325"/>
                </a:lnTo>
                <a:lnTo>
                  <a:pt x="0" y="355"/>
                </a:lnTo>
                <a:lnTo>
                  <a:pt x="7" y="378"/>
                </a:lnTo>
                <a:lnTo>
                  <a:pt x="15" y="378"/>
                </a:lnTo>
                <a:lnTo>
                  <a:pt x="24" y="414"/>
                </a:lnTo>
                <a:lnTo>
                  <a:pt x="26" y="455"/>
                </a:lnTo>
                <a:lnTo>
                  <a:pt x="38" y="490"/>
                </a:lnTo>
                <a:lnTo>
                  <a:pt x="17" y="490"/>
                </a:lnTo>
                <a:lnTo>
                  <a:pt x="7" y="498"/>
                </a:lnTo>
                <a:lnTo>
                  <a:pt x="23" y="533"/>
                </a:lnTo>
                <a:lnTo>
                  <a:pt x="35" y="578"/>
                </a:lnTo>
                <a:lnTo>
                  <a:pt x="51" y="571"/>
                </a:lnTo>
                <a:lnTo>
                  <a:pt x="55" y="574"/>
                </a:lnTo>
                <a:lnTo>
                  <a:pt x="65" y="571"/>
                </a:lnTo>
                <a:lnTo>
                  <a:pt x="90" y="561"/>
                </a:lnTo>
                <a:lnTo>
                  <a:pt x="99" y="543"/>
                </a:lnTo>
                <a:lnTo>
                  <a:pt x="96" y="531"/>
                </a:lnTo>
                <a:lnTo>
                  <a:pt x="121" y="522"/>
                </a:lnTo>
                <a:lnTo>
                  <a:pt x="135" y="492"/>
                </a:lnTo>
                <a:lnTo>
                  <a:pt x="150" y="463"/>
                </a:lnTo>
                <a:lnTo>
                  <a:pt x="166" y="457"/>
                </a:lnTo>
                <a:lnTo>
                  <a:pt x="165" y="437"/>
                </a:lnTo>
                <a:lnTo>
                  <a:pt x="162" y="418"/>
                </a:lnTo>
                <a:lnTo>
                  <a:pt x="154" y="390"/>
                </a:lnTo>
                <a:lnTo>
                  <a:pt x="147" y="388"/>
                </a:lnTo>
                <a:lnTo>
                  <a:pt x="154" y="361"/>
                </a:lnTo>
                <a:lnTo>
                  <a:pt x="155" y="343"/>
                </a:lnTo>
                <a:lnTo>
                  <a:pt x="157" y="333"/>
                </a:lnTo>
                <a:lnTo>
                  <a:pt x="157" y="321"/>
                </a:lnTo>
                <a:lnTo>
                  <a:pt x="166" y="292"/>
                </a:lnTo>
                <a:lnTo>
                  <a:pt x="173" y="282"/>
                </a:lnTo>
                <a:lnTo>
                  <a:pt x="184" y="282"/>
                </a:lnTo>
                <a:lnTo>
                  <a:pt x="184" y="249"/>
                </a:lnTo>
                <a:lnTo>
                  <a:pt x="183" y="214"/>
                </a:lnTo>
                <a:lnTo>
                  <a:pt x="183" y="178"/>
                </a:lnTo>
                <a:lnTo>
                  <a:pt x="182" y="14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35" name="Freeform 123"/>
          <p:cNvSpPr>
            <a:spLocks/>
          </p:cNvSpPr>
          <p:nvPr/>
        </p:nvSpPr>
        <p:spPr bwMode="auto">
          <a:xfrm>
            <a:off x="7249585" y="4157663"/>
            <a:ext cx="46567" cy="42862"/>
          </a:xfrm>
          <a:custGeom>
            <a:avLst/>
            <a:gdLst>
              <a:gd name="T0" fmla="*/ 0 w 26"/>
              <a:gd name="T1" fmla="*/ 57 h 57"/>
              <a:gd name="T2" fmla="*/ 21 w 26"/>
              <a:gd name="T3" fmla="*/ 57 h 57"/>
              <a:gd name="T4" fmla="*/ 26 w 26"/>
              <a:gd name="T5" fmla="*/ 39 h 57"/>
              <a:gd name="T6" fmla="*/ 17 w 26"/>
              <a:gd name="T7" fmla="*/ 0 h 57"/>
              <a:gd name="T8" fmla="*/ 12 w 26"/>
              <a:gd name="T9" fmla="*/ 2 h 57"/>
              <a:gd name="T10" fmla="*/ 0 w 26"/>
              <a:gd name="T11" fmla="*/ 57 h 57"/>
              <a:gd name="T12" fmla="*/ 0 60000 65536"/>
              <a:gd name="T13" fmla="*/ 0 60000 65536"/>
              <a:gd name="T14" fmla="*/ 0 60000 65536"/>
              <a:gd name="T15" fmla="*/ 0 60000 65536"/>
              <a:gd name="T16" fmla="*/ 0 60000 65536"/>
              <a:gd name="T17" fmla="*/ 0 60000 65536"/>
              <a:gd name="T18" fmla="*/ 0 w 26"/>
              <a:gd name="T19" fmla="*/ 0 h 57"/>
              <a:gd name="T20" fmla="*/ 26 w 26"/>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26" h="57">
                <a:moveTo>
                  <a:pt x="0" y="57"/>
                </a:moveTo>
                <a:lnTo>
                  <a:pt x="21" y="57"/>
                </a:lnTo>
                <a:lnTo>
                  <a:pt x="26" y="39"/>
                </a:lnTo>
                <a:lnTo>
                  <a:pt x="17" y="0"/>
                </a:lnTo>
                <a:lnTo>
                  <a:pt x="12" y="2"/>
                </a:lnTo>
                <a:lnTo>
                  <a:pt x="0" y="5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36" name="Freeform 124"/>
          <p:cNvSpPr>
            <a:spLocks/>
          </p:cNvSpPr>
          <p:nvPr/>
        </p:nvSpPr>
        <p:spPr bwMode="auto">
          <a:xfrm>
            <a:off x="7067551" y="4006850"/>
            <a:ext cx="220133" cy="160338"/>
          </a:xfrm>
          <a:custGeom>
            <a:avLst/>
            <a:gdLst>
              <a:gd name="T0" fmla="*/ 0 w 119"/>
              <a:gd name="T1" fmla="*/ 159 h 208"/>
              <a:gd name="T2" fmla="*/ 2 w 119"/>
              <a:gd name="T3" fmla="*/ 131 h 208"/>
              <a:gd name="T4" fmla="*/ 4 w 119"/>
              <a:gd name="T5" fmla="*/ 80 h 208"/>
              <a:gd name="T6" fmla="*/ 11 w 119"/>
              <a:gd name="T7" fmla="*/ 35 h 208"/>
              <a:gd name="T8" fmla="*/ 22 w 119"/>
              <a:gd name="T9" fmla="*/ 19 h 208"/>
              <a:gd name="T10" fmla="*/ 34 w 119"/>
              <a:gd name="T11" fmla="*/ 4 h 208"/>
              <a:gd name="T12" fmla="*/ 36 w 119"/>
              <a:gd name="T13" fmla="*/ 0 h 208"/>
              <a:gd name="T14" fmla="*/ 41 w 119"/>
              <a:gd name="T15" fmla="*/ 25 h 208"/>
              <a:gd name="T16" fmla="*/ 47 w 119"/>
              <a:gd name="T17" fmla="*/ 51 h 208"/>
              <a:gd name="T18" fmla="*/ 52 w 119"/>
              <a:gd name="T19" fmla="*/ 76 h 208"/>
              <a:gd name="T20" fmla="*/ 58 w 119"/>
              <a:gd name="T21" fmla="*/ 104 h 208"/>
              <a:gd name="T22" fmla="*/ 59 w 119"/>
              <a:gd name="T23" fmla="*/ 94 h 208"/>
              <a:gd name="T24" fmla="*/ 63 w 119"/>
              <a:gd name="T25" fmla="*/ 100 h 208"/>
              <a:gd name="T26" fmla="*/ 79 w 119"/>
              <a:gd name="T27" fmla="*/ 118 h 208"/>
              <a:gd name="T28" fmla="*/ 98 w 119"/>
              <a:gd name="T29" fmla="*/ 153 h 208"/>
              <a:gd name="T30" fmla="*/ 117 w 119"/>
              <a:gd name="T31" fmla="*/ 188 h 208"/>
              <a:gd name="T32" fmla="*/ 119 w 119"/>
              <a:gd name="T33" fmla="*/ 194 h 208"/>
              <a:gd name="T34" fmla="*/ 116 w 119"/>
              <a:gd name="T35" fmla="*/ 196 h 208"/>
              <a:gd name="T36" fmla="*/ 111 w 119"/>
              <a:gd name="T37" fmla="*/ 198 h 208"/>
              <a:gd name="T38" fmla="*/ 102 w 119"/>
              <a:gd name="T39" fmla="*/ 208 h 208"/>
              <a:gd name="T40" fmla="*/ 101 w 119"/>
              <a:gd name="T41" fmla="*/ 198 h 208"/>
              <a:gd name="T42" fmla="*/ 86 w 119"/>
              <a:gd name="T43" fmla="*/ 188 h 208"/>
              <a:gd name="T44" fmla="*/ 74 w 119"/>
              <a:gd name="T45" fmla="*/ 167 h 208"/>
              <a:gd name="T46" fmla="*/ 68 w 119"/>
              <a:gd name="T47" fmla="*/ 155 h 208"/>
              <a:gd name="T48" fmla="*/ 57 w 119"/>
              <a:gd name="T49" fmla="*/ 145 h 208"/>
              <a:gd name="T50" fmla="*/ 47 w 119"/>
              <a:gd name="T51" fmla="*/ 141 h 208"/>
              <a:gd name="T52" fmla="*/ 36 w 119"/>
              <a:gd name="T53" fmla="*/ 143 h 208"/>
              <a:gd name="T54" fmla="*/ 27 w 119"/>
              <a:gd name="T55" fmla="*/ 125 h 208"/>
              <a:gd name="T56" fmla="*/ 25 w 119"/>
              <a:gd name="T57" fmla="*/ 157 h 208"/>
              <a:gd name="T58" fmla="*/ 16 w 119"/>
              <a:gd name="T59" fmla="*/ 143 h 208"/>
              <a:gd name="T60" fmla="*/ 8 w 119"/>
              <a:gd name="T61" fmla="*/ 161 h 208"/>
              <a:gd name="T62" fmla="*/ 0 w 119"/>
              <a:gd name="T63" fmla="*/ 159 h 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208"/>
              <a:gd name="T98" fmla="*/ 119 w 119"/>
              <a:gd name="T99" fmla="*/ 208 h 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208">
                <a:moveTo>
                  <a:pt x="0" y="159"/>
                </a:moveTo>
                <a:lnTo>
                  <a:pt x="2" y="131"/>
                </a:lnTo>
                <a:lnTo>
                  <a:pt x="4" y="80"/>
                </a:lnTo>
                <a:lnTo>
                  <a:pt x="11" y="35"/>
                </a:lnTo>
                <a:lnTo>
                  <a:pt x="22" y="19"/>
                </a:lnTo>
                <a:lnTo>
                  <a:pt x="34" y="4"/>
                </a:lnTo>
                <a:lnTo>
                  <a:pt x="36" y="0"/>
                </a:lnTo>
                <a:lnTo>
                  <a:pt x="41" y="25"/>
                </a:lnTo>
                <a:lnTo>
                  <a:pt x="47" y="51"/>
                </a:lnTo>
                <a:lnTo>
                  <a:pt x="52" y="76"/>
                </a:lnTo>
                <a:lnTo>
                  <a:pt x="58" y="104"/>
                </a:lnTo>
                <a:lnTo>
                  <a:pt x="59" y="94"/>
                </a:lnTo>
                <a:lnTo>
                  <a:pt x="63" y="100"/>
                </a:lnTo>
                <a:lnTo>
                  <a:pt x="79" y="118"/>
                </a:lnTo>
                <a:lnTo>
                  <a:pt x="98" y="153"/>
                </a:lnTo>
                <a:lnTo>
                  <a:pt x="117" y="188"/>
                </a:lnTo>
                <a:lnTo>
                  <a:pt x="119" y="194"/>
                </a:lnTo>
                <a:lnTo>
                  <a:pt x="116" y="196"/>
                </a:lnTo>
                <a:lnTo>
                  <a:pt x="111" y="198"/>
                </a:lnTo>
                <a:lnTo>
                  <a:pt x="102" y="208"/>
                </a:lnTo>
                <a:lnTo>
                  <a:pt x="101" y="198"/>
                </a:lnTo>
                <a:lnTo>
                  <a:pt x="86" y="188"/>
                </a:lnTo>
                <a:lnTo>
                  <a:pt x="74" y="167"/>
                </a:lnTo>
                <a:lnTo>
                  <a:pt x="68" y="155"/>
                </a:lnTo>
                <a:lnTo>
                  <a:pt x="57" y="145"/>
                </a:lnTo>
                <a:lnTo>
                  <a:pt x="47" y="141"/>
                </a:lnTo>
                <a:lnTo>
                  <a:pt x="36" y="143"/>
                </a:lnTo>
                <a:lnTo>
                  <a:pt x="27" y="125"/>
                </a:lnTo>
                <a:lnTo>
                  <a:pt x="25" y="157"/>
                </a:lnTo>
                <a:lnTo>
                  <a:pt x="16" y="143"/>
                </a:lnTo>
                <a:lnTo>
                  <a:pt x="8" y="161"/>
                </a:lnTo>
                <a:lnTo>
                  <a:pt x="0" y="15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37" name="Freeform 125"/>
          <p:cNvSpPr>
            <a:spLocks/>
          </p:cNvSpPr>
          <p:nvPr/>
        </p:nvSpPr>
        <p:spPr bwMode="auto">
          <a:xfrm>
            <a:off x="6963833" y="4103689"/>
            <a:ext cx="491067" cy="306387"/>
          </a:xfrm>
          <a:custGeom>
            <a:avLst/>
            <a:gdLst>
              <a:gd name="T0" fmla="*/ 91 w 269"/>
              <a:gd name="T1" fmla="*/ 393 h 401"/>
              <a:gd name="T2" fmla="*/ 70 w 269"/>
              <a:gd name="T3" fmla="*/ 365 h 401"/>
              <a:gd name="T4" fmla="*/ 53 w 269"/>
              <a:gd name="T5" fmla="*/ 359 h 401"/>
              <a:gd name="T6" fmla="*/ 49 w 269"/>
              <a:gd name="T7" fmla="*/ 332 h 401"/>
              <a:gd name="T8" fmla="*/ 38 w 269"/>
              <a:gd name="T9" fmla="*/ 324 h 401"/>
              <a:gd name="T10" fmla="*/ 31 w 269"/>
              <a:gd name="T11" fmla="*/ 299 h 401"/>
              <a:gd name="T12" fmla="*/ 25 w 269"/>
              <a:gd name="T13" fmla="*/ 275 h 401"/>
              <a:gd name="T14" fmla="*/ 7 w 269"/>
              <a:gd name="T15" fmla="*/ 248 h 401"/>
              <a:gd name="T16" fmla="*/ 0 w 269"/>
              <a:gd name="T17" fmla="*/ 238 h 401"/>
              <a:gd name="T18" fmla="*/ 7 w 269"/>
              <a:gd name="T19" fmla="*/ 220 h 401"/>
              <a:gd name="T20" fmla="*/ 19 w 269"/>
              <a:gd name="T21" fmla="*/ 216 h 401"/>
              <a:gd name="T22" fmla="*/ 22 w 269"/>
              <a:gd name="T23" fmla="*/ 177 h 401"/>
              <a:gd name="T24" fmla="*/ 25 w 269"/>
              <a:gd name="T25" fmla="*/ 136 h 401"/>
              <a:gd name="T26" fmla="*/ 33 w 269"/>
              <a:gd name="T27" fmla="*/ 134 h 401"/>
              <a:gd name="T28" fmla="*/ 38 w 269"/>
              <a:gd name="T29" fmla="*/ 93 h 401"/>
              <a:gd name="T30" fmla="*/ 57 w 269"/>
              <a:gd name="T31" fmla="*/ 34 h 401"/>
              <a:gd name="T32" fmla="*/ 65 w 269"/>
              <a:gd name="T33" fmla="*/ 36 h 401"/>
              <a:gd name="T34" fmla="*/ 73 w 269"/>
              <a:gd name="T35" fmla="*/ 18 h 401"/>
              <a:gd name="T36" fmla="*/ 82 w 269"/>
              <a:gd name="T37" fmla="*/ 32 h 401"/>
              <a:gd name="T38" fmla="*/ 84 w 269"/>
              <a:gd name="T39" fmla="*/ 0 h 401"/>
              <a:gd name="T40" fmla="*/ 93 w 269"/>
              <a:gd name="T41" fmla="*/ 18 h 401"/>
              <a:gd name="T42" fmla="*/ 104 w 269"/>
              <a:gd name="T43" fmla="*/ 16 h 401"/>
              <a:gd name="T44" fmla="*/ 114 w 269"/>
              <a:gd name="T45" fmla="*/ 20 h 401"/>
              <a:gd name="T46" fmla="*/ 125 w 269"/>
              <a:gd name="T47" fmla="*/ 30 h 401"/>
              <a:gd name="T48" fmla="*/ 131 w 269"/>
              <a:gd name="T49" fmla="*/ 42 h 401"/>
              <a:gd name="T50" fmla="*/ 143 w 269"/>
              <a:gd name="T51" fmla="*/ 63 h 401"/>
              <a:gd name="T52" fmla="*/ 158 w 269"/>
              <a:gd name="T53" fmla="*/ 73 h 401"/>
              <a:gd name="T54" fmla="*/ 159 w 269"/>
              <a:gd name="T55" fmla="*/ 83 h 401"/>
              <a:gd name="T56" fmla="*/ 168 w 269"/>
              <a:gd name="T57" fmla="*/ 73 h 401"/>
              <a:gd name="T58" fmla="*/ 156 w 269"/>
              <a:gd name="T59" fmla="*/ 128 h 401"/>
              <a:gd name="T60" fmla="*/ 177 w 269"/>
              <a:gd name="T61" fmla="*/ 128 h 401"/>
              <a:gd name="T62" fmla="*/ 174 w 269"/>
              <a:gd name="T63" fmla="*/ 147 h 401"/>
              <a:gd name="T64" fmla="*/ 186 w 269"/>
              <a:gd name="T65" fmla="*/ 175 h 401"/>
              <a:gd name="T66" fmla="*/ 198 w 269"/>
              <a:gd name="T67" fmla="*/ 200 h 401"/>
              <a:gd name="T68" fmla="*/ 211 w 269"/>
              <a:gd name="T69" fmla="*/ 210 h 401"/>
              <a:gd name="T70" fmla="*/ 224 w 269"/>
              <a:gd name="T71" fmla="*/ 220 h 401"/>
              <a:gd name="T72" fmla="*/ 237 w 269"/>
              <a:gd name="T73" fmla="*/ 228 h 401"/>
              <a:gd name="T74" fmla="*/ 252 w 269"/>
              <a:gd name="T75" fmla="*/ 238 h 401"/>
              <a:gd name="T76" fmla="*/ 269 w 269"/>
              <a:gd name="T77" fmla="*/ 238 h 401"/>
              <a:gd name="T78" fmla="*/ 256 w 269"/>
              <a:gd name="T79" fmla="*/ 265 h 401"/>
              <a:gd name="T80" fmla="*/ 243 w 269"/>
              <a:gd name="T81" fmla="*/ 295 h 401"/>
              <a:gd name="T82" fmla="*/ 230 w 269"/>
              <a:gd name="T83" fmla="*/ 322 h 401"/>
              <a:gd name="T84" fmla="*/ 216 w 269"/>
              <a:gd name="T85" fmla="*/ 350 h 401"/>
              <a:gd name="T86" fmla="*/ 202 w 269"/>
              <a:gd name="T87" fmla="*/ 351 h 401"/>
              <a:gd name="T88" fmla="*/ 188 w 269"/>
              <a:gd name="T89" fmla="*/ 355 h 401"/>
              <a:gd name="T90" fmla="*/ 170 w 269"/>
              <a:gd name="T91" fmla="*/ 375 h 401"/>
              <a:gd name="T92" fmla="*/ 161 w 269"/>
              <a:gd name="T93" fmla="*/ 385 h 401"/>
              <a:gd name="T94" fmla="*/ 144 w 269"/>
              <a:gd name="T95" fmla="*/ 377 h 401"/>
              <a:gd name="T96" fmla="*/ 125 w 269"/>
              <a:gd name="T97" fmla="*/ 387 h 401"/>
              <a:gd name="T98" fmla="*/ 116 w 269"/>
              <a:gd name="T99" fmla="*/ 401 h 401"/>
              <a:gd name="T100" fmla="*/ 91 w 269"/>
              <a:gd name="T101" fmla="*/ 393 h 4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9"/>
              <a:gd name="T154" fmla="*/ 0 h 401"/>
              <a:gd name="T155" fmla="*/ 269 w 269"/>
              <a:gd name="T156" fmla="*/ 401 h 40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9" h="401">
                <a:moveTo>
                  <a:pt x="91" y="393"/>
                </a:moveTo>
                <a:lnTo>
                  <a:pt x="70" y="365"/>
                </a:lnTo>
                <a:lnTo>
                  <a:pt x="53" y="359"/>
                </a:lnTo>
                <a:lnTo>
                  <a:pt x="49" y="332"/>
                </a:lnTo>
                <a:lnTo>
                  <a:pt x="38" y="324"/>
                </a:lnTo>
                <a:lnTo>
                  <a:pt x="31" y="299"/>
                </a:lnTo>
                <a:lnTo>
                  <a:pt x="25" y="275"/>
                </a:lnTo>
                <a:lnTo>
                  <a:pt x="7" y="248"/>
                </a:lnTo>
                <a:lnTo>
                  <a:pt x="0" y="238"/>
                </a:lnTo>
                <a:lnTo>
                  <a:pt x="7" y="220"/>
                </a:lnTo>
                <a:lnTo>
                  <a:pt x="19" y="216"/>
                </a:lnTo>
                <a:lnTo>
                  <a:pt x="22" y="177"/>
                </a:lnTo>
                <a:lnTo>
                  <a:pt x="25" y="136"/>
                </a:lnTo>
                <a:lnTo>
                  <a:pt x="33" y="134"/>
                </a:lnTo>
                <a:lnTo>
                  <a:pt x="38" y="93"/>
                </a:lnTo>
                <a:lnTo>
                  <a:pt x="57" y="34"/>
                </a:lnTo>
                <a:lnTo>
                  <a:pt x="65" y="36"/>
                </a:lnTo>
                <a:lnTo>
                  <a:pt x="73" y="18"/>
                </a:lnTo>
                <a:lnTo>
                  <a:pt x="82" y="32"/>
                </a:lnTo>
                <a:lnTo>
                  <a:pt x="84" y="0"/>
                </a:lnTo>
                <a:lnTo>
                  <a:pt x="93" y="18"/>
                </a:lnTo>
                <a:lnTo>
                  <a:pt x="104" y="16"/>
                </a:lnTo>
                <a:lnTo>
                  <a:pt x="114" y="20"/>
                </a:lnTo>
                <a:lnTo>
                  <a:pt x="125" y="30"/>
                </a:lnTo>
                <a:lnTo>
                  <a:pt x="131" y="42"/>
                </a:lnTo>
                <a:lnTo>
                  <a:pt x="143" y="63"/>
                </a:lnTo>
                <a:lnTo>
                  <a:pt x="158" y="73"/>
                </a:lnTo>
                <a:lnTo>
                  <a:pt x="159" y="83"/>
                </a:lnTo>
                <a:lnTo>
                  <a:pt x="168" y="73"/>
                </a:lnTo>
                <a:lnTo>
                  <a:pt x="156" y="128"/>
                </a:lnTo>
                <a:lnTo>
                  <a:pt x="177" y="128"/>
                </a:lnTo>
                <a:lnTo>
                  <a:pt x="174" y="147"/>
                </a:lnTo>
                <a:lnTo>
                  <a:pt x="186" y="175"/>
                </a:lnTo>
                <a:lnTo>
                  <a:pt x="198" y="200"/>
                </a:lnTo>
                <a:lnTo>
                  <a:pt x="211" y="210"/>
                </a:lnTo>
                <a:lnTo>
                  <a:pt x="224" y="220"/>
                </a:lnTo>
                <a:lnTo>
                  <a:pt x="237" y="228"/>
                </a:lnTo>
                <a:lnTo>
                  <a:pt x="252" y="238"/>
                </a:lnTo>
                <a:lnTo>
                  <a:pt x="269" y="238"/>
                </a:lnTo>
                <a:lnTo>
                  <a:pt x="256" y="265"/>
                </a:lnTo>
                <a:lnTo>
                  <a:pt x="243" y="295"/>
                </a:lnTo>
                <a:lnTo>
                  <a:pt x="230" y="322"/>
                </a:lnTo>
                <a:lnTo>
                  <a:pt x="216" y="350"/>
                </a:lnTo>
                <a:lnTo>
                  <a:pt x="202" y="351"/>
                </a:lnTo>
                <a:lnTo>
                  <a:pt x="188" y="355"/>
                </a:lnTo>
                <a:lnTo>
                  <a:pt x="170" y="375"/>
                </a:lnTo>
                <a:lnTo>
                  <a:pt x="161" y="385"/>
                </a:lnTo>
                <a:lnTo>
                  <a:pt x="144" y="377"/>
                </a:lnTo>
                <a:lnTo>
                  <a:pt x="125" y="387"/>
                </a:lnTo>
                <a:lnTo>
                  <a:pt x="116" y="401"/>
                </a:lnTo>
                <a:lnTo>
                  <a:pt x="91" y="39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38" name="Freeform 126"/>
          <p:cNvSpPr>
            <a:spLocks/>
          </p:cNvSpPr>
          <p:nvPr/>
        </p:nvSpPr>
        <p:spPr bwMode="auto">
          <a:xfrm>
            <a:off x="7228418" y="4175125"/>
            <a:ext cx="332316" cy="381000"/>
          </a:xfrm>
          <a:custGeom>
            <a:avLst/>
            <a:gdLst>
              <a:gd name="T0" fmla="*/ 175 w 182"/>
              <a:gd name="T1" fmla="*/ 66 h 494"/>
              <a:gd name="T2" fmla="*/ 169 w 182"/>
              <a:gd name="T3" fmla="*/ 107 h 494"/>
              <a:gd name="T4" fmla="*/ 157 w 182"/>
              <a:gd name="T5" fmla="*/ 151 h 494"/>
              <a:gd name="T6" fmla="*/ 145 w 182"/>
              <a:gd name="T7" fmla="*/ 194 h 494"/>
              <a:gd name="T8" fmla="*/ 133 w 182"/>
              <a:gd name="T9" fmla="*/ 237 h 494"/>
              <a:gd name="T10" fmla="*/ 121 w 182"/>
              <a:gd name="T11" fmla="*/ 282 h 494"/>
              <a:gd name="T12" fmla="*/ 110 w 182"/>
              <a:gd name="T13" fmla="*/ 302 h 494"/>
              <a:gd name="T14" fmla="*/ 99 w 182"/>
              <a:gd name="T15" fmla="*/ 321 h 494"/>
              <a:gd name="T16" fmla="*/ 89 w 182"/>
              <a:gd name="T17" fmla="*/ 341 h 494"/>
              <a:gd name="T18" fmla="*/ 78 w 182"/>
              <a:gd name="T19" fmla="*/ 360 h 494"/>
              <a:gd name="T20" fmla="*/ 65 w 182"/>
              <a:gd name="T21" fmla="*/ 382 h 494"/>
              <a:gd name="T22" fmla="*/ 53 w 182"/>
              <a:gd name="T23" fmla="*/ 406 h 494"/>
              <a:gd name="T24" fmla="*/ 41 w 182"/>
              <a:gd name="T25" fmla="*/ 427 h 494"/>
              <a:gd name="T26" fmla="*/ 27 w 182"/>
              <a:gd name="T27" fmla="*/ 449 h 494"/>
              <a:gd name="T28" fmla="*/ 18 w 182"/>
              <a:gd name="T29" fmla="*/ 470 h 494"/>
              <a:gd name="T30" fmla="*/ 11 w 182"/>
              <a:gd name="T31" fmla="*/ 494 h 494"/>
              <a:gd name="T32" fmla="*/ 1 w 182"/>
              <a:gd name="T33" fmla="*/ 464 h 494"/>
              <a:gd name="T34" fmla="*/ 1 w 182"/>
              <a:gd name="T35" fmla="*/ 431 h 494"/>
              <a:gd name="T36" fmla="*/ 1 w 182"/>
              <a:gd name="T37" fmla="*/ 398 h 494"/>
              <a:gd name="T38" fmla="*/ 1 w 182"/>
              <a:gd name="T39" fmla="*/ 364 h 494"/>
              <a:gd name="T40" fmla="*/ 0 w 182"/>
              <a:gd name="T41" fmla="*/ 331 h 494"/>
              <a:gd name="T42" fmla="*/ 9 w 182"/>
              <a:gd name="T43" fmla="*/ 309 h 494"/>
              <a:gd name="T44" fmla="*/ 16 w 182"/>
              <a:gd name="T45" fmla="*/ 290 h 494"/>
              <a:gd name="T46" fmla="*/ 25 w 182"/>
              <a:gd name="T47" fmla="*/ 280 h 494"/>
              <a:gd name="T48" fmla="*/ 43 w 182"/>
              <a:gd name="T49" fmla="*/ 260 h 494"/>
              <a:gd name="T50" fmla="*/ 57 w 182"/>
              <a:gd name="T51" fmla="*/ 256 h 494"/>
              <a:gd name="T52" fmla="*/ 71 w 182"/>
              <a:gd name="T53" fmla="*/ 255 h 494"/>
              <a:gd name="T54" fmla="*/ 85 w 182"/>
              <a:gd name="T55" fmla="*/ 227 h 494"/>
              <a:gd name="T56" fmla="*/ 98 w 182"/>
              <a:gd name="T57" fmla="*/ 200 h 494"/>
              <a:gd name="T58" fmla="*/ 111 w 182"/>
              <a:gd name="T59" fmla="*/ 170 h 494"/>
              <a:gd name="T60" fmla="*/ 124 w 182"/>
              <a:gd name="T61" fmla="*/ 143 h 494"/>
              <a:gd name="T62" fmla="*/ 107 w 182"/>
              <a:gd name="T63" fmla="*/ 143 h 494"/>
              <a:gd name="T64" fmla="*/ 92 w 182"/>
              <a:gd name="T65" fmla="*/ 133 h 494"/>
              <a:gd name="T66" fmla="*/ 79 w 182"/>
              <a:gd name="T67" fmla="*/ 125 h 494"/>
              <a:gd name="T68" fmla="*/ 66 w 182"/>
              <a:gd name="T69" fmla="*/ 115 h 494"/>
              <a:gd name="T70" fmla="*/ 53 w 182"/>
              <a:gd name="T71" fmla="*/ 105 h 494"/>
              <a:gd name="T72" fmla="*/ 41 w 182"/>
              <a:gd name="T73" fmla="*/ 80 h 494"/>
              <a:gd name="T74" fmla="*/ 29 w 182"/>
              <a:gd name="T75" fmla="*/ 52 h 494"/>
              <a:gd name="T76" fmla="*/ 32 w 182"/>
              <a:gd name="T77" fmla="*/ 33 h 494"/>
              <a:gd name="T78" fmla="*/ 37 w 182"/>
              <a:gd name="T79" fmla="*/ 15 h 494"/>
              <a:gd name="T80" fmla="*/ 48 w 182"/>
              <a:gd name="T81" fmla="*/ 35 h 494"/>
              <a:gd name="T82" fmla="*/ 59 w 182"/>
              <a:gd name="T83" fmla="*/ 54 h 494"/>
              <a:gd name="T84" fmla="*/ 81 w 182"/>
              <a:gd name="T85" fmla="*/ 39 h 494"/>
              <a:gd name="T86" fmla="*/ 98 w 182"/>
              <a:gd name="T87" fmla="*/ 43 h 494"/>
              <a:gd name="T88" fmla="*/ 115 w 182"/>
              <a:gd name="T89" fmla="*/ 29 h 494"/>
              <a:gd name="T90" fmla="*/ 141 w 182"/>
              <a:gd name="T91" fmla="*/ 19 h 494"/>
              <a:gd name="T92" fmla="*/ 165 w 182"/>
              <a:gd name="T93" fmla="*/ 9 h 494"/>
              <a:gd name="T94" fmla="*/ 175 w 182"/>
              <a:gd name="T95" fmla="*/ 0 h 494"/>
              <a:gd name="T96" fmla="*/ 181 w 182"/>
              <a:gd name="T97" fmla="*/ 9 h 494"/>
              <a:gd name="T98" fmla="*/ 178 w 182"/>
              <a:gd name="T99" fmla="*/ 54 h 494"/>
              <a:gd name="T100" fmla="*/ 182 w 182"/>
              <a:gd name="T101" fmla="*/ 54 h 494"/>
              <a:gd name="T102" fmla="*/ 175 w 182"/>
              <a:gd name="T103" fmla="*/ 66 h 4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2"/>
              <a:gd name="T157" fmla="*/ 0 h 494"/>
              <a:gd name="T158" fmla="*/ 182 w 182"/>
              <a:gd name="T159" fmla="*/ 494 h 4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2" h="494">
                <a:moveTo>
                  <a:pt x="175" y="66"/>
                </a:moveTo>
                <a:lnTo>
                  <a:pt x="169" y="107"/>
                </a:lnTo>
                <a:lnTo>
                  <a:pt x="157" y="151"/>
                </a:lnTo>
                <a:lnTo>
                  <a:pt x="145" y="194"/>
                </a:lnTo>
                <a:lnTo>
                  <a:pt x="133" y="237"/>
                </a:lnTo>
                <a:lnTo>
                  <a:pt x="121" y="282"/>
                </a:lnTo>
                <a:lnTo>
                  <a:pt x="110" y="302"/>
                </a:lnTo>
                <a:lnTo>
                  <a:pt x="99" y="321"/>
                </a:lnTo>
                <a:lnTo>
                  <a:pt x="89" y="341"/>
                </a:lnTo>
                <a:lnTo>
                  <a:pt x="78" y="360"/>
                </a:lnTo>
                <a:lnTo>
                  <a:pt x="65" y="382"/>
                </a:lnTo>
                <a:lnTo>
                  <a:pt x="53" y="406"/>
                </a:lnTo>
                <a:lnTo>
                  <a:pt x="41" y="427"/>
                </a:lnTo>
                <a:lnTo>
                  <a:pt x="27" y="449"/>
                </a:lnTo>
                <a:lnTo>
                  <a:pt x="18" y="470"/>
                </a:lnTo>
                <a:lnTo>
                  <a:pt x="11" y="494"/>
                </a:lnTo>
                <a:lnTo>
                  <a:pt x="1" y="464"/>
                </a:lnTo>
                <a:lnTo>
                  <a:pt x="1" y="431"/>
                </a:lnTo>
                <a:lnTo>
                  <a:pt x="1" y="398"/>
                </a:lnTo>
                <a:lnTo>
                  <a:pt x="1" y="364"/>
                </a:lnTo>
                <a:lnTo>
                  <a:pt x="0" y="331"/>
                </a:lnTo>
                <a:lnTo>
                  <a:pt x="9" y="309"/>
                </a:lnTo>
                <a:lnTo>
                  <a:pt x="16" y="290"/>
                </a:lnTo>
                <a:lnTo>
                  <a:pt x="25" y="280"/>
                </a:lnTo>
                <a:lnTo>
                  <a:pt x="43" y="260"/>
                </a:lnTo>
                <a:lnTo>
                  <a:pt x="57" y="256"/>
                </a:lnTo>
                <a:lnTo>
                  <a:pt x="71" y="255"/>
                </a:lnTo>
                <a:lnTo>
                  <a:pt x="85" y="227"/>
                </a:lnTo>
                <a:lnTo>
                  <a:pt x="98" y="200"/>
                </a:lnTo>
                <a:lnTo>
                  <a:pt x="111" y="170"/>
                </a:lnTo>
                <a:lnTo>
                  <a:pt x="124" y="143"/>
                </a:lnTo>
                <a:lnTo>
                  <a:pt x="107" y="143"/>
                </a:lnTo>
                <a:lnTo>
                  <a:pt x="92" y="133"/>
                </a:lnTo>
                <a:lnTo>
                  <a:pt x="79" y="125"/>
                </a:lnTo>
                <a:lnTo>
                  <a:pt x="66" y="115"/>
                </a:lnTo>
                <a:lnTo>
                  <a:pt x="53" y="105"/>
                </a:lnTo>
                <a:lnTo>
                  <a:pt x="41" y="80"/>
                </a:lnTo>
                <a:lnTo>
                  <a:pt x="29" y="52"/>
                </a:lnTo>
                <a:lnTo>
                  <a:pt x="32" y="33"/>
                </a:lnTo>
                <a:lnTo>
                  <a:pt x="37" y="15"/>
                </a:lnTo>
                <a:lnTo>
                  <a:pt x="48" y="35"/>
                </a:lnTo>
                <a:lnTo>
                  <a:pt x="59" y="54"/>
                </a:lnTo>
                <a:lnTo>
                  <a:pt x="81" y="39"/>
                </a:lnTo>
                <a:lnTo>
                  <a:pt x="98" y="43"/>
                </a:lnTo>
                <a:lnTo>
                  <a:pt x="115" y="29"/>
                </a:lnTo>
                <a:lnTo>
                  <a:pt x="141" y="19"/>
                </a:lnTo>
                <a:lnTo>
                  <a:pt x="165" y="9"/>
                </a:lnTo>
                <a:lnTo>
                  <a:pt x="175" y="0"/>
                </a:lnTo>
                <a:lnTo>
                  <a:pt x="181" y="9"/>
                </a:lnTo>
                <a:lnTo>
                  <a:pt x="178" y="54"/>
                </a:lnTo>
                <a:lnTo>
                  <a:pt x="182" y="54"/>
                </a:lnTo>
                <a:lnTo>
                  <a:pt x="175" y="6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39" name="Freeform 127"/>
          <p:cNvSpPr>
            <a:spLocks/>
          </p:cNvSpPr>
          <p:nvPr/>
        </p:nvSpPr>
        <p:spPr bwMode="auto">
          <a:xfrm>
            <a:off x="6593418" y="3863975"/>
            <a:ext cx="537633" cy="546100"/>
          </a:xfrm>
          <a:custGeom>
            <a:avLst/>
            <a:gdLst>
              <a:gd name="T0" fmla="*/ 35 w 294"/>
              <a:gd name="T1" fmla="*/ 113 h 714"/>
              <a:gd name="T2" fmla="*/ 51 w 294"/>
              <a:gd name="T3" fmla="*/ 78 h 714"/>
              <a:gd name="T4" fmla="*/ 64 w 294"/>
              <a:gd name="T5" fmla="*/ 41 h 714"/>
              <a:gd name="T6" fmla="*/ 92 w 294"/>
              <a:gd name="T7" fmla="*/ 41 h 714"/>
              <a:gd name="T8" fmla="*/ 119 w 294"/>
              <a:gd name="T9" fmla="*/ 41 h 714"/>
              <a:gd name="T10" fmla="*/ 147 w 294"/>
              <a:gd name="T11" fmla="*/ 41 h 714"/>
              <a:gd name="T12" fmla="*/ 164 w 294"/>
              <a:gd name="T13" fmla="*/ 33 h 714"/>
              <a:gd name="T14" fmla="*/ 187 w 294"/>
              <a:gd name="T15" fmla="*/ 47 h 714"/>
              <a:gd name="T16" fmla="*/ 212 w 294"/>
              <a:gd name="T17" fmla="*/ 35 h 714"/>
              <a:gd name="T18" fmla="*/ 225 w 294"/>
              <a:gd name="T19" fmla="*/ 11 h 714"/>
              <a:gd name="T20" fmla="*/ 236 w 294"/>
              <a:gd name="T21" fmla="*/ 0 h 714"/>
              <a:gd name="T22" fmla="*/ 261 w 294"/>
              <a:gd name="T23" fmla="*/ 47 h 714"/>
              <a:gd name="T24" fmla="*/ 271 w 294"/>
              <a:gd name="T25" fmla="*/ 117 h 714"/>
              <a:gd name="T26" fmla="*/ 294 w 294"/>
              <a:gd name="T27" fmla="*/ 192 h 714"/>
              <a:gd name="T28" fmla="*/ 271 w 294"/>
              <a:gd name="T29" fmla="*/ 223 h 714"/>
              <a:gd name="T30" fmla="*/ 262 w 294"/>
              <a:gd name="T31" fmla="*/ 319 h 714"/>
              <a:gd name="T32" fmla="*/ 241 w 294"/>
              <a:gd name="T33" fmla="*/ 406 h 714"/>
              <a:gd name="T34" fmla="*/ 228 w 294"/>
              <a:gd name="T35" fmla="*/ 449 h 714"/>
              <a:gd name="T36" fmla="*/ 222 w 294"/>
              <a:gd name="T37" fmla="*/ 529 h 714"/>
              <a:gd name="T38" fmla="*/ 203 w 294"/>
              <a:gd name="T39" fmla="*/ 551 h 714"/>
              <a:gd name="T40" fmla="*/ 228 w 294"/>
              <a:gd name="T41" fmla="*/ 588 h 714"/>
              <a:gd name="T42" fmla="*/ 241 w 294"/>
              <a:gd name="T43" fmla="*/ 637 h 714"/>
              <a:gd name="T44" fmla="*/ 256 w 294"/>
              <a:gd name="T45" fmla="*/ 672 h 714"/>
              <a:gd name="T46" fmla="*/ 229 w 294"/>
              <a:gd name="T47" fmla="*/ 672 h 714"/>
              <a:gd name="T48" fmla="*/ 213 w 294"/>
              <a:gd name="T49" fmla="*/ 706 h 714"/>
              <a:gd name="T50" fmla="*/ 185 w 294"/>
              <a:gd name="T51" fmla="*/ 710 h 714"/>
              <a:gd name="T52" fmla="*/ 167 w 294"/>
              <a:gd name="T53" fmla="*/ 708 h 714"/>
              <a:gd name="T54" fmla="*/ 153 w 294"/>
              <a:gd name="T55" fmla="*/ 694 h 714"/>
              <a:gd name="T56" fmla="*/ 133 w 294"/>
              <a:gd name="T57" fmla="*/ 680 h 714"/>
              <a:gd name="T58" fmla="*/ 108 w 294"/>
              <a:gd name="T59" fmla="*/ 666 h 714"/>
              <a:gd name="T60" fmla="*/ 101 w 294"/>
              <a:gd name="T61" fmla="*/ 647 h 714"/>
              <a:gd name="T62" fmla="*/ 84 w 294"/>
              <a:gd name="T63" fmla="*/ 604 h 714"/>
              <a:gd name="T64" fmla="*/ 64 w 294"/>
              <a:gd name="T65" fmla="*/ 562 h 714"/>
              <a:gd name="T66" fmla="*/ 45 w 294"/>
              <a:gd name="T67" fmla="*/ 531 h 714"/>
              <a:gd name="T68" fmla="*/ 35 w 294"/>
              <a:gd name="T69" fmla="*/ 490 h 714"/>
              <a:gd name="T70" fmla="*/ 19 w 294"/>
              <a:gd name="T71" fmla="*/ 445 h 714"/>
              <a:gd name="T72" fmla="*/ 15 w 294"/>
              <a:gd name="T73" fmla="*/ 406 h 714"/>
              <a:gd name="T74" fmla="*/ 0 w 294"/>
              <a:gd name="T75" fmla="*/ 376 h 714"/>
              <a:gd name="T76" fmla="*/ 8 w 294"/>
              <a:gd name="T77" fmla="*/ 331 h 714"/>
              <a:gd name="T78" fmla="*/ 10 w 294"/>
              <a:gd name="T79" fmla="*/ 309 h 714"/>
              <a:gd name="T80" fmla="*/ 26 w 294"/>
              <a:gd name="T81" fmla="*/ 270 h 714"/>
              <a:gd name="T82" fmla="*/ 37 w 294"/>
              <a:gd name="T83" fmla="*/ 237 h 714"/>
              <a:gd name="T84" fmla="*/ 36 w 294"/>
              <a:gd name="T85" fmla="*/ 166 h 7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714"/>
              <a:gd name="T131" fmla="*/ 294 w 294"/>
              <a:gd name="T132" fmla="*/ 714 h 7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714">
                <a:moveTo>
                  <a:pt x="35" y="133"/>
                </a:moveTo>
                <a:lnTo>
                  <a:pt x="35" y="113"/>
                </a:lnTo>
                <a:lnTo>
                  <a:pt x="52" y="113"/>
                </a:lnTo>
                <a:lnTo>
                  <a:pt x="51" y="78"/>
                </a:lnTo>
                <a:lnTo>
                  <a:pt x="50" y="41"/>
                </a:lnTo>
                <a:lnTo>
                  <a:pt x="64" y="41"/>
                </a:lnTo>
                <a:lnTo>
                  <a:pt x="79" y="41"/>
                </a:lnTo>
                <a:lnTo>
                  <a:pt x="92" y="41"/>
                </a:lnTo>
                <a:lnTo>
                  <a:pt x="106" y="41"/>
                </a:lnTo>
                <a:lnTo>
                  <a:pt x="119" y="41"/>
                </a:lnTo>
                <a:lnTo>
                  <a:pt x="134" y="41"/>
                </a:lnTo>
                <a:lnTo>
                  <a:pt x="147" y="41"/>
                </a:lnTo>
                <a:lnTo>
                  <a:pt x="161" y="41"/>
                </a:lnTo>
                <a:lnTo>
                  <a:pt x="164" y="33"/>
                </a:lnTo>
                <a:lnTo>
                  <a:pt x="165" y="41"/>
                </a:lnTo>
                <a:lnTo>
                  <a:pt x="187" y="47"/>
                </a:lnTo>
                <a:lnTo>
                  <a:pt x="209" y="51"/>
                </a:lnTo>
                <a:lnTo>
                  <a:pt x="212" y="35"/>
                </a:lnTo>
                <a:lnTo>
                  <a:pt x="222" y="31"/>
                </a:lnTo>
                <a:lnTo>
                  <a:pt x="225" y="11"/>
                </a:lnTo>
                <a:lnTo>
                  <a:pt x="231" y="13"/>
                </a:lnTo>
                <a:lnTo>
                  <a:pt x="236" y="0"/>
                </a:lnTo>
                <a:lnTo>
                  <a:pt x="248" y="23"/>
                </a:lnTo>
                <a:lnTo>
                  <a:pt x="261" y="47"/>
                </a:lnTo>
                <a:lnTo>
                  <a:pt x="266" y="72"/>
                </a:lnTo>
                <a:lnTo>
                  <a:pt x="271" y="117"/>
                </a:lnTo>
                <a:lnTo>
                  <a:pt x="276" y="160"/>
                </a:lnTo>
                <a:lnTo>
                  <a:pt x="294" y="192"/>
                </a:lnTo>
                <a:lnTo>
                  <a:pt x="282" y="207"/>
                </a:lnTo>
                <a:lnTo>
                  <a:pt x="271" y="223"/>
                </a:lnTo>
                <a:lnTo>
                  <a:pt x="264" y="268"/>
                </a:lnTo>
                <a:lnTo>
                  <a:pt x="262" y="319"/>
                </a:lnTo>
                <a:lnTo>
                  <a:pt x="260" y="347"/>
                </a:lnTo>
                <a:lnTo>
                  <a:pt x="241" y="406"/>
                </a:lnTo>
                <a:lnTo>
                  <a:pt x="236" y="447"/>
                </a:lnTo>
                <a:lnTo>
                  <a:pt x="228" y="449"/>
                </a:lnTo>
                <a:lnTo>
                  <a:pt x="225" y="490"/>
                </a:lnTo>
                <a:lnTo>
                  <a:pt x="222" y="529"/>
                </a:lnTo>
                <a:lnTo>
                  <a:pt x="210" y="533"/>
                </a:lnTo>
                <a:lnTo>
                  <a:pt x="203" y="551"/>
                </a:lnTo>
                <a:lnTo>
                  <a:pt x="210" y="561"/>
                </a:lnTo>
                <a:lnTo>
                  <a:pt x="228" y="588"/>
                </a:lnTo>
                <a:lnTo>
                  <a:pt x="234" y="612"/>
                </a:lnTo>
                <a:lnTo>
                  <a:pt x="241" y="637"/>
                </a:lnTo>
                <a:lnTo>
                  <a:pt x="252" y="645"/>
                </a:lnTo>
                <a:lnTo>
                  <a:pt x="256" y="672"/>
                </a:lnTo>
                <a:lnTo>
                  <a:pt x="243" y="672"/>
                </a:lnTo>
                <a:lnTo>
                  <a:pt x="229" y="672"/>
                </a:lnTo>
                <a:lnTo>
                  <a:pt x="222" y="688"/>
                </a:lnTo>
                <a:lnTo>
                  <a:pt x="213" y="706"/>
                </a:lnTo>
                <a:lnTo>
                  <a:pt x="193" y="706"/>
                </a:lnTo>
                <a:lnTo>
                  <a:pt x="185" y="710"/>
                </a:lnTo>
                <a:lnTo>
                  <a:pt x="180" y="706"/>
                </a:lnTo>
                <a:lnTo>
                  <a:pt x="167" y="708"/>
                </a:lnTo>
                <a:lnTo>
                  <a:pt x="166" y="714"/>
                </a:lnTo>
                <a:lnTo>
                  <a:pt x="153" y="694"/>
                </a:lnTo>
                <a:lnTo>
                  <a:pt x="140" y="672"/>
                </a:lnTo>
                <a:lnTo>
                  <a:pt x="133" y="680"/>
                </a:lnTo>
                <a:lnTo>
                  <a:pt x="123" y="682"/>
                </a:lnTo>
                <a:lnTo>
                  <a:pt x="108" y="666"/>
                </a:lnTo>
                <a:lnTo>
                  <a:pt x="104" y="659"/>
                </a:lnTo>
                <a:lnTo>
                  <a:pt x="101" y="647"/>
                </a:lnTo>
                <a:lnTo>
                  <a:pt x="91" y="623"/>
                </a:lnTo>
                <a:lnTo>
                  <a:pt x="84" y="604"/>
                </a:lnTo>
                <a:lnTo>
                  <a:pt x="68" y="576"/>
                </a:lnTo>
                <a:lnTo>
                  <a:pt x="64" y="562"/>
                </a:lnTo>
                <a:lnTo>
                  <a:pt x="48" y="541"/>
                </a:lnTo>
                <a:lnTo>
                  <a:pt x="45" y="531"/>
                </a:lnTo>
                <a:lnTo>
                  <a:pt x="31" y="525"/>
                </a:lnTo>
                <a:lnTo>
                  <a:pt x="35" y="490"/>
                </a:lnTo>
                <a:lnTo>
                  <a:pt x="27" y="466"/>
                </a:lnTo>
                <a:lnTo>
                  <a:pt x="19" y="445"/>
                </a:lnTo>
                <a:lnTo>
                  <a:pt x="18" y="425"/>
                </a:lnTo>
                <a:lnTo>
                  <a:pt x="15" y="406"/>
                </a:lnTo>
                <a:lnTo>
                  <a:pt x="7" y="378"/>
                </a:lnTo>
                <a:lnTo>
                  <a:pt x="0" y="376"/>
                </a:lnTo>
                <a:lnTo>
                  <a:pt x="7" y="349"/>
                </a:lnTo>
                <a:lnTo>
                  <a:pt x="8" y="331"/>
                </a:lnTo>
                <a:lnTo>
                  <a:pt x="10" y="321"/>
                </a:lnTo>
                <a:lnTo>
                  <a:pt x="10" y="309"/>
                </a:lnTo>
                <a:lnTo>
                  <a:pt x="19" y="280"/>
                </a:lnTo>
                <a:lnTo>
                  <a:pt x="26" y="270"/>
                </a:lnTo>
                <a:lnTo>
                  <a:pt x="37" y="270"/>
                </a:lnTo>
                <a:lnTo>
                  <a:pt x="37" y="237"/>
                </a:lnTo>
                <a:lnTo>
                  <a:pt x="36" y="202"/>
                </a:lnTo>
                <a:lnTo>
                  <a:pt x="36" y="166"/>
                </a:lnTo>
                <a:lnTo>
                  <a:pt x="35" y="13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40" name="Freeform 128"/>
          <p:cNvSpPr>
            <a:spLocks/>
          </p:cNvSpPr>
          <p:nvPr/>
        </p:nvSpPr>
        <p:spPr bwMode="auto">
          <a:xfrm>
            <a:off x="6836834" y="4573589"/>
            <a:ext cx="57151" cy="60325"/>
          </a:xfrm>
          <a:custGeom>
            <a:avLst/>
            <a:gdLst>
              <a:gd name="T0" fmla="*/ 27 w 32"/>
              <a:gd name="T1" fmla="*/ 22 h 77"/>
              <a:gd name="T2" fmla="*/ 27 w 32"/>
              <a:gd name="T3" fmla="*/ 2 h 77"/>
              <a:gd name="T4" fmla="*/ 17 w 32"/>
              <a:gd name="T5" fmla="*/ 0 h 77"/>
              <a:gd name="T6" fmla="*/ 15 w 32"/>
              <a:gd name="T7" fmla="*/ 12 h 77"/>
              <a:gd name="T8" fmla="*/ 0 w 32"/>
              <a:gd name="T9" fmla="*/ 14 h 77"/>
              <a:gd name="T10" fmla="*/ 0 w 32"/>
              <a:gd name="T11" fmla="*/ 16 h 77"/>
              <a:gd name="T12" fmla="*/ 0 w 32"/>
              <a:gd name="T13" fmla="*/ 18 h 77"/>
              <a:gd name="T14" fmla="*/ 3 w 32"/>
              <a:gd name="T15" fmla="*/ 47 h 77"/>
              <a:gd name="T16" fmla="*/ 6 w 32"/>
              <a:gd name="T17" fmla="*/ 77 h 77"/>
              <a:gd name="T18" fmla="*/ 11 w 32"/>
              <a:gd name="T19" fmla="*/ 77 h 77"/>
              <a:gd name="T20" fmla="*/ 21 w 32"/>
              <a:gd name="T21" fmla="*/ 55 h 77"/>
              <a:gd name="T22" fmla="*/ 32 w 32"/>
              <a:gd name="T23" fmla="*/ 34 h 77"/>
              <a:gd name="T24" fmla="*/ 27 w 32"/>
              <a:gd name="T25" fmla="*/ 22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77"/>
              <a:gd name="T41" fmla="*/ 32 w 32"/>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77">
                <a:moveTo>
                  <a:pt x="27" y="22"/>
                </a:moveTo>
                <a:lnTo>
                  <a:pt x="27" y="2"/>
                </a:lnTo>
                <a:lnTo>
                  <a:pt x="17" y="0"/>
                </a:lnTo>
                <a:lnTo>
                  <a:pt x="15" y="12"/>
                </a:lnTo>
                <a:lnTo>
                  <a:pt x="0" y="14"/>
                </a:lnTo>
                <a:lnTo>
                  <a:pt x="0" y="16"/>
                </a:lnTo>
                <a:lnTo>
                  <a:pt x="0" y="18"/>
                </a:lnTo>
                <a:lnTo>
                  <a:pt x="3" y="47"/>
                </a:lnTo>
                <a:lnTo>
                  <a:pt x="6" y="77"/>
                </a:lnTo>
                <a:lnTo>
                  <a:pt x="11" y="77"/>
                </a:lnTo>
                <a:lnTo>
                  <a:pt x="21" y="55"/>
                </a:lnTo>
                <a:lnTo>
                  <a:pt x="32" y="34"/>
                </a:lnTo>
                <a:lnTo>
                  <a:pt x="27" y="2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41" name="Freeform 129"/>
          <p:cNvSpPr>
            <a:spLocks/>
          </p:cNvSpPr>
          <p:nvPr/>
        </p:nvSpPr>
        <p:spPr bwMode="auto">
          <a:xfrm>
            <a:off x="6248401" y="4410076"/>
            <a:ext cx="243417" cy="238125"/>
          </a:xfrm>
          <a:custGeom>
            <a:avLst/>
            <a:gdLst>
              <a:gd name="T0" fmla="*/ 23 w 134"/>
              <a:gd name="T1" fmla="*/ 217 h 311"/>
              <a:gd name="T2" fmla="*/ 7 w 134"/>
              <a:gd name="T3" fmla="*/ 219 h 311"/>
              <a:gd name="T4" fmla="*/ 7 w 134"/>
              <a:gd name="T5" fmla="*/ 231 h 311"/>
              <a:gd name="T6" fmla="*/ 10 w 134"/>
              <a:gd name="T7" fmla="*/ 241 h 311"/>
              <a:gd name="T8" fmla="*/ 13 w 134"/>
              <a:gd name="T9" fmla="*/ 256 h 311"/>
              <a:gd name="T10" fmla="*/ 10 w 134"/>
              <a:gd name="T11" fmla="*/ 262 h 311"/>
              <a:gd name="T12" fmla="*/ 5 w 134"/>
              <a:gd name="T13" fmla="*/ 256 h 311"/>
              <a:gd name="T14" fmla="*/ 0 w 134"/>
              <a:gd name="T15" fmla="*/ 272 h 311"/>
              <a:gd name="T16" fmla="*/ 15 w 134"/>
              <a:gd name="T17" fmla="*/ 311 h 311"/>
              <a:gd name="T18" fmla="*/ 27 w 134"/>
              <a:gd name="T19" fmla="*/ 292 h 311"/>
              <a:gd name="T20" fmla="*/ 34 w 134"/>
              <a:gd name="T21" fmla="*/ 298 h 311"/>
              <a:gd name="T22" fmla="*/ 43 w 134"/>
              <a:gd name="T23" fmla="*/ 304 h 311"/>
              <a:gd name="T24" fmla="*/ 48 w 134"/>
              <a:gd name="T25" fmla="*/ 292 h 311"/>
              <a:gd name="T26" fmla="*/ 59 w 134"/>
              <a:gd name="T27" fmla="*/ 290 h 311"/>
              <a:gd name="T28" fmla="*/ 60 w 134"/>
              <a:gd name="T29" fmla="*/ 306 h 311"/>
              <a:gd name="T30" fmla="*/ 75 w 134"/>
              <a:gd name="T31" fmla="*/ 282 h 311"/>
              <a:gd name="T32" fmla="*/ 88 w 134"/>
              <a:gd name="T33" fmla="*/ 258 h 311"/>
              <a:gd name="T34" fmla="*/ 91 w 134"/>
              <a:gd name="T35" fmla="*/ 231 h 311"/>
              <a:gd name="T36" fmla="*/ 93 w 134"/>
              <a:gd name="T37" fmla="*/ 202 h 311"/>
              <a:gd name="T38" fmla="*/ 106 w 134"/>
              <a:gd name="T39" fmla="*/ 172 h 311"/>
              <a:gd name="T40" fmla="*/ 119 w 134"/>
              <a:gd name="T41" fmla="*/ 143 h 311"/>
              <a:gd name="T42" fmla="*/ 121 w 134"/>
              <a:gd name="T43" fmla="*/ 115 h 311"/>
              <a:gd name="T44" fmla="*/ 123 w 134"/>
              <a:gd name="T45" fmla="*/ 88 h 311"/>
              <a:gd name="T46" fmla="*/ 127 w 134"/>
              <a:gd name="T47" fmla="*/ 60 h 311"/>
              <a:gd name="T48" fmla="*/ 129 w 134"/>
              <a:gd name="T49" fmla="*/ 35 h 311"/>
              <a:gd name="T50" fmla="*/ 134 w 134"/>
              <a:gd name="T51" fmla="*/ 2 h 311"/>
              <a:gd name="T52" fmla="*/ 120 w 134"/>
              <a:gd name="T53" fmla="*/ 2 h 311"/>
              <a:gd name="T54" fmla="*/ 106 w 134"/>
              <a:gd name="T55" fmla="*/ 0 h 311"/>
              <a:gd name="T56" fmla="*/ 96 w 134"/>
              <a:gd name="T57" fmla="*/ 9 h 311"/>
              <a:gd name="T58" fmla="*/ 90 w 134"/>
              <a:gd name="T59" fmla="*/ 49 h 311"/>
              <a:gd name="T60" fmla="*/ 87 w 134"/>
              <a:gd name="T61" fmla="*/ 64 h 311"/>
              <a:gd name="T62" fmla="*/ 71 w 134"/>
              <a:gd name="T63" fmla="*/ 58 h 311"/>
              <a:gd name="T64" fmla="*/ 56 w 134"/>
              <a:gd name="T65" fmla="*/ 51 h 311"/>
              <a:gd name="T66" fmla="*/ 38 w 134"/>
              <a:gd name="T67" fmla="*/ 51 h 311"/>
              <a:gd name="T68" fmla="*/ 36 w 134"/>
              <a:gd name="T69" fmla="*/ 84 h 311"/>
              <a:gd name="T70" fmla="*/ 56 w 134"/>
              <a:gd name="T71" fmla="*/ 82 h 311"/>
              <a:gd name="T72" fmla="*/ 57 w 134"/>
              <a:gd name="T73" fmla="*/ 105 h 311"/>
              <a:gd name="T74" fmla="*/ 49 w 134"/>
              <a:gd name="T75" fmla="*/ 127 h 311"/>
              <a:gd name="T76" fmla="*/ 59 w 134"/>
              <a:gd name="T77" fmla="*/ 158 h 311"/>
              <a:gd name="T78" fmla="*/ 55 w 134"/>
              <a:gd name="T79" fmla="*/ 209 h 311"/>
              <a:gd name="T80" fmla="*/ 48 w 134"/>
              <a:gd name="T81" fmla="*/ 219 h 311"/>
              <a:gd name="T82" fmla="*/ 46 w 134"/>
              <a:gd name="T83" fmla="*/ 207 h 311"/>
              <a:gd name="T84" fmla="*/ 35 w 134"/>
              <a:gd name="T85" fmla="*/ 215 h 311"/>
              <a:gd name="T86" fmla="*/ 25 w 134"/>
              <a:gd name="T87" fmla="*/ 196 h 311"/>
              <a:gd name="T88" fmla="*/ 23 w 134"/>
              <a:gd name="T89" fmla="*/ 217 h 3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4"/>
              <a:gd name="T136" fmla="*/ 0 h 311"/>
              <a:gd name="T137" fmla="*/ 134 w 134"/>
              <a:gd name="T138" fmla="*/ 311 h 3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4" h="311">
                <a:moveTo>
                  <a:pt x="23" y="217"/>
                </a:moveTo>
                <a:lnTo>
                  <a:pt x="7" y="219"/>
                </a:lnTo>
                <a:lnTo>
                  <a:pt x="7" y="231"/>
                </a:lnTo>
                <a:lnTo>
                  <a:pt x="10" y="241"/>
                </a:lnTo>
                <a:lnTo>
                  <a:pt x="13" y="256"/>
                </a:lnTo>
                <a:lnTo>
                  <a:pt x="10" y="262"/>
                </a:lnTo>
                <a:lnTo>
                  <a:pt x="5" y="256"/>
                </a:lnTo>
                <a:lnTo>
                  <a:pt x="0" y="272"/>
                </a:lnTo>
                <a:lnTo>
                  <a:pt x="15" y="311"/>
                </a:lnTo>
                <a:lnTo>
                  <a:pt x="27" y="292"/>
                </a:lnTo>
                <a:lnTo>
                  <a:pt x="34" y="298"/>
                </a:lnTo>
                <a:lnTo>
                  <a:pt x="43" y="304"/>
                </a:lnTo>
                <a:lnTo>
                  <a:pt x="48" y="292"/>
                </a:lnTo>
                <a:lnTo>
                  <a:pt x="59" y="290"/>
                </a:lnTo>
                <a:lnTo>
                  <a:pt x="60" y="306"/>
                </a:lnTo>
                <a:lnTo>
                  <a:pt x="75" y="282"/>
                </a:lnTo>
                <a:lnTo>
                  <a:pt x="88" y="258"/>
                </a:lnTo>
                <a:lnTo>
                  <a:pt x="91" y="231"/>
                </a:lnTo>
                <a:lnTo>
                  <a:pt x="93" y="202"/>
                </a:lnTo>
                <a:lnTo>
                  <a:pt x="106" y="172"/>
                </a:lnTo>
                <a:lnTo>
                  <a:pt x="119" y="143"/>
                </a:lnTo>
                <a:lnTo>
                  <a:pt x="121" y="115"/>
                </a:lnTo>
                <a:lnTo>
                  <a:pt x="123" y="88"/>
                </a:lnTo>
                <a:lnTo>
                  <a:pt x="127" y="60"/>
                </a:lnTo>
                <a:lnTo>
                  <a:pt x="129" y="35"/>
                </a:lnTo>
                <a:lnTo>
                  <a:pt x="134" y="2"/>
                </a:lnTo>
                <a:lnTo>
                  <a:pt x="120" y="2"/>
                </a:lnTo>
                <a:lnTo>
                  <a:pt x="106" y="0"/>
                </a:lnTo>
                <a:lnTo>
                  <a:pt x="96" y="9"/>
                </a:lnTo>
                <a:lnTo>
                  <a:pt x="90" y="49"/>
                </a:lnTo>
                <a:lnTo>
                  <a:pt x="87" y="64"/>
                </a:lnTo>
                <a:lnTo>
                  <a:pt x="71" y="58"/>
                </a:lnTo>
                <a:lnTo>
                  <a:pt x="56" y="51"/>
                </a:lnTo>
                <a:lnTo>
                  <a:pt x="38" y="51"/>
                </a:lnTo>
                <a:lnTo>
                  <a:pt x="36" y="84"/>
                </a:lnTo>
                <a:lnTo>
                  <a:pt x="56" y="82"/>
                </a:lnTo>
                <a:lnTo>
                  <a:pt x="57" y="105"/>
                </a:lnTo>
                <a:lnTo>
                  <a:pt x="49" y="127"/>
                </a:lnTo>
                <a:lnTo>
                  <a:pt x="59" y="158"/>
                </a:lnTo>
                <a:lnTo>
                  <a:pt x="55" y="209"/>
                </a:lnTo>
                <a:lnTo>
                  <a:pt x="48" y="219"/>
                </a:lnTo>
                <a:lnTo>
                  <a:pt x="46" y="207"/>
                </a:lnTo>
                <a:lnTo>
                  <a:pt x="35" y="215"/>
                </a:lnTo>
                <a:lnTo>
                  <a:pt x="25" y="196"/>
                </a:lnTo>
                <a:lnTo>
                  <a:pt x="23" y="21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42" name="Freeform 130"/>
          <p:cNvSpPr>
            <a:spLocks/>
          </p:cNvSpPr>
          <p:nvPr/>
        </p:nvSpPr>
        <p:spPr bwMode="auto">
          <a:xfrm>
            <a:off x="6997700" y="4379913"/>
            <a:ext cx="262467" cy="258762"/>
          </a:xfrm>
          <a:custGeom>
            <a:avLst/>
            <a:gdLst>
              <a:gd name="T0" fmla="*/ 66 w 143"/>
              <a:gd name="T1" fmla="*/ 279 h 338"/>
              <a:gd name="T2" fmla="*/ 50 w 143"/>
              <a:gd name="T3" fmla="*/ 259 h 338"/>
              <a:gd name="T4" fmla="*/ 33 w 143"/>
              <a:gd name="T5" fmla="*/ 242 h 338"/>
              <a:gd name="T6" fmla="*/ 16 w 143"/>
              <a:gd name="T7" fmla="*/ 224 h 338"/>
              <a:gd name="T8" fmla="*/ 0 w 143"/>
              <a:gd name="T9" fmla="*/ 206 h 338"/>
              <a:gd name="T10" fmla="*/ 0 w 143"/>
              <a:gd name="T11" fmla="*/ 165 h 338"/>
              <a:gd name="T12" fmla="*/ 12 w 143"/>
              <a:gd name="T13" fmla="*/ 130 h 338"/>
              <a:gd name="T14" fmla="*/ 20 w 143"/>
              <a:gd name="T15" fmla="*/ 100 h 338"/>
              <a:gd name="T16" fmla="*/ 14 w 143"/>
              <a:gd name="T17" fmla="*/ 73 h 338"/>
              <a:gd name="T18" fmla="*/ 9 w 143"/>
              <a:gd name="T19" fmla="*/ 43 h 338"/>
              <a:gd name="T20" fmla="*/ 1 w 143"/>
              <a:gd name="T21" fmla="*/ 16 h 338"/>
              <a:gd name="T22" fmla="*/ 8 w 143"/>
              <a:gd name="T23" fmla="*/ 0 h 338"/>
              <a:gd name="T24" fmla="*/ 22 w 143"/>
              <a:gd name="T25" fmla="*/ 0 h 338"/>
              <a:gd name="T26" fmla="*/ 35 w 143"/>
              <a:gd name="T27" fmla="*/ 0 h 338"/>
              <a:gd name="T28" fmla="*/ 52 w 143"/>
              <a:gd name="T29" fmla="*/ 6 h 338"/>
              <a:gd name="T30" fmla="*/ 73 w 143"/>
              <a:gd name="T31" fmla="*/ 34 h 338"/>
              <a:gd name="T32" fmla="*/ 98 w 143"/>
              <a:gd name="T33" fmla="*/ 42 h 338"/>
              <a:gd name="T34" fmla="*/ 107 w 143"/>
              <a:gd name="T35" fmla="*/ 28 h 338"/>
              <a:gd name="T36" fmla="*/ 126 w 143"/>
              <a:gd name="T37" fmla="*/ 18 h 338"/>
              <a:gd name="T38" fmla="*/ 143 w 143"/>
              <a:gd name="T39" fmla="*/ 26 h 338"/>
              <a:gd name="T40" fmla="*/ 136 w 143"/>
              <a:gd name="T41" fmla="*/ 45 h 338"/>
              <a:gd name="T42" fmla="*/ 127 w 143"/>
              <a:gd name="T43" fmla="*/ 67 h 338"/>
              <a:gd name="T44" fmla="*/ 128 w 143"/>
              <a:gd name="T45" fmla="*/ 100 h 338"/>
              <a:gd name="T46" fmla="*/ 128 w 143"/>
              <a:gd name="T47" fmla="*/ 134 h 338"/>
              <a:gd name="T48" fmla="*/ 128 w 143"/>
              <a:gd name="T49" fmla="*/ 167 h 338"/>
              <a:gd name="T50" fmla="*/ 128 w 143"/>
              <a:gd name="T51" fmla="*/ 200 h 338"/>
              <a:gd name="T52" fmla="*/ 138 w 143"/>
              <a:gd name="T53" fmla="*/ 230 h 338"/>
              <a:gd name="T54" fmla="*/ 127 w 143"/>
              <a:gd name="T55" fmla="*/ 240 h 338"/>
              <a:gd name="T56" fmla="*/ 120 w 143"/>
              <a:gd name="T57" fmla="*/ 261 h 338"/>
              <a:gd name="T58" fmla="*/ 112 w 143"/>
              <a:gd name="T59" fmla="*/ 275 h 338"/>
              <a:gd name="T60" fmla="*/ 105 w 143"/>
              <a:gd name="T61" fmla="*/ 306 h 338"/>
              <a:gd name="T62" fmla="*/ 96 w 143"/>
              <a:gd name="T63" fmla="*/ 338 h 338"/>
              <a:gd name="T64" fmla="*/ 95 w 143"/>
              <a:gd name="T65" fmla="*/ 338 h 338"/>
              <a:gd name="T66" fmla="*/ 82 w 143"/>
              <a:gd name="T67" fmla="*/ 314 h 338"/>
              <a:gd name="T68" fmla="*/ 67 w 143"/>
              <a:gd name="T69" fmla="*/ 291 h 338"/>
              <a:gd name="T70" fmla="*/ 66 w 143"/>
              <a:gd name="T71" fmla="*/ 279 h 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3"/>
              <a:gd name="T109" fmla="*/ 0 h 338"/>
              <a:gd name="T110" fmla="*/ 143 w 143"/>
              <a:gd name="T111" fmla="*/ 338 h 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3" h="338">
                <a:moveTo>
                  <a:pt x="66" y="279"/>
                </a:moveTo>
                <a:lnTo>
                  <a:pt x="50" y="259"/>
                </a:lnTo>
                <a:lnTo>
                  <a:pt x="33" y="242"/>
                </a:lnTo>
                <a:lnTo>
                  <a:pt x="16" y="224"/>
                </a:lnTo>
                <a:lnTo>
                  <a:pt x="0" y="206"/>
                </a:lnTo>
                <a:lnTo>
                  <a:pt x="0" y="165"/>
                </a:lnTo>
                <a:lnTo>
                  <a:pt x="12" y="130"/>
                </a:lnTo>
                <a:lnTo>
                  <a:pt x="20" y="100"/>
                </a:lnTo>
                <a:lnTo>
                  <a:pt x="14" y="73"/>
                </a:lnTo>
                <a:lnTo>
                  <a:pt x="9" y="43"/>
                </a:lnTo>
                <a:lnTo>
                  <a:pt x="1" y="16"/>
                </a:lnTo>
                <a:lnTo>
                  <a:pt x="8" y="0"/>
                </a:lnTo>
                <a:lnTo>
                  <a:pt x="22" y="0"/>
                </a:lnTo>
                <a:lnTo>
                  <a:pt x="35" y="0"/>
                </a:lnTo>
                <a:lnTo>
                  <a:pt x="52" y="6"/>
                </a:lnTo>
                <a:lnTo>
                  <a:pt x="73" y="34"/>
                </a:lnTo>
                <a:lnTo>
                  <a:pt x="98" y="42"/>
                </a:lnTo>
                <a:lnTo>
                  <a:pt x="107" y="28"/>
                </a:lnTo>
                <a:lnTo>
                  <a:pt x="126" y="18"/>
                </a:lnTo>
                <a:lnTo>
                  <a:pt x="143" y="26"/>
                </a:lnTo>
                <a:lnTo>
                  <a:pt x="136" y="45"/>
                </a:lnTo>
                <a:lnTo>
                  <a:pt x="127" y="67"/>
                </a:lnTo>
                <a:lnTo>
                  <a:pt x="128" y="100"/>
                </a:lnTo>
                <a:lnTo>
                  <a:pt x="128" y="134"/>
                </a:lnTo>
                <a:lnTo>
                  <a:pt x="128" y="167"/>
                </a:lnTo>
                <a:lnTo>
                  <a:pt x="128" y="200"/>
                </a:lnTo>
                <a:lnTo>
                  <a:pt x="138" y="230"/>
                </a:lnTo>
                <a:lnTo>
                  <a:pt x="127" y="240"/>
                </a:lnTo>
                <a:lnTo>
                  <a:pt x="120" y="261"/>
                </a:lnTo>
                <a:lnTo>
                  <a:pt x="112" y="275"/>
                </a:lnTo>
                <a:lnTo>
                  <a:pt x="105" y="306"/>
                </a:lnTo>
                <a:lnTo>
                  <a:pt x="96" y="338"/>
                </a:lnTo>
                <a:lnTo>
                  <a:pt x="95" y="338"/>
                </a:lnTo>
                <a:lnTo>
                  <a:pt x="82" y="314"/>
                </a:lnTo>
                <a:lnTo>
                  <a:pt x="67" y="291"/>
                </a:lnTo>
                <a:lnTo>
                  <a:pt x="66" y="27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43" name="Freeform 131"/>
          <p:cNvSpPr>
            <a:spLocks/>
          </p:cNvSpPr>
          <p:nvPr/>
        </p:nvSpPr>
        <p:spPr bwMode="auto">
          <a:xfrm>
            <a:off x="5969000" y="4124326"/>
            <a:ext cx="389467" cy="263525"/>
          </a:xfrm>
          <a:custGeom>
            <a:avLst/>
            <a:gdLst>
              <a:gd name="T0" fmla="*/ 141 w 213"/>
              <a:gd name="T1" fmla="*/ 245 h 341"/>
              <a:gd name="T2" fmla="*/ 127 w 213"/>
              <a:gd name="T3" fmla="*/ 253 h 341"/>
              <a:gd name="T4" fmla="*/ 120 w 213"/>
              <a:gd name="T5" fmla="*/ 274 h 341"/>
              <a:gd name="T6" fmla="*/ 111 w 213"/>
              <a:gd name="T7" fmla="*/ 296 h 341"/>
              <a:gd name="T8" fmla="*/ 106 w 213"/>
              <a:gd name="T9" fmla="*/ 325 h 341"/>
              <a:gd name="T10" fmla="*/ 100 w 213"/>
              <a:gd name="T11" fmla="*/ 323 h 341"/>
              <a:gd name="T12" fmla="*/ 101 w 213"/>
              <a:gd name="T13" fmla="*/ 335 h 341"/>
              <a:gd name="T14" fmla="*/ 83 w 213"/>
              <a:gd name="T15" fmla="*/ 335 h 341"/>
              <a:gd name="T16" fmla="*/ 80 w 213"/>
              <a:gd name="T17" fmla="*/ 331 h 341"/>
              <a:gd name="T18" fmla="*/ 78 w 213"/>
              <a:gd name="T19" fmla="*/ 333 h 341"/>
              <a:gd name="T20" fmla="*/ 74 w 213"/>
              <a:gd name="T21" fmla="*/ 339 h 341"/>
              <a:gd name="T22" fmla="*/ 72 w 213"/>
              <a:gd name="T23" fmla="*/ 327 h 341"/>
              <a:gd name="T24" fmla="*/ 72 w 213"/>
              <a:gd name="T25" fmla="*/ 341 h 341"/>
              <a:gd name="T26" fmla="*/ 72 w 213"/>
              <a:gd name="T27" fmla="*/ 335 h 341"/>
              <a:gd name="T28" fmla="*/ 70 w 213"/>
              <a:gd name="T29" fmla="*/ 337 h 341"/>
              <a:gd name="T30" fmla="*/ 63 w 213"/>
              <a:gd name="T31" fmla="*/ 339 h 341"/>
              <a:gd name="T32" fmla="*/ 57 w 213"/>
              <a:gd name="T33" fmla="*/ 339 h 341"/>
              <a:gd name="T34" fmla="*/ 49 w 213"/>
              <a:gd name="T35" fmla="*/ 306 h 341"/>
              <a:gd name="T36" fmla="*/ 50 w 213"/>
              <a:gd name="T37" fmla="*/ 302 h 341"/>
              <a:gd name="T38" fmla="*/ 47 w 213"/>
              <a:gd name="T39" fmla="*/ 298 h 341"/>
              <a:gd name="T40" fmla="*/ 48 w 213"/>
              <a:gd name="T41" fmla="*/ 296 h 341"/>
              <a:gd name="T42" fmla="*/ 44 w 213"/>
              <a:gd name="T43" fmla="*/ 288 h 341"/>
              <a:gd name="T44" fmla="*/ 25 w 213"/>
              <a:gd name="T45" fmla="*/ 267 h 341"/>
              <a:gd name="T46" fmla="*/ 15 w 213"/>
              <a:gd name="T47" fmla="*/ 267 h 341"/>
              <a:gd name="T48" fmla="*/ 18 w 213"/>
              <a:gd name="T49" fmla="*/ 261 h 341"/>
              <a:gd name="T50" fmla="*/ 0 w 213"/>
              <a:gd name="T51" fmla="*/ 269 h 341"/>
              <a:gd name="T52" fmla="*/ 2 w 213"/>
              <a:gd name="T53" fmla="*/ 220 h 341"/>
              <a:gd name="T54" fmla="*/ 3 w 213"/>
              <a:gd name="T55" fmla="*/ 170 h 341"/>
              <a:gd name="T56" fmla="*/ 16 w 213"/>
              <a:gd name="T57" fmla="*/ 129 h 341"/>
              <a:gd name="T58" fmla="*/ 18 w 213"/>
              <a:gd name="T59" fmla="*/ 96 h 341"/>
              <a:gd name="T60" fmla="*/ 15 w 213"/>
              <a:gd name="T61" fmla="*/ 76 h 341"/>
              <a:gd name="T62" fmla="*/ 16 w 213"/>
              <a:gd name="T63" fmla="*/ 76 h 341"/>
              <a:gd name="T64" fmla="*/ 16 w 213"/>
              <a:gd name="T65" fmla="*/ 61 h 341"/>
              <a:gd name="T66" fmla="*/ 22 w 213"/>
              <a:gd name="T67" fmla="*/ 37 h 341"/>
              <a:gd name="T68" fmla="*/ 25 w 213"/>
              <a:gd name="T69" fmla="*/ 10 h 341"/>
              <a:gd name="T70" fmla="*/ 43 w 213"/>
              <a:gd name="T71" fmla="*/ 0 h 341"/>
              <a:gd name="T72" fmla="*/ 60 w 213"/>
              <a:gd name="T73" fmla="*/ 4 h 341"/>
              <a:gd name="T74" fmla="*/ 72 w 213"/>
              <a:gd name="T75" fmla="*/ 23 h 341"/>
              <a:gd name="T76" fmla="*/ 91 w 213"/>
              <a:gd name="T77" fmla="*/ 16 h 341"/>
              <a:gd name="T78" fmla="*/ 104 w 213"/>
              <a:gd name="T79" fmla="*/ 25 h 341"/>
              <a:gd name="T80" fmla="*/ 117 w 213"/>
              <a:gd name="T81" fmla="*/ 35 h 341"/>
              <a:gd name="T82" fmla="*/ 138 w 213"/>
              <a:gd name="T83" fmla="*/ 16 h 341"/>
              <a:gd name="T84" fmla="*/ 156 w 213"/>
              <a:gd name="T85" fmla="*/ 19 h 341"/>
              <a:gd name="T86" fmla="*/ 175 w 213"/>
              <a:gd name="T87" fmla="*/ 23 h 341"/>
              <a:gd name="T88" fmla="*/ 195 w 213"/>
              <a:gd name="T89" fmla="*/ 2 h 341"/>
              <a:gd name="T90" fmla="*/ 202 w 213"/>
              <a:gd name="T91" fmla="*/ 25 h 341"/>
              <a:gd name="T92" fmla="*/ 206 w 213"/>
              <a:gd name="T93" fmla="*/ 51 h 341"/>
              <a:gd name="T94" fmla="*/ 213 w 213"/>
              <a:gd name="T95" fmla="*/ 65 h 341"/>
              <a:gd name="T96" fmla="*/ 209 w 213"/>
              <a:gd name="T97" fmla="*/ 86 h 341"/>
              <a:gd name="T98" fmla="*/ 197 w 213"/>
              <a:gd name="T99" fmla="*/ 106 h 341"/>
              <a:gd name="T100" fmla="*/ 190 w 213"/>
              <a:gd name="T101" fmla="*/ 131 h 341"/>
              <a:gd name="T102" fmla="*/ 184 w 213"/>
              <a:gd name="T103" fmla="*/ 159 h 341"/>
              <a:gd name="T104" fmla="*/ 177 w 213"/>
              <a:gd name="T105" fmla="*/ 188 h 341"/>
              <a:gd name="T106" fmla="*/ 170 w 213"/>
              <a:gd name="T107" fmla="*/ 206 h 341"/>
              <a:gd name="T108" fmla="*/ 164 w 213"/>
              <a:gd name="T109" fmla="*/ 237 h 341"/>
              <a:gd name="T110" fmla="*/ 153 w 213"/>
              <a:gd name="T111" fmla="*/ 267 h 341"/>
              <a:gd name="T112" fmla="*/ 141 w 213"/>
              <a:gd name="T113" fmla="*/ 245 h 3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3"/>
              <a:gd name="T172" fmla="*/ 0 h 341"/>
              <a:gd name="T173" fmla="*/ 213 w 213"/>
              <a:gd name="T174" fmla="*/ 341 h 3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3" h="341">
                <a:moveTo>
                  <a:pt x="141" y="245"/>
                </a:moveTo>
                <a:lnTo>
                  <a:pt x="127" y="253"/>
                </a:lnTo>
                <a:lnTo>
                  <a:pt x="120" y="274"/>
                </a:lnTo>
                <a:lnTo>
                  <a:pt x="111" y="296"/>
                </a:lnTo>
                <a:lnTo>
                  <a:pt x="106" y="325"/>
                </a:lnTo>
                <a:lnTo>
                  <a:pt x="100" y="323"/>
                </a:lnTo>
                <a:lnTo>
                  <a:pt x="101" y="335"/>
                </a:lnTo>
                <a:lnTo>
                  <a:pt x="83" y="335"/>
                </a:lnTo>
                <a:lnTo>
                  <a:pt x="80" y="331"/>
                </a:lnTo>
                <a:lnTo>
                  <a:pt x="78" y="333"/>
                </a:lnTo>
                <a:lnTo>
                  <a:pt x="74" y="339"/>
                </a:lnTo>
                <a:lnTo>
                  <a:pt x="72" y="327"/>
                </a:lnTo>
                <a:lnTo>
                  <a:pt x="72" y="341"/>
                </a:lnTo>
                <a:lnTo>
                  <a:pt x="72" y="335"/>
                </a:lnTo>
                <a:lnTo>
                  <a:pt x="70" y="337"/>
                </a:lnTo>
                <a:lnTo>
                  <a:pt x="63" y="339"/>
                </a:lnTo>
                <a:lnTo>
                  <a:pt x="57" y="339"/>
                </a:lnTo>
                <a:lnTo>
                  <a:pt x="49" y="306"/>
                </a:lnTo>
                <a:lnTo>
                  <a:pt x="50" y="302"/>
                </a:lnTo>
                <a:lnTo>
                  <a:pt x="47" y="298"/>
                </a:lnTo>
                <a:lnTo>
                  <a:pt x="48" y="296"/>
                </a:lnTo>
                <a:lnTo>
                  <a:pt x="44" y="288"/>
                </a:lnTo>
                <a:lnTo>
                  <a:pt x="25" y="267"/>
                </a:lnTo>
                <a:lnTo>
                  <a:pt x="15" y="267"/>
                </a:lnTo>
                <a:lnTo>
                  <a:pt x="18" y="261"/>
                </a:lnTo>
                <a:lnTo>
                  <a:pt x="0" y="269"/>
                </a:lnTo>
                <a:lnTo>
                  <a:pt x="2" y="220"/>
                </a:lnTo>
                <a:lnTo>
                  <a:pt x="3" y="170"/>
                </a:lnTo>
                <a:lnTo>
                  <a:pt x="16" y="129"/>
                </a:lnTo>
                <a:lnTo>
                  <a:pt x="18" y="96"/>
                </a:lnTo>
                <a:lnTo>
                  <a:pt x="15" y="76"/>
                </a:lnTo>
                <a:lnTo>
                  <a:pt x="16" y="76"/>
                </a:lnTo>
                <a:lnTo>
                  <a:pt x="16" y="61"/>
                </a:lnTo>
                <a:lnTo>
                  <a:pt x="22" y="37"/>
                </a:lnTo>
                <a:lnTo>
                  <a:pt x="25" y="10"/>
                </a:lnTo>
                <a:lnTo>
                  <a:pt x="43" y="0"/>
                </a:lnTo>
                <a:lnTo>
                  <a:pt x="60" y="4"/>
                </a:lnTo>
                <a:lnTo>
                  <a:pt x="72" y="23"/>
                </a:lnTo>
                <a:lnTo>
                  <a:pt x="91" y="16"/>
                </a:lnTo>
                <a:lnTo>
                  <a:pt x="104" y="25"/>
                </a:lnTo>
                <a:lnTo>
                  <a:pt x="117" y="35"/>
                </a:lnTo>
                <a:lnTo>
                  <a:pt x="138" y="16"/>
                </a:lnTo>
                <a:lnTo>
                  <a:pt x="156" y="19"/>
                </a:lnTo>
                <a:lnTo>
                  <a:pt x="175" y="23"/>
                </a:lnTo>
                <a:lnTo>
                  <a:pt x="195" y="2"/>
                </a:lnTo>
                <a:lnTo>
                  <a:pt x="202" y="25"/>
                </a:lnTo>
                <a:lnTo>
                  <a:pt x="206" y="51"/>
                </a:lnTo>
                <a:lnTo>
                  <a:pt x="213" y="65"/>
                </a:lnTo>
                <a:lnTo>
                  <a:pt x="209" y="86"/>
                </a:lnTo>
                <a:lnTo>
                  <a:pt x="197" y="106"/>
                </a:lnTo>
                <a:lnTo>
                  <a:pt x="190" y="131"/>
                </a:lnTo>
                <a:lnTo>
                  <a:pt x="184" y="159"/>
                </a:lnTo>
                <a:lnTo>
                  <a:pt x="177" y="188"/>
                </a:lnTo>
                <a:lnTo>
                  <a:pt x="170" y="206"/>
                </a:lnTo>
                <a:lnTo>
                  <a:pt x="164" y="237"/>
                </a:lnTo>
                <a:lnTo>
                  <a:pt x="153" y="267"/>
                </a:lnTo>
                <a:lnTo>
                  <a:pt x="141" y="24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44" name="Freeform 132"/>
          <p:cNvSpPr>
            <a:spLocks/>
          </p:cNvSpPr>
          <p:nvPr/>
        </p:nvSpPr>
        <p:spPr bwMode="auto">
          <a:xfrm>
            <a:off x="5905501" y="4162426"/>
            <a:ext cx="97367" cy="174625"/>
          </a:xfrm>
          <a:custGeom>
            <a:avLst/>
            <a:gdLst>
              <a:gd name="T0" fmla="*/ 4 w 53"/>
              <a:gd name="T1" fmla="*/ 49 h 223"/>
              <a:gd name="T2" fmla="*/ 3 w 53"/>
              <a:gd name="T3" fmla="*/ 49 h 223"/>
              <a:gd name="T4" fmla="*/ 0 w 53"/>
              <a:gd name="T5" fmla="*/ 65 h 223"/>
              <a:gd name="T6" fmla="*/ 10 w 53"/>
              <a:gd name="T7" fmla="*/ 86 h 223"/>
              <a:gd name="T8" fmla="*/ 12 w 53"/>
              <a:gd name="T9" fmla="*/ 114 h 223"/>
              <a:gd name="T10" fmla="*/ 14 w 53"/>
              <a:gd name="T11" fmla="*/ 141 h 223"/>
              <a:gd name="T12" fmla="*/ 15 w 53"/>
              <a:gd name="T13" fmla="*/ 169 h 223"/>
              <a:gd name="T14" fmla="*/ 15 w 53"/>
              <a:gd name="T15" fmla="*/ 196 h 223"/>
              <a:gd name="T16" fmla="*/ 16 w 53"/>
              <a:gd name="T17" fmla="*/ 223 h 223"/>
              <a:gd name="T18" fmla="*/ 35 w 53"/>
              <a:gd name="T19" fmla="*/ 218 h 223"/>
              <a:gd name="T20" fmla="*/ 37 w 53"/>
              <a:gd name="T21" fmla="*/ 169 h 223"/>
              <a:gd name="T22" fmla="*/ 38 w 53"/>
              <a:gd name="T23" fmla="*/ 119 h 223"/>
              <a:gd name="T24" fmla="*/ 51 w 53"/>
              <a:gd name="T25" fmla="*/ 78 h 223"/>
              <a:gd name="T26" fmla="*/ 53 w 53"/>
              <a:gd name="T27" fmla="*/ 45 h 223"/>
              <a:gd name="T28" fmla="*/ 50 w 53"/>
              <a:gd name="T29" fmla="*/ 25 h 223"/>
              <a:gd name="T30" fmla="*/ 51 w 53"/>
              <a:gd name="T31" fmla="*/ 25 h 223"/>
              <a:gd name="T32" fmla="*/ 35 w 53"/>
              <a:gd name="T33" fmla="*/ 0 h 223"/>
              <a:gd name="T34" fmla="*/ 30 w 53"/>
              <a:gd name="T35" fmla="*/ 12 h 223"/>
              <a:gd name="T36" fmla="*/ 29 w 53"/>
              <a:gd name="T37" fmla="*/ 17 h 223"/>
              <a:gd name="T38" fmla="*/ 28 w 53"/>
              <a:gd name="T39" fmla="*/ 21 h 223"/>
              <a:gd name="T40" fmla="*/ 15 w 53"/>
              <a:gd name="T41" fmla="*/ 35 h 223"/>
              <a:gd name="T42" fmla="*/ 4 w 53"/>
              <a:gd name="T43" fmla="*/ 49 h 2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223"/>
              <a:gd name="T68" fmla="*/ 53 w 53"/>
              <a:gd name="T69" fmla="*/ 223 h 2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223">
                <a:moveTo>
                  <a:pt x="4" y="49"/>
                </a:moveTo>
                <a:lnTo>
                  <a:pt x="3" y="49"/>
                </a:lnTo>
                <a:lnTo>
                  <a:pt x="0" y="65"/>
                </a:lnTo>
                <a:lnTo>
                  <a:pt x="10" y="86"/>
                </a:lnTo>
                <a:lnTo>
                  <a:pt x="12" y="114"/>
                </a:lnTo>
                <a:lnTo>
                  <a:pt x="14" y="141"/>
                </a:lnTo>
                <a:lnTo>
                  <a:pt x="15" y="169"/>
                </a:lnTo>
                <a:lnTo>
                  <a:pt x="15" y="196"/>
                </a:lnTo>
                <a:lnTo>
                  <a:pt x="16" y="223"/>
                </a:lnTo>
                <a:lnTo>
                  <a:pt x="35" y="218"/>
                </a:lnTo>
                <a:lnTo>
                  <a:pt x="37" y="169"/>
                </a:lnTo>
                <a:lnTo>
                  <a:pt x="38" y="119"/>
                </a:lnTo>
                <a:lnTo>
                  <a:pt x="51" y="78"/>
                </a:lnTo>
                <a:lnTo>
                  <a:pt x="53" y="45"/>
                </a:lnTo>
                <a:lnTo>
                  <a:pt x="50" y="25"/>
                </a:lnTo>
                <a:lnTo>
                  <a:pt x="51" y="25"/>
                </a:lnTo>
                <a:lnTo>
                  <a:pt x="35" y="0"/>
                </a:lnTo>
                <a:lnTo>
                  <a:pt x="30" y="12"/>
                </a:lnTo>
                <a:lnTo>
                  <a:pt x="29" y="17"/>
                </a:lnTo>
                <a:lnTo>
                  <a:pt x="28" y="21"/>
                </a:lnTo>
                <a:lnTo>
                  <a:pt x="15" y="35"/>
                </a:lnTo>
                <a:lnTo>
                  <a:pt x="4" y="4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45" name="Freeform 133"/>
          <p:cNvSpPr>
            <a:spLocks/>
          </p:cNvSpPr>
          <p:nvPr/>
        </p:nvSpPr>
        <p:spPr bwMode="auto">
          <a:xfrm>
            <a:off x="5698068" y="4087813"/>
            <a:ext cx="258233" cy="157162"/>
          </a:xfrm>
          <a:custGeom>
            <a:avLst/>
            <a:gdLst>
              <a:gd name="T0" fmla="*/ 117 w 142"/>
              <a:gd name="T1" fmla="*/ 147 h 202"/>
              <a:gd name="T2" fmla="*/ 111 w 142"/>
              <a:gd name="T3" fmla="*/ 147 h 202"/>
              <a:gd name="T4" fmla="*/ 96 w 142"/>
              <a:gd name="T5" fmla="*/ 143 h 202"/>
              <a:gd name="T6" fmla="*/ 91 w 142"/>
              <a:gd name="T7" fmla="*/ 145 h 202"/>
              <a:gd name="T8" fmla="*/ 69 w 142"/>
              <a:gd name="T9" fmla="*/ 147 h 202"/>
              <a:gd name="T10" fmla="*/ 48 w 142"/>
              <a:gd name="T11" fmla="*/ 147 h 202"/>
              <a:gd name="T12" fmla="*/ 49 w 142"/>
              <a:gd name="T13" fmla="*/ 174 h 202"/>
              <a:gd name="T14" fmla="*/ 50 w 142"/>
              <a:gd name="T15" fmla="*/ 202 h 202"/>
              <a:gd name="T16" fmla="*/ 35 w 142"/>
              <a:gd name="T17" fmla="*/ 186 h 202"/>
              <a:gd name="T18" fmla="*/ 17 w 142"/>
              <a:gd name="T19" fmla="*/ 194 h 202"/>
              <a:gd name="T20" fmla="*/ 7 w 142"/>
              <a:gd name="T21" fmla="*/ 174 h 202"/>
              <a:gd name="T22" fmla="*/ 0 w 142"/>
              <a:gd name="T23" fmla="*/ 168 h 202"/>
              <a:gd name="T24" fmla="*/ 4 w 142"/>
              <a:gd name="T25" fmla="*/ 119 h 202"/>
              <a:gd name="T26" fmla="*/ 10 w 142"/>
              <a:gd name="T27" fmla="*/ 112 h 202"/>
              <a:gd name="T28" fmla="*/ 20 w 142"/>
              <a:gd name="T29" fmla="*/ 96 h 202"/>
              <a:gd name="T30" fmla="*/ 24 w 142"/>
              <a:gd name="T31" fmla="*/ 80 h 202"/>
              <a:gd name="T32" fmla="*/ 26 w 142"/>
              <a:gd name="T33" fmla="*/ 61 h 202"/>
              <a:gd name="T34" fmla="*/ 37 w 142"/>
              <a:gd name="T35" fmla="*/ 68 h 202"/>
              <a:gd name="T36" fmla="*/ 41 w 142"/>
              <a:gd name="T37" fmla="*/ 55 h 202"/>
              <a:gd name="T38" fmla="*/ 44 w 142"/>
              <a:gd name="T39" fmla="*/ 51 h 202"/>
              <a:gd name="T40" fmla="*/ 50 w 142"/>
              <a:gd name="T41" fmla="*/ 33 h 202"/>
              <a:gd name="T42" fmla="*/ 62 w 142"/>
              <a:gd name="T43" fmla="*/ 33 h 202"/>
              <a:gd name="T44" fmla="*/ 64 w 142"/>
              <a:gd name="T45" fmla="*/ 19 h 202"/>
              <a:gd name="T46" fmla="*/ 86 w 142"/>
              <a:gd name="T47" fmla="*/ 0 h 202"/>
              <a:gd name="T48" fmla="*/ 103 w 142"/>
              <a:gd name="T49" fmla="*/ 2 h 202"/>
              <a:gd name="T50" fmla="*/ 106 w 142"/>
              <a:gd name="T51" fmla="*/ 33 h 202"/>
              <a:gd name="T52" fmla="*/ 120 w 142"/>
              <a:gd name="T53" fmla="*/ 61 h 202"/>
              <a:gd name="T54" fmla="*/ 117 w 142"/>
              <a:gd name="T55" fmla="*/ 61 h 202"/>
              <a:gd name="T56" fmla="*/ 117 w 142"/>
              <a:gd name="T57" fmla="*/ 72 h 202"/>
              <a:gd name="T58" fmla="*/ 128 w 142"/>
              <a:gd name="T59" fmla="*/ 88 h 202"/>
              <a:gd name="T60" fmla="*/ 133 w 142"/>
              <a:gd name="T61" fmla="*/ 86 h 202"/>
              <a:gd name="T62" fmla="*/ 138 w 142"/>
              <a:gd name="T63" fmla="*/ 96 h 202"/>
              <a:gd name="T64" fmla="*/ 142 w 142"/>
              <a:gd name="T65" fmla="*/ 115 h 202"/>
              <a:gd name="T66" fmla="*/ 141 w 142"/>
              <a:gd name="T67" fmla="*/ 119 h 202"/>
              <a:gd name="T68" fmla="*/ 128 w 142"/>
              <a:gd name="T69" fmla="*/ 133 h 202"/>
              <a:gd name="T70" fmla="*/ 117 w 142"/>
              <a:gd name="T71" fmla="*/ 147 h 2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2"/>
              <a:gd name="T109" fmla="*/ 0 h 202"/>
              <a:gd name="T110" fmla="*/ 142 w 142"/>
              <a:gd name="T111" fmla="*/ 202 h 20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2" h="202">
                <a:moveTo>
                  <a:pt x="117" y="147"/>
                </a:moveTo>
                <a:lnTo>
                  <a:pt x="111" y="147"/>
                </a:lnTo>
                <a:lnTo>
                  <a:pt x="96" y="143"/>
                </a:lnTo>
                <a:lnTo>
                  <a:pt x="91" y="145"/>
                </a:lnTo>
                <a:lnTo>
                  <a:pt x="69" y="147"/>
                </a:lnTo>
                <a:lnTo>
                  <a:pt x="48" y="147"/>
                </a:lnTo>
                <a:lnTo>
                  <a:pt x="49" y="174"/>
                </a:lnTo>
                <a:lnTo>
                  <a:pt x="50" y="202"/>
                </a:lnTo>
                <a:lnTo>
                  <a:pt x="35" y="186"/>
                </a:lnTo>
                <a:lnTo>
                  <a:pt x="17" y="194"/>
                </a:lnTo>
                <a:lnTo>
                  <a:pt x="7" y="174"/>
                </a:lnTo>
                <a:lnTo>
                  <a:pt x="0" y="168"/>
                </a:lnTo>
                <a:lnTo>
                  <a:pt x="4" y="119"/>
                </a:lnTo>
                <a:lnTo>
                  <a:pt x="10" y="112"/>
                </a:lnTo>
                <a:lnTo>
                  <a:pt x="20" y="96"/>
                </a:lnTo>
                <a:lnTo>
                  <a:pt x="24" y="80"/>
                </a:lnTo>
                <a:lnTo>
                  <a:pt x="26" y="61"/>
                </a:lnTo>
                <a:lnTo>
                  <a:pt x="37" y="68"/>
                </a:lnTo>
                <a:lnTo>
                  <a:pt x="41" y="55"/>
                </a:lnTo>
                <a:lnTo>
                  <a:pt x="44" y="51"/>
                </a:lnTo>
                <a:lnTo>
                  <a:pt x="50" y="33"/>
                </a:lnTo>
                <a:lnTo>
                  <a:pt x="62" y="33"/>
                </a:lnTo>
                <a:lnTo>
                  <a:pt x="64" y="19"/>
                </a:lnTo>
                <a:lnTo>
                  <a:pt x="86" y="0"/>
                </a:lnTo>
                <a:lnTo>
                  <a:pt x="103" y="2"/>
                </a:lnTo>
                <a:lnTo>
                  <a:pt x="106" y="33"/>
                </a:lnTo>
                <a:lnTo>
                  <a:pt x="120" y="61"/>
                </a:lnTo>
                <a:lnTo>
                  <a:pt x="117" y="61"/>
                </a:lnTo>
                <a:lnTo>
                  <a:pt x="117" y="72"/>
                </a:lnTo>
                <a:lnTo>
                  <a:pt x="128" y="88"/>
                </a:lnTo>
                <a:lnTo>
                  <a:pt x="133" y="86"/>
                </a:lnTo>
                <a:lnTo>
                  <a:pt x="138" y="96"/>
                </a:lnTo>
                <a:lnTo>
                  <a:pt x="142" y="115"/>
                </a:lnTo>
                <a:lnTo>
                  <a:pt x="141" y="119"/>
                </a:lnTo>
                <a:lnTo>
                  <a:pt x="128" y="133"/>
                </a:lnTo>
                <a:lnTo>
                  <a:pt x="117" y="14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46" name="Freeform 134"/>
          <p:cNvSpPr>
            <a:spLocks/>
          </p:cNvSpPr>
          <p:nvPr/>
        </p:nvSpPr>
        <p:spPr bwMode="auto">
          <a:xfrm>
            <a:off x="6157385" y="4144964"/>
            <a:ext cx="256116" cy="314325"/>
          </a:xfrm>
          <a:custGeom>
            <a:avLst/>
            <a:gdLst>
              <a:gd name="T0" fmla="*/ 129 w 139"/>
              <a:gd name="T1" fmla="*/ 112 h 410"/>
              <a:gd name="T2" fmla="*/ 108 w 139"/>
              <a:gd name="T3" fmla="*/ 112 h 410"/>
              <a:gd name="T4" fmla="*/ 98 w 139"/>
              <a:gd name="T5" fmla="*/ 120 h 410"/>
              <a:gd name="T6" fmla="*/ 114 w 139"/>
              <a:gd name="T7" fmla="*/ 155 h 410"/>
              <a:gd name="T8" fmla="*/ 126 w 139"/>
              <a:gd name="T9" fmla="*/ 200 h 410"/>
              <a:gd name="T10" fmla="*/ 117 w 139"/>
              <a:gd name="T11" fmla="*/ 230 h 410"/>
              <a:gd name="T12" fmla="*/ 108 w 139"/>
              <a:gd name="T13" fmla="*/ 259 h 410"/>
              <a:gd name="T14" fmla="*/ 114 w 139"/>
              <a:gd name="T15" fmla="*/ 310 h 410"/>
              <a:gd name="T16" fmla="*/ 124 w 139"/>
              <a:gd name="T17" fmla="*/ 336 h 410"/>
              <a:gd name="T18" fmla="*/ 134 w 139"/>
              <a:gd name="T19" fmla="*/ 361 h 410"/>
              <a:gd name="T20" fmla="*/ 139 w 139"/>
              <a:gd name="T21" fmla="*/ 395 h 410"/>
              <a:gd name="T22" fmla="*/ 136 w 139"/>
              <a:gd name="T23" fmla="*/ 410 h 410"/>
              <a:gd name="T24" fmla="*/ 120 w 139"/>
              <a:gd name="T25" fmla="*/ 404 h 410"/>
              <a:gd name="T26" fmla="*/ 105 w 139"/>
              <a:gd name="T27" fmla="*/ 397 h 410"/>
              <a:gd name="T28" fmla="*/ 87 w 139"/>
              <a:gd name="T29" fmla="*/ 397 h 410"/>
              <a:gd name="T30" fmla="*/ 69 w 139"/>
              <a:gd name="T31" fmla="*/ 397 h 410"/>
              <a:gd name="T32" fmla="*/ 51 w 139"/>
              <a:gd name="T33" fmla="*/ 397 h 410"/>
              <a:gd name="T34" fmla="*/ 38 w 139"/>
              <a:gd name="T35" fmla="*/ 393 h 410"/>
              <a:gd name="T36" fmla="*/ 25 w 139"/>
              <a:gd name="T37" fmla="*/ 389 h 410"/>
              <a:gd name="T38" fmla="*/ 25 w 139"/>
              <a:gd name="T39" fmla="*/ 351 h 410"/>
              <a:gd name="T40" fmla="*/ 22 w 139"/>
              <a:gd name="T41" fmla="*/ 336 h 410"/>
              <a:gd name="T42" fmla="*/ 20 w 139"/>
              <a:gd name="T43" fmla="*/ 328 h 410"/>
              <a:gd name="T44" fmla="*/ 9 w 139"/>
              <a:gd name="T45" fmla="*/ 326 h 410"/>
              <a:gd name="T46" fmla="*/ 4 w 139"/>
              <a:gd name="T47" fmla="*/ 306 h 410"/>
              <a:gd name="T48" fmla="*/ 0 w 139"/>
              <a:gd name="T49" fmla="*/ 306 h 410"/>
              <a:gd name="T50" fmla="*/ 2 w 139"/>
              <a:gd name="T51" fmla="*/ 300 h 410"/>
              <a:gd name="T52" fmla="*/ 7 w 139"/>
              <a:gd name="T53" fmla="*/ 271 h 410"/>
              <a:gd name="T54" fmla="*/ 16 w 139"/>
              <a:gd name="T55" fmla="*/ 249 h 410"/>
              <a:gd name="T56" fmla="*/ 23 w 139"/>
              <a:gd name="T57" fmla="*/ 228 h 410"/>
              <a:gd name="T58" fmla="*/ 37 w 139"/>
              <a:gd name="T59" fmla="*/ 220 h 410"/>
              <a:gd name="T60" fmla="*/ 49 w 139"/>
              <a:gd name="T61" fmla="*/ 242 h 410"/>
              <a:gd name="T62" fmla="*/ 60 w 139"/>
              <a:gd name="T63" fmla="*/ 212 h 410"/>
              <a:gd name="T64" fmla="*/ 66 w 139"/>
              <a:gd name="T65" fmla="*/ 181 h 410"/>
              <a:gd name="T66" fmla="*/ 73 w 139"/>
              <a:gd name="T67" fmla="*/ 163 h 410"/>
              <a:gd name="T68" fmla="*/ 80 w 139"/>
              <a:gd name="T69" fmla="*/ 134 h 410"/>
              <a:gd name="T70" fmla="*/ 86 w 139"/>
              <a:gd name="T71" fmla="*/ 106 h 410"/>
              <a:gd name="T72" fmla="*/ 93 w 139"/>
              <a:gd name="T73" fmla="*/ 81 h 410"/>
              <a:gd name="T74" fmla="*/ 105 w 139"/>
              <a:gd name="T75" fmla="*/ 61 h 410"/>
              <a:gd name="T76" fmla="*/ 109 w 139"/>
              <a:gd name="T77" fmla="*/ 40 h 410"/>
              <a:gd name="T78" fmla="*/ 102 w 139"/>
              <a:gd name="T79" fmla="*/ 26 h 410"/>
              <a:gd name="T80" fmla="*/ 98 w 139"/>
              <a:gd name="T81" fmla="*/ 0 h 410"/>
              <a:gd name="T82" fmla="*/ 106 w 139"/>
              <a:gd name="T83" fmla="*/ 0 h 410"/>
              <a:gd name="T84" fmla="*/ 115 w 139"/>
              <a:gd name="T85" fmla="*/ 36 h 410"/>
              <a:gd name="T86" fmla="*/ 117 w 139"/>
              <a:gd name="T87" fmla="*/ 77 h 410"/>
              <a:gd name="T88" fmla="*/ 129 w 139"/>
              <a:gd name="T89" fmla="*/ 112 h 4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9"/>
              <a:gd name="T136" fmla="*/ 0 h 410"/>
              <a:gd name="T137" fmla="*/ 139 w 139"/>
              <a:gd name="T138" fmla="*/ 410 h 4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9" h="410">
                <a:moveTo>
                  <a:pt x="129" y="112"/>
                </a:moveTo>
                <a:lnTo>
                  <a:pt x="108" y="112"/>
                </a:lnTo>
                <a:lnTo>
                  <a:pt x="98" y="120"/>
                </a:lnTo>
                <a:lnTo>
                  <a:pt x="114" y="155"/>
                </a:lnTo>
                <a:lnTo>
                  <a:pt x="126" y="200"/>
                </a:lnTo>
                <a:lnTo>
                  <a:pt x="117" y="230"/>
                </a:lnTo>
                <a:lnTo>
                  <a:pt x="108" y="259"/>
                </a:lnTo>
                <a:lnTo>
                  <a:pt x="114" y="310"/>
                </a:lnTo>
                <a:lnTo>
                  <a:pt x="124" y="336"/>
                </a:lnTo>
                <a:lnTo>
                  <a:pt x="134" y="361"/>
                </a:lnTo>
                <a:lnTo>
                  <a:pt x="139" y="395"/>
                </a:lnTo>
                <a:lnTo>
                  <a:pt x="136" y="410"/>
                </a:lnTo>
                <a:lnTo>
                  <a:pt x="120" y="404"/>
                </a:lnTo>
                <a:lnTo>
                  <a:pt x="105" y="397"/>
                </a:lnTo>
                <a:lnTo>
                  <a:pt x="87" y="397"/>
                </a:lnTo>
                <a:lnTo>
                  <a:pt x="69" y="397"/>
                </a:lnTo>
                <a:lnTo>
                  <a:pt x="51" y="397"/>
                </a:lnTo>
                <a:lnTo>
                  <a:pt x="38" y="393"/>
                </a:lnTo>
                <a:lnTo>
                  <a:pt x="25" y="389"/>
                </a:lnTo>
                <a:lnTo>
                  <a:pt x="25" y="351"/>
                </a:lnTo>
                <a:lnTo>
                  <a:pt x="22" y="336"/>
                </a:lnTo>
                <a:lnTo>
                  <a:pt x="20" y="328"/>
                </a:lnTo>
                <a:lnTo>
                  <a:pt x="9" y="326"/>
                </a:lnTo>
                <a:lnTo>
                  <a:pt x="4" y="306"/>
                </a:lnTo>
                <a:lnTo>
                  <a:pt x="0" y="306"/>
                </a:lnTo>
                <a:lnTo>
                  <a:pt x="2" y="300"/>
                </a:lnTo>
                <a:lnTo>
                  <a:pt x="7" y="271"/>
                </a:lnTo>
                <a:lnTo>
                  <a:pt x="16" y="249"/>
                </a:lnTo>
                <a:lnTo>
                  <a:pt x="23" y="228"/>
                </a:lnTo>
                <a:lnTo>
                  <a:pt x="37" y="220"/>
                </a:lnTo>
                <a:lnTo>
                  <a:pt x="49" y="242"/>
                </a:lnTo>
                <a:lnTo>
                  <a:pt x="60" y="212"/>
                </a:lnTo>
                <a:lnTo>
                  <a:pt x="66" y="181"/>
                </a:lnTo>
                <a:lnTo>
                  <a:pt x="73" y="163"/>
                </a:lnTo>
                <a:lnTo>
                  <a:pt x="80" y="134"/>
                </a:lnTo>
                <a:lnTo>
                  <a:pt x="86" y="106"/>
                </a:lnTo>
                <a:lnTo>
                  <a:pt x="93" y="81"/>
                </a:lnTo>
                <a:lnTo>
                  <a:pt x="105" y="61"/>
                </a:lnTo>
                <a:lnTo>
                  <a:pt x="109" y="40"/>
                </a:lnTo>
                <a:lnTo>
                  <a:pt x="102" y="26"/>
                </a:lnTo>
                <a:lnTo>
                  <a:pt x="98" y="0"/>
                </a:lnTo>
                <a:lnTo>
                  <a:pt x="106" y="0"/>
                </a:lnTo>
                <a:lnTo>
                  <a:pt x="115" y="36"/>
                </a:lnTo>
                <a:lnTo>
                  <a:pt x="117" y="77"/>
                </a:lnTo>
                <a:lnTo>
                  <a:pt x="129" y="11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47" name="Freeform 135"/>
          <p:cNvSpPr>
            <a:spLocks/>
          </p:cNvSpPr>
          <p:nvPr/>
        </p:nvSpPr>
        <p:spPr bwMode="auto">
          <a:xfrm>
            <a:off x="6356351" y="4203700"/>
            <a:ext cx="427567" cy="242888"/>
          </a:xfrm>
          <a:custGeom>
            <a:avLst/>
            <a:gdLst>
              <a:gd name="T0" fmla="*/ 82 w 234"/>
              <a:gd name="T1" fmla="*/ 86 h 316"/>
              <a:gd name="T2" fmla="*/ 79 w 234"/>
              <a:gd name="T3" fmla="*/ 74 h 316"/>
              <a:gd name="T4" fmla="*/ 104 w 234"/>
              <a:gd name="T5" fmla="*/ 65 h 316"/>
              <a:gd name="T6" fmla="*/ 118 w 234"/>
              <a:gd name="T7" fmla="*/ 35 h 316"/>
              <a:gd name="T8" fmla="*/ 133 w 234"/>
              <a:gd name="T9" fmla="*/ 6 h 316"/>
              <a:gd name="T10" fmla="*/ 149 w 234"/>
              <a:gd name="T11" fmla="*/ 0 h 316"/>
              <a:gd name="T12" fmla="*/ 157 w 234"/>
              <a:gd name="T13" fmla="*/ 21 h 316"/>
              <a:gd name="T14" fmla="*/ 165 w 234"/>
              <a:gd name="T15" fmla="*/ 45 h 316"/>
              <a:gd name="T16" fmla="*/ 161 w 234"/>
              <a:gd name="T17" fmla="*/ 80 h 316"/>
              <a:gd name="T18" fmla="*/ 175 w 234"/>
              <a:gd name="T19" fmla="*/ 86 h 316"/>
              <a:gd name="T20" fmla="*/ 178 w 234"/>
              <a:gd name="T21" fmla="*/ 96 h 316"/>
              <a:gd name="T22" fmla="*/ 194 w 234"/>
              <a:gd name="T23" fmla="*/ 117 h 316"/>
              <a:gd name="T24" fmla="*/ 198 w 234"/>
              <a:gd name="T25" fmla="*/ 131 h 316"/>
              <a:gd name="T26" fmla="*/ 214 w 234"/>
              <a:gd name="T27" fmla="*/ 159 h 316"/>
              <a:gd name="T28" fmla="*/ 221 w 234"/>
              <a:gd name="T29" fmla="*/ 178 h 316"/>
              <a:gd name="T30" fmla="*/ 231 w 234"/>
              <a:gd name="T31" fmla="*/ 202 h 316"/>
              <a:gd name="T32" fmla="*/ 234 w 234"/>
              <a:gd name="T33" fmla="*/ 214 h 316"/>
              <a:gd name="T34" fmla="*/ 224 w 234"/>
              <a:gd name="T35" fmla="*/ 210 h 316"/>
              <a:gd name="T36" fmla="*/ 210 w 234"/>
              <a:gd name="T37" fmla="*/ 208 h 316"/>
              <a:gd name="T38" fmla="*/ 195 w 234"/>
              <a:gd name="T39" fmla="*/ 204 h 316"/>
              <a:gd name="T40" fmla="*/ 189 w 234"/>
              <a:gd name="T41" fmla="*/ 216 h 316"/>
              <a:gd name="T42" fmla="*/ 177 w 234"/>
              <a:gd name="T43" fmla="*/ 216 h 316"/>
              <a:gd name="T44" fmla="*/ 158 w 234"/>
              <a:gd name="T45" fmla="*/ 227 h 316"/>
              <a:gd name="T46" fmla="*/ 149 w 234"/>
              <a:gd name="T47" fmla="*/ 225 h 316"/>
              <a:gd name="T48" fmla="*/ 141 w 234"/>
              <a:gd name="T49" fmla="*/ 245 h 316"/>
              <a:gd name="T50" fmla="*/ 125 w 234"/>
              <a:gd name="T51" fmla="*/ 237 h 316"/>
              <a:gd name="T52" fmla="*/ 107 w 234"/>
              <a:gd name="T53" fmla="*/ 227 h 316"/>
              <a:gd name="T54" fmla="*/ 89 w 234"/>
              <a:gd name="T55" fmla="*/ 210 h 316"/>
              <a:gd name="T56" fmla="*/ 74 w 234"/>
              <a:gd name="T57" fmla="*/ 243 h 316"/>
              <a:gd name="T58" fmla="*/ 75 w 234"/>
              <a:gd name="T59" fmla="*/ 269 h 316"/>
              <a:gd name="T60" fmla="*/ 61 w 234"/>
              <a:gd name="T61" fmla="*/ 269 h 316"/>
              <a:gd name="T62" fmla="*/ 47 w 234"/>
              <a:gd name="T63" fmla="*/ 267 h 316"/>
              <a:gd name="T64" fmla="*/ 37 w 234"/>
              <a:gd name="T65" fmla="*/ 276 h 316"/>
              <a:gd name="T66" fmla="*/ 31 w 234"/>
              <a:gd name="T67" fmla="*/ 316 h 316"/>
              <a:gd name="T68" fmla="*/ 26 w 234"/>
              <a:gd name="T69" fmla="*/ 282 h 316"/>
              <a:gd name="T70" fmla="*/ 16 w 234"/>
              <a:gd name="T71" fmla="*/ 257 h 316"/>
              <a:gd name="T72" fmla="*/ 6 w 234"/>
              <a:gd name="T73" fmla="*/ 231 h 316"/>
              <a:gd name="T74" fmla="*/ 0 w 234"/>
              <a:gd name="T75" fmla="*/ 180 h 316"/>
              <a:gd name="T76" fmla="*/ 9 w 234"/>
              <a:gd name="T77" fmla="*/ 151 h 316"/>
              <a:gd name="T78" fmla="*/ 18 w 234"/>
              <a:gd name="T79" fmla="*/ 121 h 316"/>
              <a:gd name="T80" fmla="*/ 34 w 234"/>
              <a:gd name="T81" fmla="*/ 114 h 316"/>
              <a:gd name="T82" fmla="*/ 38 w 234"/>
              <a:gd name="T83" fmla="*/ 117 h 316"/>
              <a:gd name="T84" fmla="*/ 48 w 234"/>
              <a:gd name="T85" fmla="*/ 114 h 316"/>
              <a:gd name="T86" fmla="*/ 73 w 234"/>
              <a:gd name="T87" fmla="*/ 104 h 316"/>
              <a:gd name="T88" fmla="*/ 82 w 234"/>
              <a:gd name="T89" fmla="*/ 86 h 3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4"/>
              <a:gd name="T136" fmla="*/ 0 h 316"/>
              <a:gd name="T137" fmla="*/ 234 w 234"/>
              <a:gd name="T138" fmla="*/ 316 h 3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4" h="316">
                <a:moveTo>
                  <a:pt x="82" y="86"/>
                </a:moveTo>
                <a:lnTo>
                  <a:pt x="79" y="74"/>
                </a:lnTo>
                <a:lnTo>
                  <a:pt x="104" y="65"/>
                </a:lnTo>
                <a:lnTo>
                  <a:pt x="118" y="35"/>
                </a:lnTo>
                <a:lnTo>
                  <a:pt x="133" y="6"/>
                </a:lnTo>
                <a:lnTo>
                  <a:pt x="149" y="0"/>
                </a:lnTo>
                <a:lnTo>
                  <a:pt x="157" y="21"/>
                </a:lnTo>
                <a:lnTo>
                  <a:pt x="165" y="45"/>
                </a:lnTo>
                <a:lnTo>
                  <a:pt x="161" y="80"/>
                </a:lnTo>
                <a:lnTo>
                  <a:pt x="175" y="86"/>
                </a:lnTo>
                <a:lnTo>
                  <a:pt x="178" y="96"/>
                </a:lnTo>
                <a:lnTo>
                  <a:pt x="194" y="117"/>
                </a:lnTo>
                <a:lnTo>
                  <a:pt x="198" y="131"/>
                </a:lnTo>
                <a:lnTo>
                  <a:pt x="214" y="159"/>
                </a:lnTo>
                <a:lnTo>
                  <a:pt x="221" y="178"/>
                </a:lnTo>
                <a:lnTo>
                  <a:pt x="231" y="202"/>
                </a:lnTo>
                <a:lnTo>
                  <a:pt x="234" y="214"/>
                </a:lnTo>
                <a:lnTo>
                  <a:pt x="224" y="210"/>
                </a:lnTo>
                <a:lnTo>
                  <a:pt x="210" y="208"/>
                </a:lnTo>
                <a:lnTo>
                  <a:pt x="195" y="204"/>
                </a:lnTo>
                <a:lnTo>
                  <a:pt x="189" y="216"/>
                </a:lnTo>
                <a:lnTo>
                  <a:pt x="177" y="216"/>
                </a:lnTo>
                <a:lnTo>
                  <a:pt x="158" y="227"/>
                </a:lnTo>
                <a:lnTo>
                  <a:pt x="149" y="225"/>
                </a:lnTo>
                <a:lnTo>
                  <a:pt x="141" y="245"/>
                </a:lnTo>
                <a:lnTo>
                  <a:pt x="125" y="237"/>
                </a:lnTo>
                <a:lnTo>
                  <a:pt x="107" y="227"/>
                </a:lnTo>
                <a:lnTo>
                  <a:pt x="89" y="210"/>
                </a:lnTo>
                <a:lnTo>
                  <a:pt x="74" y="243"/>
                </a:lnTo>
                <a:lnTo>
                  <a:pt x="75" y="269"/>
                </a:lnTo>
                <a:lnTo>
                  <a:pt x="61" y="269"/>
                </a:lnTo>
                <a:lnTo>
                  <a:pt x="47" y="267"/>
                </a:lnTo>
                <a:lnTo>
                  <a:pt x="37" y="276"/>
                </a:lnTo>
                <a:lnTo>
                  <a:pt x="31" y="316"/>
                </a:lnTo>
                <a:lnTo>
                  <a:pt x="26" y="282"/>
                </a:lnTo>
                <a:lnTo>
                  <a:pt x="16" y="257"/>
                </a:lnTo>
                <a:lnTo>
                  <a:pt x="6" y="231"/>
                </a:lnTo>
                <a:lnTo>
                  <a:pt x="0" y="180"/>
                </a:lnTo>
                <a:lnTo>
                  <a:pt x="9" y="151"/>
                </a:lnTo>
                <a:lnTo>
                  <a:pt x="18" y="121"/>
                </a:lnTo>
                <a:lnTo>
                  <a:pt x="34" y="114"/>
                </a:lnTo>
                <a:lnTo>
                  <a:pt x="38" y="117"/>
                </a:lnTo>
                <a:lnTo>
                  <a:pt x="48" y="114"/>
                </a:lnTo>
                <a:lnTo>
                  <a:pt x="73" y="104"/>
                </a:lnTo>
                <a:lnTo>
                  <a:pt x="82" y="8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48" name="Freeform 136"/>
          <p:cNvSpPr>
            <a:spLocks/>
          </p:cNvSpPr>
          <p:nvPr/>
        </p:nvSpPr>
        <p:spPr bwMode="auto">
          <a:xfrm>
            <a:off x="5334000" y="4124325"/>
            <a:ext cx="93133" cy="20638"/>
          </a:xfrm>
          <a:custGeom>
            <a:avLst/>
            <a:gdLst>
              <a:gd name="T0" fmla="*/ 2 w 52"/>
              <a:gd name="T1" fmla="*/ 10 h 25"/>
              <a:gd name="T2" fmla="*/ 0 w 52"/>
              <a:gd name="T3" fmla="*/ 25 h 25"/>
              <a:gd name="T4" fmla="*/ 14 w 52"/>
              <a:gd name="T5" fmla="*/ 17 h 25"/>
              <a:gd name="T6" fmla="*/ 28 w 52"/>
              <a:gd name="T7" fmla="*/ 8 h 25"/>
              <a:gd name="T8" fmla="*/ 52 w 52"/>
              <a:gd name="T9" fmla="*/ 16 h 25"/>
              <a:gd name="T10" fmla="*/ 48 w 52"/>
              <a:gd name="T11" fmla="*/ 8 h 25"/>
              <a:gd name="T12" fmla="*/ 25 w 52"/>
              <a:gd name="T13" fmla="*/ 0 h 25"/>
              <a:gd name="T14" fmla="*/ 23 w 52"/>
              <a:gd name="T15" fmla="*/ 6 h 25"/>
              <a:gd name="T16" fmla="*/ 3 w 52"/>
              <a:gd name="T17" fmla="*/ 6 h 25"/>
              <a:gd name="T18" fmla="*/ 3 w 52"/>
              <a:gd name="T19" fmla="*/ 10 h 25"/>
              <a:gd name="T20" fmla="*/ 20 w 52"/>
              <a:gd name="T21" fmla="*/ 10 h 25"/>
              <a:gd name="T22" fmla="*/ 11 w 52"/>
              <a:gd name="T23" fmla="*/ 17 h 25"/>
              <a:gd name="T24" fmla="*/ 2 w 52"/>
              <a:gd name="T25" fmla="*/ 1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25"/>
              <a:gd name="T41" fmla="*/ 52 w 52"/>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25">
                <a:moveTo>
                  <a:pt x="2" y="10"/>
                </a:moveTo>
                <a:lnTo>
                  <a:pt x="0" y="25"/>
                </a:lnTo>
                <a:lnTo>
                  <a:pt x="14" y="17"/>
                </a:lnTo>
                <a:lnTo>
                  <a:pt x="28" y="8"/>
                </a:lnTo>
                <a:lnTo>
                  <a:pt x="52" y="16"/>
                </a:lnTo>
                <a:lnTo>
                  <a:pt x="48" y="8"/>
                </a:lnTo>
                <a:lnTo>
                  <a:pt x="25" y="0"/>
                </a:lnTo>
                <a:lnTo>
                  <a:pt x="23" y="6"/>
                </a:lnTo>
                <a:lnTo>
                  <a:pt x="3" y="6"/>
                </a:lnTo>
                <a:lnTo>
                  <a:pt x="3" y="10"/>
                </a:lnTo>
                <a:lnTo>
                  <a:pt x="20" y="10"/>
                </a:lnTo>
                <a:lnTo>
                  <a:pt x="11" y="17"/>
                </a:lnTo>
                <a:lnTo>
                  <a:pt x="2" y="1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49" name="Freeform 137"/>
          <p:cNvSpPr>
            <a:spLocks/>
          </p:cNvSpPr>
          <p:nvPr/>
        </p:nvSpPr>
        <p:spPr bwMode="auto">
          <a:xfrm>
            <a:off x="5774267" y="4198938"/>
            <a:ext cx="146051" cy="176212"/>
          </a:xfrm>
          <a:custGeom>
            <a:avLst/>
            <a:gdLst>
              <a:gd name="T0" fmla="*/ 70 w 80"/>
              <a:gd name="T1" fmla="*/ 194 h 229"/>
              <a:gd name="T2" fmla="*/ 57 w 80"/>
              <a:gd name="T3" fmla="*/ 204 h 229"/>
              <a:gd name="T4" fmla="*/ 45 w 80"/>
              <a:gd name="T5" fmla="*/ 212 h 229"/>
              <a:gd name="T6" fmla="*/ 32 w 80"/>
              <a:gd name="T7" fmla="*/ 222 h 229"/>
              <a:gd name="T8" fmla="*/ 19 w 80"/>
              <a:gd name="T9" fmla="*/ 229 h 229"/>
              <a:gd name="T10" fmla="*/ 2 w 80"/>
              <a:gd name="T11" fmla="*/ 220 h 229"/>
              <a:gd name="T12" fmla="*/ 8 w 80"/>
              <a:gd name="T13" fmla="*/ 212 h 229"/>
              <a:gd name="T14" fmla="*/ 4 w 80"/>
              <a:gd name="T15" fmla="*/ 184 h 229"/>
              <a:gd name="T16" fmla="*/ 0 w 80"/>
              <a:gd name="T17" fmla="*/ 157 h 229"/>
              <a:gd name="T18" fmla="*/ 6 w 80"/>
              <a:gd name="T19" fmla="*/ 131 h 229"/>
              <a:gd name="T20" fmla="*/ 13 w 80"/>
              <a:gd name="T21" fmla="*/ 106 h 229"/>
              <a:gd name="T22" fmla="*/ 9 w 80"/>
              <a:gd name="T23" fmla="*/ 59 h 229"/>
              <a:gd name="T24" fmla="*/ 8 w 80"/>
              <a:gd name="T25" fmla="*/ 31 h 229"/>
              <a:gd name="T26" fmla="*/ 7 w 80"/>
              <a:gd name="T27" fmla="*/ 4 h 229"/>
              <a:gd name="T28" fmla="*/ 28 w 80"/>
              <a:gd name="T29" fmla="*/ 4 h 229"/>
              <a:gd name="T30" fmla="*/ 50 w 80"/>
              <a:gd name="T31" fmla="*/ 2 h 229"/>
              <a:gd name="T32" fmla="*/ 55 w 80"/>
              <a:gd name="T33" fmla="*/ 0 h 229"/>
              <a:gd name="T34" fmla="*/ 58 w 80"/>
              <a:gd name="T35" fmla="*/ 12 h 229"/>
              <a:gd name="T36" fmla="*/ 65 w 80"/>
              <a:gd name="T37" fmla="*/ 43 h 229"/>
              <a:gd name="T38" fmla="*/ 65 w 80"/>
              <a:gd name="T39" fmla="*/ 59 h 229"/>
              <a:gd name="T40" fmla="*/ 66 w 80"/>
              <a:gd name="T41" fmla="*/ 84 h 229"/>
              <a:gd name="T42" fmla="*/ 69 w 80"/>
              <a:gd name="T43" fmla="*/ 108 h 229"/>
              <a:gd name="T44" fmla="*/ 69 w 80"/>
              <a:gd name="T45" fmla="*/ 137 h 229"/>
              <a:gd name="T46" fmla="*/ 70 w 80"/>
              <a:gd name="T47" fmla="*/ 165 h 229"/>
              <a:gd name="T48" fmla="*/ 80 w 80"/>
              <a:gd name="T49" fmla="*/ 182 h 229"/>
              <a:gd name="T50" fmla="*/ 70 w 80"/>
              <a:gd name="T51" fmla="*/ 194 h 229"/>
              <a:gd name="T52" fmla="*/ 64 w 80"/>
              <a:gd name="T53" fmla="*/ 184 h 229"/>
              <a:gd name="T54" fmla="*/ 70 w 80"/>
              <a:gd name="T55" fmla="*/ 194 h 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229"/>
              <a:gd name="T86" fmla="*/ 80 w 80"/>
              <a:gd name="T87" fmla="*/ 229 h 2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229">
                <a:moveTo>
                  <a:pt x="70" y="194"/>
                </a:moveTo>
                <a:lnTo>
                  <a:pt x="57" y="204"/>
                </a:lnTo>
                <a:lnTo>
                  <a:pt x="45" y="212"/>
                </a:lnTo>
                <a:lnTo>
                  <a:pt x="32" y="222"/>
                </a:lnTo>
                <a:lnTo>
                  <a:pt x="19" y="229"/>
                </a:lnTo>
                <a:lnTo>
                  <a:pt x="2" y="220"/>
                </a:lnTo>
                <a:lnTo>
                  <a:pt x="8" y="212"/>
                </a:lnTo>
                <a:lnTo>
                  <a:pt x="4" y="184"/>
                </a:lnTo>
                <a:lnTo>
                  <a:pt x="0" y="157"/>
                </a:lnTo>
                <a:lnTo>
                  <a:pt x="6" y="131"/>
                </a:lnTo>
                <a:lnTo>
                  <a:pt x="13" y="106"/>
                </a:lnTo>
                <a:lnTo>
                  <a:pt x="9" y="59"/>
                </a:lnTo>
                <a:lnTo>
                  <a:pt x="8" y="31"/>
                </a:lnTo>
                <a:lnTo>
                  <a:pt x="7" y="4"/>
                </a:lnTo>
                <a:lnTo>
                  <a:pt x="28" y="4"/>
                </a:lnTo>
                <a:lnTo>
                  <a:pt x="50" y="2"/>
                </a:lnTo>
                <a:lnTo>
                  <a:pt x="55" y="0"/>
                </a:lnTo>
                <a:lnTo>
                  <a:pt x="58" y="12"/>
                </a:lnTo>
                <a:lnTo>
                  <a:pt x="65" y="43"/>
                </a:lnTo>
                <a:lnTo>
                  <a:pt x="65" y="59"/>
                </a:lnTo>
                <a:lnTo>
                  <a:pt x="66" y="84"/>
                </a:lnTo>
                <a:lnTo>
                  <a:pt x="69" y="108"/>
                </a:lnTo>
                <a:lnTo>
                  <a:pt x="69" y="137"/>
                </a:lnTo>
                <a:lnTo>
                  <a:pt x="70" y="165"/>
                </a:lnTo>
                <a:lnTo>
                  <a:pt x="80" y="182"/>
                </a:lnTo>
                <a:lnTo>
                  <a:pt x="70" y="194"/>
                </a:lnTo>
                <a:lnTo>
                  <a:pt x="64" y="184"/>
                </a:lnTo>
                <a:lnTo>
                  <a:pt x="70" y="19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50" name="Freeform 138"/>
          <p:cNvSpPr>
            <a:spLocks/>
          </p:cNvSpPr>
          <p:nvPr/>
        </p:nvSpPr>
        <p:spPr bwMode="auto">
          <a:xfrm>
            <a:off x="5389033" y="4154488"/>
            <a:ext cx="237067" cy="150812"/>
          </a:xfrm>
          <a:custGeom>
            <a:avLst/>
            <a:gdLst>
              <a:gd name="T0" fmla="*/ 118 w 131"/>
              <a:gd name="T1" fmla="*/ 47 h 196"/>
              <a:gd name="T2" fmla="*/ 116 w 131"/>
              <a:gd name="T3" fmla="*/ 59 h 196"/>
              <a:gd name="T4" fmla="*/ 118 w 131"/>
              <a:gd name="T5" fmla="*/ 59 h 196"/>
              <a:gd name="T6" fmla="*/ 127 w 131"/>
              <a:gd name="T7" fmla="*/ 92 h 196"/>
              <a:gd name="T8" fmla="*/ 126 w 131"/>
              <a:gd name="T9" fmla="*/ 120 h 196"/>
              <a:gd name="T10" fmla="*/ 128 w 131"/>
              <a:gd name="T11" fmla="*/ 126 h 196"/>
              <a:gd name="T12" fmla="*/ 129 w 131"/>
              <a:gd name="T13" fmla="*/ 133 h 196"/>
              <a:gd name="T14" fmla="*/ 131 w 131"/>
              <a:gd name="T15" fmla="*/ 145 h 196"/>
              <a:gd name="T16" fmla="*/ 130 w 131"/>
              <a:gd name="T17" fmla="*/ 153 h 196"/>
              <a:gd name="T18" fmla="*/ 122 w 131"/>
              <a:gd name="T19" fmla="*/ 157 h 196"/>
              <a:gd name="T20" fmla="*/ 126 w 131"/>
              <a:gd name="T21" fmla="*/ 171 h 196"/>
              <a:gd name="T22" fmla="*/ 119 w 131"/>
              <a:gd name="T23" fmla="*/ 184 h 196"/>
              <a:gd name="T24" fmla="*/ 118 w 131"/>
              <a:gd name="T25" fmla="*/ 186 h 196"/>
              <a:gd name="T26" fmla="*/ 113 w 131"/>
              <a:gd name="T27" fmla="*/ 188 h 196"/>
              <a:gd name="T28" fmla="*/ 105 w 131"/>
              <a:gd name="T29" fmla="*/ 196 h 196"/>
              <a:gd name="T30" fmla="*/ 100 w 131"/>
              <a:gd name="T31" fmla="*/ 188 h 196"/>
              <a:gd name="T32" fmla="*/ 96 w 131"/>
              <a:gd name="T33" fmla="*/ 153 h 196"/>
              <a:gd name="T34" fmla="*/ 86 w 131"/>
              <a:gd name="T35" fmla="*/ 153 h 196"/>
              <a:gd name="T36" fmla="*/ 78 w 131"/>
              <a:gd name="T37" fmla="*/ 155 h 196"/>
              <a:gd name="T38" fmla="*/ 80 w 131"/>
              <a:gd name="T39" fmla="*/ 131 h 196"/>
              <a:gd name="T40" fmla="*/ 68 w 131"/>
              <a:gd name="T41" fmla="*/ 98 h 196"/>
              <a:gd name="T42" fmla="*/ 44 w 131"/>
              <a:gd name="T43" fmla="*/ 108 h 196"/>
              <a:gd name="T44" fmla="*/ 31 w 131"/>
              <a:gd name="T45" fmla="*/ 133 h 196"/>
              <a:gd name="T46" fmla="*/ 30 w 131"/>
              <a:gd name="T47" fmla="*/ 122 h 196"/>
              <a:gd name="T48" fmla="*/ 25 w 131"/>
              <a:gd name="T49" fmla="*/ 112 h 196"/>
              <a:gd name="T50" fmla="*/ 22 w 131"/>
              <a:gd name="T51" fmla="*/ 104 h 196"/>
              <a:gd name="T52" fmla="*/ 18 w 131"/>
              <a:gd name="T53" fmla="*/ 96 h 196"/>
              <a:gd name="T54" fmla="*/ 8 w 131"/>
              <a:gd name="T55" fmla="*/ 75 h 196"/>
              <a:gd name="T56" fmla="*/ 9 w 131"/>
              <a:gd name="T57" fmla="*/ 69 h 196"/>
              <a:gd name="T58" fmla="*/ 6 w 131"/>
              <a:gd name="T59" fmla="*/ 71 h 196"/>
              <a:gd name="T60" fmla="*/ 4 w 131"/>
              <a:gd name="T61" fmla="*/ 61 h 196"/>
              <a:gd name="T62" fmla="*/ 0 w 131"/>
              <a:gd name="T63" fmla="*/ 65 h 196"/>
              <a:gd name="T64" fmla="*/ 1 w 131"/>
              <a:gd name="T65" fmla="*/ 63 h 196"/>
              <a:gd name="T66" fmla="*/ 4 w 131"/>
              <a:gd name="T67" fmla="*/ 49 h 196"/>
              <a:gd name="T68" fmla="*/ 21 w 131"/>
              <a:gd name="T69" fmla="*/ 37 h 196"/>
              <a:gd name="T70" fmla="*/ 22 w 131"/>
              <a:gd name="T71" fmla="*/ 16 h 196"/>
              <a:gd name="T72" fmla="*/ 24 w 131"/>
              <a:gd name="T73" fmla="*/ 0 h 196"/>
              <a:gd name="T74" fmla="*/ 40 w 131"/>
              <a:gd name="T75" fmla="*/ 6 h 196"/>
              <a:gd name="T76" fmla="*/ 66 w 131"/>
              <a:gd name="T77" fmla="*/ 10 h 196"/>
              <a:gd name="T78" fmla="*/ 64 w 131"/>
              <a:gd name="T79" fmla="*/ 20 h 196"/>
              <a:gd name="T80" fmla="*/ 75 w 131"/>
              <a:gd name="T81" fmla="*/ 20 h 196"/>
              <a:gd name="T82" fmla="*/ 80 w 131"/>
              <a:gd name="T83" fmla="*/ 24 h 196"/>
              <a:gd name="T84" fmla="*/ 91 w 131"/>
              <a:gd name="T85" fmla="*/ 22 h 196"/>
              <a:gd name="T86" fmla="*/ 104 w 131"/>
              <a:gd name="T87" fmla="*/ 14 h 196"/>
              <a:gd name="T88" fmla="*/ 106 w 131"/>
              <a:gd name="T89" fmla="*/ 8 h 196"/>
              <a:gd name="T90" fmla="*/ 111 w 131"/>
              <a:gd name="T91" fmla="*/ 37 h 196"/>
              <a:gd name="T92" fmla="*/ 118 w 131"/>
              <a:gd name="T93" fmla="*/ 47 h 1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1"/>
              <a:gd name="T142" fmla="*/ 0 h 196"/>
              <a:gd name="T143" fmla="*/ 131 w 131"/>
              <a:gd name="T144" fmla="*/ 196 h 1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1" h="196">
                <a:moveTo>
                  <a:pt x="118" y="47"/>
                </a:moveTo>
                <a:lnTo>
                  <a:pt x="116" y="59"/>
                </a:lnTo>
                <a:lnTo>
                  <a:pt x="118" y="59"/>
                </a:lnTo>
                <a:lnTo>
                  <a:pt x="127" y="92"/>
                </a:lnTo>
                <a:lnTo>
                  <a:pt x="126" y="120"/>
                </a:lnTo>
                <a:lnTo>
                  <a:pt x="128" y="126"/>
                </a:lnTo>
                <a:lnTo>
                  <a:pt x="129" y="133"/>
                </a:lnTo>
                <a:lnTo>
                  <a:pt x="131" y="145"/>
                </a:lnTo>
                <a:lnTo>
                  <a:pt x="130" y="153"/>
                </a:lnTo>
                <a:lnTo>
                  <a:pt x="122" y="157"/>
                </a:lnTo>
                <a:lnTo>
                  <a:pt x="126" y="171"/>
                </a:lnTo>
                <a:lnTo>
                  <a:pt x="119" y="184"/>
                </a:lnTo>
                <a:lnTo>
                  <a:pt x="118" y="186"/>
                </a:lnTo>
                <a:lnTo>
                  <a:pt x="113" y="188"/>
                </a:lnTo>
                <a:lnTo>
                  <a:pt x="105" y="196"/>
                </a:lnTo>
                <a:lnTo>
                  <a:pt x="100" y="188"/>
                </a:lnTo>
                <a:lnTo>
                  <a:pt x="96" y="153"/>
                </a:lnTo>
                <a:lnTo>
                  <a:pt x="86" y="153"/>
                </a:lnTo>
                <a:lnTo>
                  <a:pt x="78" y="155"/>
                </a:lnTo>
                <a:lnTo>
                  <a:pt x="80" y="131"/>
                </a:lnTo>
                <a:lnTo>
                  <a:pt x="68" y="98"/>
                </a:lnTo>
                <a:lnTo>
                  <a:pt x="44" y="108"/>
                </a:lnTo>
                <a:lnTo>
                  <a:pt x="31" y="133"/>
                </a:lnTo>
                <a:lnTo>
                  <a:pt x="30" y="122"/>
                </a:lnTo>
                <a:lnTo>
                  <a:pt x="25" y="112"/>
                </a:lnTo>
                <a:lnTo>
                  <a:pt x="22" y="104"/>
                </a:lnTo>
                <a:lnTo>
                  <a:pt x="18" y="96"/>
                </a:lnTo>
                <a:lnTo>
                  <a:pt x="8" y="75"/>
                </a:lnTo>
                <a:lnTo>
                  <a:pt x="9" y="69"/>
                </a:lnTo>
                <a:lnTo>
                  <a:pt x="6" y="71"/>
                </a:lnTo>
                <a:lnTo>
                  <a:pt x="4" y="61"/>
                </a:lnTo>
                <a:lnTo>
                  <a:pt x="0" y="65"/>
                </a:lnTo>
                <a:lnTo>
                  <a:pt x="1" y="63"/>
                </a:lnTo>
                <a:lnTo>
                  <a:pt x="4" y="49"/>
                </a:lnTo>
                <a:lnTo>
                  <a:pt x="21" y="37"/>
                </a:lnTo>
                <a:lnTo>
                  <a:pt x="22" y="16"/>
                </a:lnTo>
                <a:lnTo>
                  <a:pt x="24" y="0"/>
                </a:lnTo>
                <a:lnTo>
                  <a:pt x="40" y="6"/>
                </a:lnTo>
                <a:lnTo>
                  <a:pt x="66" y="10"/>
                </a:lnTo>
                <a:lnTo>
                  <a:pt x="64" y="20"/>
                </a:lnTo>
                <a:lnTo>
                  <a:pt x="75" y="20"/>
                </a:lnTo>
                <a:lnTo>
                  <a:pt x="80" y="24"/>
                </a:lnTo>
                <a:lnTo>
                  <a:pt x="91" y="22"/>
                </a:lnTo>
                <a:lnTo>
                  <a:pt x="104" y="14"/>
                </a:lnTo>
                <a:lnTo>
                  <a:pt x="106" y="8"/>
                </a:lnTo>
                <a:lnTo>
                  <a:pt x="111" y="37"/>
                </a:lnTo>
                <a:lnTo>
                  <a:pt x="118" y="4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51" name="Freeform 139"/>
          <p:cNvSpPr>
            <a:spLocks/>
          </p:cNvSpPr>
          <p:nvPr/>
        </p:nvSpPr>
        <p:spPr bwMode="auto">
          <a:xfrm>
            <a:off x="5334001" y="4154488"/>
            <a:ext cx="97367" cy="49212"/>
          </a:xfrm>
          <a:custGeom>
            <a:avLst/>
            <a:gdLst>
              <a:gd name="T0" fmla="*/ 28 w 54"/>
              <a:gd name="T1" fmla="*/ 37 h 63"/>
              <a:gd name="T2" fmla="*/ 25 w 54"/>
              <a:gd name="T3" fmla="*/ 47 h 63"/>
              <a:gd name="T4" fmla="*/ 29 w 54"/>
              <a:gd name="T5" fmla="*/ 57 h 63"/>
              <a:gd name="T6" fmla="*/ 31 w 54"/>
              <a:gd name="T7" fmla="*/ 63 h 63"/>
              <a:gd name="T8" fmla="*/ 34 w 54"/>
              <a:gd name="T9" fmla="*/ 49 h 63"/>
              <a:gd name="T10" fmla="*/ 51 w 54"/>
              <a:gd name="T11" fmla="*/ 37 h 63"/>
              <a:gd name="T12" fmla="*/ 52 w 54"/>
              <a:gd name="T13" fmla="*/ 16 h 63"/>
              <a:gd name="T14" fmla="*/ 54 w 54"/>
              <a:gd name="T15" fmla="*/ 0 h 63"/>
              <a:gd name="T16" fmla="*/ 39 w 54"/>
              <a:gd name="T17" fmla="*/ 2 h 63"/>
              <a:gd name="T18" fmla="*/ 24 w 54"/>
              <a:gd name="T19" fmla="*/ 6 h 63"/>
              <a:gd name="T20" fmla="*/ 0 w 54"/>
              <a:gd name="T21" fmla="*/ 14 h 63"/>
              <a:gd name="T22" fmla="*/ 9 w 54"/>
              <a:gd name="T23" fmla="*/ 14 h 63"/>
              <a:gd name="T24" fmla="*/ 7 w 54"/>
              <a:gd name="T25" fmla="*/ 22 h 63"/>
              <a:gd name="T26" fmla="*/ 16 w 54"/>
              <a:gd name="T27" fmla="*/ 26 h 63"/>
              <a:gd name="T28" fmla="*/ 14 w 54"/>
              <a:gd name="T29" fmla="*/ 29 h 63"/>
              <a:gd name="T30" fmla="*/ 28 w 54"/>
              <a:gd name="T31" fmla="*/ 29 h 63"/>
              <a:gd name="T32" fmla="*/ 31 w 54"/>
              <a:gd name="T33" fmla="*/ 33 h 63"/>
              <a:gd name="T34" fmla="*/ 21 w 54"/>
              <a:gd name="T35" fmla="*/ 35 h 63"/>
              <a:gd name="T36" fmla="*/ 28 w 54"/>
              <a:gd name="T37" fmla="*/ 37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63"/>
              <a:gd name="T59" fmla="*/ 54 w 54"/>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63">
                <a:moveTo>
                  <a:pt x="28" y="37"/>
                </a:moveTo>
                <a:lnTo>
                  <a:pt x="25" y="47"/>
                </a:lnTo>
                <a:lnTo>
                  <a:pt x="29" y="57"/>
                </a:lnTo>
                <a:lnTo>
                  <a:pt x="31" y="63"/>
                </a:lnTo>
                <a:lnTo>
                  <a:pt x="34" y="49"/>
                </a:lnTo>
                <a:lnTo>
                  <a:pt x="51" y="37"/>
                </a:lnTo>
                <a:lnTo>
                  <a:pt x="52" y="16"/>
                </a:lnTo>
                <a:lnTo>
                  <a:pt x="54" y="0"/>
                </a:lnTo>
                <a:lnTo>
                  <a:pt x="39" y="2"/>
                </a:lnTo>
                <a:lnTo>
                  <a:pt x="24" y="6"/>
                </a:lnTo>
                <a:lnTo>
                  <a:pt x="0" y="14"/>
                </a:lnTo>
                <a:lnTo>
                  <a:pt x="9" y="14"/>
                </a:lnTo>
                <a:lnTo>
                  <a:pt x="7" y="22"/>
                </a:lnTo>
                <a:lnTo>
                  <a:pt x="16" y="26"/>
                </a:lnTo>
                <a:lnTo>
                  <a:pt x="14" y="29"/>
                </a:lnTo>
                <a:lnTo>
                  <a:pt x="28" y="29"/>
                </a:lnTo>
                <a:lnTo>
                  <a:pt x="31" y="33"/>
                </a:lnTo>
                <a:lnTo>
                  <a:pt x="21" y="35"/>
                </a:lnTo>
                <a:lnTo>
                  <a:pt x="28" y="3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52" name="Freeform 140"/>
          <p:cNvSpPr>
            <a:spLocks/>
          </p:cNvSpPr>
          <p:nvPr/>
        </p:nvSpPr>
        <p:spPr bwMode="auto">
          <a:xfrm>
            <a:off x="5600701" y="4211638"/>
            <a:ext cx="198967" cy="176212"/>
          </a:xfrm>
          <a:custGeom>
            <a:avLst/>
            <a:gdLst>
              <a:gd name="T0" fmla="*/ 60 w 107"/>
              <a:gd name="T1" fmla="*/ 15 h 229"/>
              <a:gd name="T2" fmla="*/ 53 w 107"/>
              <a:gd name="T3" fmla="*/ 9 h 229"/>
              <a:gd name="T4" fmla="*/ 41 w 107"/>
              <a:gd name="T5" fmla="*/ 13 h 229"/>
              <a:gd name="T6" fmla="*/ 38 w 107"/>
              <a:gd name="T7" fmla="*/ 0 h 229"/>
              <a:gd name="T8" fmla="*/ 32 w 107"/>
              <a:gd name="T9" fmla="*/ 7 h 229"/>
              <a:gd name="T10" fmla="*/ 24 w 107"/>
              <a:gd name="T11" fmla="*/ 17 h 229"/>
              <a:gd name="T12" fmla="*/ 13 w 107"/>
              <a:gd name="T13" fmla="*/ 11 h 229"/>
              <a:gd name="T14" fmla="*/ 9 w 107"/>
              <a:gd name="T15" fmla="*/ 19 h 229"/>
              <a:gd name="T16" fmla="*/ 8 w 107"/>
              <a:gd name="T17" fmla="*/ 47 h 229"/>
              <a:gd name="T18" fmla="*/ 10 w 107"/>
              <a:gd name="T19" fmla="*/ 53 h 229"/>
              <a:gd name="T20" fmla="*/ 11 w 107"/>
              <a:gd name="T21" fmla="*/ 60 h 229"/>
              <a:gd name="T22" fmla="*/ 13 w 107"/>
              <a:gd name="T23" fmla="*/ 72 h 229"/>
              <a:gd name="T24" fmla="*/ 12 w 107"/>
              <a:gd name="T25" fmla="*/ 80 h 229"/>
              <a:gd name="T26" fmla="*/ 4 w 107"/>
              <a:gd name="T27" fmla="*/ 84 h 229"/>
              <a:gd name="T28" fmla="*/ 8 w 107"/>
              <a:gd name="T29" fmla="*/ 98 h 229"/>
              <a:gd name="T30" fmla="*/ 1 w 107"/>
              <a:gd name="T31" fmla="*/ 111 h 229"/>
              <a:gd name="T32" fmla="*/ 0 w 107"/>
              <a:gd name="T33" fmla="*/ 113 h 229"/>
              <a:gd name="T34" fmla="*/ 0 w 107"/>
              <a:gd name="T35" fmla="*/ 147 h 229"/>
              <a:gd name="T36" fmla="*/ 0 w 107"/>
              <a:gd name="T37" fmla="*/ 153 h 229"/>
              <a:gd name="T38" fmla="*/ 12 w 107"/>
              <a:gd name="T39" fmla="*/ 170 h 229"/>
              <a:gd name="T40" fmla="*/ 20 w 107"/>
              <a:gd name="T41" fmla="*/ 186 h 229"/>
              <a:gd name="T42" fmla="*/ 16 w 107"/>
              <a:gd name="T43" fmla="*/ 229 h 229"/>
              <a:gd name="T44" fmla="*/ 40 w 107"/>
              <a:gd name="T45" fmla="*/ 215 h 229"/>
              <a:gd name="T46" fmla="*/ 62 w 107"/>
              <a:gd name="T47" fmla="*/ 202 h 229"/>
              <a:gd name="T48" fmla="*/ 57 w 107"/>
              <a:gd name="T49" fmla="*/ 200 h 229"/>
              <a:gd name="T50" fmla="*/ 80 w 107"/>
              <a:gd name="T51" fmla="*/ 198 h 229"/>
              <a:gd name="T52" fmla="*/ 68 w 107"/>
              <a:gd name="T53" fmla="*/ 200 h 229"/>
              <a:gd name="T54" fmla="*/ 83 w 107"/>
              <a:gd name="T55" fmla="*/ 196 h 229"/>
              <a:gd name="T56" fmla="*/ 94 w 107"/>
              <a:gd name="T57" fmla="*/ 198 h 229"/>
              <a:gd name="T58" fmla="*/ 96 w 107"/>
              <a:gd name="T59" fmla="*/ 204 h 229"/>
              <a:gd name="T60" fmla="*/ 102 w 107"/>
              <a:gd name="T61" fmla="*/ 196 h 229"/>
              <a:gd name="T62" fmla="*/ 98 w 107"/>
              <a:gd name="T63" fmla="*/ 168 h 229"/>
              <a:gd name="T64" fmla="*/ 94 w 107"/>
              <a:gd name="T65" fmla="*/ 141 h 229"/>
              <a:gd name="T66" fmla="*/ 100 w 107"/>
              <a:gd name="T67" fmla="*/ 115 h 229"/>
              <a:gd name="T68" fmla="*/ 107 w 107"/>
              <a:gd name="T69" fmla="*/ 90 h 229"/>
              <a:gd name="T70" fmla="*/ 103 w 107"/>
              <a:gd name="T71" fmla="*/ 43 h 229"/>
              <a:gd name="T72" fmla="*/ 88 w 107"/>
              <a:gd name="T73" fmla="*/ 27 h 229"/>
              <a:gd name="T74" fmla="*/ 70 w 107"/>
              <a:gd name="T75" fmla="*/ 35 h 229"/>
              <a:gd name="T76" fmla="*/ 60 w 107"/>
              <a:gd name="T77" fmla="*/ 15 h 2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7"/>
              <a:gd name="T118" fmla="*/ 0 h 229"/>
              <a:gd name="T119" fmla="*/ 107 w 107"/>
              <a:gd name="T120" fmla="*/ 229 h 2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7" h="229">
                <a:moveTo>
                  <a:pt x="60" y="15"/>
                </a:moveTo>
                <a:lnTo>
                  <a:pt x="53" y="9"/>
                </a:lnTo>
                <a:lnTo>
                  <a:pt x="41" y="13"/>
                </a:lnTo>
                <a:lnTo>
                  <a:pt x="38" y="0"/>
                </a:lnTo>
                <a:lnTo>
                  <a:pt x="32" y="7"/>
                </a:lnTo>
                <a:lnTo>
                  <a:pt x="24" y="17"/>
                </a:lnTo>
                <a:lnTo>
                  <a:pt x="13" y="11"/>
                </a:lnTo>
                <a:lnTo>
                  <a:pt x="9" y="19"/>
                </a:lnTo>
                <a:lnTo>
                  <a:pt x="8" y="47"/>
                </a:lnTo>
                <a:lnTo>
                  <a:pt x="10" y="53"/>
                </a:lnTo>
                <a:lnTo>
                  <a:pt x="11" y="60"/>
                </a:lnTo>
                <a:lnTo>
                  <a:pt x="13" y="72"/>
                </a:lnTo>
                <a:lnTo>
                  <a:pt x="12" y="80"/>
                </a:lnTo>
                <a:lnTo>
                  <a:pt x="4" y="84"/>
                </a:lnTo>
                <a:lnTo>
                  <a:pt x="8" y="98"/>
                </a:lnTo>
                <a:lnTo>
                  <a:pt x="1" y="111"/>
                </a:lnTo>
                <a:lnTo>
                  <a:pt x="0" y="113"/>
                </a:lnTo>
                <a:lnTo>
                  <a:pt x="0" y="147"/>
                </a:lnTo>
                <a:lnTo>
                  <a:pt x="0" y="153"/>
                </a:lnTo>
                <a:lnTo>
                  <a:pt x="12" y="170"/>
                </a:lnTo>
                <a:lnTo>
                  <a:pt x="20" y="186"/>
                </a:lnTo>
                <a:lnTo>
                  <a:pt x="16" y="229"/>
                </a:lnTo>
                <a:lnTo>
                  <a:pt x="40" y="215"/>
                </a:lnTo>
                <a:lnTo>
                  <a:pt x="62" y="202"/>
                </a:lnTo>
                <a:lnTo>
                  <a:pt x="57" y="200"/>
                </a:lnTo>
                <a:lnTo>
                  <a:pt x="80" y="198"/>
                </a:lnTo>
                <a:lnTo>
                  <a:pt x="68" y="200"/>
                </a:lnTo>
                <a:lnTo>
                  <a:pt x="83" y="196"/>
                </a:lnTo>
                <a:lnTo>
                  <a:pt x="94" y="198"/>
                </a:lnTo>
                <a:lnTo>
                  <a:pt x="96" y="204"/>
                </a:lnTo>
                <a:lnTo>
                  <a:pt x="102" y="196"/>
                </a:lnTo>
                <a:lnTo>
                  <a:pt x="98" y="168"/>
                </a:lnTo>
                <a:lnTo>
                  <a:pt x="94" y="141"/>
                </a:lnTo>
                <a:lnTo>
                  <a:pt x="100" y="115"/>
                </a:lnTo>
                <a:lnTo>
                  <a:pt x="107" y="90"/>
                </a:lnTo>
                <a:lnTo>
                  <a:pt x="103" y="43"/>
                </a:lnTo>
                <a:lnTo>
                  <a:pt x="88" y="27"/>
                </a:lnTo>
                <a:lnTo>
                  <a:pt x="70" y="35"/>
                </a:lnTo>
                <a:lnTo>
                  <a:pt x="60" y="1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53" name="Freeform 141"/>
          <p:cNvSpPr>
            <a:spLocks/>
          </p:cNvSpPr>
          <p:nvPr/>
        </p:nvSpPr>
        <p:spPr bwMode="auto">
          <a:xfrm>
            <a:off x="5444067" y="4229101"/>
            <a:ext cx="99484" cy="87313"/>
          </a:xfrm>
          <a:custGeom>
            <a:avLst/>
            <a:gdLst>
              <a:gd name="T0" fmla="*/ 55 w 55"/>
              <a:gd name="T1" fmla="*/ 55 h 112"/>
              <a:gd name="T2" fmla="*/ 46 w 55"/>
              <a:gd name="T3" fmla="*/ 77 h 112"/>
              <a:gd name="T4" fmla="*/ 37 w 55"/>
              <a:gd name="T5" fmla="*/ 100 h 112"/>
              <a:gd name="T6" fmla="*/ 33 w 55"/>
              <a:gd name="T7" fmla="*/ 112 h 112"/>
              <a:gd name="T8" fmla="*/ 14 w 55"/>
              <a:gd name="T9" fmla="*/ 94 h 112"/>
              <a:gd name="T10" fmla="*/ 17 w 55"/>
              <a:gd name="T11" fmla="*/ 88 h 112"/>
              <a:gd name="T12" fmla="*/ 13 w 55"/>
              <a:gd name="T13" fmla="*/ 83 h 112"/>
              <a:gd name="T14" fmla="*/ 1 w 55"/>
              <a:gd name="T15" fmla="*/ 59 h 112"/>
              <a:gd name="T16" fmla="*/ 7 w 55"/>
              <a:gd name="T17" fmla="*/ 53 h 112"/>
              <a:gd name="T18" fmla="*/ 1 w 55"/>
              <a:gd name="T19" fmla="*/ 47 h 112"/>
              <a:gd name="T20" fmla="*/ 5 w 55"/>
              <a:gd name="T21" fmla="*/ 41 h 112"/>
              <a:gd name="T22" fmla="*/ 0 w 55"/>
              <a:gd name="T23" fmla="*/ 35 h 112"/>
              <a:gd name="T24" fmla="*/ 13 w 55"/>
              <a:gd name="T25" fmla="*/ 10 h 112"/>
              <a:gd name="T26" fmla="*/ 37 w 55"/>
              <a:gd name="T27" fmla="*/ 0 h 112"/>
              <a:gd name="T28" fmla="*/ 49 w 55"/>
              <a:gd name="T29" fmla="*/ 33 h 112"/>
              <a:gd name="T30" fmla="*/ 47 w 55"/>
              <a:gd name="T31" fmla="*/ 57 h 112"/>
              <a:gd name="T32" fmla="*/ 55 w 55"/>
              <a:gd name="T33" fmla="*/ 55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112"/>
              <a:gd name="T53" fmla="*/ 55 w 55"/>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112">
                <a:moveTo>
                  <a:pt x="55" y="55"/>
                </a:moveTo>
                <a:lnTo>
                  <a:pt x="46" y="77"/>
                </a:lnTo>
                <a:lnTo>
                  <a:pt x="37" y="100"/>
                </a:lnTo>
                <a:lnTo>
                  <a:pt x="33" y="112"/>
                </a:lnTo>
                <a:lnTo>
                  <a:pt x="14" y="94"/>
                </a:lnTo>
                <a:lnTo>
                  <a:pt x="17" y="88"/>
                </a:lnTo>
                <a:lnTo>
                  <a:pt x="13" y="83"/>
                </a:lnTo>
                <a:lnTo>
                  <a:pt x="1" y="59"/>
                </a:lnTo>
                <a:lnTo>
                  <a:pt x="7" y="53"/>
                </a:lnTo>
                <a:lnTo>
                  <a:pt x="1" y="47"/>
                </a:lnTo>
                <a:lnTo>
                  <a:pt x="5" y="41"/>
                </a:lnTo>
                <a:lnTo>
                  <a:pt x="0" y="35"/>
                </a:lnTo>
                <a:lnTo>
                  <a:pt x="13" y="10"/>
                </a:lnTo>
                <a:lnTo>
                  <a:pt x="37" y="0"/>
                </a:lnTo>
                <a:lnTo>
                  <a:pt x="49" y="33"/>
                </a:lnTo>
                <a:lnTo>
                  <a:pt x="47" y="57"/>
                </a:lnTo>
                <a:lnTo>
                  <a:pt x="55" y="5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54" name="Freeform 142"/>
          <p:cNvSpPr>
            <a:spLocks/>
          </p:cNvSpPr>
          <p:nvPr/>
        </p:nvSpPr>
        <p:spPr bwMode="auto">
          <a:xfrm>
            <a:off x="5875867" y="4198938"/>
            <a:ext cx="59267" cy="139700"/>
          </a:xfrm>
          <a:custGeom>
            <a:avLst/>
            <a:gdLst>
              <a:gd name="T0" fmla="*/ 15 w 33"/>
              <a:gd name="T1" fmla="*/ 4 h 182"/>
              <a:gd name="T2" fmla="*/ 0 w 33"/>
              <a:gd name="T3" fmla="*/ 0 h 182"/>
              <a:gd name="T4" fmla="*/ 3 w 33"/>
              <a:gd name="T5" fmla="*/ 12 h 182"/>
              <a:gd name="T6" fmla="*/ 10 w 33"/>
              <a:gd name="T7" fmla="*/ 43 h 182"/>
              <a:gd name="T8" fmla="*/ 10 w 33"/>
              <a:gd name="T9" fmla="*/ 59 h 182"/>
              <a:gd name="T10" fmla="*/ 11 w 33"/>
              <a:gd name="T11" fmla="*/ 84 h 182"/>
              <a:gd name="T12" fmla="*/ 14 w 33"/>
              <a:gd name="T13" fmla="*/ 108 h 182"/>
              <a:gd name="T14" fmla="*/ 14 w 33"/>
              <a:gd name="T15" fmla="*/ 137 h 182"/>
              <a:gd name="T16" fmla="*/ 15 w 33"/>
              <a:gd name="T17" fmla="*/ 165 h 182"/>
              <a:gd name="T18" fmla="*/ 25 w 33"/>
              <a:gd name="T19" fmla="*/ 182 h 182"/>
              <a:gd name="T20" fmla="*/ 33 w 33"/>
              <a:gd name="T21" fmla="*/ 178 h 182"/>
              <a:gd name="T22" fmla="*/ 32 w 33"/>
              <a:gd name="T23" fmla="*/ 151 h 182"/>
              <a:gd name="T24" fmla="*/ 32 w 33"/>
              <a:gd name="T25" fmla="*/ 124 h 182"/>
              <a:gd name="T26" fmla="*/ 31 w 33"/>
              <a:gd name="T27" fmla="*/ 96 h 182"/>
              <a:gd name="T28" fmla="*/ 29 w 33"/>
              <a:gd name="T29" fmla="*/ 69 h 182"/>
              <a:gd name="T30" fmla="*/ 27 w 33"/>
              <a:gd name="T31" fmla="*/ 41 h 182"/>
              <a:gd name="T32" fmla="*/ 17 w 33"/>
              <a:gd name="T33" fmla="*/ 20 h 182"/>
              <a:gd name="T34" fmla="*/ 20 w 33"/>
              <a:gd name="T35" fmla="*/ 4 h 182"/>
              <a:gd name="T36" fmla="*/ 15 w 33"/>
              <a:gd name="T37" fmla="*/ 4 h 1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182"/>
              <a:gd name="T59" fmla="*/ 33 w 33"/>
              <a:gd name="T60" fmla="*/ 182 h 1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182">
                <a:moveTo>
                  <a:pt x="15" y="4"/>
                </a:moveTo>
                <a:lnTo>
                  <a:pt x="0" y="0"/>
                </a:lnTo>
                <a:lnTo>
                  <a:pt x="3" y="12"/>
                </a:lnTo>
                <a:lnTo>
                  <a:pt x="10" y="43"/>
                </a:lnTo>
                <a:lnTo>
                  <a:pt x="10" y="59"/>
                </a:lnTo>
                <a:lnTo>
                  <a:pt x="11" y="84"/>
                </a:lnTo>
                <a:lnTo>
                  <a:pt x="14" y="108"/>
                </a:lnTo>
                <a:lnTo>
                  <a:pt x="14" y="137"/>
                </a:lnTo>
                <a:lnTo>
                  <a:pt x="15" y="165"/>
                </a:lnTo>
                <a:lnTo>
                  <a:pt x="25" y="182"/>
                </a:lnTo>
                <a:lnTo>
                  <a:pt x="33" y="178"/>
                </a:lnTo>
                <a:lnTo>
                  <a:pt x="32" y="151"/>
                </a:lnTo>
                <a:lnTo>
                  <a:pt x="32" y="124"/>
                </a:lnTo>
                <a:lnTo>
                  <a:pt x="31" y="96"/>
                </a:lnTo>
                <a:lnTo>
                  <a:pt x="29" y="69"/>
                </a:lnTo>
                <a:lnTo>
                  <a:pt x="27" y="41"/>
                </a:lnTo>
                <a:lnTo>
                  <a:pt x="17" y="20"/>
                </a:lnTo>
                <a:lnTo>
                  <a:pt x="20" y="4"/>
                </a:lnTo>
                <a:lnTo>
                  <a:pt x="15"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55" name="Freeform 143"/>
          <p:cNvSpPr>
            <a:spLocks/>
          </p:cNvSpPr>
          <p:nvPr/>
        </p:nvSpPr>
        <p:spPr bwMode="auto">
          <a:xfrm>
            <a:off x="5604933" y="3479800"/>
            <a:ext cx="660400" cy="493713"/>
          </a:xfrm>
          <a:custGeom>
            <a:avLst/>
            <a:gdLst>
              <a:gd name="T0" fmla="*/ 0 w 362"/>
              <a:gd name="T1" fmla="*/ 336 h 646"/>
              <a:gd name="T2" fmla="*/ 16 w 362"/>
              <a:gd name="T3" fmla="*/ 371 h 646"/>
              <a:gd name="T4" fmla="*/ 50 w 362"/>
              <a:gd name="T5" fmla="*/ 412 h 646"/>
              <a:gd name="T6" fmla="*/ 79 w 362"/>
              <a:gd name="T7" fmla="*/ 452 h 646"/>
              <a:gd name="T8" fmla="*/ 106 w 362"/>
              <a:gd name="T9" fmla="*/ 487 h 646"/>
              <a:gd name="T10" fmla="*/ 132 w 362"/>
              <a:gd name="T11" fmla="*/ 522 h 646"/>
              <a:gd name="T12" fmla="*/ 159 w 362"/>
              <a:gd name="T13" fmla="*/ 557 h 646"/>
              <a:gd name="T14" fmla="*/ 172 w 362"/>
              <a:gd name="T15" fmla="*/ 587 h 646"/>
              <a:gd name="T16" fmla="*/ 206 w 362"/>
              <a:gd name="T17" fmla="*/ 618 h 646"/>
              <a:gd name="T18" fmla="*/ 226 w 362"/>
              <a:gd name="T19" fmla="*/ 646 h 646"/>
              <a:gd name="T20" fmla="*/ 255 w 362"/>
              <a:gd name="T21" fmla="*/ 636 h 646"/>
              <a:gd name="T22" fmla="*/ 283 w 362"/>
              <a:gd name="T23" fmla="*/ 585 h 646"/>
              <a:gd name="T24" fmla="*/ 323 w 362"/>
              <a:gd name="T25" fmla="*/ 536 h 646"/>
              <a:gd name="T26" fmla="*/ 362 w 362"/>
              <a:gd name="T27" fmla="*/ 487 h 646"/>
              <a:gd name="T28" fmla="*/ 334 w 362"/>
              <a:gd name="T29" fmla="*/ 452 h 646"/>
              <a:gd name="T30" fmla="*/ 315 w 362"/>
              <a:gd name="T31" fmla="*/ 393 h 646"/>
              <a:gd name="T32" fmla="*/ 323 w 362"/>
              <a:gd name="T33" fmla="*/ 338 h 646"/>
              <a:gd name="T34" fmla="*/ 315 w 362"/>
              <a:gd name="T35" fmla="*/ 253 h 646"/>
              <a:gd name="T36" fmla="*/ 311 w 362"/>
              <a:gd name="T37" fmla="*/ 210 h 646"/>
              <a:gd name="T38" fmla="*/ 293 w 362"/>
              <a:gd name="T39" fmla="*/ 149 h 646"/>
              <a:gd name="T40" fmla="*/ 287 w 362"/>
              <a:gd name="T41" fmla="*/ 87 h 646"/>
              <a:gd name="T42" fmla="*/ 292 w 362"/>
              <a:gd name="T43" fmla="*/ 10 h 646"/>
              <a:gd name="T44" fmla="*/ 270 w 362"/>
              <a:gd name="T45" fmla="*/ 0 h 646"/>
              <a:gd name="T46" fmla="*/ 237 w 362"/>
              <a:gd name="T47" fmla="*/ 6 h 646"/>
              <a:gd name="T48" fmla="*/ 200 w 362"/>
              <a:gd name="T49" fmla="*/ 6 h 646"/>
              <a:gd name="T50" fmla="*/ 154 w 362"/>
              <a:gd name="T51" fmla="*/ 30 h 646"/>
              <a:gd name="T52" fmla="*/ 130 w 362"/>
              <a:gd name="T53" fmla="*/ 53 h 646"/>
              <a:gd name="T54" fmla="*/ 118 w 362"/>
              <a:gd name="T55" fmla="*/ 75 h 646"/>
              <a:gd name="T56" fmla="*/ 122 w 362"/>
              <a:gd name="T57" fmla="*/ 130 h 646"/>
              <a:gd name="T58" fmla="*/ 129 w 362"/>
              <a:gd name="T59" fmla="*/ 171 h 646"/>
              <a:gd name="T60" fmla="*/ 87 w 362"/>
              <a:gd name="T61" fmla="*/ 189 h 646"/>
              <a:gd name="T62" fmla="*/ 76 w 362"/>
              <a:gd name="T63" fmla="*/ 228 h 646"/>
              <a:gd name="T64" fmla="*/ 47 w 362"/>
              <a:gd name="T65" fmla="*/ 253 h 646"/>
              <a:gd name="T66" fmla="*/ 19 w 362"/>
              <a:gd name="T67" fmla="*/ 281 h 6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2"/>
              <a:gd name="T103" fmla="*/ 0 h 646"/>
              <a:gd name="T104" fmla="*/ 362 w 362"/>
              <a:gd name="T105" fmla="*/ 646 h 6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2" h="646">
                <a:moveTo>
                  <a:pt x="4" y="295"/>
                </a:moveTo>
                <a:lnTo>
                  <a:pt x="0" y="336"/>
                </a:lnTo>
                <a:lnTo>
                  <a:pt x="0" y="351"/>
                </a:lnTo>
                <a:lnTo>
                  <a:pt x="16" y="371"/>
                </a:lnTo>
                <a:lnTo>
                  <a:pt x="33" y="393"/>
                </a:lnTo>
                <a:lnTo>
                  <a:pt x="50" y="412"/>
                </a:lnTo>
                <a:lnTo>
                  <a:pt x="67" y="434"/>
                </a:lnTo>
                <a:lnTo>
                  <a:pt x="79" y="452"/>
                </a:lnTo>
                <a:lnTo>
                  <a:pt x="93" y="469"/>
                </a:lnTo>
                <a:lnTo>
                  <a:pt x="106" y="487"/>
                </a:lnTo>
                <a:lnTo>
                  <a:pt x="119" y="504"/>
                </a:lnTo>
                <a:lnTo>
                  <a:pt x="132" y="522"/>
                </a:lnTo>
                <a:lnTo>
                  <a:pt x="145" y="540"/>
                </a:lnTo>
                <a:lnTo>
                  <a:pt x="159" y="557"/>
                </a:lnTo>
                <a:lnTo>
                  <a:pt x="172" y="575"/>
                </a:lnTo>
                <a:lnTo>
                  <a:pt x="172" y="587"/>
                </a:lnTo>
                <a:lnTo>
                  <a:pt x="181" y="601"/>
                </a:lnTo>
                <a:lnTo>
                  <a:pt x="206" y="618"/>
                </a:lnTo>
                <a:lnTo>
                  <a:pt x="206" y="646"/>
                </a:lnTo>
                <a:lnTo>
                  <a:pt x="226" y="646"/>
                </a:lnTo>
                <a:lnTo>
                  <a:pt x="240" y="640"/>
                </a:lnTo>
                <a:lnTo>
                  <a:pt x="255" y="636"/>
                </a:lnTo>
                <a:lnTo>
                  <a:pt x="269" y="610"/>
                </a:lnTo>
                <a:lnTo>
                  <a:pt x="283" y="585"/>
                </a:lnTo>
                <a:lnTo>
                  <a:pt x="303" y="559"/>
                </a:lnTo>
                <a:lnTo>
                  <a:pt x="323" y="536"/>
                </a:lnTo>
                <a:lnTo>
                  <a:pt x="342" y="512"/>
                </a:lnTo>
                <a:lnTo>
                  <a:pt x="362" y="487"/>
                </a:lnTo>
                <a:lnTo>
                  <a:pt x="354" y="459"/>
                </a:lnTo>
                <a:lnTo>
                  <a:pt x="334" y="452"/>
                </a:lnTo>
                <a:lnTo>
                  <a:pt x="327" y="422"/>
                </a:lnTo>
                <a:lnTo>
                  <a:pt x="315" y="393"/>
                </a:lnTo>
                <a:lnTo>
                  <a:pt x="324" y="379"/>
                </a:lnTo>
                <a:lnTo>
                  <a:pt x="323" y="338"/>
                </a:lnTo>
                <a:lnTo>
                  <a:pt x="323" y="295"/>
                </a:lnTo>
                <a:lnTo>
                  <a:pt x="315" y="253"/>
                </a:lnTo>
                <a:lnTo>
                  <a:pt x="316" y="244"/>
                </a:lnTo>
                <a:lnTo>
                  <a:pt x="311" y="210"/>
                </a:lnTo>
                <a:lnTo>
                  <a:pt x="306" y="175"/>
                </a:lnTo>
                <a:lnTo>
                  <a:pt x="293" y="149"/>
                </a:lnTo>
                <a:lnTo>
                  <a:pt x="280" y="114"/>
                </a:lnTo>
                <a:lnTo>
                  <a:pt x="287" y="87"/>
                </a:lnTo>
                <a:lnTo>
                  <a:pt x="294" y="61"/>
                </a:lnTo>
                <a:lnTo>
                  <a:pt x="292" y="10"/>
                </a:lnTo>
                <a:lnTo>
                  <a:pt x="297" y="2"/>
                </a:lnTo>
                <a:lnTo>
                  <a:pt x="270" y="0"/>
                </a:lnTo>
                <a:lnTo>
                  <a:pt x="256" y="0"/>
                </a:lnTo>
                <a:lnTo>
                  <a:pt x="237" y="6"/>
                </a:lnTo>
                <a:lnTo>
                  <a:pt x="218" y="6"/>
                </a:lnTo>
                <a:lnTo>
                  <a:pt x="200" y="6"/>
                </a:lnTo>
                <a:lnTo>
                  <a:pt x="177" y="18"/>
                </a:lnTo>
                <a:lnTo>
                  <a:pt x="154" y="30"/>
                </a:lnTo>
                <a:lnTo>
                  <a:pt x="145" y="40"/>
                </a:lnTo>
                <a:lnTo>
                  <a:pt x="130" y="53"/>
                </a:lnTo>
                <a:lnTo>
                  <a:pt x="114" y="67"/>
                </a:lnTo>
                <a:lnTo>
                  <a:pt x="118" y="75"/>
                </a:lnTo>
                <a:lnTo>
                  <a:pt x="120" y="102"/>
                </a:lnTo>
                <a:lnTo>
                  <a:pt x="122" y="130"/>
                </a:lnTo>
                <a:lnTo>
                  <a:pt x="133" y="161"/>
                </a:lnTo>
                <a:lnTo>
                  <a:pt x="129" y="171"/>
                </a:lnTo>
                <a:lnTo>
                  <a:pt x="111" y="173"/>
                </a:lnTo>
                <a:lnTo>
                  <a:pt x="87" y="189"/>
                </a:lnTo>
                <a:lnTo>
                  <a:pt x="88" y="212"/>
                </a:lnTo>
                <a:lnTo>
                  <a:pt x="76" y="228"/>
                </a:lnTo>
                <a:lnTo>
                  <a:pt x="63" y="244"/>
                </a:lnTo>
                <a:lnTo>
                  <a:pt x="47" y="253"/>
                </a:lnTo>
                <a:lnTo>
                  <a:pt x="32" y="265"/>
                </a:lnTo>
                <a:lnTo>
                  <a:pt x="19" y="281"/>
                </a:lnTo>
                <a:lnTo>
                  <a:pt x="4" y="29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56" name="Freeform 144"/>
          <p:cNvSpPr>
            <a:spLocks/>
          </p:cNvSpPr>
          <p:nvPr/>
        </p:nvSpPr>
        <p:spPr bwMode="auto">
          <a:xfrm>
            <a:off x="5427133" y="3702050"/>
            <a:ext cx="19051" cy="15875"/>
          </a:xfrm>
          <a:custGeom>
            <a:avLst/>
            <a:gdLst>
              <a:gd name="T0" fmla="*/ 10 w 10"/>
              <a:gd name="T1" fmla="*/ 0 h 19"/>
              <a:gd name="T2" fmla="*/ 9 w 10"/>
              <a:gd name="T3" fmla="*/ 15 h 19"/>
              <a:gd name="T4" fmla="*/ 0 w 10"/>
              <a:gd name="T5" fmla="*/ 19 h 19"/>
              <a:gd name="T6" fmla="*/ 10 w 10"/>
              <a:gd name="T7" fmla="*/ 0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10" y="0"/>
                </a:moveTo>
                <a:lnTo>
                  <a:pt x="9" y="15"/>
                </a:lnTo>
                <a:lnTo>
                  <a:pt x="0" y="19"/>
                </a:lnTo>
                <a:lnTo>
                  <a:pt x="1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57" name="Freeform 145"/>
          <p:cNvSpPr>
            <a:spLocks/>
          </p:cNvSpPr>
          <p:nvPr/>
        </p:nvSpPr>
        <p:spPr bwMode="auto">
          <a:xfrm>
            <a:off x="5348817" y="3714751"/>
            <a:ext cx="14816" cy="11113"/>
          </a:xfrm>
          <a:custGeom>
            <a:avLst/>
            <a:gdLst>
              <a:gd name="T0" fmla="*/ 9 w 9"/>
              <a:gd name="T1" fmla="*/ 0 h 14"/>
              <a:gd name="T2" fmla="*/ 0 w 9"/>
              <a:gd name="T3" fmla="*/ 14 h 14"/>
              <a:gd name="T4" fmla="*/ 0 w 9"/>
              <a:gd name="T5" fmla="*/ 2 h 14"/>
              <a:gd name="T6" fmla="*/ 9 w 9"/>
              <a:gd name="T7" fmla="*/ 0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0"/>
                </a:moveTo>
                <a:lnTo>
                  <a:pt x="0" y="14"/>
                </a:lnTo>
                <a:lnTo>
                  <a:pt x="0" y="2"/>
                </a:lnTo>
                <a:lnTo>
                  <a:pt x="9"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58" name="Freeform 146"/>
          <p:cNvSpPr>
            <a:spLocks/>
          </p:cNvSpPr>
          <p:nvPr/>
        </p:nvSpPr>
        <p:spPr bwMode="auto">
          <a:xfrm>
            <a:off x="5378451" y="3727451"/>
            <a:ext cx="12700" cy="4763"/>
          </a:xfrm>
          <a:custGeom>
            <a:avLst/>
            <a:gdLst>
              <a:gd name="T0" fmla="*/ 7 w 7"/>
              <a:gd name="T1" fmla="*/ 0 h 8"/>
              <a:gd name="T2" fmla="*/ 6 w 7"/>
              <a:gd name="T3" fmla="*/ 8 h 8"/>
              <a:gd name="T4" fmla="*/ 0 w 7"/>
              <a:gd name="T5" fmla="*/ 0 h 8"/>
              <a:gd name="T6" fmla="*/ 7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7" y="0"/>
                </a:moveTo>
                <a:lnTo>
                  <a:pt x="6" y="8"/>
                </a:lnTo>
                <a:lnTo>
                  <a:pt x="0" y="0"/>
                </a:lnTo>
                <a:lnTo>
                  <a:pt x="7"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59" name="Freeform 147"/>
          <p:cNvSpPr>
            <a:spLocks/>
          </p:cNvSpPr>
          <p:nvPr/>
        </p:nvSpPr>
        <p:spPr bwMode="auto">
          <a:xfrm>
            <a:off x="5446184" y="3692526"/>
            <a:ext cx="8467" cy="4763"/>
          </a:xfrm>
          <a:custGeom>
            <a:avLst/>
            <a:gdLst>
              <a:gd name="T0" fmla="*/ 5 w 6"/>
              <a:gd name="T1" fmla="*/ 6 h 6"/>
              <a:gd name="T2" fmla="*/ 6 w 6"/>
              <a:gd name="T3" fmla="*/ 0 h 6"/>
              <a:gd name="T4" fmla="*/ 0 w 6"/>
              <a:gd name="T5" fmla="*/ 4 h 6"/>
              <a:gd name="T6" fmla="*/ 5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5" y="6"/>
                </a:moveTo>
                <a:lnTo>
                  <a:pt x="6" y="0"/>
                </a:lnTo>
                <a:lnTo>
                  <a:pt x="0" y="4"/>
                </a:lnTo>
                <a:lnTo>
                  <a:pt x="5" y="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60" name="Freeform 148"/>
          <p:cNvSpPr>
            <a:spLocks/>
          </p:cNvSpPr>
          <p:nvPr/>
        </p:nvSpPr>
        <p:spPr bwMode="auto">
          <a:xfrm>
            <a:off x="5090584" y="4044950"/>
            <a:ext cx="8467" cy="0"/>
          </a:xfrm>
          <a:custGeom>
            <a:avLst/>
            <a:gdLst>
              <a:gd name="T0" fmla="*/ 4 w 4"/>
              <a:gd name="T1" fmla="*/ 2 h 2"/>
              <a:gd name="T2" fmla="*/ 1 w 4"/>
              <a:gd name="T3" fmla="*/ 2 h 2"/>
              <a:gd name="T4" fmla="*/ 0 w 4"/>
              <a:gd name="T5" fmla="*/ 0 h 2"/>
              <a:gd name="T6" fmla="*/ 4 w 4"/>
              <a:gd name="T7" fmla="*/ 2 h 2"/>
              <a:gd name="T8" fmla="*/ 0 60000 65536"/>
              <a:gd name="T9" fmla="*/ 0 60000 65536"/>
              <a:gd name="T10" fmla="*/ 0 60000 65536"/>
              <a:gd name="T11" fmla="*/ 0 60000 65536"/>
              <a:gd name="T12" fmla="*/ 0 w 4"/>
              <a:gd name="T13" fmla="*/ 0 h 2"/>
              <a:gd name="T14" fmla="*/ 4 w 4"/>
              <a:gd name="T15" fmla="*/ 0 h 2"/>
            </a:gdLst>
            <a:ahLst/>
            <a:cxnLst>
              <a:cxn ang="T8">
                <a:pos x="T0" y="T1"/>
              </a:cxn>
              <a:cxn ang="T9">
                <a:pos x="T2" y="T3"/>
              </a:cxn>
              <a:cxn ang="T10">
                <a:pos x="T4" y="T5"/>
              </a:cxn>
              <a:cxn ang="T11">
                <a:pos x="T6" y="T7"/>
              </a:cxn>
            </a:cxnLst>
            <a:rect l="T12" t="T13" r="T14" b="T15"/>
            <a:pathLst>
              <a:path w="4" h="2">
                <a:moveTo>
                  <a:pt x="4" y="2"/>
                </a:moveTo>
                <a:lnTo>
                  <a:pt x="1" y="2"/>
                </a:lnTo>
                <a:lnTo>
                  <a:pt x="0" y="0"/>
                </a:lnTo>
                <a:lnTo>
                  <a:pt x="4"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61" name="Rectangle 149"/>
          <p:cNvSpPr>
            <a:spLocks noChangeArrowheads="1"/>
          </p:cNvSpPr>
          <p:nvPr/>
        </p:nvSpPr>
        <p:spPr bwMode="auto">
          <a:xfrm>
            <a:off x="5710767" y="3500438"/>
            <a:ext cx="6351" cy="0"/>
          </a:xfrm>
          <a:prstGeom prst="rect">
            <a:avLst/>
          </a:prstGeom>
          <a:solidFill>
            <a:schemeClr val="hlink"/>
          </a:solidFill>
          <a:ln w="1588">
            <a:noFill/>
            <a:miter lim="800000"/>
            <a:headEnd/>
            <a:tailEnd/>
          </a:ln>
          <a:effectLst>
            <a:prstShdw prst="shdw17" dist="17961" dir="2700000">
              <a:schemeClr val="hlink">
                <a:gamma/>
                <a:shade val="60000"/>
                <a:invGamma/>
              </a:schemeClr>
            </a:prstShdw>
          </a:effectLst>
        </p:spPr>
        <p:txBody>
          <a:bodyPr/>
          <a:lstStyle/>
          <a:p>
            <a:pPr algn="ctr" eaLnBrk="0" hangingPunct="0">
              <a:lnSpc>
                <a:spcPct val="90000"/>
              </a:lnSpc>
              <a:spcBef>
                <a:spcPct val="20000"/>
              </a:spcBef>
              <a:spcAft>
                <a:spcPct val="50000"/>
              </a:spcAft>
              <a:buClr>
                <a:schemeClr val="accent1"/>
              </a:buClr>
              <a:buFont typeface="Wingdings" pitchFamily="2" charset="2"/>
              <a:buNone/>
              <a:defRPr/>
            </a:pPr>
            <a:endParaRPr lang="en-US">
              <a:ea typeface="+mn-ea"/>
              <a:cs typeface="+mn-cs"/>
            </a:endParaRPr>
          </a:p>
        </p:txBody>
      </p:sp>
      <p:sp>
        <p:nvSpPr>
          <p:cNvPr id="1344662" name="Freeform 150"/>
          <p:cNvSpPr>
            <a:spLocks/>
          </p:cNvSpPr>
          <p:nvPr/>
        </p:nvSpPr>
        <p:spPr bwMode="auto">
          <a:xfrm>
            <a:off x="6178551" y="3584576"/>
            <a:ext cx="508000" cy="377825"/>
          </a:xfrm>
          <a:custGeom>
            <a:avLst/>
            <a:gdLst>
              <a:gd name="T0" fmla="*/ 262 w 279"/>
              <a:gd name="T1" fmla="*/ 496 h 496"/>
              <a:gd name="T2" fmla="*/ 262 w 279"/>
              <a:gd name="T3" fmla="*/ 476 h 496"/>
              <a:gd name="T4" fmla="*/ 279 w 279"/>
              <a:gd name="T5" fmla="*/ 476 h 496"/>
              <a:gd name="T6" fmla="*/ 278 w 279"/>
              <a:gd name="T7" fmla="*/ 441 h 496"/>
              <a:gd name="T8" fmla="*/ 277 w 279"/>
              <a:gd name="T9" fmla="*/ 404 h 496"/>
              <a:gd name="T10" fmla="*/ 276 w 279"/>
              <a:gd name="T11" fmla="*/ 370 h 496"/>
              <a:gd name="T12" fmla="*/ 276 w 279"/>
              <a:gd name="T13" fmla="*/ 337 h 496"/>
              <a:gd name="T14" fmla="*/ 275 w 279"/>
              <a:gd name="T15" fmla="*/ 302 h 496"/>
              <a:gd name="T16" fmla="*/ 273 w 279"/>
              <a:gd name="T17" fmla="*/ 268 h 496"/>
              <a:gd name="T18" fmla="*/ 272 w 279"/>
              <a:gd name="T19" fmla="*/ 235 h 496"/>
              <a:gd name="T20" fmla="*/ 270 w 279"/>
              <a:gd name="T21" fmla="*/ 200 h 496"/>
              <a:gd name="T22" fmla="*/ 269 w 279"/>
              <a:gd name="T23" fmla="*/ 166 h 496"/>
              <a:gd name="T24" fmla="*/ 268 w 279"/>
              <a:gd name="T25" fmla="*/ 131 h 496"/>
              <a:gd name="T26" fmla="*/ 267 w 279"/>
              <a:gd name="T27" fmla="*/ 104 h 496"/>
              <a:gd name="T28" fmla="*/ 266 w 279"/>
              <a:gd name="T29" fmla="*/ 76 h 496"/>
              <a:gd name="T30" fmla="*/ 269 w 279"/>
              <a:gd name="T31" fmla="*/ 55 h 496"/>
              <a:gd name="T32" fmla="*/ 259 w 279"/>
              <a:gd name="T33" fmla="*/ 41 h 496"/>
              <a:gd name="T34" fmla="*/ 233 w 279"/>
              <a:gd name="T35" fmla="*/ 29 h 496"/>
              <a:gd name="T36" fmla="*/ 230 w 279"/>
              <a:gd name="T37" fmla="*/ 17 h 496"/>
              <a:gd name="T38" fmla="*/ 206 w 279"/>
              <a:gd name="T39" fmla="*/ 8 h 496"/>
              <a:gd name="T40" fmla="*/ 193 w 279"/>
              <a:gd name="T41" fmla="*/ 21 h 496"/>
              <a:gd name="T42" fmla="*/ 181 w 279"/>
              <a:gd name="T43" fmla="*/ 35 h 496"/>
              <a:gd name="T44" fmla="*/ 182 w 279"/>
              <a:gd name="T45" fmla="*/ 84 h 496"/>
              <a:gd name="T46" fmla="*/ 165 w 279"/>
              <a:gd name="T47" fmla="*/ 104 h 496"/>
              <a:gd name="T48" fmla="*/ 145 w 279"/>
              <a:gd name="T49" fmla="*/ 86 h 496"/>
              <a:gd name="T50" fmla="*/ 125 w 279"/>
              <a:gd name="T51" fmla="*/ 70 h 496"/>
              <a:gd name="T52" fmla="*/ 105 w 279"/>
              <a:gd name="T53" fmla="*/ 59 h 496"/>
              <a:gd name="T54" fmla="*/ 97 w 279"/>
              <a:gd name="T55" fmla="*/ 27 h 496"/>
              <a:gd name="T56" fmla="*/ 77 w 279"/>
              <a:gd name="T57" fmla="*/ 19 h 496"/>
              <a:gd name="T58" fmla="*/ 59 w 279"/>
              <a:gd name="T59" fmla="*/ 9 h 496"/>
              <a:gd name="T60" fmla="*/ 33 w 279"/>
              <a:gd name="T61" fmla="*/ 0 h 496"/>
              <a:gd name="T62" fmla="*/ 32 w 279"/>
              <a:gd name="T63" fmla="*/ 27 h 496"/>
              <a:gd name="T64" fmla="*/ 21 w 279"/>
              <a:gd name="T65" fmla="*/ 45 h 496"/>
              <a:gd name="T66" fmla="*/ 10 w 279"/>
              <a:gd name="T67" fmla="*/ 62 h 496"/>
              <a:gd name="T68" fmla="*/ 10 w 279"/>
              <a:gd name="T69" fmla="*/ 92 h 496"/>
              <a:gd name="T70" fmla="*/ 1 w 279"/>
              <a:gd name="T71" fmla="*/ 106 h 496"/>
              <a:gd name="T72" fmla="*/ 0 w 279"/>
              <a:gd name="T73" fmla="*/ 115 h 496"/>
              <a:gd name="T74" fmla="*/ 8 w 279"/>
              <a:gd name="T75" fmla="*/ 157 h 496"/>
              <a:gd name="T76" fmla="*/ 8 w 279"/>
              <a:gd name="T77" fmla="*/ 200 h 496"/>
              <a:gd name="T78" fmla="*/ 9 w 279"/>
              <a:gd name="T79" fmla="*/ 241 h 496"/>
              <a:gd name="T80" fmla="*/ 0 w 279"/>
              <a:gd name="T81" fmla="*/ 255 h 496"/>
              <a:gd name="T82" fmla="*/ 12 w 279"/>
              <a:gd name="T83" fmla="*/ 284 h 496"/>
              <a:gd name="T84" fmla="*/ 19 w 279"/>
              <a:gd name="T85" fmla="*/ 314 h 496"/>
              <a:gd name="T86" fmla="*/ 39 w 279"/>
              <a:gd name="T87" fmla="*/ 321 h 496"/>
              <a:gd name="T88" fmla="*/ 47 w 279"/>
              <a:gd name="T89" fmla="*/ 349 h 496"/>
              <a:gd name="T90" fmla="*/ 72 w 279"/>
              <a:gd name="T91" fmla="*/ 361 h 496"/>
              <a:gd name="T92" fmla="*/ 87 w 279"/>
              <a:gd name="T93" fmla="*/ 382 h 496"/>
              <a:gd name="T94" fmla="*/ 100 w 279"/>
              <a:gd name="T95" fmla="*/ 368 h 496"/>
              <a:gd name="T96" fmla="*/ 118 w 279"/>
              <a:gd name="T97" fmla="*/ 351 h 496"/>
              <a:gd name="T98" fmla="*/ 136 w 279"/>
              <a:gd name="T99" fmla="*/ 368 h 496"/>
              <a:gd name="T100" fmla="*/ 154 w 279"/>
              <a:gd name="T101" fmla="*/ 386 h 496"/>
              <a:gd name="T102" fmla="*/ 171 w 279"/>
              <a:gd name="T103" fmla="*/ 404 h 496"/>
              <a:gd name="T104" fmla="*/ 190 w 279"/>
              <a:gd name="T105" fmla="*/ 423 h 496"/>
              <a:gd name="T106" fmla="*/ 208 w 279"/>
              <a:gd name="T107" fmla="*/ 441 h 496"/>
              <a:gd name="T108" fmla="*/ 225 w 279"/>
              <a:gd name="T109" fmla="*/ 459 h 496"/>
              <a:gd name="T110" fmla="*/ 244 w 279"/>
              <a:gd name="T111" fmla="*/ 476 h 496"/>
              <a:gd name="T112" fmla="*/ 262 w 279"/>
              <a:gd name="T113" fmla="*/ 496 h 4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9"/>
              <a:gd name="T172" fmla="*/ 0 h 496"/>
              <a:gd name="T173" fmla="*/ 279 w 279"/>
              <a:gd name="T174" fmla="*/ 496 h 4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9" h="496">
                <a:moveTo>
                  <a:pt x="262" y="496"/>
                </a:moveTo>
                <a:lnTo>
                  <a:pt x="262" y="476"/>
                </a:lnTo>
                <a:lnTo>
                  <a:pt x="279" y="476"/>
                </a:lnTo>
                <a:lnTo>
                  <a:pt x="278" y="441"/>
                </a:lnTo>
                <a:lnTo>
                  <a:pt x="277" y="404"/>
                </a:lnTo>
                <a:lnTo>
                  <a:pt x="276" y="370"/>
                </a:lnTo>
                <a:lnTo>
                  <a:pt x="276" y="337"/>
                </a:lnTo>
                <a:lnTo>
                  <a:pt x="275" y="302"/>
                </a:lnTo>
                <a:lnTo>
                  <a:pt x="273" y="268"/>
                </a:lnTo>
                <a:lnTo>
                  <a:pt x="272" y="235"/>
                </a:lnTo>
                <a:lnTo>
                  <a:pt x="270" y="200"/>
                </a:lnTo>
                <a:lnTo>
                  <a:pt x="269" y="166"/>
                </a:lnTo>
                <a:lnTo>
                  <a:pt x="268" y="131"/>
                </a:lnTo>
                <a:lnTo>
                  <a:pt x="267" y="104"/>
                </a:lnTo>
                <a:lnTo>
                  <a:pt x="266" y="76"/>
                </a:lnTo>
                <a:lnTo>
                  <a:pt x="269" y="55"/>
                </a:lnTo>
                <a:lnTo>
                  <a:pt x="259" y="41"/>
                </a:lnTo>
                <a:lnTo>
                  <a:pt x="233" y="29"/>
                </a:lnTo>
                <a:lnTo>
                  <a:pt x="230" y="17"/>
                </a:lnTo>
                <a:lnTo>
                  <a:pt x="206" y="8"/>
                </a:lnTo>
                <a:lnTo>
                  <a:pt x="193" y="21"/>
                </a:lnTo>
                <a:lnTo>
                  <a:pt x="181" y="35"/>
                </a:lnTo>
                <a:lnTo>
                  <a:pt x="182" y="84"/>
                </a:lnTo>
                <a:lnTo>
                  <a:pt x="165" y="104"/>
                </a:lnTo>
                <a:lnTo>
                  <a:pt x="145" y="86"/>
                </a:lnTo>
                <a:lnTo>
                  <a:pt x="125" y="70"/>
                </a:lnTo>
                <a:lnTo>
                  <a:pt x="105" y="59"/>
                </a:lnTo>
                <a:lnTo>
                  <a:pt x="97" y="27"/>
                </a:lnTo>
                <a:lnTo>
                  <a:pt x="77" y="19"/>
                </a:lnTo>
                <a:lnTo>
                  <a:pt x="59" y="9"/>
                </a:lnTo>
                <a:lnTo>
                  <a:pt x="33" y="0"/>
                </a:lnTo>
                <a:lnTo>
                  <a:pt x="32" y="27"/>
                </a:lnTo>
                <a:lnTo>
                  <a:pt x="21" y="45"/>
                </a:lnTo>
                <a:lnTo>
                  <a:pt x="10" y="62"/>
                </a:lnTo>
                <a:lnTo>
                  <a:pt x="10" y="92"/>
                </a:lnTo>
                <a:lnTo>
                  <a:pt x="1" y="106"/>
                </a:lnTo>
                <a:lnTo>
                  <a:pt x="0" y="115"/>
                </a:lnTo>
                <a:lnTo>
                  <a:pt x="8" y="157"/>
                </a:lnTo>
                <a:lnTo>
                  <a:pt x="8" y="200"/>
                </a:lnTo>
                <a:lnTo>
                  <a:pt x="9" y="241"/>
                </a:lnTo>
                <a:lnTo>
                  <a:pt x="0" y="255"/>
                </a:lnTo>
                <a:lnTo>
                  <a:pt x="12" y="284"/>
                </a:lnTo>
                <a:lnTo>
                  <a:pt x="19" y="314"/>
                </a:lnTo>
                <a:lnTo>
                  <a:pt x="39" y="321"/>
                </a:lnTo>
                <a:lnTo>
                  <a:pt x="47" y="349"/>
                </a:lnTo>
                <a:lnTo>
                  <a:pt x="72" y="361"/>
                </a:lnTo>
                <a:lnTo>
                  <a:pt x="87" y="382"/>
                </a:lnTo>
                <a:lnTo>
                  <a:pt x="100" y="368"/>
                </a:lnTo>
                <a:lnTo>
                  <a:pt x="118" y="351"/>
                </a:lnTo>
                <a:lnTo>
                  <a:pt x="136" y="368"/>
                </a:lnTo>
                <a:lnTo>
                  <a:pt x="154" y="386"/>
                </a:lnTo>
                <a:lnTo>
                  <a:pt x="171" y="404"/>
                </a:lnTo>
                <a:lnTo>
                  <a:pt x="190" y="423"/>
                </a:lnTo>
                <a:lnTo>
                  <a:pt x="208" y="441"/>
                </a:lnTo>
                <a:lnTo>
                  <a:pt x="225" y="459"/>
                </a:lnTo>
                <a:lnTo>
                  <a:pt x="244" y="476"/>
                </a:lnTo>
                <a:lnTo>
                  <a:pt x="262" y="49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63" name="Freeform 151"/>
          <p:cNvSpPr>
            <a:spLocks/>
          </p:cNvSpPr>
          <p:nvPr/>
        </p:nvSpPr>
        <p:spPr bwMode="auto">
          <a:xfrm>
            <a:off x="5480052" y="3810000"/>
            <a:ext cx="537633" cy="415925"/>
          </a:xfrm>
          <a:custGeom>
            <a:avLst/>
            <a:gdLst>
              <a:gd name="T0" fmla="*/ 65 w 294"/>
              <a:gd name="T1" fmla="*/ 506 h 539"/>
              <a:gd name="T2" fmla="*/ 76 w 294"/>
              <a:gd name="T3" fmla="*/ 539 h 539"/>
              <a:gd name="T4" fmla="*/ 91 w 294"/>
              <a:gd name="T5" fmla="*/ 537 h 539"/>
              <a:gd name="T6" fmla="*/ 105 w 294"/>
              <a:gd name="T7" fmla="*/ 520 h 539"/>
              <a:gd name="T8" fmla="*/ 120 w 294"/>
              <a:gd name="T9" fmla="*/ 529 h 539"/>
              <a:gd name="T10" fmla="*/ 130 w 294"/>
              <a:gd name="T11" fmla="*/ 473 h 539"/>
              <a:gd name="T12" fmla="*/ 144 w 294"/>
              <a:gd name="T13" fmla="*/ 441 h 539"/>
              <a:gd name="T14" fmla="*/ 157 w 294"/>
              <a:gd name="T15" fmla="*/ 429 h 539"/>
              <a:gd name="T16" fmla="*/ 164 w 294"/>
              <a:gd name="T17" fmla="*/ 412 h 539"/>
              <a:gd name="T18" fmla="*/ 182 w 294"/>
              <a:gd name="T19" fmla="*/ 394 h 539"/>
              <a:gd name="T20" fmla="*/ 206 w 294"/>
              <a:gd name="T21" fmla="*/ 361 h 539"/>
              <a:gd name="T22" fmla="*/ 226 w 294"/>
              <a:gd name="T23" fmla="*/ 365 h 539"/>
              <a:gd name="T24" fmla="*/ 262 w 294"/>
              <a:gd name="T25" fmla="*/ 351 h 539"/>
              <a:gd name="T26" fmla="*/ 291 w 294"/>
              <a:gd name="T27" fmla="*/ 318 h 539"/>
              <a:gd name="T28" fmla="*/ 293 w 294"/>
              <a:gd name="T29" fmla="*/ 265 h 539"/>
              <a:gd name="T30" fmla="*/ 294 w 294"/>
              <a:gd name="T31" fmla="*/ 212 h 539"/>
              <a:gd name="T32" fmla="*/ 274 w 294"/>
              <a:gd name="T33" fmla="*/ 184 h 539"/>
              <a:gd name="T34" fmla="*/ 240 w 294"/>
              <a:gd name="T35" fmla="*/ 153 h 539"/>
              <a:gd name="T36" fmla="*/ 227 w 294"/>
              <a:gd name="T37" fmla="*/ 123 h 539"/>
              <a:gd name="T38" fmla="*/ 200 w 294"/>
              <a:gd name="T39" fmla="*/ 88 h 539"/>
              <a:gd name="T40" fmla="*/ 174 w 294"/>
              <a:gd name="T41" fmla="*/ 53 h 539"/>
              <a:gd name="T42" fmla="*/ 147 w 294"/>
              <a:gd name="T43" fmla="*/ 18 h 539"/>
              <a:gd name="T44" fmla="*/ 119 w 294"/>
              <a:gd name="T45" fmla="*/ 0 h 539"/>
              <a:gd name="T46" fmla="*/ 105 w 294"/>
              <a:gd name="T47" fmla="*/ 39 h 539"/>
              <a:gd name="T48" fmla="*/ 109 w 294"/>
              <a:gd name="T49" fmla="*/ 116 h 539"/>
              <a:gd name="T50" fmla="*/ 113 w 294"/>
              <a:gd name="T51" fmla="*/ 192 h 539"/>
              <a:gd name="T52" fmla="*/ 118 w 294"/>
              <a:gd name="T53" fmla="*/ 271 h 539"/>
              <a:gd name="T54" fmla="*/ 124 w 294"/>
              <a:gd name="T55" fmla="*/ 314 h 539"/>
              <a:gd name="T56" fmla="*/ 103 w 294"/>
              <a:gd name="T57" fmla="*/ 345 h 539"/>
              <a:gd name="T58" fmla="*/ 69 w 294"/>
              <a:gd name="T59" fmla="*/ 345 h 539"/>
              <a:gd name="T60" fmla="*/ 50 w 294"/>
              <a:gd name="T61" fmla="*/ 341 h 539"/>
              <a:gd name="T62" fmla="*/ 23 w 294"/>
              <a:gd name="T63" fmla="*/ 353 h 539"/>
              <a:gd name="T64" fmla="*/ 4 w 294"/>
              <a:gd name="T65" fmla="*/ 373 h 539"/>
              <a:gd name="T66" fmla="*/ 5 w 294"/>
              <a:gd name="T67" fmla="*/ 408 h 539"/>
              <a:gd name="T68" fmla="*/ 15 w 294"/>
              <a:gd name="T69" fmla="*/ 457 h 539"/>
              <a:gd name="T70" fmla="*/ 24 w 294"/>
              <a:gd name="T71" fmla="*/ 467 h 539"/>
              <a:gd name="T72" fmla="*/ 40 w 294"/>
              <a:gd name="T73" fmla="*/ 469 h 539"/>
              <a:gd name="T74" fmla="*/ 55 w 294"/>
              <a:gd name="T75" fmla="*/ 455 h 539"/>
              <a:gd name="T76" fmla="*/ 67 w 294"/>
              <a:gd name="T77" fmla="*/ 494 h 5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4"/>
              <a:gd name="T118" fmla="*/ 0 h 539"/>
              <a:gd name="T119" fmla="*/ 294 w 294"/>
              <a:gd name="T120" fmla="*/ 539 h 5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4" h="539">
                <a:moveTo>
                  <a:pt x="67" y="494"/>
                </a:moveTo>
                <a:lnTo>
                  <a:pt x="65" y="506"/>
                </a:lnTo>
                <a:lnTo>
                  <a:pt x="67" y="506"/>
                </a:lnTo>
                <a:lnTo>
                  <a:pt x="76" y="539"/>
                </a:lnTo>
                <a:lnTo>
                  <a:pt x="80" y="531"/>
                </a:lnTo>
                <a:lnTo>
                  <a:pt x="91" y="537"/>
                </a:lnTo>
                <a:lnTo>
                  <a:pt x="99" y="527"/>
                </a:lnTo>
                <a:lnTo>
                  <a:pt x="105" y="520"/>
                </a:lnTo>
                <a:lnTo>
                  <a:pt x="108" y="533"/>
                </a:lnTo>
                <a:lnTo>
                  <a:pt x="120" y="529"/>
                </a:lnTo>
                <a:lnTo>
                  <a:pt x="124" y="480"/>
                </a:lnTo>
                <a:lnTo>
                  <a:pt x="130" y="473"/>
                </a:lnTo>
                <a:lnTo>
                  <a:pt x="140" y="457"/>
                </a:lnTo>
                <a:lnTo>
                  <a:pt x="144" y="441"/>
                </a:lnTo>
                <a:lnTo>
                  <a:pt x="146" y="422"/>
                </a:lnTo>
                <a:lnTo>
                  <a:pt x="157" y="429"/>
                </a:lnTo>
                <a:lnTo>
                  <a:pt x="161" y="416"/>
                </a:lnTo>
                <a:lnTo>
                  <a:pt x="164" y="412"/>
                </a:lnTo>
                <a:lnTo>
                  <a:pt x="170" y="394"/>
                </a:lnTo>
                <a:lnTo>
                  <a:pt x="182" y="394"/>
                </a:lnTo>
                <a:lnTo>
                  <a:pt x="184" y="380"/>
                </a:lnTo>
                <a:lnTo>
                  <a:pt x="206" y="361"/>
                </a:lnTo>
                <a:lnTo>
                  <a:pt x="223" y="363"/>
                </a:lnTo>
                <a:lnTo>
                  <a:pt x="226" y="365"/>
                </a:lnTo>
                <a:lnTo>
                  <a:pt x="242" y="353"/>
                </a:lnTo>
                <a:lnTo>
                  <a:pt x="262" y="351"/>
                </a:lnTo>
                <a:lnTo>
                  <a:pt x="282" y="351"/>
                </a:lnTo>
                <a:lnTo>
                  <a:pt x="291" y="318"/>
                </a:lnTo>
                <a:lnTo>
                  <a:pt x="292" y="292"/>
                </a:lnTo>
                <a:lnTo>
                  <a:pt x="293" y="265"/>
                </a:lnTo>
                <a:lnTo>
                  <a:pt x="294" y="239"/>
                </a:lnTo>
                <a:lnTo>
                  <a:pt x="294" y="212"/>
                </a:lnTo>
                <a:lnTo>
                  <a:pt x="274" y="212"/>
                </a:lnTo>
                <a:lnTo>
                  <a:pt x="274" y="184"/>
                </a:lnTo>
                <a:lnTo>
                  <a:pt x="249" y="167"/>
                </a:lnTo>
                <a:lnTo>
                  <a:pt x="240" y="153"/>
                </a:lnTo>
                <a:lnTo>
                  <a:pt x="240" y="141"/>
                </a:lnTo>
                <a:lnTo>
                  <a:pt x="227" y="123"/>
                </a:lnTo>
                <a:lnTo>
                  <a:pt x="213" y="106"/>
                </a:lnTo>
                <a:lnTo>
                  <a:pt x="200" y="88"/>
                </a:lnTo>
                <a:lnTo>
                  <a:pt x="187" y="70"/>
                </a:lnTo>
                <a:lnTo>
                  <a:pt x="174" y="53"/>
                </a:lnTo>
                <a:lnTo>
                  <a:pt x="161" y="35"/>
                </a:lnTo>
                <a:lnTo>
                  <a:pt x="147" y="18"/>
                </a:lnTo>
                <a:lnTo>
                  <a:pt x="135" y="0"/>
                </a:lnTo>
                <a:lnTo>
                  <a:pt x="119" y="0"/>
                </a:lnTo>
                <a:lnTo>
                  <a:pt x="103" y="0"/>
                </a:lnTo>
                <a:lnTo>
                  <a:pt x="105" y="39"/>
                </a:lnTo>
                <a:lnTo>
                  <a:pt x="108" y="76"/>
                </a:lnTo>
                <a:lnTo>
                  <a:pt x="109" y="116"/>
                </a:lnTo>
                <a:lnTo>
                  <a:pt x="111" y="155"/>
                </a:lnTo>
                <a:lnTo>
                  <a:pt x="113" y="192"/>
                </a:lnTo>
                <a:lnTo>
                  <a:pt x="115" y="231"/>
                </a:lnTo>
                <a:lnTo>
                  <a:pt x="118" y="271"/>
                </a:lnTo>
                <a:lnTo>
                  <a:pt x="119" y="308"/>
                </a:lnTo>
                <a:lnTo>
                  <a:pt x="124" y="314"/>
                </a:lnTo>
                <a:lnTo>
                  <a:pt x="121" y="345"/>
                </a:lnTo>
                <a:lnTo>
                  <a:pt x="103" y="345"/>
                </a:lnTo>
                <a:lnTo>
                  <a:pt x="87" y="345"/>
                </a:lnTo>
                <a:lnTo>
                  <a:pt x="69" y="345"/>
                </a:lnTo>
                <a:lnTo>
                  <a:pt x="53" y="345"/>
                </a:lnTo>
                <a:lnTo>
                  <a:pt x="50" y="341"/>
                </a:lnTo>
                <a:lnTo>
                  <a:pt x="26" y="353"/>
                </a:lnTo>
                <a:lnTo>
                  <a:pt x="23" y="353"/>
                </a:lnTo>
                <a:lnTo>
                  <a:pt x="12" y="343"/>
                </a:lnTo>
                <a:lnTo>
                  <a:pt x="4" y="373"/>
                </a:lnTo>
                <a:lnTo>
                  <a:pt x="0" y="371"/>
                </a:lnTo>
                <a:lnTo>
                  <a:pt x="5" y="408"/>
                </a:lnTo>
                <a:lnTo>
                  <a:pt x="10" y="422"/>
                </a:lnTo>
                <a:lnTo>
                  <a:pt x="15" y="457"/>
                </a:lnTo>
                <a:lnTo>
                  <a:pt x="13" y="467"/>
                </a:lnTo>
                <a:lnTo>
                  <a:pt x="24" y="467"/>
                </a:lnTo>
                <a:lnTo>
                  <a:pt x="29" y="471"/>
                </a:lnTo>
                <a:lnTo>
                  <a:pt x="40" y="469"/>
                </a:lnTo>
                <a:lnTo>
                  <a:pt x="53" y="461"/>
                </a:lnTo>
                <a:lnTo>
                  <a:pt x="55" y="455"/>
                </a:lnTo>
                <a:lnTo>
                  <a:pt x="60" y="484"/>
                </a:lnTo>
                <a:lnTo>
                  <a:pt x="67" y="49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64" name="Freeform 152"/>
          <p:cNvSpPr>
            <a:spLocks/>
          </p:cNvSpPr>
          <p:nvPr/>
        </p:nvSpPr>
        <p:spPr bwMode="auto">
          <a:xfrm>
            <a:off x="6322484" y="3505200"/>
            <a:ext cx="8467" cy="4763"/>
          </a:xfrm>
          <a:custGeom>
            <a:avLst/>
            <a:gdLst>
              <a:gd name="T0" fmla="*/ 4 w 4"/>
              <a:gd name="T1" fmla="*/ 4 h 6"/>
              <a:gd name="T2" fmla="*/ 2 w 4"/>
              <a:gd name="T3" fmla="*/ 6 h 6"/>
              <a:gd name="T4" fmla="*/ 0 w 4"/>
              <a:gd name="T5" fmla="*/ 0 h 6"/>
              <a:gd name="T6" fmla="*/ 4 w 4"/>
              <a:gd name="T7" fmla="*/ 4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4" y="4"/>
                </a:moveTo>
                <a:lnTo>
                  <a:pt x="2" y="6"/>
                </a:lnTo>
                <a:lnTo>
                  <a:pt x="0" y="0"/>
                </a:lnTo>
                <a:lnTo>
                  <a:pt x="4"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65" name="Freeform 153"/>
          <p:cNvSpPr>
            <a:spLocks/>
          </p:cNvSpPr>
          <p:nvPr/>
        </p:nvSpPr>
        <p:spPr bwMode="auto">
          <a:xfrm>
            <a:off x="5327651" y="3748089"/>
            <a:ext cx="397933" cy="350837"/>
          </a:xfrm>
          <a:custGeom>
            <a:avLst/>
            <a:gdLst>
              <a:gd name="T0" fmla="*/ 11 w 218"/>
              <a:gd name="T1" fmla="*/ 393 h 456"/>
              <a:gd name="T2" fmla="*/ 8 w 218"/>
              <a:gd name="T3" fmla="*/ 408 h 456"/>
              <a:gd name="T4" fmla="*/ 12 w 218"/>
              <a:gd name="T5" fmla="*/ 365 h 456"/>
              <a:gd name="T6" fmla="*/ 16 w 218"/>
              <a:gd name="T7" fmla="*/ 322 h 456"/>
              <a:gd name="T8" fmla="*/ 11 w 218"/>
              <a:gd name="T9" fmla="*/ 287 h 456"/>
              <a:gd name="T10" fmla="*/ 13 w 218"/>
              <a:gd name="T11" fmla="*/ 248 h 456"/>
              <a:gd name="T12" fmla="*/ 1 w 218"/>
              <a:gd name="T13" fmla="*/ 228 h 456"/>
              <a:gd name="T14" fmla="*/ 0 w 218"/>
              <a:gd name="T15" fmla="*/ 236 h 456"/>
              <a:gd name="T16" fmla="*/ 2 w 218"/>
              <a:gd name="T17" fmla="*/ 216 h 456"/>
              <a:gd name="T18" fmla="*/ 20 w 218"/>
              <a:gd name="T19" fmla="*/ 216 h 456"/>
              <a:gd name="T20" fmla="*/ 37 w 218"/>
              <a:gd name="T21" fmla="*/ 216 h 456"/>
              <a:gd name="T22" fmla="*/ 55 w 218"/>
              <a:gd name="T23" fmla="*/ 216 h 456"/>
              <a:gd name="T24" fmla="*/ 73 w 218"/>
              <a:gd name="T25" fmla="*/ 216 h 456"/>
              <a:gd name="T26" fmla="*/ 73 w 218"/>
              <a:gd name="T27" fmla="*/ 185 h 456"/>
              <a:gd name="T28" fmla="*/ 73 w 218"/>
              <a:gd name="T29" fmla="*/ 155 h 456"/>
              <a:gd name="T30" fmla="*/ 90 w 218"/>
              <a:gd name="T31" fmla="*/ 140 h 456"/>
              <a:gd name="T32" fmla="*/ 91 w 218"/>
              <a:gd name="T33" fmla="*/ 93 h 456"/>
              <a:gd name="T34" fmla="*/ 91 w 218"/>
              <a:gd name="T35" fmla="*/ 46 h 456"/>
              <a:gd name="T36" fmla="*/ 107 w 218"/>
              <a:gd name="T37" fmla="*/ 46 h 456"/>
              <a:gd name="T38" fmla="*/ 121 w 218"/>
              <a:gd name="T39" fmla="*/ 46 h 456"/>
              <a:gd name="T40" fmla="*/ 136 w 218"/>
              <a:gd name="T41" fmla="*/ 46 h 456"/>
              <a:gd name="T42" fmla="*/ 150 w 218"/>
              <a:gd name="T43" fmla="*/ 46 h 456"/>
              <a:gd name="T44" fmla="*/ 151 w 218"/>
              <a:gd name="T45" fmla="*/ 0 h 456"/>
              <a:gd name="T46" fmla="*/ 167 w 218"/>
              <a:gd name="T47" fmla="*/ 20 h 456"/>
              <a:gd name="T48" fmla="*/ 184 w 218"/>
              <a:gd name="T49" fmla="*/ 42 h 456"/>
              <a:gd name="T50" fmla="*/ 201 w 218"/>
              <a:gd name="T51" fmla="*/ 61 h 456"/>
              <a:gd name="T52" fmla="*/ 218 w 218"/>
              <a:gd name="T53" fmla="*/ 83 h 456"/>
              <a:gd name="T54" fmla="*/ 202 w 218"/>
              <a:gd name="T55" fmla="*/ 83 h 456"/>
              <a:gd name="T56" fmla="*/ 186 w 218"/>
              <a:gd name="T57" fmla="*/ 83 h 456"/>
              <a:gd name="T58" fmla="*/ 188 w 218"/>
              <a:gd name="T59" fmla="*/ 122 h 456"/>
              <a:gd name="T60" fmla="*/ 191 w 218"/>
              <a:gd name="T61" fmla="*/ 159 h 456"/>
              <a:gd name="T62" fmla="*/ 192 w 218"/>
              <a:gd name="T63" fmla="*/ 199 h 456"/>
              <a:gd name="T64" fmla="*/ 194 w 218"/>
              <a:gd name="T65" fmla="*/ 238 h 456"/>
              <a:gd name="T66" fmla="*/ 196 w 218"/>
              <a:gd name="T67" fmla="*/ 275 h 456"/>
              <a:gd name="T68" fmla="*/ 198 w 218"/>
              <a:gd name="T69" fmla="*/ 314 h 456"/>
              <a:gd name="T70" fmla="*/ 201 w 218"/>
              <a:gd name="T71" fmla="*/ 354 h 456"/>
              <a:gd name="T72" fmla="*/ 202 w 218"/>
              <a:gd name="T73" fmla="*/ 391 h 456"/>
              <a:gd name="T74" fmla="*/ 207 w 218"/>
              <a:gd name="T75" fmla="*/ 397 h 456"/>
              <a:gd name="T76" fmla="*/ 204 w 218"/>
              <a:gd name="T77" fmla="*/ 428 h 456"/>
              <a:gd name="T78" fmla="*/ 186 w 218"/>
              <a:gd name="T79" fmla="*/ 428 h 456"/>
              <a:gd name="T80" fmla="*/ 170 w 218"/>
              <a:gd name="T81" fmla="*/ 428 h 456"/>
              <a:gd name="T82" fmla="*/ 152 w 218"/>
              <a:gd name="T83" fmla="*/ 428 h 456"/>
              <a:gd name="T84" fmla="*/ 136 w 218"/>
              <a:gd name="T85" fmla="*/ 428 h 456"/>
              <a:gd name="T86" fmla="*/ 133 w 218"/>
              <a:gd name="T87" fmla="*/ 424 h 456"/>
              <a:gd name="T88" fmla="*/ 109 w 218"/>
              <a:gd name="T89" fmla="*/ 436 h 456"/>
              <a:gd name="T90" fmla="*/ 106 w 218"/>
              <a:gd name="T91" fmla="*/ 436 h 456"/>
              <a:gd name="T92" fmla="*/ 95 w 218"/>
              <a:gd name="T93" fmla="*/ 426 h 456"/>
              <a:gd name="T94" fmla="*/ 87 w 218"/>
              <a:gd name="T95" fmla="*/ 456 h 456"/>
              <a:gd name="T96" fmla="*/ 83 w 218"/>
              <a:gd name="T97" fmla="*/ 454 h 456"/>
              <a:gd name="T98" fmla="*/ 69 w 218"/>
              <a:gd name="T99" fmla="*/ 430 h 456"/>
              <a:gd name="T100" fmla="*/ 57 w 218"/>
              <a:gd name="T101" fmla="*/ 405 h 456"/>
              <a:gd name="T102" fmla="*/ 40 w 218"/>
              <a:gd name="T103" fmla="*/ 387 h 456"/>
              <a:gd name="T104" fmla="*/ 25 w 218"/>
              <a:gd name="T105" fmla="*/ 391 h 456"/>
              <a:gd name="T106" fmla="*/ 11 w 218"/>
              <a:gd name="T107" fmla="*/ 393 h 4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8"/>
              <a:gd name="T163" fmla="*/ 0 h 456"/>
              <a:gd name="T164" fmla="*/ 218 w 218"/>
              <a:gd name="T165" fmla="*/ 456 h 4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8" h="456">
                <a:moveTo>
                  <a:pt x="11" y="393"/>
                </a:moveTo>
                <a:lnTo>
                  <a:pt x="8" y="408"/>
                </a:lnTo>
                <a:lnTo>
                  <a:pt x="12" y="365"/>
                </a:lnTo>
                <a:lnTo>
                  <a:pt x="16" y="322"/>
                </a:lnTo>
                <a:lnTo>
                  <a:pt x="11" y="287"/>
                </a:lnTo>
                <a:lnTo>
                  <a:pt x="13" y="248"/>
                </a:lnTo>
                <a:lnTo>
                  <a:pt x="1" y="228"/>
                </a:lnTo>
                <a:lnTo>
                  <a:pt x="0" y="236"/>
                </a:lnTo>
                <a:lnTo>
                  <a:pt x="2" y="216"/>
                </a:lnTo>
                <a:lnTo>
                  <a:pt x="20" y="216"/>
                </a:lnTo>
                <a:lnTo>
                  <a:pt x="37" y="216"/>
                </a:lnTo>
                <a:lnTo>
                  <a:pt x="55" y="216"/>
                </a:lnTo>
                <a:lnTo>
                  <a:pt x="73" y="216"/>
                </a:lnTo>
                <a:lnTo>
                  <a:pt x="73" y="185"/>
                </a:lnTo>
                <a:lnTo>
                  <a:pt x="73" y="155"/>
                </a:lnTo>
                <a:lnTo>
                  <a:pt x="90" y="140"/>
                </a:lnTo>
                <a:lnTo>
                  <a:pt x="91" y="93"/>
                </a:lnTo>
                <a:lnTo>
                  <a:pt x="91" y="46"/>
                </a:lnTo>
                <a:lnTo>
                  <a:pt x="107" y="46"/>
                </a:lnTo>
                <a:lnTo>
                  <a:pt x="121" y="46"/>
                </a:lnTo>
                <a:lnTo>
                  <a:pt x="136" y="46"/>
                </a:lnTo>
                <a:lnTo>
                  <a:pt x="150" y="46"/>
                </a:lnTo>
                <a:lnTo>
                  <a:pt x="151" y="0"/>
                </a:lnTo>
                <a:lnTo>
                  <a:pt x="167" y="20"/>
                </a:lnTo>
                <a:lnTo>
                  <a:pt x="184" y="42"/>
                </a:lnTo>
                <a:lnTo>
                  <a:pt x="201" y="61"/>
                </a:lnTo>
                <a:lnTo>
                  <a:pt x="218" y="83"/>
                </a:lnTo>
                <a:lnTo>
                  <a:pt x="202" y="83"/>
                </a:lnTo>
                <a:lnTo>
                  <a:pt x="186" y="83"/>
                </a:lnTo>
                <a:lnTo>
                  <a:pt x="188" y="122"/>
                </a:lnTo>
                <a:lnTo>
                  <a:pt x="191" y="159"/>
                </a:lnTo>
                <a:lnTo>
                  <a:pt x="192" y="199"/>
                </a:lnTo>
                <a:lnTo>
                  <a:pt x="194" y="238"/>
                </a:lnTo>
                <a:lnTo>
                  <a:pt x="196" y="275"/>
                </a:lnTo>
                <a:lnTo>
                  <a:pt x="198" y="314"/>
                </a:lnTo>
                <a:lnTo>
                  <a:pt x="201" y="354"/>
                </a:lnTo>
                <a:lnTo>
                  <a:pt x="202" y="391"/>
                </a:lnTo>
                <a:lnTo>
                  <a:pt x="207" y="397"/>
                </a:lnTo>
                <a:lnTo>
                  <a:pt x="204" y="428"/>
                </a:lnTo>
                <a:lnTo>
                  <a:pt x="186" y="428"/>
                </a:lnTo>
                <a:lnTo>
                  <a:pt x="170" y="428"/>
                </a:lnTo>
                <a:lnTo>
                  <a:pt x="152" y="428"/>
                </a:lnTo>
                <a:lnTo>
                  <a:pt x="136" y="428"/>
                </a:lnTo>
                <a:lnTo>
                  <a:pt x="133" y="424"/>
                </a:lnTo>
                <a:lnTo>
                  <a:pt x="109" y="436"/>
                </a:lnTo>
                <a:lnTo>
                  <a:pt x="106" y="436"/>
                </a:lnTo>
                <a:lnTo>
                  <a:pt x="95" y="426"/>
                </a:lnTo>
                <a:lnTo>
                  <a:pt x="87" y="456"/>
                </a:lnTo>
                <a:lnTo>
                  <a:pt x="83" y="454"/>
                </a:lnTo>
                <a:lnTo>
                  <a:pt x="69" y="430"/>
                </a:lnTo>
                <a:lnTo>
                  <a:pt x="57" y="405"/>
                </a:lnTo>
                <a:lnTo>
                  <a:pt x="40" y="387"/>
                </a:lnTo>
                <a:lnTo>
                  <a:pt x="25" y="391"/>
                </a:lnTo>
                <a:lnTo>
                  <a:pt x="11" y="39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66" name="Freeform 154"/>
          <p:cNvSpPr>
            <a:spLocks/>
          </p:cNvSpPr>
          <p:nvPr/>
        </p:nvSpPr>
        <p:spPr bwMode="auto">
          <a:xfrm>
            <a:off x="5461001" y="3508376"/>
            <a:ext cx="387351" cy="227013"/>
          </a:xfrm>
          <a:custGeom>
            <a:avLst/>
            <a:gdLst>
              <a:gd name="T0" fmla="*/ 109 w 211"/>
              <a:gd name="T1" fmla="*/ 74 h 298"/>
              <a:gd name="T2" fmla="*/ 92 w 211"/>
              <a:gd name="T3" fmla="*/ 92 h 298"/>
              <a:gd name="T4" fmla="*/ 77 w 211"/>
              <a:gd name="T5" fmla="*/ 109 h 298"/>
              <a:gd name="T6" fmla="*/ 68 w 211"/>
              <a:gd name="T7" fmla="*/ 137 h 298"/>
              <a:gd name="T8" fmla="*/ 60 w 211"/>
              <a:gd name="T9" fmla="*/ 166 h 298"/>
              <a:gd name="T10" fmla="*/ 63 w 211"/>
              <a:gd name="T11" fmla="*/ 198 h 298"/>
              <a:gd name="T12" fmla="*/ 54 w 211"/>
              <a:gd name="T13" fmla="*/ 223 h 298"/>
              <a:gd name="T14" fmla="*/ 46 w 211"/>
              <a:gd name="T15" fmla="*/ 251 h 298"/>
              <a:gd name="T16" fmla="*/ 32 w 211"/>
              <a:gd name="T17" fmla="*/ 266 h 298"/>
              <a:gd name="T18" fmla="*/ 18 w 211"/>
              <a:gd name="T19" fmla="*/ 284 h 298"/>
              <a:gd name="T20" fmla="*/ 0 w 211"/>
              <a:gd name="T21" fmla="*/ 298 h 298"/>
              <a:gd name="T22" fmla="*/ 18 w 211"/>
              <a:gd name="T23" fmla="*/ 298 h 298"/>
              <a:gd name="T24" fmla="*/ 38 w 211"/>
              <a:gd name="T25" fmla="*/ 298 h 298"/>
              <a:gd name="T26" fmla="*/ 58 w 211"/>
              <a:gd name="T27" fmla="*/ 298 h 298"/>
              <a:gd name="T28" fmla="*/ 78 w 211"/>
              <a:gd name="T29" fmla="*/ 298 h 298"/>
              <a:gd name="T30" fmla="*/ 82 w 211"/>
              <a:gd name="T31" fmla="*/ 257 h 298"/>
              <a:gd name="T32" fmla="*/ 97 w 211"/>
              <a:gd name="T33" fmla="*/ 243 h 298"/>
              <a:gd name="T34" fmla="*/ 110 w 211"/>
              <a:gd name="T35" fmla="*/ 227 h 298"/>
              <a:gd name="T36" fmla="*/ 125 w 211"/>
              <a:gd name="T37" fmla="*/ 215 h 298"/>
              <a:gd name="T38" fmla="*/ 141 w 211"/>
              <a:gd name="T39" fmla="*/ 206 h 298"/>
              <a:gd name="T40" fmla="*/ 154 w 211"/>
              <a:gd name="T41" fmla="*/ 190 h 298"/>
              <a:gd name="T42" fmla="*/ 166 w 211"/>
              <a:gd name="T43" fmla="*/ 174 h 298"/>
              <a:gd name="T44" fmla="*/ 165 w 211"/>
              <a:gd name="T45" fmla="*/ 151 h 298"/>
              <a:gd name="T46" fmla="*/ 189 w 211"/>
              <a:gd name="T47" fmla="*/ 135 h 298"/>
              <a:gd name="T48" fmla="*/ 207 w 211"/>
              <a:gd name="T49" fmla="*/ 133 h 298"/>
              <a:gd name="T50" fmla="*/ 211 w 211"/>
              <a:gd name="T51" fmla="*/ 123 h 298"/>
              <a:gd name="T52" fmla="*/ 200 w 211"/>
              <a:gd name="T53" fmla="*/ 92 h 298"/>
              <a:gd name="T54" fmla="*/ 198 w 211"/>
              <a:gd name="T55" fmla="*/ 64 h 298"/>
              <a:gd name="T56" fmla="*/ 196 w 211"/>
              <a:gd name="T57" fmla="*/ 37 h 298"/>
              <a:gd name="T58" fmla="*/ 192 w 211"/>
              <a:gd name="T59" fmla="*/ 29 h 298"/>
              <a:gd name="T60" fmla="*/ 179 w 211"/>
              <a:gd name="T61" fmla="*/ 23 h 298"/>
              <a:gd name="T62" fmla="*/ 175 w 211"/>
              <a:gd name="T63" fmla="*/ 23 h 298"/>
              <a:gd name="T64" fmla="*/ 145 w 211"/>
              <a:gd name="T65" fmla="*/ 21 h 298"/>
              <a:gd name="T66" fmla="*/ 136 w 211"/>
              <a:gd name="T67" fmla="*/ 0 h 298"/>
              <a:gd name="T68" fmla="*/ 126 w 211"/>
              <a:gd name="T69" fmla="*/ 15 h 298"/>
              <a:gd name="T70" fmla="*/ 118 w 211"/>
              <a:gd name="T71" fmla="*/ 45 h 298"/>
              <a:gd name="T72" fmla="*/ 109 w 211"/>
              <a:gd name="T73" fmla="*/ 74 h 2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1"/>
              <a:gd name="T112" fmla="*/ 0 h 298"/>
              <a:gd name="T113" fmla="*/ 211 w 211"/>
              <a:gd name="T114" fmla="*/ 298 h 29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1" h="298">
                <a:moveTo>
                  <a:pt x="109" y="74"/>
                </a:moveTo>
                <a:lnTo>
                  <a:pt x="92" y="92"/>
                </a:lnTo>
                <a:lnTo>
                  <a:pt x="77" y="109"/>
                </a:lnTo>
                <a:lnTo>
                  <a:pt x="68" y="137"/>
                </a:lnTo>
                <a:lnTo>
                  <a:pt x="60" y="166"/>
                </a:lnTo>
                <a:lnTo>
                  <a:pt x="63" y="198"/>
                </a:lnTo>
                <a:lnTo>
                  <a:pt x="54" y="223"/>
                </a:lnTo>
                <a:lnTo>
                  <a:pt x="46" y="251"/>
                </a:lnTo>
                <a:lnTo>
                  <a:pt x="32" y="266"/>
                </a:lnTo>
                <a:lnTo>
                  <a:pt x="18" y="284"/>
                </a:lnTo>
                <a:lnTo>
                  <a:pt x="0" y="298"/>
                </a:lnTo>
                <a:lnTo>
                  <a:pt x="18" y="298"/>
                </a:lnTo>
                <a:lnTo>
                  <a:pt x="38" y="298"/>
                </a:lnTo>
                <a:lnTo>
                  <a:pt x="58" y="298"/>
                </a:lnTo>
                <a:lnTo>
                  <a:pt x="78" y="298"/>
                </a:lnTo>
                <a:lnTo>
                  <a:pt x="82" y="257"/>
                </a:lnTo>
                <a:lnTo>
                  <a:pt x="97" y="243"/>
                </a:lnTo>
                <a:lnTo>
                  <a:pt x="110" y="227"/>
                </a:lnTo>
                <a:lnTo>
                  <a:pt x="125" y="215"/>
                </a:lnTo>
                <a:lnTo>
                  <a:pt x="141" y="206"/>
                </a:lnTo>
                <a:lnTo>
                  <a:pt x="154" y="190"/>
                </a:lnTo>
                <a:lnTo>
                  <a:pt x="166" y="174"/>
                </a:lnTo>
                <a:lnTo>
                  <a:pt x="165" y="151"/>
                </a:lnTo>
                <a:lnTo>
                  <a:pt x="189" y="135"/>
                </a:lnTo>
                <a:lnTo>
                  <a:pt x="207" y="133"/>
                </a:lnTo>
                <a:lnTo>
                  <a:pt x="211" y="123"/>
                </a:lnTo>
                <a:lnTo>
                  <a:pt x="200" y="92"/>
                </a:lnTo>
                <a:lnTo>
                  <a:pt x="198" y="64"/>
                </a:lnTo>
                <a:lnTo>
                  <a:pt x="196" y="37"/>
                </a:lnTo>
                <a:lnTo>
                  <a:pt x="192" y="29"/>
                </a:lnTo>
                <a:lnTo>
                  <a:pt x="179" y="23"/>
                </a:lnTo>
                <a:lnTo>
                  <a:pt x="175" y="23"/>
                </a:lnTo>
                <a:lnTo>
                  <a:pt x="145" y="21"/>
                </a:lnTo>
                <a:lnTo>
                  <a:pt x="136" y="0"/>
                </a:lnTo>
                <a:lnTo>
                  <a:pt x="126" y="15"/>
                </a:lnTo>
                <a:lnTo>
                  <a:pt x="118" y="45"/>
                </a:lnTo>
                <a:lnTo>
                  <a:pt x="109" y="7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67" name="Freeform 155"/>
          <p:cNvSpPr>
            <a:spLocks/>
          </p:cNvSpPr>
          <p:nvPr/>
        </p:nvSpPr>
        <p:spPr bwMode="auto">
          <a:xfrm>
            <a:off x="5886451" y="3852863"/>
            <a:ext cx="508000" cy="330200"/>
          </a:xfrm>
          <a:custGeom>
            <a:avLst/>
            <a:gdLst>
              <a:gd name="T0" fmla="*/ 30 w 279"/>
              <a:gd name="T1" fmla="*/ 394 h 431"/>
              <a:gd name="T2" fmla="*/ 25 w 279"/>
              <a:gd name="T3" fmla="*/ 396 h 431"/>
              <a:gd name="T4" fmla="*/ 14 w 279"/>
              <a:gd name="T5" fmla="*/ 380 h 431"/>
              <a:gd name="T6" fmla="*/ 14 w 279"/>
              <a:gd name="T7" fmla="*/ 369 h 431"/>
              <a:gd name="T8" fmla="*/ 17 w 279"/>
              <a:gd name="T9" fmla="*/ 369 h 431"/>
              <a:gd name="T10" fmla="*/ 3 w 279"/>
              <a:gd name="T11" fmla="*/ 341 h 431"/>
              <a:gd name="T12" fmla="*/ 0 w 279"/>
              <a:gd name="T13" fmla="*/ 310 h 431"/>
              <a:gd name="T14" fmla="*/ 3 w 279"/>
              <a:gd name="T15" fmla="*/ 312 h 431"/>
              <a:gd name="T16" fmla="*/ 19 w 279"/>
              <a:gd name="T17" fmla="*/ 300 h 431"/>
              <a:gd name="T18" fmla="*/ 39 w 279"/>
              <a:gd name="T19" fmla="*/ 298 h 431"/>
              <a:gd name="T20" fmla="*/ 59 w 279"/>
              <a:gd name="T21" fmla="*/ 298 h 431"/>
              <a:gd name="T22" fmla="*/ 68 w 279"/>
              <a:gd name="T23" fmla="*/ 265 h 431"/>
              <a:gd name="T24" fmla="*/ 69 w 279"/>
              <a:gd name="T25" fmla="*/ 239 h 431"/>
              <a:gd name="T26" fmla="*/ 70 w 279"/>
              <a:gd name="T27" fmla="*/ 212 h 431"/>
              <a:gd name="T28" fmla="*/ 71 w 279"/>
              <a:gd name="T29" fmla="*/ 186 h 431"/>
              <a:gd name="T30" fmla="*/ 71 w 279"/>
              <a:gd name="T31" fmla="*/ 159 h 431"/>
              <a:gd name="T32" fmla="*/ 85 w 279"/>
              <a:gd name="T33" fmla="*/ 153 h 431"/>
              <a:gd name="T34" fmla="*/ 100 w 279"/>
              <a:gd name="T35" fmla="*/ 149 h 431"/>
              <a:gd name="T36" fmla="*/ 114 w 279"/>
              <a:gd name="T37" fmla="*/ 123 h 431"/>
              <a:gd name="T38" fmla="*/ 128 w 279"/>
              <a:gd name="T39" fmla="*/ 98 h 431"/>
              <a:gd name="T40" fmla="*/ 148 w 279"/>
              <a:gd name="T41" fmla="*/ 72 h 431"/>
              <a:gd name="T42" fmla="*/ 168 w 279"/>
              <a:gd name="T43" fmla="*/ 49 h 431"/>
              <a:gd name="T44" fmla="*/ 187 w 279"/>
              <a:gd name="T45" fmla="*/ 25 h 431"/>
              <a:gd name="T46" fmla="*/ 207 w 279"/>
              <a:gd name="T47" fmla="*/ 0 h 431"/>
              <a:gd name="T48" fmla="*/ 232 w 279"/>
              <a:gd name="T49" fmla="*/ 12 h 431"/>
              <a:gd name="T50" fmla="*/ 247 w 279"/>
              <a:gd name="T51" fmla="*/ 33 h 431"/>
              <a:gd name="T52" fmla="*/ 260 w 279"/>
              <a:gd name="T53" fmla="*/ 19 h 431"/>
              <a:gd name="T54" fmla="*/ 261 w 279"/>
              <a:gd name="T55" fmla="*/ 19 h 431"/>
              <a:gd name="T56" fmla="*/ 263 w 279"/>
              <a:gd name="T57" fmla="*/ 47 h 431"/>
              <a:gd name="T58" fmla="*/ 265 w 279"/>
              <a:gd name="T59" fmla="*/ 74 h 431"/>
              <a:gd name="T60" fmla="*/ 279 w 279"/>
              <a:gd name="T61" fmla="*/ 116 h 431"/>
              <a:gd name="T62" fmla="*/ 275 w 279"/>
              <a:gd name="T63" fmla="*/ 131 h 431"/>
              <a:gd name="T64" fmla="*/ 274 w 279"/>
              <a:gd name="T65" fmla="*/ 159 h 431"/>
              <a:gd name="T66" fmla="*/ 274 w 279"/>
              <a:gd name="T67" fmla="*/ 186 h 431"/>
              <a:gd name="T68" fmla="*/ 273 w 279"/>
              <a:gd name="T69" fmla="*/ 214 h 431"/>
              <a:gd name="T70" fmla="*/ 272 w 279"/>
              <a:gd name="T71" fmla="*/ 241 h 431"/>
              <a:gd name="T72" fmla="*/ 264 w 279"/>
              <a:gd name="T73" fmla="*/ 263 h 431"/>
              <a:gd name="T74" fmla="*/ 256 w 279"/>
              <a:gd name="T75" fmla="*/ 284 h 431"/>
              <a:gd name="T76" fmla="*/ 247 w 279"/>
              <a:gd name="T77" fmla="*/ 306 h 431"/>
              <a:gd name="T78" fmla="*/ 240 w 279"/>
              <a:gd name="T79" fmla="*/ 327 h 431"/>
              <a:gd name="T80" fmla="*/ 240 w 279"/>
              <a:gd name="T81" fmla="*/ 357 h 431"/>
              <a:gd name="T82" fmla="*/ 220 w 279"/>
              <a:gd name="T83" fmla="*/ 378 h 431"/>
              <a:gd name="T84" fmla="*/ 201 w 279"/>
              <a:gd name="T85" fmla="*/ 374 h 431"/>
              <a:gd name="T86" fmla="*/ 183 w 279"/>
              <a:gd name="T87" fmla="*/ 371 h 431"/>
              <a:gd name="T88" fmla="*/ 162 w 279"/>
              <a:gd name="T89" fmla="*/ 390 h 431"/>
              <a:gd name="T90" fmla="*/ 149 w 279"/>
              <a:gd name="T91" fmla="*/ 380 h 431"/>
              <a:gd name="T92" fmla="*/ 136 w 279"/>
              <a:gd name="T93" fmla="*/ 371 h 431"/>
              <a:gd name="T94" fmla="*/ 117 w 279"/>
              <a:gd name="T95" fmla="*/ 378 h 431"/>
              <a:gd name="T96" fmla="*/ 105 w 279"/>
              <a:gd name="T97" fmla="*/ 359 h 431"/>
              <a:gd name="T98" fmla="*/ 88 w 279"/>
              <a:gd name="T99" fmla="*/ 355 h 431"/>
              <a:gd name="T100" fmla="*/ 70 w 279"/>
              <a:gd name="T101" fmla="*/ 365 h 431"/>
              <a:gd name="T102" fmla="*/ 67 w 279"/>
              <a:gd name="T103" fmla="*/ 392 h 431"/>
              <a:gd name="T104" fmla="*/ 61 w 279"/>
              <a:gd name="T105" fmla="*/ 416 h 431"/>
              <a:gd name="T106" fmla="*/ 61 w 279"/>
              <a:gd name="T107" fmla="*/ 431 h 431"/>
              <a:gd name="T108" fmla="*/ 45 w 279"/>
              <a:gd name="T109" fmla="*/ 406 h 431"/>
              <a:gd name="T110" fmla="*/ 40 w 279"/>
              <a:gd name="T111" fmla="*/ 418 h 431"/>
              <a:gd name="T112" fmla="*/ 39 w 279"/>
              <a:gd name="T113" fmla="*/ 423 h 431"/>
              <a:gd name="T114" fmla="*/ 35 w 279"/>
              <a:gd name="T115" fmla="*/ 404 h 431"/>
              <a:gd name="T116" fmla="*/ 30 w 279"/>
              <a:gd name="T117" fmla="*/ 394 h 4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9"/>
              <a:gd name="T178" fmla="*/ 0 h 431"/>
              <a:gd name="T179" fmla="*/ 279 w 279"/>
              <a:gd name="T180" fmla="*/ 431 h 4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9" h="431">
                <a:moveTo>
                  <a:pt x="30" y="394"/>
                </a:moveTo>
                <a:lnTo>
                  <a:pt x="25" y="396"/>
                </a:lnTo>
                <a:lnTo>
                  <a:pt x="14" y="380"/>
                </a:lnTo>
                <a:lnTo>
                  <a:pt x="14" y="369"/>
                </a:lnTo>
                <a:lnTo>
                  <a:pt x="17" y="369"/>
                </a:lnTo>
                <a:lnTo>
                  <a:pt x="3" y="341"/>
                </a:lnTo>
                <a:lnTo>
                  <a:pt x="0" y="310"/>
                </a:lnTo>
                <a:lnTo>
                  <a:pt x="3" y="312"/>
                </a:lnTo>
                <a:lnTo>
                  <a:pt x="19" y="300"/>
                </a:lnTo>
                <a:lnTo>
                  <a:pt x="39" y="298"/>
                </a:lnTo>
                <a:lnTo>
                  <a:pt x="59" y="298"/>
                </a:lnTo>
                <a:lnTo>
                  <a:pt x="68" y="265"/>
                </a:lnTo>
                <a:lnTo>
                  <a:pt x="69" y="239"/>
                </a:lnTo>
                <a:lnTo>
                  <a:pt x="70" y="212"/>
                </a:lnTo>
                <a:lnTo>
                  <a:pt x="71" y="186"/>
                </a:lnTo>
                <a:lnTo>
                  <a:pt x="71" y="159"/>
                </a:lnTo>
                <a:lnTo>
                  <a:pt x="85" y="153"/>
                </a:lnTo>
                <a:lnTo>
                  <a:pt x="100" y="149"/>
                </a:lnTo>
                <a:lnTo>
                  <a:pt x="114" y="123"/>
                </a:lnTo>
                <a:lnTo>
                  <a:pt x="128" y="98"/>
                </a:lnTo>
                <a:lnTo>
                  <a:pt x="148" y="72"/>
                </a:lnTo>
                <a:lnTo>
                  <a:pt x="168" y="49"/>
                </a:lnTo>
                <a:lnTo>
                  <a:pt x="187" y="25"/>
                </a:lnTo>
                <a:lnTo>
                  <a:pt x="207" y="0"/>
                </a:lnTo>
                <a:lnTo>
                  <a:pt x="232" y="12"/>
                </a:lnTo>
                <a:lnTo>
                  <a:pt x="247" y="33"/>
                </a:lnTo>
                <a:lnTo>
                  <a:pt x="260" y="19"/>
                </a:lnTo>
                <a:lnTo>
                  <a:pt x="261" y="19"/>
                </a:lnTo>
                <a:lnTo>
                  <a:pt x="263" y="47"/>
                </a:lnTo>
                <a:lnTo>
                  <a:pt x="265" y="74"/>
                </a:lnTo>
                <a:lnTo>
                  <a:pt x="279" y="116"/>
                </a:lnTo>
                <a:lnTo>
                  <a:pt x="275" y="131"/>
                </a:lnTo>
                <a:lnTo>
                  <a:pt x="274" y="159"/>
                </a:lnTo>
                <a:lnTo>
                  <a:pt x="274" y="186"/>
                </a:lnTo>
                <a:lnTo>
                  <a:pt x="273" y="214"/>
                </a:lnTo>
                <a:lnTo>
                  <a:pt x="272" y="241"/>
                </a:lnTo>
                <a:lnTo>
                  <a:pt x="264" y="263"/>
                </a:lnTo>
                <a:lnTo>
                  <a:pt x="256" y="284"/>
                </a:lnTo>
                <a:lnTo>
                  <a:pt x="247" y="306"/>
                </a:lnTo>
                <a:lnTo>
                  <a:pt x="240" y="327"/>
                </a:lnTo>
                <a:lnTo>
                  <a:pt x="240" y="357"/>
                </a:lnTo>
                <a:lnTo>
                  <a:pt x="220" y="378"/>
                </a:lnTo>
                <a:lnTo>
                  <a:pt x="201" y="374"/>
                </a:lnTo>
                <a:lnTo>
                  <a:pt x="183" y="371"/>
                </a:lnTo>
                <a:lnTo>
                  <a:pt x="162" y="390"/>
                </a:lnTo>
                <a:lnTo>
                  <a:pt x="149" y="380"/>
                </a:lnTo>
                <a:lnTo>
                  <a:pt x="136" y="371"/>
                </a:lnTo>
                <a:lnTo>
                  <a:pt x="117" y="378"/>
                </a:lnTo>
                <a:lnTo>
                  <a:pt x="105" y="359"/>
                </a:lnTo>
                <a:lnTo>
                  <a:pt x="88" y="355"/>
                </a:lnTo>
                <a:lnTo>
                  <a:pt x="70" y="365"/>
                </a:lnTo>
                <a:lnTo>
                  <a:pt x="67" y="392"/>
                </a:lnTo>
                <a:lnTo>
                  <a:pt x="61" y="416"/>
                </a:lnTo>
                <a:lnTo>
                  <a:pt x="61" y="431"/>
                </a:lnTo>
                <a:lnTo>
                  <a:pt x="45" y="406"/>
                </a:lnTo>
                <a:lnTo>
                  <a:pt x="40" y="418"/>
                </a:lnTo>
                <a:lnTo>
                  <a:pt x="39" y="423"/>
                </a:lnTo>
                <a:lnTo>
                  <a:pt x="35" y="404"/>
                </a:lnTo>
                <a:lnTo>
                  <a:pt x="30" y="39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68" name="Freeform 156"/>
          <p:cNvSpPr>
            <a:spLocks/>
          </p:cNvSpPr>
          <p:nvPr/>
        </p:nvSpPr>
        <p:spPr bwMode="auto">
          <a:xfrm>
            <a:off x="5308601" y="4044950"/>
            <a:ext cx="198967" cy="120650"/>
          </a:xfrm>
          <a:custGeom>
            <a:avLst/>
            <a:gdLst>
              <a:gd name="T0" fmla="*/ 21 w 108"/>
              <a:gd name="T1" fmla="*/ 6 h 157"/>
              <a:gd name="T2" fmla="*/ 18 w 108"/>
              <a:gd name="T3" fmla="*/ 21 h 157"/>
              <a:gd name="T4" fmla="*/ 9 w 108"/>
              <a:gd name="T5" fmla="*/ 45 h 157"/>
              <a:gd name="T6" fmla="*/ 0 w 108"/>
              <a:gd name="T7" fmla="*/ 70 h 157"/>
              <a:gd name="T8" fmla="*/ 12 w 108"/>
              <a:gd name="T9" fmla="*/ 98 h 157"/>
              <a:gd name="T10" fmla="*/ 17 w 108"/>
              <a:gd name="T11" fmla="*/ 90 h 157"/>
              <a:gd name="T12" fmla="*/ 13 w 108"/>
              <a:gd name="T13" fmla="*/ 96 h 157"/>
              <a:gd name="T14" fmla="*/ 15 w 108"/>
              <a:gd name="T15" fmla="*/ 100 h 157"/>
              <a:gd name="T16" fmla="*/ 15 w 108"/>
              <a:gd name="T17" fmla="*/ 110 h 157"/>
              <a:gd name="T18" fmla="*/ 35 w 108"/>
              <a:gd name="T19" fmla="*/ 110 h 157"/>
              <a:gd name="T20" fmla="*/ 37 w 108"/>
              <a:gd name="T21" fmla="*/ 104 h 157"/>
              <a:gd name="T22" fmla="*/ 60 w 108"/>
              <a:gd name="T23" fmla="*/ 112 h 157"/>
              <a:gd name="T24" fmla="*/ 64 w 108"/>
              <a:gd name="T25" fmla="*/ 120 h 157"/>
              <a:gd name="T26" fmla="*/ 40 w 108"/>
              <a:gd name="T27" fmla="*/ 112 h 157"/>
              <a:gd name="T28" fmla="*/ 26 w 108"/>
              <a:gd name="T29" fmla="*/ 121 h 157"/>
              <a:gd name="T30" fmla="*/ 12 w 108"/>
              <a:gd name="T31" fmla="*/ 129 h 157"/>
              <a:gd name="T32" fmla="*/ 13 w 108"/>
              <a:gd name="T33" fmla="*/ 145 h 157"/>
              <a:gd name="T34" fmla="*/ 26 w 108"/>
              <a:gd name="T35" fmla="*/ 141 h 157"/>
              <a:gd name="T36" fmla="*/ 34 w 108"/>
              <a:gd name="T37" fmla="*/ 139 h 157"/>
              <a:gd name="T38" fmla="*/ 34 w 108"/>
              <a:gd name="T39" fmla="*/ 141 h 157"/>
              <a:gd name="T40" fmla="*/ 17 w 108"/>
              <a:gd name="T41" fmla="*/ 147 h 157"/>
              <a:gd name="T42" fmla="*/ 12 w 108"/>
              <a:gd name="T43" fmla="*/ 157 h 157"/>
              <a:gd name="T44" fmla="*/ 36 w 108"/>
              <a:gd name="T45" fmla="*/ 149 h 157"/>
              <a:gd name="T46" fmla="*/ 51 w 108"/>
              <a:gd name="T47" fmla="*/ 145 h 157"/>
              <a:gd name="T48" fmla="*/ 66 w 108"/>
              <a:gd name="T49" fmla="*/ 143 h 157"/>
              <a:gd name="T50" fmla="*/ 82 w 108"/>
              <a:gd name="T51" fmla="*/ 149 h 157"/>
              <a:gd name="T52" fmla="*/ 108 w 108"/>
              <a:gd name="T53" fmla="*/ 153 h 157"/>
              <a:gd name="T54" fmla="*/ 103 w 108"/>
              <a:gd name="T55" fmla="*/ 118 h 157"/>
              <a:gd name="T56" fmla="*/ 98 w 108"/>
              <a:gd name="T57" fmla="*/ 104 h 157"/>
              <a:gd name="T58" fmla="*/ 93 w 108"/>
              <a:gd name="T59" fmla="*/ 67 h 157"/>
              <a:gd name="T60" fmla="*/ 79 w 108"/>
              <a:gd name="T61" fmla="*/ 43 h 157"/>
              <a:gd name="T62" fmla="*/ 67 w 108"/>
              <a:gd name="T63" fmla="*/ 18 h 157"/>
              <a:gd name="T64" fmla="*/ 50 w 108"/>
              <a:gd name="T65" fmla="*/ 0 h 157"/>
              <a:gd name="T66" fmla="*/ 35 w 108"/>
              <a:gd name="T67" fmla="*/ 4 h 157"/>
              <a:gd name="T68" fmla="*/ 21 w 108"/>
              <a:gd name="T69" fmla="*/ 6 h 1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8"/>
              <a:gd name="T106" fmla="*/ 0 h 157"/>
              <a:gd name="T107" fmla="*/ 108 w 108"/>
              <a:gd name="T108" fmla="*/ 157 h 1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8" h="157">
                <a:moveTo>
                  <a:pt x="21" y="6"/>
                </a:moveTo>
                <a:lnTo>
                  <a:pt x="18" y="21"/>
                </a:lnTo>
                <a:lnTo>
                  <a:pt x="9" y="45"/>
                </a:lnTo>
                <a:lnTo>
                  <a:pt x="0" y="70"/>
                </a:lnTo>
                <a:lnTo>
                  <a:pt x="12" y="98"/>
                </a:lnTo>
                <a:lnTo>
                  <a:pt x="17" y="90"/>
                </a:lnTo>
                <a:lnTo>
                  <a:pt x="13" y="96"/>
                </a:lnTo>
                <a:lnTo>
                  <a:pt x="15" y="100"/>
                </a:lnTo>
                <a:lnTo>
                  <a:pt x="15" y="110"/>
                </a:lnTo>
                <a:lnTo>
                  <a:pt x="35" y="110"/>
                </a:lnTo>
                <a:lnTo>
                  <a:pt x="37" y="104"/>
                </a:lnTo>
                <a:lnTo>
                  <a:pt x="60" y="112"/>
                </a:lnTo>
                <a:lnTo>
                  <a:pt x="64" y="120"/>
                </a:lnTo>
                <a:lnTo>
                  <a:pt x="40" y="112"/>
                </a:lnTo>
                <a:lnTo>
                  <a:pt x="26" y="121"/>
                </a:lnTo>
                <a:lnTo>
                  <a:pt x="12" y="129"/>
                </a:lnTo>
                <a:lnTo>
                  <a:pt x="13" y="145"/>
                </a:lnTo>
                <a:lnTo>
                  <a:pt x="26" y="141"/>
                </a:lnTo>
                <a:lnTo>
                  <a:pt x="34" y="139"/>
                </a:lnTo>
                <a:lnTo>
                  <a:pt x="34" y="141"/>
                </a:lnTo>
                <a:lnTo>
                  <a:pt x="17" y="147"/>
                </a:lnTo>
                <a:lnTo>
                  <a:pt x="12" y="157"/>
                </a:lnTo>
                <a:lnTo>
                  <a:pt x="36" y="149"/>
                </a:lnTo>
                <a:lnTo>
                  <a:pt x="51" y="145"/>
                </a:lnTo>
                <a:lnTo>
                  <a:pt x="66" y="143"/>
                </a:lnTo>
                <a:lnTo>
                  <a:pt x="82" y="149"/>
                </a:lnTo>
                <a:lnTo>
                  <a:pt x="108" y="153"/>
                </a:lnTo>
                <a:lnTo>
                  <a:pt x="103" y="118"/>
                </a:lnTo>
                <a:lnTo>
                  <a:pt x="98" y="104"/>
                </a:lnTo>
                <a:lnTo>
                  <a:pt x="93" y="67"/>
                </a:lnTo>
                <a:lnTo>
                  <a:pt x="79" y="43"/>
                </a:lnTo>
                <a:lnTo>
                  <a:pt x="67" y="18"/>
                </a:lnTo>
                <a:lnTo>
                  <a:pt x="50" y="0"/>
                </a:lnTo>
                <a:lnTo>
                  <a:pt x="35" y="4"/>
                </a:lnTo>
                <a:lnTo>
                  <a:pt x="21" y="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69" name="Freeform 157"/>
          <p:cNvSpPr>
            <a:spLocks/>
          </p:cNvSpPr>
          <p:nvPr/>
        </p:nvSpPr>
        <p:spPr bwMode="auto">
          <a:xfrm>
            <a:off x="6115051" y="3470276"/>
            <a:ext cx="124883" cy="193675"/>
          </a:xfrm>
          <a:custGeom>
            <a:avLst/>
            <a:gdLst>
              <a:gd name="T0" fmla="*/ 45 w 68"/>
              <a:gd name="T1" fmla="*/ 241 h 255"/>
              <a:gd name="T2" fmla="*/ 36 w 68"/>
              <a:gd name="T3" fmla="*/ 255 h 255"/>
              <a:gd name="T4" fmla="*/ 31 w 68"/>
              <a:gd name="T5" fmla="*/ 221 h 255"/>
              <a:gd name="T6" fmla="*/ 26 w 68"/>
              <a:gd name="T7" fmla="*/ 186 h 255"/>
              <a:gd name="T8" fmla="*/ 13 w 68"/>
              <a:gd name="T9" fmla="*/ 160 h 255"/>
              <a:gd name="T10" fmla="*/ 0 w 68"/>
              <a:gd name="T11" fmla="*/ 125 h 255"/>
              <a:gd name="T12" fmla="*/ 7 w 68"/>
              <a:gd name="T13" fmla="*/ 98 h 255"/>
              <a:gd name="T14" fmla="*/ 14 w 68"/>
              <a:gd name="T15" fmla="*/ 72 h 255"/>
              <a:gd name="T16" fmla="*/ 12 w 68"/>
              <a:gd name="T17" fmla="*/ 21 h 255"/>
              <a:gd name="T18" fmla="*/ 17 w 68"/>
              <a:gd name="T19" fmla="*/ 13 h 255"/>
              <a:gd name="T20" fmla="*/ 35 w 68"/>
              <a:gd name="T21" fmla="*/ 0 h 255"/>
              <a:gd name="T22" fmla="*/ 42 w 68"/>
              <a:gd name="T23" fmla="*/ 7 h 255"/>
              <a:gd name="T24" fmla="*/ 46 w 68"/>
              <a:gd name="T25" fmla="*/ 19 h 255"/>
              <a:gd name="T26" fmla="*/ 57 w 68"/>
              <a:gd name="T27" fmla="*/ 7 h 255"/>
              <a:gd name="T28" fmla="*/ 50 w 68"/>
              <a:gd name="T29" fmla="*/ 47 h 255"/>
              <a:gd name="T30" fmla="*/ 60 w 68"/>
              <a:gd name="T31" fmla="*/ 72 h 255"/>
              <a:gd name="T32" fmla="*/ 51 w 68"/>
              <a:gd name="T33" fmla="*/ 96 h 255"/>
              <a:gd name="T34" fmla="*/ 42 w 68"/>
              <a:gd name="T35" fmla="*/ 117 h 255"/>
              <a:gd name="T36" fmla="*/ 57 w 68"/>
              <a:gd name="T37" fmla="*/ 133 h 255"/>
              <a:gd name="T38" fmla="*/ 68 w 68"/>
              <a:gd name="T39" fmla="*/ 149 h 255"/>
              <a:gd name="T40" fmla="*/ 67 w 68"/>
              <a:gd name="T41" fmla="*/ 176 h 255"/>
              <a:gd name="T42" fmla="*/ 56 w 68"/>
              <a:gd name="T43" fmla="*/ 194 h 255"/>
              <a:gd name="T44" fmla="*/ 45 w 68"/>
              <a:gd name="T45" fmla="*/ 211 h 255"/>
              <a:gd name="T46" fmla="*/ 45 w 68"/>
              <a:gd name="T47" fmla="*/ 241 h 2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8"/>
              <a:gd name="T73" fmla="*/ 0 h 255"/>
              <a:gd name="T74" fmla="*/ 68 w 68"/>
              <a:gd name="T75" fmla="*/ 255 h 2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8" h="255">
                <a:moveTo>
                  <a:pt x="45" y="241"/>
                </a:moveTo>
                <a:lnTo>
                  <a:pt x="36" y="255"/>
                </a:lnTo>
                <a:lnTo>
                  <a:pt x="31" y="221"/>
                </a:lnTo>
                <a:lnTo>
                  <a:pt x="26" y="186"/>
                </a:lnTo>
                <a:lnTo>
                  <a:pt x="13" y="160"/>
                </a:lnTo>
                <a:lnTo>
                  <a:pt x="0" y="125"/>
                </a:lnTo>
                <a:lnTo>
                  <a:pt x="7" y="98"/>
                </a:lnTo>
                <a:lnTo>
                  <a:pt x="14" y="72"/>
                </a:lnTo>
                <a:lnTo>
                  <a:pt x="12" y="21"/>
                </a:lnTo>
                <a:lnTo>
                  <a:pt x="17" y="13"/>
                </a:lnTo>
                <a:lnTo>
                  <a:pt x="35" y="0"/>
                </a:lnTo>
                <a:lnTo>
                  <a:pt x="42" y="7"/>
                </a:lnTo>
                <a:lnTo>
                  <a:pt x="46" y="19"/>
                </a:lnTo>
                <a:lnTo>
                  <a:pt x="57" y="7"/>
                </a:lnTo>
                <a:lnTo>
                  <a:pt x="50" y="47"/>
                </a:lnTo>
                <a:lnTo>
                  <a:pt x="60" y="72"/>
                </a:lnTo>
                <a:lnTo>
                  <a:pt x="51" y="96"/>
                </a:lnTo>
                <a:lnTo>
                  <a:pt x="42" y="117"/>
                </a:lnTo>
                <a:lnTo>
                  <a:pt x="57" y="133"/>
                </a:lnTo>
                <a:lnTo>
                  <a:pt x="68" y="149"/>
                </a:lnTo>
                <a:lnTo>
                  <a:pt x="67" y="176"/>
                </a:lnTo>
                <a:lnTo>
                  <a:pt x="56" y="194"/>
                </a:lnTo>
                <a:lnTo>
                  <a:pt x="45" y="211"/>
                </a:lnTo>
                <a:lnTo>
                  <a:pt x="45" y="24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70" name="Freeform 158"/>
          <p:cNvSpPr>
            <a:spLocks/>
          </p:cNvSpPr>
          <p:nvPr/>
        </p:nvSpPr>
        <p:spPr bwMode="auto">
          <a:xfrm>
            <a:off x="5503333" y="4271964"/>
            <a:ext cx="135467" cy="115887"/>
          </a:xfrm>
          <a:custGeom>
            <a:avLst/>
            <a:gdLst>
              <a:gd name="T0" fmla="*/ 70 w 74"/>
              <a:gd name="T1" fmla="*/ 149 h 149"/>
              <a:gd name="T2" fmla="*/ 52 w 74"/>
              <a:gd name="T3" fmla="*/ 130 h 149"/>
              <a:gd name="T4" fmla="*/ 33 w 74"/>
              <a:gd name="T5" fmla="*/ 108 h 149"/>
              <a:gd name="T6" fmla="*/ 16 w 74"/>
              <a:gd name="T7" fmla="*/ 82 h 149"/>
              <a:gd name="T8" fmla="*/ 0 w 74"/>
              <a:gd name="T9" fmla="*/ 57 h 149"/>
              <a:gd name="T10" fmla="*/ 4 w 74"/>
              <a:gd name="T11" fmla="*/ 45 h 149"/>
              <a:gd name="T12" fmla="*/ 13 w 74"/>
              <a:gd name="T13" fmla="*/ 22 h 149"/>
              <a:gd name="T14" fmla="*/ 22 w 74"/>
              <a:gd name="T15" fmla="*/ 0 h 149"/>
              <a:gd name="T16" fmla="*/ 32 w 74"/>
              <a:gd name="T17" fmla="*/ 0 h 149"/>
              <a:gd name="T18" fmla="*/ 36 w 74"/>
              <a:gd name="T19" fmla="*/ 35 h 149"/>
              <a:gd name="T20" fmla="*/ 41 w 74"/>
              <a:gd name="T21" fmla="*/ 43 h 149"/>
              <a:gd name="T22" fmla="*/ 49 w 74"/>
              <a:gd name="T23" fmla="*/ 35 h 149"/>
              <a:gd name="T24" fmla="*/ 54 w 74"/>
              <a:gd name="T25" fmla="*/ 33 h 149"/>
              <a:gd name="T26" fmla="*/ 54 w 74"/>
              <a:gd name="T27" fmla="*/ 67 h 149"/>
              <a:gd name="T28" fmla="*/ 54 w 74"/>
              <a:gd name="T29" fmla="*/ 73 h 149"/>
              <a:gd name="T30" fmla="*/ 66 w 74"/>
              <a:gd name="T31" fmla="*/ 90 h 149"/>
              <a:gd name="T32" fmla="*/ 74 w 74"/>
              <a:gd name="T33" fmla="*/ 106 h 149"/>
              <a:gd name="T34" fmla="*/ 70 w 74"/>
              <a:gd name="T35" fmla="*/ 149 h 1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149"/>
              <a:gd name="T56" fmla="*/ 74 w 74"/>
              <a:gd name="T57" fmla="*/ 149 h 1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149">
                <a:moveTo>
                  <a:pt x="70" y="149"/>
                </a:moveTo>
                <a:lnTo>
                  <a:pt x="52" y="130"/>
                </a:lnTo>
                <a:lnTo>
                  <a:pt x="33" y="108"/>
                </a:lnTo>
                <a:lnTo>
                  <a:pt x="16" y="82"/>
                </a:lnTo>
                <a:lnTo>
                  <a:pt x="0" y="57"/>
                </a:lnTo>
                <a:lnTo>
                  <a:pt x="4" y="45"/>
                </a:lnTo>
                <a:lnTo>
                  <a:pt x="13" y="22"/>
                </a:lnTo>
                <a:lnTo>
                  <a:pt x="22" y="0"/>
                </a:lnTo>
                <a:lnTo>
                  <a:pt x="32" y="0"/>
                </a:lnTo>
                <a:lnTo>
                  <a:pt x="36" y="35"/>
                </a:lnTo>
                <a:lnTo>
                  <a:pt x="41" y="43"/>
                </a:lnTo>
                <a:lnTo>
                  <a:pt x="49" y="35"/>
                </a:lnTo>
                <a:lnTo>
                  <a:pt x="54" y="33"/>
                </a:lnTo>
                <a:lnTo>
                  <a:pt x="54" y="67"/>
                </a:lnTo>
                <a:lnTo>
                  <a:pt x="54" y="73"/>
                </a:lnTo>
                <a:lnTo>
                  <a:pt x="66" y="90"/>
                </a:lnTo>
                <a:lnTo>
                  <a:pt x="74" y="106"/>
                </a:lnTo>
                <a:lnTo>
                  <a:pt x="70" y="14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71" name="Freeform 159"/>
          <p:cNvSpPr>
            <a:spLocks/>
          </p:cNvSpPr>
          <p:nvPr/>
        </p:nvSpPr>
        <p:spPr bwMode="auto">
          <a:xfrm>
            <a:off x="3158067" y="4241801"/>
            <a:ext cx="107951" cy="66675"/>
          </a:xfrm>
          <a:custGeom>
            <a:avLst/>
            <a:gdLst>
              <a:gd name="T0" fmla="*/ 0 w 58"/>
              <a:gd name="T1" fmla="*/ 55 h 86"/>
              <a:gd name="T2" fmla="*/ 1 w 58"/>
              <a:gd name="T3" fmla="*/ 27 h 86"/>
              <a:gd name="T4" fmla="*/ 0 w 58"/>
              <a:gd name="T5" fmla="*/ 4 h 86"/>
              <a:gd name="T6" fmla="*/ 7 w 58"/>
              <a:gd name="T7" fmla="*/ 0 h 86"/>
              <a:gd name="T8" fmla="*/ 12 w 58"/>
              <a:gd name="T9" fmla="*/ 14 h 86"/>
              <a:gd name="T10" fmla="*/ 20 w 58"/>
              <a:gd name="T11" fmla="*/ 19 h 86"/>
              <a:gd name="T12" fmla="*/ 26 w 58"/>
              <a:gd name="T13" fmla="*/ 27 h 86"/>
              <a:gd name="T14" fmla="*/ 51 w 58"/>
              <a:gd name="T15" fmla="*/ 14 h 86"/>
              <a:gd name="T16" fmla="*/ 54 w 58"/>
              <a:gd name="T17" fmla="*/ 17 h 86"/>
              <a:gd name="T18" fmla="*/ 58 w 58"/>
              <a:gd name="T19" fmla="*/ 27 h 86"/>
              <a:gd name="T20" fmla="*/ 43 w 58"/>
              <a:gd name="T21" fmla="*/ 49 h 86"/>
              <a:gd name="T22" fmla="*/ 52 w 58"/>
              <a:gd name="T23" fmla="*/ 74 h 86"/>
              <a:gd name="T24" fmla="*/ 36 w 58"/>
              <a:gd name="T25" fmla="*/ 86 h 86"/>
              <a:gd name="T26" fmla="*/ 33 w 58"/>
              <a:gd name="T27" fmla="*/ 63 h 86"/>
              <a:gd name="T28" fmla="*/ 30 w 58"/>
              <a:gd name="T29" fmla="*/ 70 h 86"/>
              <a:gd name="T30" fmla="*/ 21 w 58"/>
              <a:gd name="T31" fmla="*/ 55 h 86"/>
              <a:gd name="T32" fmla="*/ 5 w 58"/>
              <a:gd name="T33" fmla="*/ 45 h 86"/>
              <a:gd name="T34" fmla="*/ 0 w 58"/>
              <a:gd name="T35" fmla="*/ 55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86"/>
              <a:gd name="T56" fmla="*/ 58 w 58"/>
              <a:gd name="T57" fmla="*/ 86 h 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86">
                <a:moveTo>
                  <a:pt x="0" y="55"/>
                </a:moveTo>
                <a:lnTo>
                  <a:pt x="1" y="27"/>
                </a:lnTo>
                <a:lnTo>
                  <a:pt x="0" y="4"/>
                </a:lnTo>
                <a:lnTo>
                  <a:pt x="7" y="0"/>
                </a:lnTo>
                <a:lnTo>
                  <a:pt x="12" y="14"/>
                </a:lnTo>
                <a:lnTo>
                  <a:pt x="20" y="19"/>
                </a:lnTo>
                <a:lnTo>
                  <a:pt x="26" y="27"/>
                </a:lnTo>
                <a:lnTo>
                  <a:pt x="51" y="14"/>
                </a:lnTo>
                <a:lnTo>
                  <a:pt x="54" y="17"/>
                </a:lnTo>
                <a:lnTo>
                  <a:pt x="58" y="27"/>
                </a:lnTo>
                <a:lnTo>
                  <a:pt x="43" y="49"/>
                </a:lnTo>
                <a:lnTo>
                  <a:pt x="52" y="74"/>
                </a:lnTo>
                <a:lnTo>
                  <a:pt x="36" y="86"/>
                </a:lnTo>
                <a:lnTo>
                  <a:pt x="33" y="63"/>
                </a:lnTo>
                <a:lnTo>
                  <a:pt x="30" y="70"/>
                </a:lnTo>
                <a:lnTo>
                  <a:pt x="21" y="55"/>
                </a:lnTo>
                <a:lnTo>
                  <a:pt x="5" y="45"/>
                </a:lnTo>
                <a:lnTo>
                  <a:pt x="0" y="5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72" name="Freeform 160"/>
          <p:cNvSpPr>
            <a:spLocks/>
          </p:cNvSpPr>
          <p:nvPr/>
        </p:nvSpPr>
        <p:spPr bwMode="auto">
          <a:xfrm>
            <a:off x="3266017" y="4244976"/>
            <a:ext cx="74083" cy="60325"/>
          </a:xfrm>
          <a:custGeom>
            <a:avLst/>
            <a:gdLst>
              <a:gd name="T0" fmla="*/ 24 w 42"/>
              <a:gd name="T1" fmla="*/ 43 h 80"/>
              <a:gd name="T2" fmla="*/ 31 w 42"/>
              <a:gd name="T3" fmla="*/ 45 h 80"/>
              <a:gd name="T4" fmla="*/ 28 w 42"/>
              <a:gd name="T5" fmla="*/ 37 h 80"/>
              <a:gd name="T6" fmla="*/ 23 w 42"/>
              <a:gd name="T7" fmla="*/ 35 h 80"/>
              <a:gd name="T8" fmla="*/ 17 w 42"/>
              <a:gd name="T9" fmla="*/ 25 h 80"/>
              <a:gd name="T10" fmla="*/ 5 w 42"/>
              <a:gd name="T11" fmla="*/ 15 h 80"/>
              <a:gd name="T12" fmla="*/ 1 w 42"/>
              <a:gd name="T13" fmla="*/ 8 h 80"/>
              <a:gd name="T14" fmla="*/ 0 w 42"/>
              <a:gd name="T15" fmla="*/ 0 h 80"/>
              <a:gd name="T16" fmla="*/ 16 w 42"/>
              <a:gd name="T17" fmla="*/ 0 h 80"/>
              <a:gd name="T18" fmla="*/ 28 w 42"/>
              <a:gd name="T19" fmla="*/ 13 h 80"/>
              <a:gd name="T20" fmla="*/ 41 w 42"/>
              <a:gd name="T21" fmla="*/ 27 h 80"/>
              <a:gd name="T22" fmla="*/ 42 w 42"/>
              <a:gd name="T23" fmla="*/ 57 h 80"/>
              <a:gd name="T24" fmla="*/ 35 w 42"/>
              <a:gd name="T25" fmla="*/ 64 h 80"/>
              <a:gd name="T26" fmla="*/ 31 w 42"/>
              <a:gd name="T27" fmla="*/ 80 h 80"/>
              <a:gd name="T28" fmla="*/ 26 w 42"/>
              <a:gd name="T29" fmla="*/ 68 h 80"/>
              <a:gd name="T30" fmla="*/ 24 w 42"/>
              <a:gd name="T31" fmla="*/ 43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80"/>
              <a:gd name="T50" fmla="*/ 42 w 42"/>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80">
                <a:moveTo>
                  <a:pt x="24" y="43"/>
                </a:moveTo>
                <a:lnTo>
                  <a:pt x="31" y="45"/>
                </a:lnTo>
                <a:lnTo>
                  <a:pt x="28" y="37"/>
                </a:lnTo>
                <a:lnTo>
                  <a:pt x="23" y="35"/>
                </a:lnTo>
                <a:lnTo>
                  <a:pt x="17" y="25"/>
                </a:lnTo>
                <a:lnTo>
                  <a:pt x="5" y="15"/>
                </a:lnTo>
                <a:lnTo>
                  <a:pt x="1" y="8"/>
                </a:lnTo>
                <a:lnTo>
                  <a:pt x="0" y="0"/>
                </a:lnTo>
                <a:lnTo>
                  <a:pt x="16" y="0"/>
                </a:lnTo>
                <a:lnTo>
                  <a:pt x="28" y="13"/>
                </a:lnTo>
                <a:lnTo>
                  <a:pt x="41" y="27"/>
                </a:lnTo>
                <a:lnTo>
                  <a:pt x="42" y="57"/>
                </a:lnTo>
                <a:lnTo>
                  <a:pt x="35" y="64"/>
                </a:lnTo>
                <a:lnTo>
                  <a:pt x="31" y="80"/>
                </a:lnTo>
                <a:lnTo>
                  <a:pt x="26" y="68"/>
                </a:lnTo>
                <a:lnTo>
                  <a:pt x="24" y="4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73" name="Freeform 161"/>
          <p:cNvSpPr>
            <a:spLocks/>
          </p:cNvSpPr>
          <p:nvPr/>
        </p:nvSpPr>
        <p:spPr bwMode="auto">
          <a:xfrm>
            <a:off x="4083052" y="4349751"/>
            <a:ext cx="95249" cy="100013"/>
          </a:xfrm>
          <a:custGeom>
            <a:avLst/>
            <a:gdLst>
              <a:gd name="T0" fmla="*/ 42 w 53"/>
              <a:gd name="T1" fmla="*/ 35 h 130"/>
              <a:gd name="T2" fmla="*/ 26 w 53"/>
              <a:gd name="T3" fmla="*/ 6 h 130"/>
              <a:gd name="T4" fmla="*/ 13 w 53"/>
              <a:gd name="T5" fmla="*/ 0 h 130"/>
              <a:gd name="T6" fmla="*/ 9 w 53"/>
              <a:gd name="T7" fmla="*/ 14 h 130"/>
              <a:gd name="T8" fmla="*/ 4 w 53"/>
              <a:gd name="T9" fmla="*/ 43 h 130"/>
              <a:gd name="T10" fmla="*/ 10 w 53"/>
              <a:gd name="T11" fmla="*/ 88 h 130"/>
              <a:gd name="T12" fmla="*/ 0 w 53"/>
              <a:gd name="T13" fmla="*/ 124 h 130"/>
              <a:gd name="T14" fmla="*/ 13 w 53"/>
              <a:gd name="T15" fmla="*/ 128 h 130"/>
              <a:gd name="T16" fmla="*/ 30 w 53"/>
              <a:gd name="T17" fmla="*/ 130 h 130"/>
              <a:gd name="T18" fmla="*/ 41 w 53"/>
              <a:gd name="T19" fmla="*/ 96 h 130"/>
              <a:gd name="T20" fmla="*/ 53 w 53"/>
              <a:gd name="T21" fmla="*/ 61 h 130"/>
              <a:gd name="T22" fmla="*/ 49 w 53"/>
              <a:gd name="T23" fmla="*/ 41 h 130"/>
              <a:gd name="T24" fmla="*/ 49 w 53"/>
              <a:gd name="T25" fmla="*/ 47 h 130"/>
              <a:gd name="T26" fmla="*/ 42 w 53"/>
              <a:gd name="T27" fmla="*/ 35 h 1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130"/>
              <a:gd name="T44" fmla="*/ 53 w 53"/>
              <a:gd name="T45" fmla="*/ 130 h 1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130">
                <a:moveTo>
                  <a:pt x="42" y="35"/>
                </a:moveTo>
                <a:lnTo>
                  <a:pt x="26" y="6"/>
                </a:lnTo>
                <a:lnTo>
                  <a:pt x="13" y="0"/>
                </a:lnTo>
                <a:lnTo>
                  <a:pt x="9" y="14"/>
                </a:lnTo>
                <a:lnTo>
                  <a:pt x="4" y="43"/>
                </a:lnTo>
                <a:lnTo>
                  <a:pt x="10" y="88"/>
                </a:lnTo>
                <a:lnTo>
                  <a:pt x="0" y="124"/>
                </a:lnTo>
                <a:lnTo>
                  <a:pt x="13" y="128"/>
                </a:lnTo>
                <a:lnTo>
                  <a:pt x="30" y="130"/>
                </a:lnTo>
                <a:lnTo>
                  <a:pt x="41" y="96"/>
                </a:lnTo>
                <a:lnTo>
                  <a:pt x="53" y="61"/>
                </a:lnTo>
                <a:lnTo>
                  <a:pt x="49" y="41"/>
                </a:lnTo>
                <a:lnTo>
                  <a:pt x="49" y="47"/>
                </a:lnTo>
                <a:lnTo>
                  <a:pt x="42" y="3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74" name="Freeform 162"/>
          <p:cNvSpPr>
            <a:spLocks/>
          </p:cNvSpPr>
          <p:nvPr/>
        </p:nvSpPr>
        <p:spPr bwMode="auto">
          <a:xfrm>
            <a:off x="3282951" y="4165601"/>
            <a:ext cx="395816" cy="460375"/>
          </a:xfrm>
          <a:custGeom>
            <a:avLst/>
            <a:gdLst>
              <a:gd name="T0" fmla="*/ 85 w 217"/>
              <a:gd name="T1" fmla="*/ 55 h 600"/>
              <a:gd name="T2" fmla="*/ 77 w 217"/>
              <a:gd name="T3" fmla="*/ 49 h 600"/>
              <a:gd name="T4" fmla="*/ 61 w 217"/>
              <a:gd name="T5" fmla="*/ 106 h 600"/>
              <a:gd name="T6" fmla="*/ 39 w 217"/>
              <a:gd name="T7" fmla="*/ 159 h 600"/>
              <a:gd name="T8" fmla="*/ 32 w 217"/>
              <a:gd name="T9" fmla="*/ 131 h 600"/>
              <a:gd name="T10" fmla="*/ 26 w 217"/>
              <a:gd name="T11" fmla="*/ 168 h 600"/>
              <a:gd name="T12" fmla="*/ 26 w 217"/>
              <a:gd name="T13" fmla="*/ 200 h 600"/>
              <a:gd name="T14" fmla="*/ 26 w 217"/>
              <a:gd name="T15" fmla="*/ 247 h 600"/>
              <a:gd name="T16" fmla="*/ 29 w 217"/>
              <a:gd name="T17" fmla="*/ 302 h 600"/>
              <a:gd name="T18" fmla="*/ 19 w 217"/>
              <a:gd name="T19" fmla="*/ 347 h 600"/>
              <a:gd name="T20" fmla="*/ 5 w 217"/>
              <a:gd name="T21" fmla="*/ 376 h 600"/>
              <a:gd name="T22" fmla="*/ 1 w 217"/>
              <a:gd name="T23" fmla="*/ 394 h 600"/>
              <a:gd name="T24" fmla="*/ 27 w 217"/>
              <a:gd name="T25" fmla="*/ 433 h 600"/>
              <a:gd name="T26" fmla="*/ 65 w 217"/>
              <a:gd name="T27" fmla="*/ 451 h 600"/>
              <a:gd name="T28" fmla="*/ 76 w 217"/>
              <a:gd name="T29" fmla="*/ 467 h 600"/>
              <a:gd name="T30" fmla="*/ 100 w 217"/>
              <a:gd name="T31" fmla="*/ 512 h 600"/>
              <a:gd name="T32" fmla="*/ 125 w 217"/>
              <a:gd name="T33" fmla="*/ 529 h 600"/>
              <a:gd name="T34" fmla="*/ 157 w 217"/>
              <a:gd name="T35" fmla="*/ 541 h 600"/>
              <a:gd name="T36" fmla="*/ 162 w 217"/>
              <a:gd name="T37" fmla="*/ 600 h 600"/>
              <a:gd name="T38" fmla="*/ 171 w 217"/>
              <a:gd name="T39" fmla="*/ 498 h 600"/>
              <a:gd name="T40" fmla="*/ 159 w 217"/>
              <a:gd name="T41" fmla="*/ 425 h 600"/>
              <a:gd name="T42" fmla="*/ 175 w 217"/>
              <a:gd name="T43" fmla="*/ 416 h 600"/>
              <a:gd name="T44" fmla="*/ 163 w 217"/>
              <a:gd name="T45" fmla="*/ 384 h 600"/>
              <a:gd name="T46" fmla="*/ 194 w 217"/>
              <a:gd name="T47" fmla="*/ 384 h 600"/>
              <a:gd name="T48" fmla="*/ 196 w 217"/>
              <a:gd name="T49" fmla="*/ 382 h 600"/>
              <a:gd name="T50" fmla="*/ 212 w 217"/>
              <a:gd name="T51" fmla="*/ 400 h 600"/>
              <a:gd name="T52" fmla="*/ 212 w 217"/>
              <a:gd name="T53" fmla="*/ 372 h 600"/>
              <a:gd name="T54" fmla="*/ 208 w 217"/>
              <a:gd name="T55" fmla="*/ 327 h 600"/>
              <a:gd name="T56" fmla="*/ 204 w 217"/>
              <a:gd name="T57" fmla="*/ 253 h 600"/>
              <a:gd name="T58" fmla="*/ 193 w 217"/>
              <a:gd name="T59" fmla="*/ 223 h 600"/>
              <a:gd name="T60" fmla="*/ 161 w 217"/>
              <a:gd name="T61" fmla="*/ 194 h 600"/>
              <a:gd name="T62" fmla="*/ 133 w 217"/>
              <a:gd name="T63" fmla="*/ 190 h 600"/>
              <a:gd name="T64" fmla="*/ 121 w 217"/>
              <a:gd name="T65" fmla="*/ 155 h 600"/>
              <a:gd name="T66" fmla="*/ 104 w 217"/>
              <a:gd name="T67" fmla="*/ 114 h 600"/>
              <a:gd name="T68" fmla="*/ 122 w 217"/>
              <a:gd name="T69" fmla="*/ 53 h 600"/>
              <a:gd name="T70" fmla="*/ 144 w 217"/>
              <a:gd name="T71" fmla="*/ 15 h 600"/>
              <a:gd name="T72" fmla="*/ 135 w 217"/>
              <a:gd name="T73" fmla="*/ 0 h 600"/>
              <a:gd name="T74" fmla="*/ 101 w 217"/>
              <a:gd name="T75" fmla="*/ 37 h 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7"/>
              <a:gd name="T115" fmla="*/ 0 h 600"/>
              <a:gd name="T116" fmla="*/ 217 w 217"/>
              <a:gd name="T117" fmla="*/ 600 h 6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7" h="600">
                <a:moveTo>
                  <a:pt x="91" y="39"/>
                </a:moveTo>
                <a:lnTo>
                  <a:pt x="85" y="55"/>
                </a:lnTo>
                <a:lnTo>
                  <a:pt x="87" y="49"/>
                </a:lnTo>
                <a:lnTo>
                  <a:pt x="77" y="49"/>
                </a:lnTo>
                <a:lnTo>
                  <a:pt x="64" y="78"/>
                </a:lnTo>
                <a:lnTo>
                  <a:pt x="61" y="106"/>
                </a:lnTo>
                <a:lnTo>
                  <a:pt x="42" y="139"/>
                </a:lnTo>
                <a:lnTo>
                  <a:pt x="39" y="159"/>
                </a:lnTo>
                <a:lnTo>
                  <a:pt x="36" y="141"/>
                </a:lnTo>
                <a:lnTo>
                  <a:pt x="32" y="131"/>
                </a:lnTo>
                <a:lnTo>
                  <a:pt x="33" y="161"/>
                </a:lnTo>
                <a:lnTo>
                  <a:pt x="26" y="168"/>
                </a:lnTo>
                <a:lnTo>
                  <a:pt x="22" y="184"/>
                </a:lnTo>
                <a:lnTo>
                  <a:pt x="26" y="200"/>
                </a:lnTo>
                <a:lnTo>
                  <a:pt x="30" y="233"/>
                </a:lnTo>
                <a:lnTo>
                  <a:pt x="26" y="247"/>
                </a:lnTo>
                <a:lnTo>
                  <a:pt x="27" y="274"/>
                </a:lnTo>
                <a:lnTo>
                  <a:pt x="29" y="302"/>
                </a:lnTo>
                <a:lnTo>
                  <a:pt x="32" y="308"/>
                </a:lnTo>
                <a:lnTo>
                  <a:pt x="19" y="347"/>
                </a:lnTo>
                <a:lnTo>
                  <a:pt x="8" y="357"/>
                </a:lnTo>
                <a:lnTo>
                  <a:pt x="5" y="376"/>
                </a:lnTo>
                <a:lnTo>
                  <a:pt x="0" y="382"/>
                </a:lnTo>
                <a:lnTo>
                  <a:pt x="1" y="394"/>
                </a:lnTo>
                <a:lnTo>
                  <a:pt x="16" y="414"/>
                </a:lnTo>
                <a:lnTo>
                  <a:pt x="27" y="433"/>
                </a:lnTo>
                <a:lnTo>
                  <a:pt x="45" y="433"/>
                </a:lnTo>
                <a:lnTo>
                  <a:pt x="65" y="451"/>
                </a:lnTo>
                <a:lnTo>
                  <a:pt x="66" y="449"/>
                </a:lnTo>
                <a:lnTo>
                  <a:pt x="76" y="467"/>
                </a:lnTo>
                <a:lnTo>
                  <a:pt x="86" y="484"/>
                </a:lnTo>
                <a:lnTo>
                  <a:pt x="100" y="512"/>
                </a:lnTo>
                <a:lnTo>
                  <a:pt x="103" y="529"/>
                </a:lnTo>
                <a:lnTo>
                  <a:pt x="125" y="529"/>
                </a:lnTo>
                <a:lnTo>
                  <a:pt x="140" y="531"/>
                </a:lnTo>
                <a:lnTo>
                  <a:pt x="157" y="541"/>
                </a:lnTo>
                <a:lnTo>
                  <a:pt x="151" y="586"/>
                </a:lnTo>
                <a:lnTo>
                  <a:pt x="162" y="600"/>
                </a:lnTo>
                <a:lnTo>
                  <a:pt x="166" y="549"/>
                </a:lnTo>
                <a:lnTo>
                  <a:pt x="171" y="498"/>
                </a:lnTo>
                <a:lnTo>
                  <a:pt x="163" y="461"/>
                </a:lnTo>
                <a:lnTo>
                  <a:pt x="159" y="425"/>
                </a:lnTo>
                <a:lnTo>
                  <a:pt x="172" y="423"/>
                </a:lnTo>
                <a:lnTo>
                  <a:pt x="175" y="416"/>
                </a:lnTo>
                <a:lnTo>
                  <a:pt x="165" y="408"/>
                </a:lnTo>
                <a:lnTo>
                  <a:pt x="163" y="384"/>
                </a:lnTo>
                <a:lnTo>
                  <a:pt x="178" y="384"/>
                </a:lnTo>
                <a:lnTo>
                  <a:pt x="194" y="384"/>
                </a:lnTo>
                <a:lnTo>
                  <a:pt x="191" y="378"/>
                </a:lnTo>
                <a:lnTo>
                  <a:pt x="196" y="382"/>
                </a:lnTo>
                <a:lnTo>
                  <a:pt x="206" y="371"/>
                </a:lnTo>
                <a:lnTo>
                  <a:pt x="212" y="400"/>
                </a:lnTo>
                <a:lnTo>
                  <a:pt x="217" y="402"/>
                </a:lnTo>
                <a:lnTo>
                  <a:pt x="212" y="372"/>
                </a:lnTo>
                <a:lnTo>
                  <a:pt x="202" y="345"/>
                </a:lnTo>
                <a:lnTo>
                  <a:pt x="208" y="327"/>
                </a:lnTo>
                <a:lnTo>
                  <a:pt x="200" y="282"/>
                </a:lnTo>
                <a:lnTo>
                  <a:pt x="204" y="253"/>
                </a:lnTo>
                <a:lnTo>
                  <a:pt x="208" y="221"/>
                </a:lnTo>
                <a:lnTo>
                  <a:pt x="193" y="223"/>
                </a:lnTo>
                <a:lnTo>
                  <a:pt x="177" y="225"/>
                </a:lnTo>
                <a:lnTo>
                  <a:pt x="161" y="194"/>
                </a:lnTo>
                <a:lnTo>
                  <a:pt x="147" y="192"/>
                </a:lnTo>
                <a:lnTo>
                  <a:pt x="133" y="190"/>
                </a:lnTo>
                <a:lnTo>
                  <a:pt x="120" y="178"/>
                </a:lnTo>
                <a:lnTo>
                  <a:pt x="121" y="155"/>
                </a:lnTo>
                <a:lnTo>
                  <a:pt x="111" y="114"/>
                </a:lnTo>
                <a:lnTo>
                  <a:pt x="104" y="114"/>
                </a:lnTo>
                <a:lnTo>
                  <a:pt x="112" y="84"/>
                </a:lnTo>
                <a:lnTo>
                  <a:pt x="122" y="53"/>
                </a:lnTo>
                <a:lnTo>
                  <a:pt x="132" y="23"/>
                </a:lnTo>
                <a:lnTo>
                  <a:pt x="144" y="15"/>
                </a:lnTo>
                <a:lnTo>
                  <a:pt x="146" y="0"/>
                </a:lnTo>
                <a:lnTo>
                  <a:pt x="135" y="0"/>
                </a:lnTo>
                <a:lnTo>
                  <a:pt x="119" y="19"/>
                </a:lnTo>
                <a:lnTo>
                  <a:pt x="101" y="37"/>
                </a:lnTo>
                <a:lnTo>
                  <a:pt x="91" y="3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75" name="Freeform 163"/>
          <p:cNvSpPr>
            <a:spLocks/>
          </p:cNvSpPr>
          <p:nvPr/>
        </p:nvSpPr>
        <p:spPr bwMode="auto">
          <a:xfrm>
            <a:off x="3860801" y="4271964"/>
            <a:ext cx="158751" cy="200025"/>
          </a:xfrm>
          <a:custGeom>
            <a:avLst/>
            <a:gdLst>
              <a:gd name="T0" fmla="*/ 70 w 86"/>
              <a:gd name="T1" fmla="*/ 188 h 261"/>
              <a:gd name="T2" fmla="*/ 60 w 86"/>
              <a:gd name="T3" fmla="*/ 169 h 261"/>
              <a:gd name="T4" fmla="*/ 62 w 86"/>
              <a:gd name="T5" fmla="*/ 137 h 261"/>
              <a:gd name="T6" fmla="*/ 70 w 86"/>
              <a:gd name="T7" fmla="*/ 130 h 261"/>
              <a:gd name="T8" fmla="*/ 73 w 86"/>
              <a:gd name="T9" fmla="*/ 110 h 261"/>
              <a:gd name="T10" fmla="*/ 73 w 86"/>
              <a:gd name="T11" fmla="*/ 82 h 261"/>
              <a:gd name="T12" fmla="*/ 53 w 86"/>
              <a:gd name="T13" fmla="*/ 61 h 261"/>
              <a:gd name="T14" fmla="*/ 50 w 86"/>
              <a:gd name="T15" fmla="*/ 75 h 261"/>
              <a:gd name="T16" fmla="*/ 51 w 86"/>
              <a:gd name="T17" fmla="*/ 37 h 261"/>
              <a:gd name="T18" fmla="*/ 41 w 86"/>
              <a:gd name="T19" fmla="*/ 22 h 261"/>
              <a:gd name="T20" fmla="*/ 30 w 86"/>
              <a:gd name="T21" fmla="*/ 6 h 261"/>
              <a:gd name="T22" fmla="*/ 34 w 86"/>
              <a:gd name="T23" fmla="*/ 12 h 261"/>
              <a:gd name="T24" fmla="*/ 27 w 86"/>
              <a:gd name="T25" fmla="*/ 0 h 261"/>
              <a:gd name="T26" fmla="*/ 29 w 86"/>
              <a:gd name="T27" fmla="*/ 8 h 261"/>
              <a:gd name="T28" fmla="*/ 12 w 86"/>
              <a:gd name="T29" fmla="*/ 35 h 261"/>
              <a:gd name="T30" fmla="*/ 20 w 86"/>
              <a:gd name="T31" fmla="*/ 51 h 261"/>
              <a:gd name="T32" fmla="*/ 7 w 86"/>
              <a:gd name="T33" fmla="*/ 65 h 261"/>
              <a:gd name="T34" fmla="*/ 0 w 86"/>
              <a:gd name="T35" fmla="*/ 92 h 261"/>
              <a:gd name="T36" fmla="*/ 10 w 86"/>
              <a:gd name="T37" fmla="*/ 122 h 261"/>
              <a:gd name="T38" fmla="*/ 21 w 86"/>
              <a:gd name="T39" fmla="*/ 120 h 261"/>
              <a:gd name="T40" fmla="*/ 22 w 86"/>
              <a:gd name="T41" fmla="*/ 141 h 261"/>
              <a:gd name="T42" fmla="*/ 30 w 86"/>
              <a:gd name="T43" fmla="*/ 159 h 261"/>
              <a:gd name="T44" fmla="*/ 26 w 86"/>
              <a:gd name="T45" fmla="*/ 192 h 261"/>
              <a:gd name="T46" fmla="*/ 28 w 86"/>
              <a:gd name="T47" fmla="*/ 235 h 261"/>
              <a:gd name="T48" fmla="*/ 39 w 86"/>
              <a:gd name="T49" fmla="*/ 261 h 261"/>
              <a:gd name="T50" fmla="*/ 50 w 86"/>
              <a:gd name="T51" fmla="*/ 261 h 261"/>
              <a:gd name="T52" fmla="*/ 69 w 86"/>
              <a:gd name="T53" fmla="*/ 245 h 261"/>
              <a:gd name="T54" fmla="*/ 86 w 86"/>
              <a:gd name="T55" fmla="*/ 239 h 261"/>
              <a:gd name="T56" fmla="*/ 77 w 86"/>
              <a:gd name="T57" fmla="*/ 214 h 261"/>
              <a:gd name="T58" fmla="*/ 70 w 86"/>
              <a:gd name="T59" fmla="*/ 188 h 2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6"/>
              <a:gd name="T91" fmla="*/ 0 h 261"/>
              <a:gd name="T92" fmla="*/ 86 w 86"/>
              <a:gd name="T93" fmla="*/ 261 h 2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6" h="261">
                <a:moveTo>
                  <a:pt x="70" y="188"/>
                </a:moveTo>
                <a:lnTo>
                  <a:pt x="60" y="169"/>
                </a:lnTo>
                <a:lnTo>
                  <a:pt x="62" y="137"/>
                </a:lnTo>
                <a:lnTo>
                  <a:pt x="70" y="130"/>
                </a:lnTo>
                <a:lnTo>
                  <a:pt x="73" y="110"/>
                </a:lnTo>
                <a:lnTo>
                  <a:pt x="73" y="82"/>
                </a:lnTo>
                <a:lnTo>
                  <a:pt x="53" y="61"/>
                </a:lnTo>
                <a:lnTo>
                  <a:pt x="50" y="75"/>
                </a:lnTo>
                <a:lnTo>
                  <a:pt x="51" y="37"/>
                </a:lnTo>
                <a:lnTo>
                  <a:pt x="41" y="22"/>
                </a:lnTo>
                <a:lnTo>
                  <a:pt x="30" y="6"/>
                </a:lnTo>
                <a:lnTo>
                  <a:pt x="34" y="12"/>
                </a:lnTo>
                <a:lnTo>
                  <a:pt x="27" y="0"/>
                </a:lnTo>
                <a:lnTo>
                  <a:pt x="29" y="8"/>
                </a:lnTo>
                <a:lnTo>
                  <a:pt x="12" y="35"/>
                </a:lnTo>
                <a:lnTo>
                  <a:pt x="20" y="51"/>
                </a:lnTo>
                <a:lnTo>
                  <a:pt x="7" y="65"/>
                </a:lnTo>
                <a:lnTo>
                  <a:pt x="0" y="92"/>
                </a:lnTo>
                <a:lnTo>
                  <a:pt x="10" y="122"/>
                </a:lnTo>
                <a:lnTo>
                  <a:pt x="21" y="120"/>
                </a:lnTo>
                <a:lnTo>
                  <a:pt x="22" y="141"/>
                </a:lnTo>
                <a:lnTo>
                  <a:pt x="30" y="159"/>
                </a:lnTo>
                <a:lnTo>
                  <a:pt x="26" y="192"/>
                </a:lnTo>
                <a:lnTo>
                  <a:pt x="28" y="235"/>
                </a:lnTo>
                <a:lnTo>
                  <a:pt x="39" y="261"/>
                </a:lnTo>
                <a:lnTo>
                  <a:pt x="50" y="261"/>
                </a:lnTo>
                <a:lnTo>
                  <a:pt x="69" y="245"/>
                </a:lnTo>
                <a:lnTo>
                  <a:pt x="86" y="239"/>
                </a:lnTo>
                <a:lnTo>
                  <a:pt x="77" y="214"/>
                </a:lnTo>
                <a:lnTo>
                  <a:pt x="70" y="18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76" name="Freeform 164"/>
          <p:cNvSpPr>
            <a:spLocks/>
          </p:cNvSpPr>
          <p:nvPr/>
        </p:nvSpPr>
        <p:spPr bwMode="auto">
          <a:xfrm>
            <a:off x="3972985" y="4343401"/>
            <a:ext cx="129116" cy="112713"/>
          </a:xfrm>
          <a:custGeom>
            <a:avLst/>
            <a:gdLst>
              <a:gd name="T0" fmla="*/ 10 w 70"/>
              <a:gd name="T1" fmla="*/ 92 h 147"/>
              <a:gd name="T2" fmla="*/ 0 w 70"/>
              <a:gd name="T3" fmla="*/ 73 h 147"/>
              <a:gd name="T4" fmla="*/ 2 w 70"/>
              <a:gd name="T5" fmla="*/ 41 h 147"/>
              <a:gd name="T6" fmla="*/ 10 w 70"/>
              <a:gd name="T7" fmla="*/ 34 h 147"/>
              <a:gd name="T8" fmla="*/ 13 w 70"/>
              <a:gd name="T9" fmla="*/ 14 h 147"/>
              <a:gd name="T10" fmla="*/ 16 w 70"/>
              <a:gd name="T11" fmla="*/ 0 h 147"/>
              <a:gd name="T12" fmla="*/ 38 w 70"/>
              <a:gd name="T13" fmla="*/ 4 h 147"/>
              <a:gd name="T14" fmla="*/ 54 w 70"/>
              <a:gd name="T15" fmla="*/ 2 h 147"/>
              <a:gd name="T16" fmla="*/ 54 w 70"/>
              <a:gd name="T17" fmla="*/ 0 h 147"/>
              <a:gd name="T18" fmla="*/ 70 w 70"/>
              <a:gd name="T19" fmla="*/ 2 h 147"/>
              <a:gd name="T20" fmla="*/ 69 w 70"/>
              <a:gd name="T21" fmla="*/ 20 h 147"/>
              <a:gd name="T22" fmla="*/ 64 w 70"/>
              <a:gd name="T23" fmla="*/ 49 h 147"/>
              <a:gd name="T24" fmla="*/ 70 w 70"/>
              <a:gd name="T25" fmla="*/ 94 h 147"/>
              <a:gd name="T26" fmla="*/ 60 w 70"/>
              <a:gd name="T27" fmla="*/ 130 h 147"/>
              <a:gd name="T28" fmla="*/ 49 w 70"/>
              <a:gd name="T29" fmla="*/ 122 h 147"/>
              <a:gd name="T30" fmla="*/ 34 w 70"/>
              <a:gd name="T31" fmla="*/ 128 h 147"/>
              <a:gd name="T32" fmla="*/ 35 w 70"/>
              <a:gd name="T33" fmla="*/ 147 h 147"/>
              <a:gd name="T34" fmla="*/ 26 w 70"/>
              <a:gd name="T35" fmla="*/ 143 h 147"/>
              <a:gd name="T36" fmla="*/ 17 w 70"/>
              <a:gd name="T37" fmla="*/ 118 h 147"/>
              <a:gd name="T38" fmla="*/ 10 w 70"/>
              <a:gd name="T39" fmla="*/ 92 h 1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147"/>
              <a:gd name="T62" fmla="*/ 70 w 70"/>
              <a:gd name="T63" fmla="*/ 147 h 1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147">
                <a:moveTo>
                  <a:pt x="10" y="92"/>
                </a:moveTo>
                <a:lnTo>
                  <a:pt x="0" y="73"/>
                </a:lnTo>
                <a:lnTo>
                  <a:pt x="2" y="41"/>
                </a:lnTo>
                <a:lnTo>
                  <a:pt x="10" y="34"/>
                </a:lnTo>
                <a:lnTo>
                  <a:pt x="13" y="14"/>
                </a:lnTo>
                <a:lnTo>
                  <a:pt x="16" y="0"/>
                </a:lnTo>
                <a:lnTo>
                  <a:pt x="38" y="4"/>
                </a:lnTo>
                <a:lnTo>
                  <a:pt x="54" y="2"/>
                </a:lnTo>
                <a:lnTo>
                  <a:pt x="54" y="0"/>
                </a:lnTo>
                <a:lnTo>
                  <a:pt x="70" y="2"/>
                </a:lnTo>
                <a:lnTo>
                  <a:pt x="69" y="20"/>
                </a:lnTo>
                <a:lnTo>
                  <a:pt x="64" y="49"/>
                </a:lnTo>
                <a:lnTo>
                  <a:pt x="70" y="94"/>
                </a:lnTo>
                <a:lnTo>
                  <a:pt x="60" y="130"/>
                </a:lnTo>
                <a:lnTo>
                  <a:pt x="49" y="122"/>
                </a:lnTo>
                <a:lnTo>
                  <a:pt x="34" y="128"/>
                </a:lnTo>
                <a:lnTo>
                  <a:pt x="35" y="147"/>
                </a:lnTo>
                <a:lnTo>
                  <a:pt x="26" y="143"/>
                </a:lnTo>
                <a:lnTo>
                  <a:pt x="17" y="118"/>
                </a:lnTo>
                <a:lnTo>
                  <a:pt x="10" y="9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77" name="Freeform 165"/>
          <p:cNvSpPr>
            <a:spLocks/>
          </p:cNvSpPr>
          <p:nvPr/>
        </p:nvSpPr>
        <p:spPr bwMode="auto">
          <a:xfrm>
            <a:off x="3852334" y="4208464"/>
            <a:ext cx="29633" cy="20637"/>
          </a:xfrm>
          <a:custGeom>
            <a:avLst/>
            <a:gdLst>
              <a:gd name="T0" fmla="*/ 4 w 16"/>
              <a:gd name="T1" fmla="*/ 0 h 25"/>
              <a:gd name="T2" fmla="*/ 16 w 16"/>
              <a:gd name="T3" fmla="*/ 0 h 25"/>
              <a:gd name="T4" fmla="*/ 11 w 16"/>
              <a:gd name="T5" fmla="*/ 25 h 25"/>
              <a:gd name="T6" fmla="*/ 0 w 16"/>
              <a:gd name="T7" fmla="*/ 21 h 25"/>
              <a:gd name="T8" fmla="*/ 6 w 16"/>
              <a:gd name="T9" fmla="*/ 8 h 25"/>
              <a:gd name="T10" fmla="*/ 4 w 16"/>
              <a:gd name="T11" fmla="*/ 0 h 25"/>
              <a:gd name="T12" fmla="*/ 0 60000 65536"/>
              <a:gd name="T13" fmla="*/ 0 60000 65536"/>
              <a:gd name="T14" fmla="*/ 0 60000 65536"/>
              <a:gd name="T15" fmla="*/ 0 60000 65536"/>
              <a:gd name="T16" fmla="*/ 0 60000 65536"/>
              <a:gd name="T17" fmla="*/ 0 60000 65536"/>
              <a:gd name="T18" fmla="*/ 0 w 16"/>
              <a:gd name="T19" fmla="*/ 0 h 25"/>
              <a:gd name="T20" fmla="*/ 16 w 16"/>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6" h="25">
                <a:moveTo>
                  <a:pt x="4" y="0"/>
                </a:moveTo>
                <a:lnTo>
                  <a:pt x="16" y="0"/>
                </a:lnTo>
                <a:lnTo>
                  <a:pt x="11" y="25"/>
                </a:lnTo>
                <a:lnTo>
                  <a:pt x="0" y="21"/>
                </a:lnTo>
                <a:lnTo>
                  <a:pt x="6" y="8"/>
                </a:lnTo>
                <a:lnTo>
                  <a:pt x="4"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78" name="Freeform 166"/>
          <p:cNvSpPr>
            <a:spLocks/>
          </p:cNvSpPr>
          <p:nvPr/>
        </p:nvSpPr>
        <p:spPr bwMode="auto">
          <a:xfrm>
            <a:off x="3471334" y="4167189"/>
            <a:ext cx="444500" cy="320675"/>
          </a:xfrm>
          <a:custGeom>
            <a:avLst/>
            <a:gdLst>
              <a:gd name="T0" fmla="*/ 201 w 243"/>
              <a:gd name="T1" fmla="*/ 86 h 416"/>
              <a:gd name="T2" fmla="*/ 190 w 243"/>
              <a:gd name="T3" fmla="*/ 78 h 416"/>
              <a:gd name="T4" fmla="*/ 189 w 243"/>
              <a:gd name="T5" fmla="*/ 66 h 416"/>
              <a:gd name="T6" fmla="*/ 188 w 243"/>
              <a:gd name="T7" fmla="*/ 57 h 416"/>
              <a:gd name="T8" fmla="*/ 175 w 243"/>
              <a:gd name="T9" fmla="*/ 61 h 416"/>
              <a:gd name="T10" fmla="*/ 132 w 243"/>
              <a:gd name="T11" fmla="*/ 61 h 416"/>
              <a:gd name="T12" fmla="*/ 98 w 243"/>
              <a:gd name="T13" fmla="*/ 62 h 416"/>
              <a:gd name="T14" fmla="*/ 72 w 243"/>
              <a:gd name="T15" fmla="*/ 25 h 416"/>
              <a:gd name="T16" fmla="*/ 60 w 243"/>
              <a:gd name="T17" fmla="*/ 15 h 416"/>
              <a:gd name="T18" fmla="*/ 64 w 243"/>
              <a:gd name="T19" fmla="*/ 25 h 416"/>
              <a:gd name="T20" fmla="*/ 37 w 243"/>
              <a:gd name="T21" fmla="*/ 51 h 416"/>
              <a:gd name="T22" fmla="*/ 33 w 243"/>
              <a:gd name="T23" fmla="*/ 113 h 416"/>
              <a:gd name="T24" fmla="*/ 33 w 243"/>
              <a:gd name="T25" fmla="*/ 59 h 416"/>
              <a:gd name="T26" fmla="*/ 40 w 243"/>
              <a:gd name="T27" fmla="*/ 11 h 416"/>
              <a:gd name="T28" fmla="*/ 18 w 243"/>
              <a:gd name="T29" fmla="*/ 49 h 416"/>
              <a:gd name="T30" fmla="*/ 0 w 243"/>
              <a:gd name="T31" fmla="*/ 110 h 416"/>
              <a:gd name="T32" fmla="*/ 17 w 243"/>
              <a:gd name="T33" fmla="*/ 151 h 416"/>
              <a:gd name="T34" fmla="*/ 29 w 243"/>
              <a:gd name="T35" fmla="*/ 186 h 416"/>
              <a:gd name="T36" fmla="*/ 57 w 243"/>
              <a:gd name="T37" fmla="*/ 190 h 416"/>
              <a:gd name="T38" fmla="*/ 89 w 243"/>
              <a:gd name="T39" fmla="*/ 219 h 416"/>
              <a:gd name="T40" fmla="*/ 100 w 243"/>
              <a:gd name="T41" fmla="*/ 249 h 416"/>
              <a:gd name="T42" fmla="*/ 104 w 243"/>
              <a:gd name="T43" fmla="*/ 323 h 416"/>
              <a:gd name="T44" fmla="*/ 108 w 243"/>
              <a:gd name="T45" fmla="*/ 368 h 416"/>
              <a:gd name="T46" fmla="*/ 127 w 243"/>
              <a:gd name="T47" fmla="*/ 414 h 416"/>
              <a:gd name="T48" fmla="*/ 139 w 243"/>
              <a:gd name="T49" fmla="*/ 416 h 416"/>
              <a:gd name="T50" fmla="*/ 173 w 243"/>
              <a:gd name="T51" fmla="*/ 365 h 416"/>
              <a:gd name="T52" fmla="*/ 165 w 243"/>
              <a:gd name="T53" fmla="*/ 349 h 416"/>
              <a:gd name="T54" fmla="*/ 154 w 243"/>
              <a:gd name="T55" fmla="*/ 288 h 416"/>
              <a:gd name="T56" fmla="*/ 188 w 243"/>
              <a:gd name="T57" fmla="*/ 310 h 416"/>
              <a:gd name="T58" fmla="*/ 207 w 243"/>
              <a:gd name="T59" fmla="*/ 286 h 416"/>
              <a:gd name="T60" fmla="*/ 226 w 243"/>
              <a:gd name="T61" fmla="*/ 255 h 416"/>
              <a:gd name="T62" fmla="*/ 214 w 243"/>
              <a:gd name="T63" fmla="*/ 225 h 416"/>
              <a:gd name="T64" fmla="*/ 234 w 243"/>
              <a:gd name="T65" fmla="*/ 184 h 416"/>
              <a:gd name="T66" fmla="*/ 243 w 243"/>
              <a:gd name="T67" fmla="*/ 141 h 416"/>
              <a:gd name="T68" fmla="*/ 222 w 243"/>
              <a:gd name="T69" fmla="*/ 131 h 416"/>
              <a:gd name="T70" fmla="*/ 215 w 243"/>
              <a:gd name="T71" fmla="*/ 129 h 416"/>
              <a:gd name="T72" fmla="*/ 226 w 243"/>
              <a:gd name="T73" fmla="*/ 106 h 416"/>
              <a:gd name="T74" fmla="*/ 209 w 243"/>
              <a:gd name="T75" fmla="*/ 90 h 416"/>
              <a:gd name="T76" fmla="*/ 202 w 243"/>
              <a:gd name="T77" fmla="*/ 90 h 4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3"/>
              <a:gd name="T118" fmla="*/ 0 h 416"/>
              <a:gd name="T119" fmla="*/ 243 w 243"/>
              <a:gd name="T120" fmla="*/ 416 h 4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3" h="416">
                <a:moveTo>
                  <a:pt x="202" y="90"/>
                </a:moveTo>
                <a:lnTo>
                  <a:pt x="201" y="86"/>
                </a:lnTo>
                <a:lnTo>
                  <a:pt x="197" y="78"/>
                </a:lnTo>
                <a:lnTo>
                  <a:pt x="190" y="78"/>
                </a:lnTo>
                <a:lnTo>
                  <a:pt x="193" y="76"/>
                </a:lnTo>
                <a:lnTo>
                  <a:pt x="189" y="66"/>
                </a:lnTo>
                <a:lnTo>
                  <a:pt x="207" y="57"/>
                </a:lnTo>
                <a:lnTo>
                  <a:pt x="188" y="57"/>
                </a:lnTo>
                <a:lnTo>
                  <a:pt x="168" y="57"/>
                </a:lnTo>
                <a:lnTo>
                  <a:pt x="175" y="61"/>
                </a:lnTo>
                <a:lnTo>
                  <a:pt x="156" y="76"/>
                </a:lnTo>
                <a:lnTo>
                  <a:pt x="132" y="61"/>
                </a:lnTo>
                <a:lnTo>
                  <a:pt x="115" y="62"/>
                </a:lnTo>
                <a:lnTo>
                  <a:pt x="98" y="62"/>
                </a:lnTo>
                <a:lnTo>
                  <a:pt x="92" y="39"/>
                </a:lnTo>
                <a:lnTo>
                  <a:pt x="72" y="25"/>
                </a:lnTo>
                <a:lnTo>
                  <a:pt x="64" y="0"/>
                </a:lnTo>
                <a:lnTo>
                  <a:pt x="60" y="15"/>
                </a:lnTo>
                <a:lnTo>
                  <a:pt x="69" y="25"/>
                </a:lnTo>
                <a:lnTo>
                  <a:pt x="64" y="25"/>
                </a:lnTo>
                <a:lnTo>
                  <a:pt x="40" y="43"/>
                </a:lnTo>
                <a:lnTo>
                  <a:pt x="37" y="51"/>
                </a:lnTo>
                <a:lnTo>
                  <a:pt x="41" y="96"/>
                </a:lnTo>
                <a:lnTo>
                  <a:pt x="33" y="113"/>
                </a:lnTo>
                <a:lnTo>
                  <a:pt x="24" y="90"/>
                </a:lnTo>
                <a:lnTo>
                  <a:pt x="33" y="59"/>
                </a:lnTo>
                <a:lnTo>
                  <a:pt x="28" y="29"/>
                </a:lnTo>
                <a:lnTo>
                  <a:pt x="40" y="11"/>
                </a:lnTo>
                <a:lnTo>
                  <a:pt x="28" y="19"/>
                </a:lnTo>
                <a:lnTo>
                  <a:pt x="18" y="49"/>
                </a:lnTo>
                <a:lnTo>
                  <a:pt x="8" y="80"/>
                </a:lnTo>
                <a:lnTo>
                  <a:pt x="0" y="110"/>
                </a:lnTo>
                <a:lnTo>
                  <a:pt x="7" y="110"/>
                </a:lnTo>
                <a:lnTo>
                  <a:pt x="17" y="151"/>
                </a:lnTo>
                <a:lnTo>
                  <a:pt x="16" y="174"/>
                </a:lnTo>
                <a:lnTo>
                  <a:pt x="29" y="186"/>
                </a:lnTo>
                <a:lnTo>
                  <a:pt x="43" y="188"/>
                </a:lnTo>
                <a:lnTo>
                  <a:pt x="57" y="190"/>
                </a:lnTo>
                <a:lnTo>
                  <a:pt x="73" y="221"/>
                </a:lnTo>
                <a:lnTo>
                  <a:pt x="89" y="219"/>
                </a:lnTo>
                <a:lnTo>
                  <a:pt x="104" y="217"/>
                </a:lnTo>
                <a:lnTo>
                  <a:pt x="100" y="249"/>
                </a:lnTo>
                <a:lnTo>
                  <a:pt x="96" y="278"/>
                </a:lnTo>
                <a:lnTo>
                  <a:pt x="104" y="323"/>
                </a:lnTo>
                <a:lnTo>
                  <a:pt x="98" y="341"/>
                </a:lnTo>
                <a:lnTo>
                  <a:pt x="108" y="368"/>
                </a:lnTo>
                <a:lnTo>
                  <a:pt x="113" y="398"/>
                </a:lnTo>
                <a:lnTo>
                  <a:pt x="127" y="414"/>
                </a:lnTo>
                <a:lnTo>
                  <a:pt x="137" y="414"/>
                </a:lnTo>
                <a:lnTo>
                  <a:pt x="139" y="416"/>
                </a:lnTo>
                <a:lnTo>
                  <a:pt x="158" y="390"/>
                </a:lnTo>
                <a:lnTo>
                  <a:pt x="173" y="365"/>
                </a:lnTo>
                <a:lnTo>
                  <a:pt x="176" y="355"/>
                </a:lnTo>
                <a:lnTo>
                  <a:pt x="165" y="349"/>
                </a:lnTo>
                <a:lnTo>
                  <a:pt x="159" y="308"/>
                </a:lnTo>
                <a:lnTo>
                  <a:pt x="154" y="288"/>
                </a:lnTo>
                <a:lnTo>
                  <a:pt x="171" y="300"/>
                </a:lnTo>
                <a:lnTo>
                  <a:pt x="188" y="310"/>
                </a:lnTo>
                <a:lnTo>
                  <a:pt x="191" y="296"/>
                </a:lnTo>
                <a:lnTo>
                  <a:pt x="207" y="286"/>
                </a:lnTo>
                <a:lnTo>
                  <a:pt x="221" y="274"/>
                </a:lnTo>
                <a:lnTo>
                  <a:pt x="226" y="255"/>
                </a:lnTo>
                <a:lnTo>
                  <a:pt x="224" y="255"/>
                </a:lnTo>
                <a:lnTo>
                  <a:pt x="214" y="225"/>
                </a:lnTo>
                <a:lnTo>
                  <a:pt x="221" y="198"/>
                </a:lnTo>
                <a:lnTo>
                  <a:pt x="234" y="184"/>
                </a:lnTo>
                <a:lnTo>
                  <a:pt x="226" y="168"/>
                </a:lnTo>
                <a:lnTo>
                  <a:pt x="243" y="141"/>
                </a:lnTo>
                <a:lnTo>
                  <a:pt x="241" y="133"/>
                </a:lnTo>
                <a:lnTo>
                  <a:pt x="222" y="131"/>
                </a:lnTo>
                <a:lnTo>
                  <a:pt x="211" y="131"/>
                </a:lnTo>
                <a:lnTo>
                  <a:pt x="215" y="129"/>
                </a:lnTo>
                <a:lnTo>
                  <a:pt x="221" y="113"/>
                </a:lnTo>
                <a:lnTo>
                  <a:pt x="226" y="106"/>
                </a:lnTo>
                <a:lnTo>
                  <a:pt x="215" y="88"/>
                </a:lnTo>
                <a:lnTo>
                  <a:pt x="209" y="90"/>
                </a:lnTo>
                <a:lnTo>
                  <a:pt x="202" y="82"/>
                </a:lnTo>
                <a:lnTo>
                  <a:pt x="202" y="9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79" name="Freeform 167"/>
          <p:cNvSpPr>
            <a:spLocks/>
          </p:cNvSpPr>
          <p:nvPr/>
        </p:nvSpPr>
        <p:spPr bwMode="auto">
          <a:xfrm>
            <a:off x="3776134" y="4198938"/>
            <a:ext cx="14817" cy="4762"/>
          </a:xfrm>
          <a:custGeom>
            <a:avLst/>
            <a:gdLst>
              <a:gd name="T0" fmla="*/ 9 w 9"/>
              <a:gd name="T1" fmla="*/ 4 h 4"/>
              <a:gd name="T2" fmla="*/ 0 w 9"/>
              <a:gd name="T3" fmla="*/ 0 h 4"/>
              <a:gd name="T4" fmla="*/ 9 w 9"/>
              <a:gd name="T5" fmla="*/ 4 h 4"/>
              <a:gd name="T6" fmla="*/ 0 60000 65536"/>
              <a:gd name="T7" fmla="*/ 0 60000 65536"/>
              <a:gd name="T8" fmla="*/ 0 60000 65536"/>
              <a:gd name="T9" fmla="*/ 0 w 9"/>
              <a:gd name="T10" fmla="*/ 0 h 4"/>
              <a:gd name="T11" fmla="*/ 9 w 9"/>
              <a:gd name="T12" fmla="*/ 4 h 4"/>
            </a:gdLst>
            <a:ahLst/>
            <a:cxnLst>
              <a:cxn ang="T6">
                <a:pos x="T0" y="T1"/>
              </a:cxn>
              <a:cxn ang="T7">
                <a:pos x="T2" y="T3"/>
              </a:cxn>
              <a:cxn ang="T8">
                <a:pos x="T4" y="T5"/>
              </a:cxn>
            </a:cxnLst>
            <a:rect l="T9" t="T10" r="T11" b="T12"/>
            <a:pathLst>
              <a:path w="9" h="4">
                <a:moveTo>
                  <a:pt x="9" y="4"/>
                </a:moveTo>
                <a:lnTo>
                  <a:pt x="0" y="0"/>
                </a:lnTo>
                <a:lnTo>
                  <a:pt x="9"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80" name="Freeform 168"/>
          <p:cNvSpPr>
            <a:spLocks/>
          </p:cNvSpPr>
          <p:nvPr/>
        </p:nvSpPr>
        <p:spPr bwMode="auto">
          <a:xfrm>
            <a:off x="3145366" y="3863975"/>
            <a:ext cx="338667" cy="88900"/>
          </a:xfrm>
          <a:custGeom>
            <a:avLst/>
            <a:gdLst>
              <a:gd name="T0" fmla="*/ 130 w 185"/>
              <a:gd name="T1" fmla="*/ 49 h 117"/>
              <a:gd name="T2" fmla="*/ 130 w 185"/>
              <a:gd name="T3" fmla="*/ 51 h 117"/>
              <a:gd name="T4" fmla="*/ 112 w 185"/>
              <a:gd name="T5" fmla="*/ 35 h 117"/>
              <a:gd name="T6" fmla="*/ 93 w 185"/>
              <a:gd name="T7" fmla="*/ 17 h 117"/>
              <a:gd name="T8" fmla="*/ 80 w 185"/>
              <a:gd name="T9" fmla="*/ 7 h 117"/>
              <a:gd name="T10" fmla="*/ 67 w 185"/>
              <a:gd name="T11" fmla="*/ 2 h 117"/>
              <a:gd name="T12" fmla="*/ 60 w 185"/>
              <a:gd name="T13" fmla="*/ 0 h 117"/>
              <a:gd name="T14" fmla="*/ 39 w 185"/>
              <a:gd name="T15" fmla="*/ 7 h 117"/>
              <a:gd name="T16" fmla="*/ 18 w 185"/>
              <a:gd name="T17" fmla="*/ 15 h 117"/>
              <a:gd name="T18" fmla="*/ 10 w 185"/>
              <a:gd name="T19" fmla="*/ 37 h 117"/>
              <a:gd name="T20" fmla="*/ 0 w 185"/>
              <a:gd name="T21" fmla="*/ 49 h 117"/>
              <a:gd name="T22" fmla="*/ 6 w 185"/>
              <a:gd name="T23" fmla="*/ 45 h 117"/>
              <a:gd name="T24" fmla="*/ 21 w 185"/>
              <a:gd name="T25" fmla="*/ 33 h 117"/>
              <a:gd name="T26" fmla="*/ 35 w 185"/>
              <a:gd name="T27" fmla="*/ 21 h 117"/>
              <a:gd name="T28" fmla="*/ 58 w 185"/>
              <a:gd name="T29" fmla="*/ 21 h 117"/>
              <a:gd name="T30" fmla="*/ 49 w 185"/>
              <a:gd name="T31" fmla="*/ 25 h 117"/>
              <a:gd name="T32" fmla="*/ 65 w 185"/>
              <a:gd name="T33" fmla="*/ 35 h 117"/>
              <a:gd name="T34" fmla="*/ 75 w 185"/>
              <a:gd name="T35" fmla="*/ 41 h 117"/>
              <a:gd name="T36" fmla="*/ 80 w 185"/>
              <a:gd name="T37" fmla="*/ 45 h 117"/>
              <a:gd name="T38" fmla="*/ 104 w 185"/>
              <a:gd name="T39" fmla="*/ 56 h 117"/>
              <a:gd name="T40" fmla="*/ 109 w 185"/>
              <a:gd name="T41" fmla="*/ 76 h 117"/>
              <a:gd name="T42" fmla="*/ 131 w 185"/>
              <a:gd name="T43" fmla="*/ 96 h 117"/>
              <a:gd name="T44" fmla="*/ 121 w 185"/>
              <a:gd name="T45" fmla="*/ 117 h 117"/>
              <a:gd name="T46" fmla="*/ 139 w 185"/>
              <a:gd name="T47" fmla="*/ 117 h 117"/>
              <a:gd name="T48" fmla="*/ 156 w 185"/>
              <a:gd name="T49" fmla="*/ 115 h 117"/>
              <a:gd name="T50" fmla="*/ 171 w 185"/>
              <a:gd name="T51" fmla="*/ 111 h 117"/>
              <a:gd name="T52" fmla="*/ 185 w 185"/>
              <a:gd name="T53" fmla="*/ 107 h 117"/>
              <a:gd name="T54" fmla="*/ 172 w 185"/>
              <a:gd name="T55" fmla="*/ 96 h 117"/>
              <a:gd name="T56" fmla="*/ 158 w 185"/>
              <a:gd name="T57" fmla="*/ 84 h 117"/>
              <a:gd name="T58" fmla="*/ 157 w 185"/>
              <a:gd name="T59" fmla="*/ 74 h 117"/>
              <a:gd name="T60" fmla="*/ 145 w 185"/>
              <a:gd name="T61" fmla="*/ 64 h 117"/>
              <a:gd name="T62" fmla="*/ 132 w 185"/>
              <a:gd name="T63" fmla="*/ 56 h 117"/>
              <a:gd name="T64" fmla="*/ 130 w 185"/>
              <a:gd name="T65" fmla="*/ 49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5"/>
              <a:gd name="T100" fmla="*/ 0 h 117"/>
              <a:gd name="T101" fmla="*/ 185 w 185"/>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5" h="117">
                <a:moveTo>
                  <a:pt x="130" y="49"/>
                </a:moveTo>
                <a:lnTo>
                  <a:pt x="130" y="51"/>
                </a:lnTo>
                <a:lnTo>
                  <a:pt x="112" y="35"/>
                </a:lnTo>
                <a:lnTo>
                  <a:pt x="93" y="17"/>
                </a:lnTo>
                <a:lnTo>
                  <a:pt x="80" y="7"/>
                </a:lnTo>
                <a:lnTo>
                  <a:pt x="67" y="2"/>
                </a:lnTo>
                <a:lnTo>
                  <a:pt x="60" y="0"/>
                </a:lnTo>
                <a:lnTo>
                  <a:pt x="39" y="7"/>
                </a:lnTo>
                <a:lnTo>
                  <a:pt x="18" y="15"/>
                </a:lnTo>
                <a:lnTo>
                  <a:pt x="10" y="37"/>
                </a:lnTo>
                <a:lnTo>
                  <a:pt x="0" y="49"/>
                </a:lnTo>
                <a:lnTo>
                  <a:pt x="6" y="45"/>
                </a:lnTo>
                <a:lnTo>
                  <a:pt x="21" y="33"/>
                </a:lnTo>
                <a:lnTo>
                  <a:pt x="35" y="21"/>
                </a:lnTo>
                <a:lnTo>
                  <a:pt x="58" y="21"/>
                </a:lnTo>
                <a:lnTo>
                  <a:pt x="49" y="25"/>
                </a:lnTo>
                <a:lnTo>
                  <a:pt x="65" y="35"/>
                </a:lnTo>
                <a:lnTo>
                  <a:pt x="75" y="41"/>
                </a:lnTo>
                <a:lnTo>
                  <a:pt x="80" y="45"/>
                </a:lnTo>
                <a:lnTo>
                  <a:pt x="104" y="56"/>
                </a:lnTo>
                <a:lnTo>
                  <a:pt x="109" y="76"/>
                </a:lnTo>
                <a:lnTo>
                  <a:pt x="131" y="96"/>
                </a:lnTo>
                <a:lnTo>
                  <a:pt x="121" y="117"/>
                </a:lnTo>
                <a:lnTo>
                  <a:pt x="139" y="117"/>
                </a:lnTo>
                <a:lnTo>
                  <a:pt x="156" y="115"/>
                </a:lnTo>
                <a:lnTo>
                  <a:pt x="171" y="111"/>
                </a:lnTo>
                <a:lnTo>
                  <a:pt x="185" y="107"/>
                </a:lnTo>
                <a:lnTo>
                  <a:pt x="172" y="96"/>
                </a:lnTo>
                <a:lnTo>
                  <a:pt x="158" y="84"/>
                </a:lnTo>
                <a:lnTo>
                  <a:pt x="157" y="74"/>
                </a:lnTo>
                <a:lnTo>
                  <a:pt x="145" y="64"/>
                </a:lnTo>
                <a:lnTo>
                  <a:pt x="132" y="56"/>
                </a:lnTo>
                <a:lnTo>
                  <a:pt x="130" y="4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81" name="Freeform 169"/>
          <p:cNvSpPr>
            <a:spLocks/>
          </p:cNvSpPr>
          <p:nvPr/>
        </p:nvSpPr>
        <p:spPr bwMode="auto">
          <a:xfrm>
            <a:off x="3198285" y="3894138"/>
            <a:ext cx="19049" cy="12700"/>
          </a:xfrm>
          <a:custGeom>
            <a:avLst/>
            <a:gdLst>
              <a:gd name="T0" fmla="*/ 0 w 10"/>
              <a:gd name="T1" fmla="*/ 15 h 15"/>
              <a:gd name="T2" fmla="*/ 10 w 10"/>
              <a:gd name="T3" fmla="*/ 13 h 15"/>
              <a:gd name="T4" fmla="*/ 4 w 10"/>
              <a:gd name="T5" fmla="*/ 0 h 15"/>
              <a:gd name="T6" fmla="*/ 0 w 10"/>
              <a:gd name="T7" fmla="*/ 15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15"/>
                </a:moveTo>
                <a:lnTo>
                  <a:pt x="10" y="13"/>
                </a:lnTo>
                <a:lnTo>
                  <a:pt x="4" y="0"/>
                </a:lnTo>
                <a:lnTo>
                  <a:pt x="0" y="1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82" name="Freeform 170"/>
          <p:cNvSpPr>
            <a:spLocks/>
          </p:cNvSpPr>
          <p:nvPr/>
        </p:nvSpPr>
        <p:spPr bwMode="auto">
          <a:xfrm>
            <a:off x="3242733" y="3968750"/>
            <a:ext cx="10584" cy="1588"/>
          </a:xfrm>
          <a:custGeom>
            <a:avLst/>
            <a:gdLst>
              <a:gd name="T0" fmla="*/ 5 w 5"/>
              <a:gd name="T1" fmla="*/ 2 h 4"/>
              <a:gd name="T2" fmla="*/ 5 w 5"/>
              <a:gd name="T3" fmla="*/ 0 h 4"/>
              <a:gd name="T4" fmla="*/ 4 w 5"/>
              <a:gd name="T5" fmla="*/ 0 h 4"/>
              <a:gd name="T6" fmla="*/ 4 w 5"/>
              <a:gd name="T7" fmla="*/ 2 h 4"/>
              <a:gd name="T8" fmla="*/ 3 w 5"/>
              <a:gd name="T9" fmla="*/ 2 h 4"/>
              <a:gd name="T10" fmla="*/ 3 w 5"/>
              <a:gd name="T11" fmla="*/ 0 h 4"/>
              <a:gd name="T12" fmla="*/ 2 w 5"/>
              <a:gd name="T13" fmla="*/ 0 h 4"/>
              <a:gd name="T14" fmla="*/ 2 w 5"/>
              <a:gd name="T15" fmla="*/ 2 h 4"/>
              <a:gd name="T16" fmla="*/ 1 w 5"/>
              <a:gd name="T17" fmla="*/ 2 h 4"/>
              <a:gd name="T18" fmla="*/ 0 w 5"/>
              <a:gd name="T19" fmla="*/ 2 h 4"/>
              <a:gd name="T20" fmla="*/ 0 w 5"/>
              <a:gd name="T21" fmla="*/ 0 h 4"/>
              <a:gd name="T22" fmla="*/ 0 w 5"/>
              <a:gd name="T23" fmla="*/ 2 h 4"/>
              <a:gd name="T24" fmla="*/ 0 w 5"/>
              <a:gd name="T25" fmla="*/ 4 h 4"/>
              <a:gd name="T26" fmla="*/ 1 w 5"/>
              <a:gd name="T27" fmla="*/ 4 h 4"/>
              <a:gd name="T28" fmla="*/ 2 w 5"/>
              <a:gd name="T29" fmla="*/ 4 h 4"/>
              <a:gd name="T30" fmla="*/ 3 w 5"/>
              <a:gd name="T31" fmla="*/ 4 h 4"/>
              <a:gd name="T32" fmla="*/ 3 w 5"/>
              <a:gd name="T33" fmla="*/ 2 h 4"/>
              <a:gd name="T34" fmla="*/ 4 w 5"/>
              <a:gd name="T35" fmla="*/ 2 h 4"/>
              <a:gd name="T36" fmla="*/ 4 w 5"/>
              <a:gd name="T37" fmla="*/ 4 h 4"/>
              <a:gd name="T38" fmla="*/ 4 w 5"/>
              <a:gd name="T39" fmla="*/ 2 h 4"/>
              <a:gd name="T40" fmla="*/ 5 w 5"/>
              <a:gd name="T41" fmla="*/ 2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
              <a:gd name="T64" fmla="*/ 0 h 4"/>
              <a:gd name="T65" fmla="*/ 5 w 5"/>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 h="4">
                <a:moveTo>
                  <a:pt x="5" y="2"/>
                </a:moveTo>
                <a:lnTo>
                  <a:pt x="5" y="0"/>
                </a:lnTo>
                <a:lnTo>
                  <a:pt x="4" y="0"/>
                </a:lnTo>
                <a:lnTo>
                  <a:pt x="4" y="2"/>
                </a:lnTo>
                <a:lnTo>
                  <a:pt x="3" y="2"/>
                </a:lnTo>
                <a:lnTo>
                  <a:pt x="3" y="0"/>
                </a:lnTo>
                <a:lnTo>
                  <a:pt x="2" y="0"/>
                </a:lnTo>
                <a:lnTo>
                  <a:pt x="2" y="2"/>
                </a:lnTo>
                <a:lnTo>
                  <a:pt x="1" y="2"/>
                </a:lnTo>
                <a:lnTo>
                  <a:pt x="0" y="2"/>
                </a:lnTo>
                <a:lnTo>
                  <a:pt x="0" y="0"/>
                </a:lnTo>
                <a:lnTo>
                  <a:pt x="0" y="2"/>
                </a:lnTo>
                <a:lnTo>
                  <a:pt x="0" y="4"/>
                </a:lnTo>
                <a:lnTo>
                  <a:pt x="1" y="4"/>
                </a:lnTo>
                <a:lnTo>
                  <a:pt x="2" y="4"/>
                </a:lnTo>
                <a:lnTo>
                  <a:pt x="3" y="4"/>
                </a:lnTo>
                <a:lnTo>
                  <a:pt x="3" y="2"/>
                </a:lnTo>
                <a:lnTo>
                  <a:pt x="4" y="2"/>
                </a:lnTo>
                <a:lnTo>
                  <a:pt x="4" y="4"/>
                </a:lnTo>
                <a:lnTo>
                  <a:pt x="4" y="2"/>
                </a:lnTo>
                <a:lnTo>
                  <a:pt x="5"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83" name="Freeform 171"/>
          <p:cNvSpPr>
            <a:spLocks/>
          </p:cNvSpPr>
          <p:nvPr/>
        </p:nvSpPr>
        <p:spPr bwMode="auto">
          <a:xfrm>
            <a:off x="3291418" y="3957639"/>
            <a:ext cx="10583" cy="3175"/>
          </a:xfrm>
          <a:custGeom>
            <a:avLst/>
            <a:gdLst>
              <a:gd name="T0" fmla="*/ 4 w 4"/>
              <a:gd name="T1" fmla="*/ 0 h 2"/>
              <a:gd name="T2" fmla="*/ 2 w 4"/>
              <a:gd name="T3" fmla="*/ 0 h 2"/>
              <a:gd name="T4" fmla="*/ 1 w 4"/>
              <a:gd name="T5" fmla="*/ 0 h 2"/>
              <a:gd name="T6" fmla="*/ 1 w 4"/>
              <a:gd name="T7" fmla="*/ 2 h 2"/>
              <a:gd name="T8" fmla="*/ 0 w 4"/>
              <a:gd name="T9" fmla="*/ 2 h 2"/>
              <a:gd name="T10" fmla="*/ 1 w 4"/>
              <a:gd name="T11" fmla="*/ 2 h 2"/>
              <a:gd name="T12" fmla="*/ 2 w 4"/>
              <a:gd name="T13" fmla="*/ 2 h 2"/>
              <a:gd name="T14" fmla="*/ 2 w 4"/>
              <a:gd name="T15" fmla="*/ 0 h 2"/>
              <a:gd name="T16" fmla="*/ 4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4" y="0"/>
                </a:moveTo>
                <a:lnTo>
                  <a:pt x="2" y="0"/>
                </a:lnTo>
                <a:lnTo>
                  <a:pt x="1" y="0"/>
                </a:lnTo>
                <a:lnTo>
                  <a:pt x="1" y="2"/>
                </a:lnTo>
                <a:lnTo>
                  <a:pt x="0" y="2"/>
                </a:lnTo>
                <a:lnTo>
                  <a:pt x="1" y="2"/>
                </a:lnTo>
                <a:lnTo>
                  <a:pt x="2" y="2"/>
                </a:lnTo>
                <a:lnTo>
                  <a:pt x="2" y="0"/>
                </a:lnTo>
                <a:lnTo>
                  <a:pt x="4"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84" name="Freeform 172"/>
          <p:cNvSpPr>
            <a:spLocks/>
          </p:cNvSpPr>
          <p:nvPr/>
        </p:nvSpPr>
        <p:spPr bwMode="auto">
          <a:xfrm>
            <a:off x="3287185" y="3960813"/>
            <a:ext cx="4233" cy="0"/>
          </a:xfrm>
          <a:custGeom>
            <a:avLst/>
            <a:gdLst>
              <a:gd name="T0" fmla="*/ 3 w 3"/>
              <a:gd name="T1" fmla="*/ 0 h 2"/>
              <a:gd name="T2" fmla="*/ 2 w 3"/>
              <a:gd name="T3" fmla="*/ 0 h 2"/>
              <a:gd name="T4" fmla="*/ 1 w 3"/>
              <a:gd name="T5" fmla="*/ 0 h 2"/>
              <a:gd name="T6" fmla="*/ 0 w 3"/>
              <a:gd name="T7" fmla="*/ 2 h 2"/>
              <a:gd name="T8" fmla="*/ 1 w 3"/>
              <a:gd name="T9" fmla="*/ 2 h 2"/>
              <a:gd name="T10" fmla="*/ 1 w 3"/>
              <a:gd name="T11" fmla="*/ 0 h 2"/>
              <a:gd name="T12" fmla="*/ 2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0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2" y="0"/>
                </a:lnTo>
                <a:lnTo>
                  <a:pt x="1" y="0"/>
                </a:lnTo>
                <a:lnTo>
                  <a:pt x="0" y="2"/>
                </a:lnTo>
                <a:lnTo>
                  <a:pt x="1" y="2"/>
                </a:lnTo>
                <a:lnTo>
                  <a:pt x="1" y="0"/>
                </a:lnTo>
                <a:lnTo>
                  <a:pt x="2" y="0"/>
                </a:lnTo>
                <a:lnTo>
                  <a:pt x="3"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85" name="Freeform 173"/>
          <p:cNvSpPr>
            <a:spLocks/>
          </p:cNvSpPr>
          <p:nvPr/>
        </p:nvSpPr>
        <p:spPr bwMode="auto">
          <a:xfrm>
            <a:off x="3778251" y="3994150"/>
            <a:ext cx="6349" cy="0"/>
          </a:xfrm>
          <a:custGeom>
            <a:avLst/>
            <a:gdLst>
              <a:gd name="T0" fmla="*/ 3 w 3"/>
              <a:gd name="T1" fmla="*/ 0 h 2"/>
              <a:gd name="T2" fmla="*/ 2 w 3"/>
              <a:gd name="T3" fmla="*/ 0 h 2"/>
              <a:gd name="T4" fmla="*/ 1 w 3"/>
              <a:gd name="T5" fmla="*/ 0 h 2"/>
              <a:gd name="T6" fmla="*/ 1 w 3"/>
              <a:gd name="T7" fmla="*/ 2 h 2"/>
              <a:gd name="T8" fmla="*/ 0 w 3"/>
              <a:gd name="T9" fmla="*/ 2 h 2"/>
              <a:gd name="T10" fmla="*/ 1 w 3"/>
              <a:gd name="T11" fmla="*/ 2 h 2"/>
              <a:gd name="T12" fmla="*/ 2 w 3"/>
              <a:gd name="T13" fmla="*/ 2 h 2"/>
              <a:gd name="T14" fmla="*/ 2 w 3"/>
              <a:gd name="T15" fmla="*/ 0 h 2"/>
              <a:gd name="T16" fmla="*/ 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0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2" y="0"/>
                </a:lnTo>
                <a:lnTo>
                  <a:pt x="1" y="0"/>
                </a:lnTo>
                <a:lnTo>
                  <a:pt x="1" y="2"/>
                </a:lnTo>
                <a:lnTo>
                  <a:pt x="0" y="2"/>
                </a:lnTo>
                <a:lnTo>
                  <a:pt x="1" y="2"/>
                </a:lnTo>
                <a:lnTo>
                  <a:pt x="2" y="2"/>
                </a:lnTo>
                <a:lnTo>
                  <a:pt x="2" y="0"/>
                </a:lnTo>
                <a:lnTo>
                  <a:pt x="3"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86" name="Freeform 174"/>
          <p:cNvSpPr>
            <a:spLocks/>
          </p:cNvSpPr>
          <p:nvPr/>
        </p:nvSpPr>
        <p:spPr bwMode="auto">
          <a:xfrm>
            <a:off x="3790951" y="3986213"/>
            <a:ext cx="6349" cy="0"/>
          </a:xfrm>
          <a:custGeom>
            <a:avLst/>
            <a:gdLst>
              <a:gd name="T0" fmla="*/ 3 w 3"/>
              <a:gd name="T1" fmla="*/ 2 h 2"/>
              <a:gd name="T2" fmla="*/ 3 w 3"/>
              <a:gd name="T3" fmla="*/ 0 h 2"/>
              <a:gd name="T4" fmla="*/ 2 w 3"/>
              <a:gd name="T5" fmla="*/ 0 h 2"/>
              <a:gd name="T6" fmla="*/ 1 w 3"/>
              <a:gd name="T7" fmla="*/ 0 h 2"/>
              <a:gd name="T8" fmla="*/ 0 w 3"/>
              <a:gd name="T9" fmla="*/ 0 h 2"/>
              <a:gd name="T10" fmla="*/ 1 w 3"/>
              <a:gd name="T11" fmla="*/ 0 h 2"/>
              <a:gd name="T12" fmla="*/ 2 w 3"/>
              <a:gd name="T13" fmla="*/ 0 h 2"/>
              <a:gd name="T14" fmla="*/ 2 w 3"/>
              <a:gd name="T15" fmla="*/ 2 h 2"/>
              <a:gd name="T16" fmla="*/ 3 w 3"/>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0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2"/>
                </a:moveTo>
                <a:lnTo>
                  <a:pt x="3" y="0"/>
                </a:lnTo>
                <a:lnTo>
                  <a:pt x="2" y="0"/>
                </a:lnTo>
                <a:lnTo>
                  <a:pt x="1" y="0"/>
                </a:lnTo>
                <a:lnTo>
                  <a:pt x="0" y="0"/>
                </a:lnTo>
                <a:lnTo>
                  <a:pt x="1" y="0"/>
                </a:lnTo>
                <a:lnTo>
                  <a:pt x="2" y="0"/>
                </a:lnTo>
                <a:lnTo>
                  <a:pt x="2" y="2"/>
                </a:lnTo>
                <a:lnTo>
                  <a:pt x="3"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87" name="Freeform 175"/>
          <p:cNvSpPr>
            <a:spLocks/>
          </p:cNvSpPr>
          <p:nvPr/>
        </p:nvSpPr>
        <p:spPr bwMode="auto">
          <a:xfrm>
            <a:off x="3788834" y="3990976"/>
            <a:ext cx="6351" cy="3175"/>
          </a:xfrm>
          <a:custGeom>
            <a:avLst/>
            <a:gdLst>
              <a:gd name="T0" fmla="*/ 3 w 3"/>
              <a:gd name="T1" fmla="*/ 0 h 4"/>
              <a:gd name="T2" fmla="*/ 3 w 3"/>
              <a:gd name="T3" fmla="*/ 2 h 4"/>
              <a:gd name="T4" fmla="*/ 2 w 3"/>
              <a:gd name="T5" fmla="*/ 2 h 4"/>
              <a:gd name="T6" fmla="*/ 2 w 3"/>
              <a:gd name="T7" fmla="*/ 4 h 4"/>
              <a:gd name="T8" fmla="*/ 0 w 3"/>
              <a:gd name="T9" fmla="*/ 4 h 4"/>
              <a:gd name="T10" fmla="*/ 0 w 3"/>
              <a:gd name="T11" fmla="*/ 2 h 4"/>
              <a:gd name="T12" fmla="*/ 2 w 3"/>
              <a:gd name="T13" fmla="*/ 2 h 4"/>
              <a:gd name="T14" fmla="*/ 2 w 3"/>
              <a:gd name="T15" fmla="*/ 0 h 4"/>
              <a:gd name="T16" fmla="*/ 3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3" y="0"/>
                </a:moveTo>
                <a:lnTo>
                  <a:pt x="3" y="2"/>
                </a:lnTo>
                <a:lnTo>
                  <a:pt x="2" y="2"/>
                </a:lnTo>
                <a:lnTo>
                  <a:pt x="2" y="4"/>
                </a:lnTo>
                <a:lnTo>
                  <a:pt x="0" y="4"/>
                </a:lnTo>
                <a:lnTo>
                  <a:pt x="0" y="2"/>
                </a:lnTo>
                <a:lnTo>
                  <a:pt x="2" y="2"/>
                </a:lnTo>
                <a:lnTo>
                  <a:pt x="2" y="0"/>
                </a:lnTo>
                <a:lnTo>
                  <a:pt x="3"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88" name="Freeform 176"/>
          <p:cNvSpPr>
            <a:spLocks/>
          </p:cNvSpPr>
          <p:nvPr/>
        </p:nvSpPr>
        <p:spPr bwMode="auto">
          <a:xfrm>
            <a:off x="3778251" y="3994150"/>
            <a:ext cx="0" cy="0"/>
          </a:xfrm>
          <a:custGeom>
            <a:avLst/>
            <a:gdLst>
              <a:gd name="T0" fmla="*/ 1 w 1"/>
              <a:gd name="T1" fmla="*/ 0 h 2"/>
              <a:gd name="T2" fmla="*/ 1 w 1"/>
              <a:gd name="T3" fmla="*/ 2 h 2"/>
              <a:gd name="T4" fmla="*/ 0 w 1"/>
              <a:gd name="T5" fmla="*/ 0 h 2"/>
              <a:gd name="T6" fmla="*/ 1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lnTo>
                  <a:pt x="1" y="2"/>
                </a:lnTo>
                <a:lnTo>
                  <a:pt x="0" y="0"/>
                </a:lnTo>
                <a:lnTo>
                  <a:pt x="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89" name="Rectangle 177"/>
          <p:cNvSpPr>
            <a:spLocks noChangeArrowheads="1"/>
          </p:cNvSpPr>
          <p:nvPr/>
        </p:nvSpPr>
        <p:spPr bwMode="auto">
          <a:xfrm>
            <a:off x="3782485" y="3995739"/>
            <a:ext cx="2116" cy="3175"/>
          </a:xfrm>
          <a:prstGeom prst="rect">
            <a:avLst/>
          </a:prstGeom>
          <a:solidFill>
            <a:schemeClr val="hlink"/>
          </a:solidFill>
          <a:ln w="1588">
            <a:noFill/>
            <a:miter lim="800000"/>
            <a:headEnd/>
            <a:tailEnd/>
          </a:ln>
          <a:effectLst>
            <a:prstShdw prst="shdw17" dist="17961" dir="2700000">
              <a:schemeClr val="hlink">
                <a:gamma/>
                <a:shade val="60000"/>
                <a:invGamma/>
              </a:schemeClr>
            </a:prstShdw>
          </a:effectLst>
        </p:spPr>
        <p:txBody>
          <a:bodyPr/>
          <a:lstStyle/>
          <a:p>
            <a:pPr algn="ctr" eaLnBrk="0" hangingPunct="0">
              <a:lnSpc>
                <a:spcPct val="90000"/>
              </a:lnSpc>
              <a:spcBef>
                <a:spcPct val="20000"/>
              </a:spcBef>
              <a:spcAft>
                <a:spcPct val="50000"/>
              </a:spcAft>
              <a:buClr>
                <a:schemeClr val="accent1"/>
              </a:buClr>
              <a:buFont typeface="Wingdings" pitchFamily="2" charset="2"/>
              <a:buNone/>
              <a:defRPr/>
            </a:pPr>
            <a:endParaRPr lang="en-US">
              <a:ea typeface="+mn-ea"/>
              <a:cs typeface="+mn-cs"/>
            </a:endParaRPr>
          </a:p>
        </p:txBody>
      </p:sp>
      <p:sp>
        <p:nvSpPr>
          <p:cNvPr id="1344690" name="Freeform 178"/>
          <p:cNvSpPr>
            <a:spLocks/>
          </p:cNvSpPr>
          <p:nvPr/>
        </p:nvSpPr>
        <p:spPr bwMode="auto">
          <a:xfrm>
            <a:off x="3547534" y="3956051"/>
            <a:ext cx="116417" cy="60325"/>
          </a:xfrm>
          <a:custGeom>
            <a:avLst/>
            <a:gdLst>
              <a:gd name="T0" fmla="*/ 6 w 64"/>
              <a:gd name="T1" fmla="*/ 6 h 83"/>
              <a:gd name="T2" fmla="*/ 2 w 64"/>
              <a:gd name="T3" fmla="*/ 32 h 83"/>
              <a:gd name="T4" fmla="*/ 0 w 64"/>
              <a:gd name="T5" fmla="*/ 45 h 83"/>
              <a:gd name="T6" fmla="*/ 1 w 64"/>
              <a:gd name="T7" fmla="*/ 67 h 83"/>
              <a:gd name="T8" fmla="*/ 7 w 64"/>
              <a:gd name="T9" fmla="*/ 83 h 83"/>
              <a:gd name="T10" fmla="*/ 14 w 64"/>
              <a:gd name="T11" fmla="*/ 63 h 83"/>
              <a:gd name="T12" fmla="*/ 24 w 64"/>
              <a:gd name="T13" fmla="*/ 55 h 83"/>
              <a:gd name="T14" fmla="*/ 33 w 64"/>
              <a:gd name="T15" fmla="*/ 55 h 83"/>
              <a:gd name="T16" fmla="*/ 55 w 64"/>
              <a:gd name="T17" fmla="*/ 59 h 83"/>
              <a:gd name="T18" fmla="*/ 64 w 64"/>
              <a:gd name="T19" fmla="*/ 45 h 83"/>
              <a:gd name="T20" fmla="*/ 43 w 64"/>
              <a:gd name="T21" fmla="*/ 28 h 83"/>
              <a:gd name="T22" fmla="*/ 48 w 64"/>
              <a:gd name="T23" fmla="*/ 20 h 83"/>
              <a:gd name="T24" fmla="*/ 39 w 64"/>
              <a:gd name="T25" fmla="*/ 12 h 83"/>
              <a:gd name="T26" fmla="*/ 13 w 64"/>
              <a:gd name="T27" fmla="*/ 0 h 83"/>
              <a:gd name="T28" fmla="*/ 6 w 64"/>
              <a:gd name="T29" fmla="*/ 6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83"/>
              <a:gd name="T47" fmla="*/ 64 w 64"/>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83">
                <a:moveTo>
                  <a:pt x="6" y="6"/>
                </a:moveTo>
                <a:lnTo>
                  <a:pt x="2" y="32"/>
                </a:lnTo>
                <a:lnTo>
                  <a:pt x="0" y="45"/>
                </a:lnTo>
                <a:lnTo>
                  <a:pt x="1" y="67"/>
                </a:lnTo>
                <a:lnTo>
                  <a:pt x="7" y="83"/>
                </a:lnTo>
                <a:lnTo>
                  <a:pt x="14" y="63"/>
                </a:lnTo>
                <a:lnTo>
                  <a:pt x="24" y="55"/>
                </a:lnTo>
                <a:lnTo>
                  <a:pt x="33" y="55"/>
                </a:lnTo>
                <a:lnTo>
                  <a:pt x="55" y="59"/>
                </a:lnTo>
                <a:lnTo>
                  <a:pt x="64" y="45"/>
                </a:lnTo>
                <a:lnTo>
                  <a:pt x="43" y="28"/>
                </a:lnTo>
                <a:lnTo>
                  <a:pt x="48" y="20"/>
                </a:lnTo>
                <a:lnTo>
                  <a:pt x="39" y="12"/>
                </a:lnTo>
                <a:lnTo>
                  <a:pt x="13" y="0"/>
                </a:lnTo>
                <a:lnTo>
                  <a:pt x="6" y="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91" name="Freeform 179"/>
          <p:cNvSpPr>
            <a:spLocks/>
          </p:cNvSpPr>
          <p:nvPr/>
        </p:nvSpPr>
        <p:spPr bwMode="auto">
          <a:xfrm>
            <a:off x="3464984" y="3956050"/>
            <a:ext cx="91016" cy="50800"/>
          </a:xfrm>
          <a:custGeom>
            <a:avLst/>
            <a:gdLst>
              <a:gd name="T0" fmla="*/ 51 w 51"/>
              <a:gd name="T1" fmla="*/ 4 h 65"/>
              <a:gd name="T2" fmla="*/ 47 w 51"/>
              <a:gd name="T3" fmla="*/ 30 h 65"/>
              <a:gd name="T4" fmla="*/ 45 w 51"/>
              <a:gd name="T5" fmla="*/ 43 h 65"/>
              <a:gd name="T6" fmla="*/ 46 w 51"/>
              <a:gd name="T7" fmla="*/ 65 h 65"/>
              <a:gd name="T8" fmla="*/ 29 w 51"/>
              <a:gd name="T9" fmla="*/ 63 h 65"/>
              <a:gd name="T10" fmla="*/ 10 w 51"/>
              <a:gd name="T11" fmla="*/ 61 h 65"/>
              <a:gd name="T12" fmla="*/ 0 w 51"/>
              <a:gd name="T13" fmla="*/ 51 h 65"/>
              <a:gd name="T14" fmla="*/ 9 w 51"/>
              <a:gd name="T15" fmla="*/ 43 h 65"/>
              <a:gd name="T16" fmla="*/ 23 w 51"/>
              <a:gd name="T17" fmla="*/ 45 h 65"/>
              <a:gd name="T18" fmla="*/ 37 w 51"/>
              <a:gd name="T19" fmla="*/ 47 h 65"/>
              <a:gd name="T20" fmla="*/ 32 w 51"/>
              <a:gd name="T21" fmla="*/ 20 h 65"/>
              <a:gd name="T22" fmla="*/ 24 w 51"/>
              <a:gd name="T23" fmla="*/ 8 h 65"/>
              <a:gd name="T24" fmla="*/ 22 w 51"/>
              <a:gd name="T25" fmla="*/ 0 h 65"/>
              <a:gd name="T26" fmla="*/ 40 w 51"/>
              <a:gd name="T27" fmla="*/ 2 h 65"/>
              <a:gd name="T28" fmla="*/ 51 w 51"/>
              <a:gd name="T29" fmla="*/ 4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65"/>
              <a:gd name="T47" fmla="*/ 51 w 51"/>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65">
                <a:moveTo>
                  <a:pt x="51" y="4"/>
                </a:moveTo>
                <a:lnTo>
                  <a:pt x="47" y="30"/>
                </a:lnTo>
                <a:lnTo>
                  <a:pt x="45" y="43"/>
                </a:lnTo>
                <a:lnTo>
                  <a:pt x="46" y="65"/>
                </a:lnTo>
                <a:lnTo>
                  <a:pt x="29" y="63"/>
                </a:lnTo>
                <a:lnTo>
                  <a:pt x="10" y="61"/>
                </a:lnTo>
                <a:lnTo>
                  <a:pt x="0" y="51"/>
                </a:lnTo>
                <a:lnTo>
                  <a:pt x="9" y="43"/>
                </a:lnTo>
                <a:lnTo>
                  <a:pt x="23" y="45"/>
                </a:lnTo>
                <a:lnTo>
                  <a:pt x="37" y="47"/>
                </a:lnTo>
                <a:lnTo>
                  <a:pt x="32" y="20"/>
                </a:lnTo>
                <a:lnTo>
                  <a:pt x="24" y="8"/>
                </a:lnTo>
                <a:lnTo>
                  <a:pt x="22" y="0"/>
                </a:lnTo>
                <a:lnTo>
                  <a:pt x="40" y="2"/>
                </a:lnTo>
                <a:lnTo>
                  <a:pt x="51"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92" name="Freeform 180"/>
          <p:cNvSpPr>
            <a:spLocks/>
          </p:cNvSpPr>
          <p:nvPr/>
        </p:nvSpPr>
        <p:spPr bwMode="auto">
          <a:xfrm>
            <a:off x="3547534" y="3898901"/>
            <a:ext cx="4233" cy="3175"/>
          </a:xfrm>
          <a:custGeom>
            <a:avLst/>
            <a:gdLst>
              <a:gd name="T0" fmla="*/ 2 w 3"/>
              <a:gd name="T1" fmla="*/ 4 h 4"/>
              <a:gd name="T2" fmla="*/ 0 w 3"/>
              <a:gd name="T3" fmla="*/ 2 h 4"/>
              <a:gd name="T4" fmla="*/ 0 w 3"/>
              <a:gd name="T5" fmla="*/ 0 h 4"/>
              <a:gd name="T6" fmla="*/ 3 w 3"/>
              <a:gd name="T7" fmla="*/ 2 h 4"/>
              <a:gd name="T8" fmla="*/ 2 w 3"/>
              <a:gd name="T9" fmla="*/ 4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4"/>
                </a:moveTo>
                <a:lnTo>
                  <a:pt x="0" y="2"/>
                </a:lnTo>
                <a:lnTo>
                  <a:pt x="0" y="0"/>
                </a:lnTo>
                <a:lnTo>
                  <a:pt x="3" y="2"/>
                </a:lnTo>
                <a:lnTo>
                  <a:pt x="2"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93" name="Freeform 181"/>
          <p:cNvSpPr>
            <a:spLocks/>
          </p:cNvSpPr>
          <p:nvPr/>
        </p:nvSpPr>
        <p:spPr bwMode="auto">
          <a:xfrm>
            <a:off x="3562351" y="3898901"/>
            <a:ext cx="6349" cy="3175"/>
          </a:xfrm>
          <a:custGeom>
            <a:avLst/>
            <a:gdLst>
              <a:gd name="T0" fmla="*/ 3 w 3"/>
              <a:gd name="T1" fmla="*/ 2 h 2"/>
              <a:gd name="T2" fmla="*/ 3 w 3"/>
              <a:gd name="T3" fmla="*/ 0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0"/>
                </a:lnTo>
                <a:lnTo>
                  <a:pt x="0" y="0"/>
                </a:lnTo>
                <a:lnTo>
                  <a:pt x="3"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94" name="Freeform 182"/>
          <p:cNvSpPr>
            <a:spLocks/>
          </p:cNvSpPr>
          <p:nvPr/>
        </p:nvSpPr>
        <p:spPr bwMode="auto">
          <a:xfrm>
            <a:off x="3886201" y="4116389"/>
            <a:ext cx="6351" cy="7937"/>
          </a:xfrm>
          <a:custGeom>
            <a:avLst/>
            <a:gdLst>
              <a:gd name="T0" fmla="*/ 3 w 4"/>
              <a:gd name="T1" fmla="*/ 12 h 12"/>
              <a:gd name="T2" fmla="*/ 0 w 4"/>
              <a:gd name="T3" fmla="*/ 6 h 12"/>
              <a:gd name="T4" fmla="*/ 4 w 4"/>
              <a:gd name="T5" fmla="*/ 0 h 12"/>
              <a:gd name="T6" fmla="*/ 3 w 4"/>
              <a:gd name="T7" fmla="*/ 12 h 12"/>
              <a:gd name="T8" fmla="*/ 0 60000 65536"/>
              <a:gd name="T9" fmla="*/ 0 60000 65536"/>
              <a:gd name="T10" fmla="*/ 0 60000 65536"/>
              <a:gd name="T11" fmla="*/ 0 60000 65536"/>
              <a:gd name="T12" fmla="*/ 0 w 4"/>
              <a:gd name="T13" fmla="*/ 0 h 12"/>
              <a:gd name="T14" fmla="*/ 4 w 4"/>
              <a:gd name="T15" fmla="*/ 12 h 12"/>
            </a:gdLst>
            <a:ahLst/>
            <a:cxnLst>
              <a:cxn ang="T8">
                <a:pos x="T0" y="T1"/>
              </a:cxn>
              <a:cxn ang="T9">
                <a:pos x="T2" y="T3"/>
              </a:cxn>
              <a:cxn ang="T10">
                <a:pos x="T4" y="T5"/>
              </a:cxn>
              <a:cxn ang="T11">
                <a:pos x="T6" y="T7"/>
              </a:cxn>
            </a:cxnLst>
            <a:rect l="T12" t="T13" r="T14" b="T15"/>
            <a:pathLst>
              <a:path w="4" h="12">
                <a:moveTo>
                  <a:pt x="3" y="12"/>
                </a:moveTo>
                <a:lnTo>
                  <a:pt x="0" y="6"/>
                </a:lnTo>
                <a:lnTo>
                  <a:pt x="4" y="0"/>
                </a:lnTo>
                <a:lnTo>
                  <a:pt x="3" y="1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95" name="Freeform 183"/>
          <p:cNvSpPr>
            <a:spLocks/>
          </p:cNvSpPr>
          <p:nvPr/>
        </p:nvSpPr>
        <p:spPr bwMode="auto">
          <a:xfrm>
            <a:off x="3064934" y="4198939"/>
            <a:ext cx="105833" cy="84137"/>
          </a:xfrm>
          <a:custGeom>
            <a:avLst/>
            <a:gdLst>
              <a:gd name="T0" fmla="*/ 13 w 58"/>
              <a:gd name="T1" fmla="*/ 55 h 110"/>
              <a:gd name="T2" fmla="*/ 0 w 58"/>
              <a:gd name="T3" fmla="*/ 25 h 110"/>
              <a:gd name="T4" fmla="*/ 3 w 58"/>
              <a:gd name="T5" fmla="*/ 10 h 110"/>
              <a:gd name="T6" fmla="*/ 3 w 58"/>
              <a:gd name="T7" fmla="*/ 4 h 110"/>
              <a:gd name="T8" fmla="*/ 5 w 58"/>
              <a:gd name="T9" fmla="*/ 0 h 110"/>
              <a:gd name="T10" fmla="*/ 30 w 58"/>
              <a:gd name="T11" fmla="*/ 10 h 110"/>
              <a:gd name="T12" fmla="*/ 40 w 58"/>
              <a:gd name="T13" fmla="*/ 6 h 110"/>
              <a:gd name="T14" fmla="*/ 49 w 58"/>
              <a:gd name="T15" fmla="*/ 29 h 110"/>
              <a:gd name="T16" fmla="*/ 58 w 58"/>
              <a:gd name="T17" fmla="*/ 55 h 110"/>
              <a:gd name="T18" fmla="*/ 51 w 58"/>
              <a:gd name="T19" fmla="*/ 59 h 110"/>
              <a:gd name="T20" fmla="*/ 52 w 58"/>
              <a:gd name="T21" fmla="*/ 82 h 110"/>
              <a:gd name="T22" fmla="*/ 51 w 58"/>
              <a:gd name="T23" fmla="*/ 110 h 110"/>
              <a:gd name="T24" fmla="*/ 43 w 58"/>
              <a:gd name="T25" fmla="*/ 86 h 110"/>
              <a:gd name="T26" fmla="*/ 43 w 58"/>
              <a:gd name="T27" fmla="*/ 96 h 110"/>
              <a:gd name="T28" fmla="*/ 38 w 58"/>
              <a:gd name="T29" fmla="*/ 84 h 110"/>
              <a:gd name="T30" fmla="*/ 34 w 58"/>
              <a:gd name="T31" fmla="*/ 65 h 110"/>
              <a:gd name="T32" fmla="*/ 22 w 58"/>
              <a:gd name="T33" fmla="*/ 47 h 110"/>
              <a:gd name="T34" fmla="*/ 11 w 58"/>
              <a:gd name="T35" fmla="*/ 29 h 110"/>
              <a:gd name="T36" fmla="*/ 15 w 58"/>
              <a:gd name="T37" fmla="*/ 49 h 110"/>
              <a:gd name="T38" fmla="*/ 13 w 58"/>
              <a:gd name="T39" fmla="*/ 55 h 1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110"/>
              <a:gd name="T62" fmla="*/ 58 w 58"/>
              <a:gd name="T63" fmla="*/ 110 h 1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110">
                <a:moveTo>
                  <a:pt x="13" y="55"/>
                </a:moveTo>
                <a:lnTo>
                  <a:pt x="0" y="25"/>
                </a:lnTo>
                <a:lnTo>
                  <a:pt x="3" y="10"/>
                </a:lnTo>
                <a:lnTo>
                  <a:pt x="3" y="4"/>
                </a:lnTo>
                <a:lnTo>
                  <a:pt x="5" y="0"/>
                </a:lnTo>
                <a:lnTo>
                  <a:pt x="30" y="10"/>
                </a:lnTo>
                <a:lnTo>
                  <a:pt x="40" y="6"/>
                </a:lnTo>
                <a:lnTo>
                  <a:pt x="49" y="29"/>
                </a:lnTo>
                <a:lnTo>
                  <a:pt x="58" y="55"/>
                </a:lnTo>
                <a:lnTo>
                  <a:pt x="51" y="59"/>
                </a:lnTo>
                <a:lnTo>
                  <a:pt x="52" y="82"/>
                </a:lnTo>
                <a:lnTo>
                  <a:pt x="51" y="110"/>
                </a:lnTo>
                <a:lnTo>
                  <a:pt x="43" y="86"/>
                </a:lnTo>
                <a:lnTo>
                  <a:pt x="43" y="96"/>
                </a:lnTo>
                <a:lnTo>
                  <a:pt x="38" y="84"/>
                </a:lnTo>
                <a:lnTo>
                  <a:pt x="34" y="65"/>
                </a:lnTo>
                <a:lnTo>
                  <a:pt x="22" y="47"/>
                </a:lnTo>
                <a:lnTo>
                  <a:pt x="11" y="29"/>
                </a:lnTo>
                <a:lnTo>
                  <a:pt x="15" y="49"/>
                </a:lnTo>
                <a:lnTo>
                  <a:pt x="13" y="5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96" name="Freeform 184"/>
          <p:cNvSpPr>
            <a:spLocks/>
          </p:cNvSpPr>
          <p:nvPr/>
        </p:nvSpPr>
        <p:spPr bwMode="auto">
          <a:xfrm>
            <a:off x="3587751" y="4154489"/>
            <a:ext cx="8467" cy="7937"/>
          </a:xfrm>
          <a:custGeom>
            <a:avLst/>
            <a:gdLst>
              <a:gd name="T0" fmla="*/ 0 w 4"/>
              <a:gd name="T1" fmla="*/ 0 h 8"/>
              <a:gd name="T2" fmla="*/ 0 w 4"/>
              <a:gd name="T3" fmla="*/ 2 h 8"/>
              <a:gd name="T4" fmla="*/ 4 w 4"/>
              <a:gd name="T5" fmla="*/ 8 h 8"/>
              <a:gd name="T6" fmla="*/ 0 w 4"/>
              <a:gd name="T7" fmla="*/ 0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0" y="0"/>
                </a:moveTo>
                <a:lnTo>
                  <a:pt x="0" y="2"/>
                </a:lnTo>
                <a:lnTo>
                  <a:pt x="4" y="8"/>
                </a:lnTo>
                <a:lnTo>
                  <a:pt x="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97" name="Freeform 185"/>
          <p:cNvSpPr>
            <a:spLocks/>
          </p:cNvSpPr>
          <p:nvPr/>
        </p:nvSpPr>
        <p:spPr bwMode="auto">
          <a:xfrm>
            <a:off x="3930651" y="4137025"/>
            <a:ext cx="6349" cy="7938"/>
          </a:xfrm>
          <a:custGeom>
            <a:avLst/>
            <a:gdLst>
              <a:gd name="T0" fmla="*/ 3 w 3"/>
              <a:gd name="T1" fmla="*/ 7 h 9"/>
              <a:gd name="T2" fmla="*/ 1 w 3"/>
              <a:gd name="T3" fmla="*/ 9 h 9"/>
              <a:gd name="T4" fmla="*/ 0 w 3"/>
              <a:gd name="T5" fmla="*/ 0 h 9"/>
              <a:gd name="T6" fmla="*/ 3 w 3"/>
              <a:gd name="T7" fmla="*/ 5 h 9"/>
              <a:gd name="T8" fmla="*/ 3 w 3"/>
              <a:gd name="T9" fmla="*/ 7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7"/>
                </a:moveTo>
                <a:lnTo>
                  <a:pt x="1" y="9"/>
                </a:lnTo>
                <a:lnTo>
                  <a:pt x="0" y="0"/>
                </a:lnTo>
                <a:lnTo>
                  <a:pt x="3" y="5"/>
                </a:lnTo>
                <a:lnTo>
                  <a:pt x="3" y="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98" name="Freeform 186"/>
          <p:cNvSpPr>
            <a:spLocks/>
          </p:cNvSpPr>
          <p:nvPr/>
        </p:nvSpPr>
        <p:spPr bwMode="auto">
          <a:xfrm>
            <a:off x="3875617" y="4073525"/>
            <a:ext cx="6349" cy="9525"/>
          </a:xfrm>
          <a:custGeom>
            <a:avLst/>
            <a:gdLst>
              <a:gd name="T0" fmla="*/ 3 w 3"/>
              <a:gd name="T1" fmla="*/ 10 h 14"/>
              <a:gd name="T2" fmla="*/ 1 w 3"/>
              <a:gd name="T3" fmla="*/ 14 h 14"/>
              <a:gd name="T4" fmla="*/ 0 w 3"/>
              <a:gd name="T5" fmla="*/ 2 h 14"/>
              <a:gd name="T6" fmla="*/ 2 w 3"/>
              <a:gd name="T7" fmla="*/ 0 h 14"/>
              <a:gd name="T8" fmla="*/ 3 w 3"/>
              <a:gd name="T9" fmla="*/ 10 h 14"/>
              <a:gd name="T10" fmla="*/ 0 60000 65536"/>
              <a:gd name="T11" fmla="*/ 0 60000 65536"/>
              <a:gd name="T12" fmla="*/ 0 60000 65536"/>
              <a:gd name="T13" fmla="*/ 0 60000 65536"/>
              <a:gd name="T14" fmla="*/ 0 60000 65536"/>
              <a:gd name="T15" fmla="*/ 0 w 3"/>
              <a:gd name="T16" fmla="*/ 0 h 14"/>
              <a:gd name="T17" fmla="*/ 3 w 3"/>
              <a:gd name="T18" fmla="*/ 14 h 14"/>
            </a:gdLst>
            <a:ahLst/>
            <a:cxnLst>
              <a:cxn ang="T10">
                <a:pos x="T0" y="T1"/>
              </a:cxn>
              <a:cxn ang="T11">
                <a:pos x="T2" y="T3"/>
              </a:cxn>
              <a:cxn ang="T12">
                <a:pos x="T4" y="T5"/>
              </a:cxn>
              <a:cxn ang="T13">
                <a:pos x="T6" y="T7"/>
              </a:cxn>
              <a:cxn ang="T14">
                <a:pos x="T8" y="T9"/>
              </a:cxn>
            </a:cxnLst>
            <a:rect l="T15" t="T16" r="T17" b="T18"/>
            <a:pathLst>
              <a:path w="3" h="14">
                <a:moveTo>
                  <a:pt x="3" y="10"/>
                </a:moveTo>
                <a:lnTo>
                  <a:pt x="1" y="14"/>
                </a:lnTo>
                <a:lnTo>
                  <a:pt x="0" y="2"/>
                </a:lnTo>
                <a:lnTo>
                  <a:pt x="2" y="0"/>
                </a:lnTo>
                <a:lnTo>
                  <a:pt x="3" y="1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699" name="Freeform 187"/>
          <p:cNvSpPr>
            <a:spLocks/>
          </p:cNvSpPr>
          <p:nvPr/>
        </p:nvSpPr>
        <p:spPr bwMode="auto">
          <a:xfrm>
            <a:off x="2935817" y="4106864"/>
            <a:ext cx="74083" cy="33337"/>
          </a:xfrm>
          <a:custGeom>
            <a:avLst/>
            <a:gdLst>
              <a:gd name="T0" fmla="*/ 40 w 40"/>
              <a:gd name="T1" fmla="*/ 36 h 45"/>
              <a:gd name="T2" fmla="*/ 35 w 40"/>
              <a:gd name="T3" fmla="*/ 45 h 45"/>
              <a:gd name="T4" fmla="*/ 27 w 40"/>
              <a:gd name="T5" fmla="*/ 41 h 45"/>
              <a:gd name="T6" fmla="*/ 13 w 40"/>
              <a:gd name="T7" fmla="*/ 34 h 45"/>
              <a:gd name="T8" fmla="*/ 0 w 40"/>
              <a:gd name="T9" fmla="*/ 24 h 45"/>
              <a:gd name="T10" fmla="*/ 14 w 40"/>
              <a:gd name="T11" fmla="*/ 0 h 45"/>
              <a:gd name="T12" fmla="*/ 25 w 40"/>
              <a:gd name="T13" fmla="*/ 14 h 45"/>
              <a:gd name="T14" fmla="*/ 40 w 40"/>
              <a:gd name="T15" fmla="*/ 18 h 45"/>
              <a:gd name="T16" fmla="*/ 40 w 40"/>
              <a:gd name="T17" fmla="*/ 3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5"/>
              <a:gd name="T29" fmla="*/ 40 w 4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5">
                <a:moveTo>
                  <a:pt x="40" y="36"/>
                </a:moveTo>
                <a:lnTo>
                  <a:pt x="35" y="45"/>
                </a:lnTo>
                <a:lnTo>
                  <a:pt x="27" y="41"/>
                </a:lnTo>
                <a:lnTo>
                  <a:pt x="13" y="34"/>
                </a:lnTo>
                <a:lnTo>
                  <a:pt x="0" y="24"/>
                </a:lnTo>
                <a:lnTo>
                  <a:pt x="14" y="0"/>
                </a:lnTo>
                <a:lnTo>
                  <a:pt x="25" y="14"/>
                </a:lnTo>
                <a:lnTo>
                  <a:pt x="40" y="18"/>
                </a:lnTo>
                <a:lnTo>
                  <a:pt x="40" y="3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00" name="Freeform 188"/>
          <p:cNvSpPr>
            <a:spLocks/>
          </p:cNvSpPr>
          <p:nvPr/>
        </p:nvSpPr>
        <p:spPr bwMode="auto">
          <a:xfrm>
            <a:off x="3858684" y="4167189"/>
            <a:ext cx="6349" cy="7937"/>
          </a:xfrm>
          <a:custGeom>
            <a:avLst/>
            <a:gdLst>
              <a:gd name="T0" fmla="*/ 4 w 4"/>
              <a:gd name="T1" fmla="*/ 4 h 10"/>
              <a:gd name="T2" fmla="*/ 4 w 4"/>
              <a:gd name="T3" fmla="*/ 2 h 10"/>
              <a:gd name="T4" fmla="*/ 4 w 4"/>
              <a:gd name="T5" fmla="*/ 0 h 10"/>
              <a:gd name="T6" fmla="*/ 3 w 4"/>
              <a:gd name="T7" fmla="*/ 0 h 10"/>
              <a:gd name="T8" fmla="*/ 2 w 4"/>
              <a:gd name="T9" fmla="*/ 2 h 10"/>
              <a:gd name="T10" fmla="*/ 2 w 4"/>
              <a:gd name="T11" fmla="*/ 4 h 10"/>
              <a:gd name="T12" fmla="*/ 1 w 4"/>
              <a:gd name="T13" fmla="*/ 4 h 10"/>
              <a:gd name="T14" fmla="*/ 1 w 4"/>
              <a:gd name="T15" fmla="*/ 6 h 10"/>
              <a:gd name="T16" fmla="*/ 1 w 4"/>
              <a:gd name="T17" fmla="*/ 8 h 10"/>
              <a:gd name="T18" fmla="*/ 1 w 4"/>
              <a:gd name="T19" fmla="*/ 10 h 10"/>
              <a:gd name="T20" fmla="*/ 0 w 4"/>
              <a:gd name="T21" fmla="*/ 10 h 10"/>
              <a:gd name="T22" fmla="*/ 1 w 4"/>
              <a:gd name="T23" fmla="*/ 10 h 10"/>
              <a:gd name="T24" fmla="*/ 2 w 4"/>
              <a:gd name="T25" fmla="*/ 10 h 10"/>
              <a:gd name="T26" fmla="*/ 2 w 4"/>
              <a:gd name="T27" fmla="*/ 8 h 10"/>
              <a:gd name="T28" fmla="*/ 3 w 4"/>
              <a:gd name="T29" fmla="*/ 8 h 10"/>
              <a:gd name="T30" fmla="*/ 3 w 4"/>
              <a:gd name="T31" fmla="*/ 6 h 10"/>
              <a:gd name="T32" fmla="*/ 3 w 4"/>
              <a:gd name="T33" fmla="*/ 4 h 10"/>
              <a:gd name="T34" fmla="*/ 4 w 4"/>
              <a:gd name="T35" fmla="*/ 4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10"/>
              <a:gd name="T56" fmla="*/ 4 w 4"/>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10">
                <a:moveTo>
                  <a:pt x="4" y="4"/>
                </a:moveTo>
                <a:lnTo>
                  <a:pt x="4" y="2"/>
                </a:lnTo>
                <a:lnTo>
                  <a:pt x="4" y="0"/>
                </a:lnTo>
                <a:lnTo>
                  <a:pt x="3" y="0"/>
                </a:lnTo>
                <a:lnTo>
                  <a:pt x="2" y="2"/>
                </a:lnTo>
                <a:lnTo>
                  <a:pt x="2" y="4"/>
                </a:lnTo>
                <a:lnTo>
                  <a:pt x="1" y="4"/>
                </a:lnTo>
                <a:lnTo>
                  <a:pt x="1" y="6"/>
                </a:lnTo>
                <a:lnTo>
                  <a:pt x="1" y="8"/>
                </a:lnTo>
                <a:lnTo>
                  <a:pt x="1" y="10"/>
                </a:lnTo>
                <a:lnTo>
                  <a:pt x="0" y="10"/>
                </a:lnTo>
                <a:lnTo>
                  <a:pt x="1" y="10"/>
                </a:lnTo>
                <a:lnTo>
                  <a:pt x="2" y="10"/>
                </a:lnTo>
                <a:lnTo>
                  <a:pt x="2" y="8"/>
                </a:lnTo>
                <a:lnTo>
                  <a:pt x="3" y="8"/>
                </a:lnTo>
                <a:lnTo>
                  <a:pt x="3" y="6"/>
                </a:lnTo>
                <a:lnTo>
                  <a:pt x="3" y="4"/>
                </a:lnTo>
                <a:lnTo>
                  <a:pt x="4"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01" name="Freeform 189"/>
          <p:cNvSpPr>
            <a:spLocks/>
          </p:cNvSpPr>
          <p:nvPr/>
        </p:nvSpPr>
        <p:spPr bwMode="auto">
          <a:xfrm>
            <a:off x="2963334" y="4065589"/>
            <a:ext cx="205317" cy="79375"/>
          </a:xfrm>
          <a:custGeom>
            <a:avLst/>
            <a:gdLst>
              <a:gd name="T0" fmla="*/ 61 w 113"/>
              <a:gd name="T1" fmla="*/ 71 h 104"/>
              <a:gd name="T2" fmla="*/ 54 w 113"/>
              <a:gd name="T3" fmla="*/ 75 h 104"/>
              <a:gd name="T4" fmla="*/ 46 w 113"/>
              <a:gd name="T5" fmla="*/ 83 h 104"/>
              <a:gd name="T6" fmla="*/ 39 w 113"/>
              <a:gd name="T7" fmla="*/ 104 h 104"/>
              <a:gd name="T8" fmla="*/ 35 w 113"/>
              <a:gd name="T9" fmla="*/ 104 h 104"/>
              <a:gd name="T10" fmla="*/ 32 w 113"/>
              <a:gd name="T11" fmla="*/ 93 h 104"/>
              <a:gd name="T12" fmla="*/ 26 w 113"/>
              <a:gd name="T13" fmla="*/ 89 h 104"/>
              <a:gd name="T14" fmla="*/ 26 w 113"/>
              <a:gd name="T15" fmla="*/ 71 h 104"/>
              <a:gd name="T16" fmla="*/ 11 w 113"/>
              <a:gd name="T17" fmla="*/ 67 h 104"/>
              <a:gd name="T18" fmla="*/ 0 w 113"/>
              <a:gd name="T19" fmla="*/ 53 h 104"/>
              <a:gd name="T20" fmla="*/ 11 w 113"/>
              <a:gd name="T21" fmla="*/ 22 h 104"/>
              <a:gd name="T22" fmla="*/ 24 w 113"/>
              <a:gd name="T23" fmla="*/ 6 h 104"/>
              <a:gd name="T24" fmla="*/ 26 w 113"/>
              <a:gd name="T25" fmla="*/ 6 h 104"/>
              <a:gd name="T26" fmla="*/ 43 w 113"/>
              <a:gd name="T27" fmla="*/ 2 h 104"/>
              <a:gd name="T28" fmla="*/ 60 w 113"/>
              <a:gd name="T29" fmla="*/ 0 h 104"/>
              <a:gd name="T30" fmla="*/ 74 w 113"/>
              <a:gd name="T31" fmla="*/ 0 h 104"/>
              <a:gd name="T32" fmla="*/ 89 w 113"/>
              <a:gd name="T33" fmla="*/ 0 h 104"/>
              <a:gd name="T34" fmla="*/ 101 w 113"/>
              <a:gd name="T35" fmla="*/ 16 h 104"/>
              <a:gd name="T36" fmla="*/ 97 w 113"/>
              <a:gd name="T37" fmla="*/ 14 h 104"/>
              <a:gd name="T38" fmla="*/ 100 w 113"/>
              <a:gd name="T39" fmla="*/ 20 h 104"/>
              <a:gd name="T40" fmla="*/ 105 w 113"/>
              <a:gd name="T41" fmla="*/ 20 h 104"/>
              <a:gd name="T42" fmla="*/ 113 w 113"/>
              <a:gd name="T43" fmla="*/ 32 h 104"/>
              <a:gd name="T44" fmla="*/ 99 w 113"/>
              <a:gd name="T45" fmla="*/ 36 h 104"/>
              <a:gd name="T46" fmla="*/ 83 w 113"/>
              <a:gd name="T47" fmla="*/ 42 h 104"/>
              <a:gd name="T48" fmla="*/ 61 w 113"/>
              <a:gd name="T49" fmla="*/ 71 h 1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3"/>
              <a:gd name="T76" fmla="*/ 0 h 104"/>
              <a:gd name="T77" fmla="*/ 113 w 113"/>
              <a:gd name="T78" fmla="*/ 104 h 1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3" h="104">
                <a:moveTo>
                  <a:pt x="61" y="71"/>
                </a:moveTo>
                <a:lnTo>
                  <a:pt x="54" y="75"/>
                </a:lnTo>
                <a:lnTo>
                  <a:pt x="46" y="83"/>
                </a:lnTo>
                <a:lnTo>
                  <a:pt x="39" y="104"/>
                </a:lnTo>
                <a:lnTo>
                  <a:pt x="35" y="104"/>
                </a:lnTo>
                <a:lnTo>
                  <a:pt x="32" y="93"/>
                </a:lnTo>
                <a:lnTo>
                  <a:pt x="26" y="89"/>
                </a:lnTo>
                <a:lnTo>
                  <a:pt x="26" y="71"/>
                </a:lnTo>
                <a:lnTo>
                  <a:pt x="11" y="67"/>
                </a:lnTo>
                <a:lnTo>
                  <a:pt x="0" y="53"/>
                </a:lnTo>
                <a:lnTo>
                  <a:pt x="11" y="22"/>
                </a:lnTo>
                <a:lnTo>
                  <a:pt x="24" y="6"/>
                </a:lnTo>
                <a:lnTo>
                  <a:pt x="26" y="6"/>
                </a:lnTo>
                <a:lnTo>
                  <a:pt x="43" y="2"/>
                </a:lnTo>
                <a:lnTo>
                  <a:pt x="60" y="0"/>
                </a:lnTo>
                <a:lnTo>
                  <a:pt x="74" y="0"/>
                </a:lnTo>
                <a:lnTo>
                  <a:pt x="89" y="0"/>
                </a:lnTo>
                <a:lnTo>
                  <a:pt x="101" y="16"/>
                </a:lnTo>
                <a:lnTo>
                  <a:pt x="97" y="14"/>
                </a:lnTo>
                <a:lnTo>
                  <a:pt x="100" y="20"/>
                </a:lnTo>
                <a:lnTo>
                  <a:pt x="105" y="20"/>
                </a:lnTo>
                <a:lnTo>
                  <a:pt x="113" y="32"/>
                </a:lnTo>
                <a:lnTo>
                  <a:pt x="99" y="36"/>
                </a:lnTo>
                <a:lnTo>
                  <a:pt x="83" y="42"/>
                </a:lnTo>
                <a:lnTo>
                  <a:pt x="61" y="7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02" name="Freeform 190"/>
          <p:cNvSpPr>
            <a:spLocks/>
          </p:cNvSpPr>
          <p:nvPr/>
        </p:nvSpPr>
        <p:spPr bwMode="auto">
          <a:xfrm>
            <a:off x="3881967" y="4095751"/>
            <a:ext cx="12700" cy="11113"/>
          </a:xfrm>
          <a:custGeom>
            <a:avLst/>
            <a:gdLst>
              <a:gd name="T0" fmla="*/ 7 w 7"/>
              <a:gd name="T1" fmla="*/ 9 h 11"/>
              <a:gd name="T2" fmla="*/ 0 w 7"/>
              <a:gd name="T3" fmla="*/ 0 h 11"/>
              <a:gd name="T4" fmla="*/ 7 w 7"/>
              <a:gd name="T5" fmla="*/ 11 h 11"/>
              <a:gd name="T6" fmla="*/ 7 w 7"/>
              <a:gd name="T7" fmla="*/ 9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7" y="9"/>
                </a:moveTo>
                <a:lnTo>
                  <a:pt x="0" y="0"/>
                </a:lnTo>
                <a:lnTo>
                  <a:pt x="7" y="11"/>
                </a:lnTo>
                <a:lnTo>
                  <a:pt x="7" y="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03" name="Freeform 191"/>
          <p:cNvSpPr>
            <a:spLocks/>
          </p:cNvSpPr>
          <p:nvPr/>
        </p:nvSpPr>
        <p:spPr bwMode="auto">
          <a:xfrm>
            <a:off x="3012018" y="4090988"/>
            <a:ext cx="156633" cy="114300"/>
          </a:xfrm>
          <a:custGeom>
            <a:avLst/>
            <a:gdLst>
              <a:gd name="T0" fmla="*/ 33 w 85"/>
              <a:gd name="T1" fmla="*/ 39 h 153"/>
              <a:gd name="T2" fmla="*/ 26 w 85"/>
              <a:gd name="T3" fmla="*/ 43 h 153"/>
              <a:gd name="T4" fmla="*/ 18 w 85"/>
              <a:gd name="T5" fmla="*/ 51 h 153"/>
              <a:gd name="T6" fmla="*/ 11 w 85"/>
              <a:gd name="T7" fmla="*/ 72 h 153"/>
              <a:gd name="T8" fmla="*/ 7 w 85"/>
              <a:gd name="T9" fmla="*/ 72 h 153"/>
              <a:gd name="T10" fmla="*/ 0 w 85"/>
              <a:gd name="T11" fmla="*/ 76 h 153"/>
              <a:gd name="T12" fmla="*/ 17 w 85"/>
              <a:gd name="T13" fmla="*/ 110 h 153"/>
              <a:gd name="T14" fmla="*/ 33 w 85"/>
              <a:gd name="T15" fmla="*/ 143 h 153"/>
              <a:gd name="T16" fmla="*/ 58 w 85"/>
              <a:gd name="T17" fmla="*/ 153 h 153"/>
              <a:gd name="T18" fmla="*/ 68 w 85"/>
              <a:gd name="T19" fmla="*/ 149 h 153"/>
              <a:gd name="T20" fmla="*/ 68 w 85"/>
              <a:gd name="T21" fmla="*/ 125 h 153"/>
              <a:gd name="T22" fmla="*/ 69 w 85"/>
              <a:gd name="T23" fmla="*/ 106 h 153"/>
              <a:gd name="T24" fmla="*/ 73 w 85"/>
              <a:gd name="T25" fmla="*/ 84 h 153"/>
              <a:gd name="T26" fmla="*/ 74 w 85"/>
              <a:gd name="T27" fmla="*/ 92 h 153"/>
              <a:gd name="T28" fmla="*/ 77 w 85"/>
              <a:gd name="T29" fmla="*/ 62 h 153"/>
              <a:gd name="T30" fmla="*/ 79 w 85"/>
              <a:gd name="T31" fmla="*/ 35 h 153"/>
              <a:gd name="T32" fmla="*/ 79 w 85"/>
              <a:gd name="T33" fmla="*/ 8 h 153"/>
              <a:gd name="T34" fmla="*/ 85 w 85"/>
              <a:gd name="T35" fmla="*/ 0 h 153"/>
              <a:gd name="T36" fmla="*/ 71 w 85"/>
              <a:gd name="T37" fmla="*/ 4 h 153"/>
              <a:gd name="T38" fmla="*/ 55 w 85"/>
              <a:gd name="T39" fmla="*/ 10 h 153"/>
              <a:gd name="T40" fmla="*/ 33 w 85"/>
              <a:gd name="T41" fmla="*/ 39 h 1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153"/>
              <a:gd name="T65" fmla="*/ 85 w 85"/>
              <a:gd name="T66" fmla="*/ 153 h 1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153">
                <a:moveTo>
                  <a:pt x="33" y="39"/>
                </a:moveTo>
                <a:lnTo>
                  <a:pt x="26" y="43"/>
                </a:lnTo>
                <a:lnTo>
                  <a:pt x="18" y="51"/>
                </a:lnTo>
                <a:lnTo>
                  <a:pt x="11" y="72"/>
                </a:lnTo>
                <a:lnTo>
                  <a:pt x="7" y="72"/>
                </a:lnTo>
                <a:lnTo>
                  <a:pt x="0" y="76"/>
                </a:lnTo>
                <a:lnTo>
                  <a:pt x="17" y="110"/>
                </a:lnTo>
                <a:lnTo>
                  <a:pt x="33" y="143"/>
                </a:lnTo>
                <a:lnTo>
                  <a:pt x="58" y="153"/>
                </a:lnTo>
                <a:lnTo>
                  <a:pt x="68" y="149"/>
                </a:lnTo>
                <a:lnTo>
                  <a:pt x="68" y="125"/>
                </a:lnTo>
                <a:lnTo>
                  <a:pt x="69" y="106"/>
                </a:lnTo>
                <a:lnTo>
                  <a:pt x="73" y="84"/>
                </a:lnTo>
                <a:lnTo>
                  <a:pt x="74" y="92"/>
                </a:lnTo>
                <a:lnTo>
                  <a:pt x="77" y="62"/>
                </a:lnTo>
                <a:lnTo>
                  <a:pt x="79" y="35"/>
                </a:lnTo>
                <a:lnTo>
                  <a:pt x="79" y="8"/>
                </a:lnTo>
                <a:lnTo>
                  <a:pt x="85" y="0"/>
                </a:lnTo>
                <a:lnTo>
                  <a:pt x="71" y="4"/>
                </a:lnTo>
                <a:lnTo>
                  <a:pt x="55" y="10"/>
                </a:lnTo>
                <a:lnTo>
                  <a:pt x="33" y="3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04" name="Freeform 192"/>
          <p:cNvSpPr>
            <a:spLocks/>
          </p:cNvSpPr>
          <p:nvPr/>
        </p:nvSpPr>
        <p:spPr bwMode="auto">
          <a:xfrm>
            <a:off x="3875618" y="4133850"/>
            <a:ext cx="4233" cy="7938"/>
          </a:xfrm>
          <a:custGeom>
            <a:avLst/>
            <a:gdLst>
              <a:gd name="T0" fmla="*/ 2 w 2"/>
              <a:gd name="T1" fmla="*/ 9 h 9"/>
              <a:gd name="T2" fmla="*/ 2 w 2"/>
              <a:gd name="T3" fmla="*/ 0 h 9"/>
              <a:gd name="T4" fmla="*/ 0 w 2"/>
              <a:gd name="T5" fmla="*/ 3 h 9"/>
              <a:gd name="T6" fmla="*/ 2 w 2"/>
              <a:gd name="T7" fmla="*/ 9 h 9"/>
              <a:gd name="T8" fmla="*/ 0 60000 65536"/>
              <a:gd name="T9" fmla="*/ 0 60000 65536"/>
              <a:gd name="T10" fmla="*/ 0 60000 65536"/>
              <a:gd name="T11" fmla="*/ 0 60000 65536"/>
              <a:gd name="T12" fmla="*/ 0 w 2"/>
              <a:gd name="T13" fmla="*/ 0 h 9"/>
              <a:gd name="T14" fmla="*/ 2 w 2"/>
              <a:gd name="T15" fmla="*/ 9 h 9"/>
            </a:gdLst>
            <a:ahLst/>
            <a:cxnLst>
              <a:cxn ang="T8">
                <a:pos x="T0" y="T1"/>
              </a:cxn>
              <a:cxn ang="T9">
                <a:pos x="T2" y="T3"/>
              </a:cxn>
              <a:cxn ang="T10">
                <a:pos x="T4" y="T5"/>
              </a:cxn>
              <a:cxn ang="T11">
                <a:pos x="T6" y="T7"/>
              </a:cxn>
            </a:cxnLst>
            <a:rect l="T12" t="T13" r="T14" b="T15"/>
            <a:pathLst>
              <a:path w="2" h="9">
                <a:moveTo>
                  <a:pt x="2" y="9"/>
                </a:moveTo>
                <a:lnTo>
                  <a:pt x="2" y="0"/>
                </a:lnTo>
                <a:lnTo>
                  <a:pt x="0" y="3"/>
                </a:lnTo>
                <a:lnTo>
                  <a:pt x="2" y="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05" name="Freeform 193"/>
          <p:cNvSpPr>
            <a:spLocks/>
          </p:cNvSpPr>
          <p:nvPr/>
        </p:nvSpPr>
        <p:spPr bwMode="auto">
          <a:xfrm>
            <a:off x="3843867" y="4029076"/>
            <a:ext cx="2117" cy="3175"/>
          </a:xfrm>
          <a:custGeom>
            <a:avLst/>
            <a:gdLst>
              <a:gd name="T0" fmla="*/ 1 w 1"/>
              <a:gd name="T1" fmla="*/ 2 h 2"/>
              <a:gd name="T2" fmla="*/ 0 w 1"/>
              <a:gd name="T3" fmla="*/ 0 h 2"/>
              <a:gd name="T4" fmla="*/ 1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1" y="2"/>
                </a:moveTo>
                <a:lnTo>
                  <a:pt x="0" y="0"/>
                </a:lnTo>
                <a:lnTo>
                  <a:pt x="1"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06" name="Freeform 194"/>
          <p:cNvSpPr>
            <a:spLocks/>
          </p:cNvSpPr>
          <p:nvPr/>
        </p:nvSpPr>
        <p:spPr bwMode="auto">
          <a:xfrm>
            <a:off x="3837518" y="4024313"/>
            <a:ext cx="6349" cy="4762"/>
          </a:xfrm>
          <a:custGeom>
            <a:avLst/>
            <a:gdLst>
              <a:gd name="T0" fmla="*/ 4 w 4"/>
              <a:gd name="T1" fmla="*/ 6 h 6"/>
              <a:gd name="T2" fmla="*/ 0 w 4"/>
              <a:gd name="T3" fmla="*/ 0 h 6"/>
              <a:gd name="T4" fmla="*/ 3 w 4"/>
              <a:gd name="T5" fmla="*/ 4 h 6"/>
              <a:gd name="T6" fmla="*/ 4 w 4"/>
              <a:gd name="T7" fmla="*/ 6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4" y="6"/>
                </a:moveTo>
                <a:lnTo>
                  <a:pt x="0" y="0"/>
                </a:lnTo>
                <a:lnTo>
                  <a:pt x="3" y="4"/>
                </a:lnTo>
                <a:lnTo>
                  <a:pt x="4" y="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07" name="Freeform 195"/>
          <p:cNvSpPr>
            <a:spLocks/>
          </p:cNvSpPr>
          <p:nvPr/>
        </p:nvSpPr>
        <p:spPr bwMode="auto">
          <a:xfrm>
            <a:off x="3871385" y="4052888"/>
            <a:ext cx="4233" cy="7937"/>
          </a:xfrm>
          <a:custGeom>
            <a:avLst/>
            <a:gdLst>
              <a:gd name="T0" fmla="*/ 3 w 3"/>
              <a:gd name="T1" fmla="*/ 0 h 9"/>
              <a:gd name="T2" fmla="*/ 3 w 3"/>
              <a:gd name="T3" fmla="*/ 2 h 9"/>
              <a:gd name="T4" fmla="*/ 0 w 3"/>
              <a:gd name="T5" fmla="*/ 9 h 9"/>
              <a:gd name="T6" fmla="*/ 3 w 3"/>
              <a:gd name="T7" fmla="*/ 0 h 9"/>
              <a:gd name="T8" fmla="*/ 0 60000 65536"/>
              <a:gd name="T9" fmla="*/ 0 60000 65536"/>
              <a:gd name="T10" fmla="*/ 0 60000 65536"/>
              <a:gd name="T11" fmla="*/ 0 60000 65536"/>
              <a:gd name="T12" fmla="*/ 0 w 3"/>
              <a:gd name="T13" fmla="*/ 0 h 9"/>
              <a:gd name="T14" fmla="*/ 3 w 3"/>
              <a:gd name="T15" fmla="*/ 9 h 9"/>
            </a:gdLst>
            <a:ahLst/>
            <a:cxnLst>
              <a:cxn ang="T8">
                <a:pos x="T0" y="T1"/>
              </a:cxn>
              <a:cxn ang="T9">
                <a:pos x="T2" y="T3"/>
              </a:cxn>
              <a:cxn ang="T10">
                <a:pos x="T4" y="T5"/>
              </a:cxn>
              <a:cxn ang="T11">
                <a:pos x="T6" y="T7"/>
              </a:cxn>
            </a:cxnLst>
            <a:rect l="T12" t="T13" r="T14" b="T15"/>
            <a:pathLst>
              <a:path w="3" h="9">
                <a:moveTo>
                  <a:pt x="3" y="0"/>
                </a:moveTo>
                <a:lnTo>
                  <a:pt x="3" y="2"/>
                </a:lnTo>
                <a:lnTo>
                  <a:pt x="0" y="9"/>
                </a:lnTo>
                <a:lnTo>
                  <a:pt x="3"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08" name="Freeform 196"/>
          <p:cNvSpPr>
            <a:spLocks/>
          </p:cNvSpPr>
          <p:nvPr/>
        </p:nvSpPr>
        <p:spPr bwMode="auto">
          <a:xfrm>
            <a:off x="3831167" y="3998914"/>
            <a:ext cx="6351" cy="3175"/>
          </a:xfrm>
          <a:custGeom>
            <a:avLst/>
            <a:gdLst>
              <a:gd name="T0" fmla="*/ 4 w 4"/>
              <a:gd name="T1" fmla="*/ 2 h 4"/>
              <a:gd name="T2" fmla="*/ 4 w 4"/>
              <a:gd name="T3" fmla="*/ 0 h 4"/>
              <a:gd name="T4" fmla="*/ 3 w 4"/>
              <a:gd name="T5" fmla="*/ 2 h 4"/>
              <a:gd name="T6" fmla="*/ 2 w 4"/>
              <a:gd name="T7" fmla="*/ 2 h 4"/>
              <a:gd name="T8" fmla="*/ 2 w 4"/>
              <a:gd name="T9" fmla="*/ 4 h 4"/>
              <a:gd name="T10" fmla="*/ 1 w 4"/>
              <a:gd name="T11" fmla="*/ 4 h 4"/>
              <a:gd name="T12" fmla="*/ 0 w 4"/>
              <a:gd name="T13" fmla="*/ 4 h 4"/>
              <a:gd name="T14" fmla="*/ 1 w 4"/>
              <a:gd name="T15" fmla="*/ 4 h 4"/>
              <a:gd name="T16" fmla="*/ 2 w 4"/>
              <a:gd name="T17" fmla="*/ 4 h 4"/>
              <a:gd name="T18" fmla="*/ 3 w 4"/>
              <a:gd name="T19" fmla="*/ 4 h 4"/>
              <a:gd name="T20" fmla="*/ 3 w 4"/>
              <a:gd name="T21" fmla="*/ 2 h 4"/>
              <a:gd name="T22" fmla="*/ 4 w 4"/>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4" y="2"/>
                </a:moveTo>
                <a:lnTo>
                  <a:pt x="4" y="0"/>
                </a:lnTo>
                <a:lnTo>
                  <a:pt x="3" y="2"/>
                </a:lnTo>
                <a:lnTo>
                  <a:pt x="2" y="2"/>
                </a:lnTo>
                <a:lnTo>
                  <a:pt x="2" y="4"/>
                </a:lnTo>
                <a:lnTo>
                  <a:pt x="1" y="4"/>
                </a:lnTo>
                <a:lnTo>
                  <a:pt x="0" y="4"/>
                </a:lnTo>
                <a:lnTo>
                  <a:pt x="1" y="4"/>
                </a:lnTo>
                <a:lnTo>
                  <a:pt x="2" y="4"/>
                </a:lnTo>
                <a:lnTo>
                  <a:pt x="3" y="4"/>
                </a:lnTo>
                <a:lnTo>
                  <a:pt x="3" y="2"/>
                </a:lnTo>
                <a:lnTo>
                  <a:pt x="4"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09" name="Freeform 197"/>
          <p:cNvSpPr>
            <a:spLocks/>
          </p:cNvSpPr>
          <p:nvPr/>
        </p:nvSpPr>
        <p:spPr bwMode="auto">
          <a:xfrm>
            <a:off x="3871385" y="4029075"/>
            <a:ext cx="4233" cy="6350"/>
          </a:xfrm>
          <a:custGeom>
            <a:avLst/>
            <a:gdLst>
              <a:gd name="T0" fmla="*/ 1 w 3"/>
              <a:gd name="T1" fmla="*/ 0 h 6"/>
              <a:gd name="T2" fmla="*/ 0 w 3"/>
              <a:gd name="T3" fmla="*/ 2 h 6"/>
              <a:gd name="T4" fmla="*/ 0 w 3"/>
              <a:gd name="T5" fmla="*/ 6 h 6"/>
              <a:gd name="T6" fmla="*/ 3 w 3"/>
              <a:gd name="T7" fmla="*/ 4 h 6"/>
              <a:gd name="T8" fmla="*/ 1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1" y="0"/>
                </a:moveTo>
                <a:lnTo>
                  <a:pt x="0" y="2"/>
                </a:lnTo>
                <a:lnTo>
                  <a:pt x="0" y="6"/>
                </a:lnTo>
                <a:lnTo>
                  <a:pt x="3" y="4"/>
                </a:lnTo>
                <a:lnTo>
                  <a:pt x="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10" name="Freeform 198"/>
          <p:cNvSpPr>
            <a:spLocks/>
          </p:cNvSpPr>
          <p:nvPr/>
        </p:nvSpPr>
        <p:spPr bwMode="auto">
          <a:xfrm>
            <a:off x="3871385" y="4014788"/>
            <a:ext cx="4233" cy="4762"/>
          </a:xfrm>
          <a:custGeom>
            <a:avLst/>
            <a:gdLst>
              <a:gd name="T0" fmla="*/ 2 w 2"/>
              <a:gd name="T1" fmla="*/ 4 h 6"/>
              <a:gd name="T2" fmla="*/ 1 w 2"/>
              <a:gd name="T3" fmla="*/ 6 h 6"/>
              <a:gd name="T4" fmla="*/ 0 w 2"/>
              <a:gd name="T5" fmla="*/ 2 h 6"/>
              <a:gd name="T6" fmla="*/ 0 w 2"/>
              <a:gd name="T7" fmla="*/ 0 h 6"/>
              <a:gd name="T8" fmla="*/ 2 w 2"/>
              <a:gd name="T9" fmla="*/ 4 h 6"/>
              <a:gd name="T10" fmla="*/ 0 60000 65536"/>
              <a:gd name="T11" fmla="*/ 0 60000 65536"/>
              <a:gd name="T12" fmla="*/ 0 60000 65536"/>
              <a:gd name="T13" fmla="*/ 0 60000 65536"/>
              <a:gd name="T14" fmla="*/ 0 60000 65536"/>
              <a:gd name="T15" fmla="*/ 0 w 2"/>
              <a:gd name="T16" fmla="*/ 0 h 6"/>
              <a:gd name="T17" fmla="*/ 2 w 2"/>
              <a:gd name="T18" fmla="*/ 6 h 6"/>
            </a:gdLst>
            <a:ahLst/>
            <a:cxnLst>
              <a:cxn ang="T10">
                <a:pos x="T0" y="T1"/>
              </a:cxn>
              <a:cxn ang="T11">
                <a:pos x="T2" y="T3"/>
              </a:cxn>
              <a:cxn ang="T12">
                <a:pos x="T4" y="T5"/>
              </a:cxn>
              <a:cxn ang="T13">
                <a:pos x="T6" y="T7"/>
              </a:cxn>
              <a:cxn ang="T14">
                <a:pos x="T8" y="T9"/>
              </a:cxn>
            </a:cxnLst>
            <a:rect l="T15" t="T16" r="T17" b="T18"/>
            <a:pathLst>
              <a:path w="2" h="6">
                <a:moveTo>
                  <a:pt x="2" y="4"/>
                </a:moveTo>
                <a:lnTo>
                  <a:pt x="1" y="6"/>
                </a:lnTo>
                <a:lnTo>
                  <a:pt x="0" y="2"/>
                </a:lnTo>
                <a:lnTo>
                  <a:pt x="0" y="0"/>
                </a:lnTo>
                <a:lnTo>
                  <a:pt x="2"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11" name="Freeform 199"/>
          <p:cNvSpPr>
            <a:spLocks/>
          </p:cNvSpPr>
          <p:nvPr/>
        </p:nvSpPr>
        <p:spPr bwMode="auto">
          <a:xfrm>
            <a:off x="2973918" y="3994151"/>
            <a:ext cx="44449" cy="68263"/>
          </a:xfrm>
          <a:custGeom>
            <a:avLst/>
            <a:gdLst>
              <a:gd name="T0" fmla="*/ 15 w 24"/>
              <a:gd name="T1" fmla="*/ 75 h 92"/>
              <a:gd name="T2" fmla="*/ 5 w 24"/>
              <a:gd name="T3" fmla="*/ 92 h 92"/>
              <a:gd name="T4" fmla="*/ 0 w 24"/>
              <a:gd name="T5" fmla="*/ 92 h 92"/>
              <a:gd name="T6" fmla="*/ 3 w 24"/>
              <a:gd name="T7" fmla="*/ 59 h 92"/>
              <a:gd name="T8" fmla="*/ 7 w 24"/>
              <a:gd name="T9" fmla="*/ 24 h 92"/>
              <a:gd name="T10" fmla="*/ 23 w 24"/>
              <a:gd name="T11" fmla="*/ 0 h 92"/>
              <a:gd name="T12" fmla="*/ 24 w 24"/>
              <a:gd name="T13" fmla="*/ 4 h 92"/>
              <a:gd name="T14" fmla="*/ 20 w 24"/>
              <a:gd name="T15" fmla="*/ 39 h 92"/>
              <a:gd name="T16" fmla="*/ 15 w 24"/>
              <a:gd name="T17" fmla="*/ 75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92"/>
              <a:gd name="T29" fmla="*/ 24 w 24"/>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92">
                <a:moveTo>
                  <a:pt x="15" y="75"/>
                </a:moveTo>
                <a:lnTo>
                  <a:pt x="5" y="92"/>
                </a:lnTo>
                <a:lnTo>
                  <a:pt x="0" y="92"/>
                </a:lnTo>
                <a:lnTo>
                  <a:pt x="3" y="59"/>
                </a:lnTo>
                <a:lnTo>
                  <a:pt x="7" y="24"/>
                </a:lnTo>
                <a:lnTo>
                  <a:pt x="23" y="0"/>
                </a:lnTo>
                <a:lnTo>
                  <a:pt x="24" y="4"/>
                </a:lnTo>
                <a:lnTo>
                  <a:pt x="20" y="39"/>
                </a:lnTo>
                <a:lnTo>
                  <a:pt x="15" y="7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12" name="Freeform 200"/>
          <p:cNvSpPr>
            <a:spLocks/>
          </p:cNvSpPr>
          <p:nvPr/>
        </p:nvSpPr>
        <p:spPr bwMode="auto">
          <a:xfrm>
            <a:off x="2870200" y="4011613"/>
            <a:ext cx="135467" cy="112712"/>
          </a:xfrm>
          <a:custGeom>
            <a:avLst/>
            <a:gdLst>
              <a:gd name="T0" fmla="*/ 7 w 75"/>
              <a:gd name="T1" fmla="*/ 131 h 147"/>
              <a:gd name="T2" fmla="*/ 0 w 75"/>
              <a:gd name="T3" fmla="*/ 117 h 147"/>
              <a:gd name="T4" fmla="*/ 2 w 75"/>
              <a:gd name="T5" fmla="*/ 92 h 147"/>
              <a:gd name="T6" fmla="*/ 13 w 75"/>
              <a:gd name="T7" fmla="*/ 62 h 147"/>
              <a:gd name="T8" fmla="*/ 36 w 75"/>
              <a:gd name="T9" fmla="*/ 57 h 147"/>
              <a:gd name="T10" fmla="*/ 24 w 75"/>
              <a:gd name="T11" fmla="*/ 23 h 147"/>
              <a:gd name="T12" fmla="*/ 29 w 75"/>
              <a:gd name="T13" fmla="*/ 19 h 147"/>
              <a:gd name="T14" fmla="*/ 30 w 75"/>
              <a:gd name="T15" fmla="*/ 0 h 147"/>
              <a:gd name="T16" fmla="*/ 47 w 75"/>
              <a:gd name="T17" fmla="*/ 0 h 147"/>
              <a:gd name="T18" fmla="*/ 64 w 75"/>
              <a:gd name="T19" fmla="*/ 0 h 147"/>
              <a:gd name="T20" fmla="*/ 60 w 75"/>
              <a:gd name="T21" fmla="*/ 35 h 147"/>
              <a:gd name="T22" fmla="*/ 57 w 75"/>
              <a:gd name="T23" fmla="*/ 68 h 147"/>
              <a:gd name="T24" fmla="*/ 62 w 75"/>
              <a:gd name="T25" fmla="*/ 68 h 147"/>
              <a:gd name="T26" fmla="*/ 69 w 75"/>
              <a:gd name="T27" fmla="*/ 70 h 147"/>
              <a:gd name="T28" fmla="*/ 75 w 75"/>
              <a:gd name="T29" fmla="*/ 76 h 147"/>
              <a:gd name="T30" fmla="*/ 62 w 75"/>
              <a:gd name="T31" fmla="*/ 92 h 147"/>
              <a:gd name="T32" fmla="*/ 51 w 75"/>
              <a:gd name="T33" fmla="*/ 123 h 147"/>
              <a:gd name="T34" fmla="*/ 37 w 75"/>
              <a:gd name="T35" fmla="*/ 147 h 147"/>
              <a:gd name="T36" fmla="*/ 22 w 75"/>
              <a:gd name="T37" fmla="*/ 139 h 147"/>
              <a:gd name="T38" fmla="*/ 7 w 75"/>
              <a:gd name="T39" fmla="*/ 131 h 1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147"/>
              <a:gd name="T62" fmla="*/ 75 w 75"/>
              <a:gd name="T63" fmla="*/ 147 h 1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147">
                <a:moveTo>
                  <a:pt x="7" y="131"/>
                </a:moveTo>
                <a:lnTo>
                  <a:pt x="0" y="117"/>
                </a:lnTo>
                <a:lnTo>
                  <a:pt x="2" y="92"/>
                </a:lnTo>
                <a:lnTo>
                  <a:pt x="13" y="62"/>
                </a:lnTo>
                <a:lnTo>
                  <a:pt x="36" y="57"/>
                </a:lnTo>
                <a:lnTo>
                  <a:pt x="24" y="23"/>
                </a:lnTo>
                <a:lnTo>
                  <a:pt x="29" y="19"/>
                </a:lnTo>
                <a:lnTo>
                  <a:pt x="30" y="0"/>
                </a:lnTo>
                <a:lnTo>
                  <a:pt x="47" y="0"/>
                </a:lnTo>
                <a:lnTo>
                  <a:pt x="64" y="0"/>
                </a:lnTo>
                <a:lnTo>
                  <a:pt x="60" y="35"/>
                </a:lnTo>
                <a:lnTo>
                  <a:pt x="57" y="68"/>
                </a:lnTo>
                <a:lnTo>
                  <a:pt x="62" y="68"/>
                </a:lnTo>
                <a:lnTo>
                  <a:pt x="69" y="70"/>
                </a:lnTo>
                <a:lnTo>
                  <a:pt x="75" y="76"/>
                </a:lnTo>
                <a:lnTo>
                  <a:pt x="62" y="92"/>
                </a:lnTo>
                <a:lnTo>
                  <a:pt x="51" y="123"/>
                </a:lnTo>
                <a:lnTo>
                  <a:pt x="37" y="147"/>
                </a:lnTo>
                <a:lnTo>
                  <a:pt x="22" y="139"/>
                </a:lnTo>
                <a:lnTo>
                  <a:pt x="7" y="13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13" name="Freeform 201"/>
          <p:cNvSpPr>
            <a:spLocks/>
          </p:cNvSpPr>
          <p:nvPr/>
        </p:nvSpPr>
        <p:spPr bwMode="auto">
          <a:xfrm>
            <a:off x="3337984" y="3994151"/>
            <a:ext cx="67733" cy="17463"/>
          </a:xfrm>
          <a:custGeom>
            <a:avLst/>
            <a:gdLst>
              <a:gd name="T0" fmla="*/ 15 w 38"/>
              <a:gd name="T1" fmla="*/ 0 h 24"/>
              <a:gd name="T2" fmla="*/ 0 w 38"/>
              <a:gd name="T3" fmla="*/ 8 h 24"/>
              <a:gd name="T4" fmla="*/ 20 w 38"/>
              <a:gd name="T5" fmla="*/ 24 h 24"/>
              <a:gd name="T6" fmla="*/ 38 w 38"/>
              <a:gd name="T7" fmla="*/ 20 h 24"/>
              <a:gd name="T8" fmla="*/ 15 w 38"/>
              <a:gd name="T9" fmla="*/ 0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15" y="0"/>
                </a:moveTo>
                <a:lnTo>
                  <a:pt x="0" y="8"/>
                </a:lnTo>
                <a:lnTo>
                  <a:pt x="20" y="24"/>
                </a:lnTo>
                <a:lnTo>
                  <a:pt x="38" y="20"/>
                </a:lnTo>
                <a:lnTo>
                  <a:pt x="15"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14" name="Freeform 202"/>
          <p:cNvSpPr>
            <a:spLocks/>
          </p:cNvSpPr>
          <p:nvPr/>
        </p:nvSpPr>
        <p:spPr bwMode="auto">
          <a:xfrm>
            <a:off x="3699933" y="3990975"/>
            <a:ext cx="50800" cy="15875"/>
          </a:xfrm>
          <a:custGeom>
            <a:avLst/>
            <a:gdLst>
              <a:gd name="T0" fmla="*/ 28 w 28"/>
              <a:gd name="T1" fmla="*/ 10 h 20"/>
              <a:gd name="T2" fmla="*/ 26 w 28"/>
              <a:gd name="T3" fmla="*/ 12 h 20"/>
              <a:gd name="T4" fmla="*/ 7 w 28"/>
              <a:gd name="T5" fmla="*/ 20 h 20"/>
              <a:gd name="T6" fmla="*/ 0 w 28"/>
              <a:gd name="T7" fmla="*/ 16 h 20"/>
              <a:gd name="T8" fmla="*/ 2 w 28"/>
              <a:gd name="T9" fmla="*/ 0 h 20"/>
              <a:gd name="T10" fmla="*/ 28 w 28"/>
              <a:gd name="T11" fmla="*/ 10 h 20"/>
              <a:gd name="T12" fmla="*/ 0 60000 65536"/>
              <a:gd name="T13" fmla="*/ 0 60000 65536"/>
              <a:gd name="T14" fmla="*/ 0 60000 65536"/>
              <a:gd name="T15" fmla="*/ 0 60000 65536"/>
              <a:gd name="T16" fmla="*/ 0 60000 65536"/>
              <a:gd name="T17" fmla="*/ 0 60000 65536"/>
              <a:gd name="T18" fmla="*/ 0 w 28"/>
              <a:gd name="T19" fmla="*/ 0 h 20"/>
              <a:gd name="T20" fmla="*/ 28 w 2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8" h="20">
                <a:moveTo>
                  <a:pt x="28" y="10"/>
                </a:moveTo>
                <a:lnTo>
                  <a:pt x="26" y="12"/>
                </a:lnTo>
                <a:lnTo>
                  <a:pt x="7" y="20"/>
                </a:lnTo>
                <a:lnTo>
                  <a:pt x="0" y="16"/>
                </a:lnTo>
                <a:lnTo>
                  <a:pt x="2" y="0"/>
                </a:lnTo>
                <a:lnTo>
                  <a:pt x="28" y="1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15" name="Freeform 203"/>
          <p:cNvSpPr>
            <a:spLocks/>
          </p:cNvSpPr>
          <p:nvPr/>
        </p:nvSpPr>
        <p:spPr bwMode="auto">
          <a:xfrm>
            <a:off x="3774017" y="4011613"/>
            <a:ext cx="8467" cy="3175"/>
          </a:xfrm>
          <a:custGeom>
            <a:avLst/>
            <a:gdLst>
              <a:gd name="T0" fmla="*/ 5 w 5"/>
              <a:gd name="T1" fmla="*/ 2 h 4"/>
              <a:gd name="T2" fmla="*/ 2 w 5"/>
              <a:gd name="T3" fmla="*/ 0 h 4"/>
              <a:gd name="T4" fmla="*/ 0 w 5"/>
              <a:gd name="T5" fmla="*/ 4 h 4"/>
              <a:gd name="T6" fmla="*/ 5 w 5"/>
              <a:gd name="T7" fmla="*/ 2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2"/>
                </a:moveTo>
                <a:lnTo>
                  <a:pt x="2" y="0"/>
                </a:lnTo>
                <a:lnTo>
                  <a:pt x="0" y="4"/>
                </a:lnTo>
                <a:lnTo>
                  <a:pt x="5"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16" name="Freeform 204"/>
          <p:cNvSpPr>
            <a:spLocks/>
          </p:cNvSpPr>
          <p:nvPr/>
        </p:nvSpPr>
        <p:spPr bwMode="auto">
          <a:xfrm>
            <a:off x="2209801" y="3597275"/>
            <a:ext cx="869951" cy="503238"/>
          </a:xfrm>
          <a:custGeom>
            <a:avLst/>
            <a:gdLst>
              <a:gd name="T0" fmla="*/ 61 w 477"/>
              <a:gd name="T1" fmla="*/ 318 h 657"/>
              <a:gd name="T2" fmla="*/ 40 w 477"/>
              <a:gd name="T3" fmla="*/ 230 h 657"/>
              <a:gd name="T4" fmla="*/ 15 w 477"/>
              <a:gd name="T5" fmla="*/ 193 h 657"/>
              <a:gd name="T6" fmla="*/ 24 w 477"/>
              <a:gd name="T7" fmla="*/ 144 h 657"/>
              <a:gd name="T8" fmla="*/ 3 w 477"/>
              <a:gd name="T9" fmla="*/ 49 h 657"/>
              <a:gd name="T10" fmla="*/ 42 w 477"/>
              <a:gd name="T11" fmla="*/ 0 h 657"/>
              <a:gd name="T12" fmla="*/ 83 w 477"/>
              <a:gd name="T13" fmla="*/ 36 h 657"/>
              <a:gd name="T14" fmla="*/ 145 w 477"/>
              <a:gd name="T15" fmla="*/ 49 h 657"/>
              <a:gd name="T16" fmla="*/ 192 w 477"/>
              <a:gd name="T17" fmla="*/ 67 h 657"/>
              <a:gd name="T18" fmla="*/ 219 w 477"/>
              <a:gd name="T19" fmla="*/ 134 h 657"/>
              <a:gd name="T20" fmla="*/ 263 w 477"/>
              <a:gd name="T21" fmla="*/ 144 h 657"/>
              <a:gd name="T22" fmla="*/ 289 w 477"/>
              <a:gd name="T23" fmla="*/ 238 h 657"/>
              <a:gd name="T24" fmla="*/ 289 w 477"/>
              <a:gd name="T25" fmla="*/ 340 h 657"/>
              <a:gd name="T26" fmla="*/ 298 w 477"/>
              <a:gd name="T27" fmla="*/ 457 h 657"/>
              <a:gd name="T28" fmla="*/ 311 w 477"/>
              <a:gd name="T29" fmla="*/ 506 h 657"/>
              <a:gd name="T30" fmla="*/ 365 w 477"/>
              <a:gd name="T31" fmla="*/ 512 h 657"/>
              <a:gd name="T32" fmla="*/ 390 w 477"/>
              <a:gd name="T33" fmla="*/ 506 h 657"/>
              <a:gd name="T34" fmla="*/ 411 w 477"/>
              <a:gd name="T35" fmla="*/ 430 h 657"/>
              <a:gd name="T36" fmla="*/ 464 w 477"/>
              <a:gd name="T37" fmla="*/ 406 h 657"/>
              <a:gd name="T38" fmla="*/ 477 w 477"/>
              <a:gd name="T39" fmla="*/ 418 h 657"/>
              <a:gd name="T40" fmla="*/ 458 w 477"/>
              <a:gd name="T41" fmla="*/ 481 h 657"/>
              <a:gd name="T42" fmla="*/ 445 w 477"/>
              <a:gd name="T43" fmla="*/ 506 h 657"/>
              <a:gd name="T44" fmla="*/ 409 w 477"/>
              <a:gd name="T45" fmla="*/ 540 h 657"/>
              <a:gd name="T46" fmla="*/ 386 w 477"/>
              <a:gd name="T47" fmla="*/ 563 h 657"/>
              <a:gd name="T48" fmla="*/ 364 w 477"/>
              <a:gd name="T49" fmla="*/ 632 h 657"/>
              <a:gd name="T50" fmla="*/ 327 w 477"/>
              <a:gd name="T51" fmla="*/ 595 h 657"/>
              <a:gd name="T52" fmla="*/ 316 w 477"/>
              <a:gd name="T53" fmla="*/ 597 h 657"/>
              <a:gd name="T54" fmla="*/ 284 w 477"/>
              <a:gd name="T55" fmla="*/ 616 h 657"/>
              <a:gd name="T56" fmla="*/ 225 w 477"/>
              <a:gd name="T57" fmla="*/ 567 h 657"/>
              <a:gd name="T58" fmla="*/ 182 w 477"/>
              <a:gd name="T59" fmla="*/ 524 h 657"/>
              <a:gd name="T60" fmla="*/ 143 w 477"/>
              <a:gd name="T61" fmla="*/ 469 h 657"/>
              <a:gd name="T62" fmla="*/ 145 w 477"/>
              <a:gd name="T63" fmla="*/ 428 h 657"/>
              <a:gd name="T64" fmla="*/ 138 w 477"/>
              <a:gd name="T65" fmla="*/ 348 h 657"/>
              <a:gd name="T66" fmla="*/ 121 w 477"/>
              <a:gd name="T67" fmla="*/ 300 h 657"/>
              <a:gd name="T68" fmla="*/ 112 w 477"/>
              <a:gd name="T69" fmla="*/ 275 h 657"/>
              <a:gd name="T70" fmla="*/ 96 w 477"/>
              <a:gd name="T71" fmla="*/ 251 h 657"/>
              <a:gd name="T72" fmla="*/ 83 w 477"/>
              <a:gd name="T73" fmla="*/ 183 h 657"/>
              <a:gd name="T74" fmla="*/ 64 w 477"/>
              <a:gd name="T75" fmla="*/ 126 h 657"/>
              <a:gd name="T76" fmla="*/ 46 w 477"/>
              <a:gd name="T77" fmla="*/ 42 h 657"/>
              <a:gd name="T78" fmla="*/ 29 w 477"/>
              <a:gd name="T79" fmla="*/ 104 h 657"/>
              <a:gd name="T80" fmla="*/ 52 w 477"/>
              <a:gd name="T81" fmla="*/ 191 h 657"/>
              <a:gd name="T82" fmla="*/ 62 w 477"/>
              <a:gd name="T83" fmla="*/ 255 h 657"/>
              <a:gd name="T84" fmla="*/ 80 w 477"/>
              <a:gd name="T85" fmla="*/ 324 h 6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7"/>
              <a:gd name="T130" fmla="*/ 0 h 657"/>
              <a:gd name="T131" fmla="*/ 477 w 477"/>
              <a:gd name="T132" fmla="*/ 657 h 6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7" h="657">
                <a:moveTo>
                  <a:pt x="83" y="344"/>
                </a:moveTo>
                <a:lnTo>
                  <a:pt x="71" y="351"/>
                </a:lnTo>
                <a:lnTo>
                  <a:pt x="61" y="318"/>
                </a:lnTo>
                <a:lnTo>
                  <a:pt x="43" y="287"/>
                </a:lnTo>
                <a:lnTo>
                  <a:pt x="46" y="257"/>
                </a:lnTo>
                <a:lnTo>
                  <a:pt x="40" y="230"/>
                </a:lnTo>
                <a:lnTo>
                  <a:pt x="34" y="210"/>
                </a:lnTo>
                <a:lnTo>
                  <a:pt x="24" y="210"/>
                </a:lnTo>
                <a:lnTo>
                  <a:pt x="15" y="193"/>
                </a:lnTo>
                <a:lnTo>
                  <a:pt x="7" y="175"/>
                </a:lnTo>
                <a:lnTo>
                  <a:pt x="21" y="181"/>
                </a:lnTo>
                <a:lnTo>
                  <a:pt x="24" y="144"/>
                </a:lnTo>
                <a:lnTo>
                  <a:pt x="14" y="120"/>
                </a:lnTo>
                <a:lnTo>
                  <a:pt x="5" y="94"/>
                </a:lnTo>
                <a:lnTo>
                  <a:pt x="3" y="49"/>
                </a:lnTo>
                <a:lnTo>
                  <a:pt x="0" y="4"/>
                </a:lnTo>
                <a:lnTo>
                  <a:pt x="21" y="2"/>
                </a:lnTo>
                <a:lnTo>
                  <a:pt x="42" y="0"/>
                </a:lnTo>
                <a:lnTo>
                  <a:pt x="55" y="12"/>
                </a:lnTo>
                <a:lnTo>
                  <a:pt x="69" y="24"/>
                </a:lnTo>
                <a:lnTo>
                  <a:pt x="83" y="36"/>
                </a:lnTo>
                <a:lnTo>
                  <a:pt x="96" y="49"/>
                </a:lnTo>
                <a:lnTo>
                  <a:pt x="121" y="49"/>
                </a:lnTo>
                <a:lnTo>
                  <a:pt x="145" y="49"/>
                </a:lnTo>
                <a:lnTo>
                  <a:pt x="149" y="32"/>
                </a:lnTo>
                <a:lnTo>
                  <a:pt x="177" y="32"/>
                </a:lnTo>
                <a:lnTo>
                  <a:pt x="192" y="67"/>
                </a:lnTo>
                <a:lnTo>
                  <a:pt x="197" y="104"/>
                </a:lnTo>
                <a:lnTo>
                  <a:pt x="208" y="118"/>
                </a:lnTo>
                <a:lnTo>
                  <a:pt x="219" y="134"/>
                </a:lnTo>
                <a:lnTo>
                  <a:pt x="231" y="106"/>
                </a:lnTo>
                <a:lnTo>
                  <a:pt x="256" y="110"/>
                </a:lnTo>
                <a:lnTo>
                  <a:pt x="263" y="144"/>
                </a:lnTo>
                <a:lnTo>
                  <a:pt x="271" y="177"/>
                </a:lnTo>
                <a:lnTo>
                  <a:pt x="277" y="220"/>
                </a:lnTo>
                <a:lnTo>
                  <a:pt x="289" y="238"/>
                </a:lnTo>
                <a:lnTo>
                  <a:pt x="310" y="244"/>
                </a:lnTo>
                <a:lnTo>
                  <a:pt x="299" y="293"/>
                </a:lnTo>
                <a:lnTo>
                  <a:pt x="289" y="340"/>
                </a:lnTo>
                <a:lnTo>
                  <a:pt x="286" y="389"/>
                </a:lnTo>
                <a:lnTo>
                  <a:pt x="291" y="424"/>
                </a:lnTo>
                <a:lnTo>
                  <a:pt x="298" y="457"/>
                </a:lnTo>
                <a:lnTo>
                  <a:pt x="303" y="481"/>
                </a:lnTo>
                <a:lnTo>
                  <a:pt x="309" y="502"/>
                </a:lnTo>
                <a:lnTo>
                  <a:pt x="311" y="506"/>
                </a:lnTo>
                <a:lnTo>
                  <a:pt x="330" y="522"/>
                </a:lnTo>
                <a:lnTo>
                  <a:pt x="345" y="520"/>
                </a:lnTo>
                <a:lnTo>
                  <a:pt x="365" y="512"/>
                </a:lnTo>
                <a:lnTo>
                  <a:pt x="377" y="512"/>
                </a:lnTo>
                <a:lnTo>
                  <a:pt x="385" y="516"/>
                </a:lnTo>
                <a:lnTo>
                  <a:pt x="390" y="506"/>
                </a:lnTo>
                <a:lnTo>
                  <a:pt x="388" y="501"/>
                </a:lnTo>
                <a:lnTo>
                  <a:pt x="402" y="473"/>
                </a:lnTo>
                <a:lnTo>
                  <a:pt x="411" y="430"/>
                </a:lnTo>
                <a:lnTo>
                  <a:pt x="430" y="412"/>
                </a:lnTo>
                <a:lnTo>
                  <a:pt x="448" y="408"/>
                </a:lnTo>
                <a:lnTo>
                  <a:pt x="464" y="406"/>
                </a:lnTo>
                <a:lnTo>
                  <a:pt x="469" y="404"/>
                </a:lnTo>
                <a:lnTo>
                  <a:pt x="475" y="412"/>
                </a:lnTo>
                <a:lnTo>
                  <a:pt x="477" y="418"/>
                </a:lnTo>
                <a:lnTo>
                  <a:pt x="461" y="463"/>
                </a:lnTo>
                <a:lnTo>
                  <a:pt x="458" y="477"/>
                </a:lnTo>
                <a:lnTo>
                  <a:pt x="458" y="481"/>
                </a:lnTo>
                <a:lnTo>
                  <a:pt x="458" y="485"/>
                </a:lnTo>
                <a:lnTo>
                  <a:pt x="449" y="520"/>
                </a:lnTo>
                <a:lnTo>
                  <a:pt x="445" y="506"/>
                </a:lnTo>
                <a:lnTo>
                  <a:pt x="442" y="516"/>
                </a:lnTo>
                <a:lnTo>
                  <a:pt x="426" y="540"/>
                </a:lnTo>
                <a:lnTo>
                  <a:pt x="409" y="540"/>
                </a:lnTo>
                <a:lnTo>
                  <a:pt x="392" y="540"/>
                </a:lnTo>
                <a:lnTo>
                  <a:pt x="391" y="559"/>
                </a:lnTo>
                <a:lnTo>
                  <a:pt x="386" y="563"/>
                </a:lnTo>
                <a:lnTo>
                  <a:pt x="398" y="597"/>
                </a:lnTo>
                <a:lnTo>
                  <a:pt x="375" y="602"/>
                </a:lnTo>
                <a:lnTo>
                  <a:pt x="364" y="632"/>
                </a:lnTo>
                <a:lnTo>
                  <a:pt x="362" y="657"/>
                </a:lnTo>
                <a:lnTo>
                  <a:pt x="345" y="626"/>
                </a:lnTo>
                <a:lnTo>
                  <a:pt x="327" y="595"/>
                </a:lnTo>
                <a:lnTo>
                  <a:pt x="335" y="606"/>
                </a:lnTo>
                <a:lnTo>
                  <a:pt x="324" y="595"/>
                </a:lnTo>
                <a:lnTo>
                  <a:pt x="316" y="597"/>
                </a:lnTo>
                <a:lnTo>
                  <a:pt x="320" y="599"/>
                </a:lnTo>
                <a:lnTo>
                  <a:pt x="302" y="606"/>
                </a:lnTo>
                <a:lnTo>
                  <a:pt x="284" y="616"/>
                </a:lnTo>
                <a:lnTo>
                  <a:pt x="265" y="599"/>
                </a:lnTo>
                <a:lnTo>
                  <a:pt x="245" y="583"/>
                </a:lnTo>
                <a:lnTo>
                  <a:pt x="225" y="567"/>
                </a:lnTo>
                <a:lnTo>
                  <a:pt x="206" y="550"/>
                </a:lnTo>
                <a:lnTo>
                  <a:pt x="194" y="536"/>
                </a:lnTo>
                <a:lnTo>
                  <a:pt x="182" y="524"/>
                </a:lnTo>
                <a:lnTo>
                  <a:pt x="169" y="512"/>
                </a:lnTo>
                <a:lnTo>
                  <a:pt x="155" y="491"/>
                </a:lnTo>
                <a:lnTo>
                  <a:pt x="143" y="469"/>
                </a:lnTo>
                <a:lnTo>
                  <a:pt x="141" y="444"/>
                </a:lnTo>
                <a:lnTo>
                  <a:pt x="148" y="436"/>
                </a:lnTo>
                <a:lnTo>
                  <a:pt x="145" y="428"/>
                </a:lnTo>
                <a:lnTo>
                  <a:pt x="150" y="404"/>
                </a:lnTo>
                <a:lnTo>
                  <a:pt x="144" y="377"/>
                </a:lnTo>
                <a:lnTo>
                  <a:pt x="138" y="348"/>
                </a:lnTo>
                <a:lnTo>
                  <a:pt x="128" y="322"/>
                </a:lnTo>
                <a:lnTo>
                  <a:pt x="117" y="297"/>
                </a:lnTo>
                <a:lnTo>
                  <a:pt x="121" y="300"/>
                </a:lnTo>
                <a:lnTo>
                  <a:pt x="115" y="283"/>
                </a:lnTo>
                <a:lnTo>
                  <a:pt x="110" y="277"/>
                </a:lnTo>
                <a:lnTo>
                  <a:pt x="112" y="275"/>
                </a:lnTo>
                <a:lnTo>
                  <a:pt x="99" y="261"/>
                </a:lnTo>
                <a:lnTo>
                  <a:pt x="102" y="253"/>
                </a:lnTo>
                <a:lnTo>
                  <a:pt x="96" y="251"/>
                </a:lnTo>
                <a:lnTo>
                  <a:pt x="100" y="230"/>
                </a:lnTo>
                <a:lnTo>
                  <a:pt x="94" y="218"/>
                </a:lnTo>
                <a:lnTo>
                  <a:pt x="83" y="183"/>
                </a:lnTo>
                <a:lnTo>
                  <a:pt x="83" y="173"/>
                </a:lnTo>
                <a:lnTo>
                  <a:pt x="72" y="157"/>
                </a:lnTo>
                <a:lnTo>
                  <a:pt x="64" y="126"/>
                </a:lnTo>
                <a:lnTo>
                  <a:pt x="58" y="94"/>
                </a:lnTo>
                <a:lnTo>
                  <a:pt x="58" y="51"/>
                </a:lnTo>
                <a:lnTo>
                  <a:pt x="46" y="42"/>
                </a:lnTo>
                <a:lnTo>
                  <a:pt x="33" y="28"/>
                </a:lnTo>
                <a:lnTo>
                  <a:pt x="31" y="65"/>
                </a:lnTo>
                <a:lnTo>
                  <a:pt x="29" y="104"/>
                </a:lnTo>
                <a:lnTo>
                  <a:pt x="37" y="134"/>
                </a:lnTo>
                <a:lnTo>
                  <a:pt x="47" y="165"/>
                </a:lnTo>
                <a:lnTo>
                  <a:pt x="52" y="191"/>
                </a:lnTo>
                <a:lnTo>
                  <a:pt x="56" y="216"/>
                </a:lnTo>
                <a:lnTo>
                  <a:pt x="58" y="212"/>
                </a:lnTo>
                <a:lnTo>
                  <a:pt x="62" y="255"/>
                </a:lnTo>
                <a:lnTo>
                  <a:pt x="65" y="298"/>
                </a:lnTo>
                <a:lnTo>
                  <a:pt x="72" y="306"/>
                </a:lnTo>
                <a:lnTo>
                  <a:pt x="80" y="324"/>
                </a:lnTo>
                <a:lnTo>
                  <a:pt x="83" y="34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17" name="Freeform 205"/>
          <p:cNvSpPr>
            <a:spLocks/>
          </p:cNvSpPr>
          <p:nvPr/>
        </p:nvSpPr>
        <p:spPr bwMode="auto">
          <a:xfrm>
            <a:off x="3367618" y="3806825"/>
            <a:ext cx="19049" cy="20638"/>
          </a:xfrm>
          <a:custGeom>
            <a:avLst/>
            <a:gdLst>
              <a:gd name="T0" fmla="*/ 10 w 10"/>
              <a:gd name="T1" fmla="*/ 27 h 29"/>
              <a:gd name="T2" fmla="*/ 7 w 10"/>
              <a:gd name="T3" fmla="*/ 0 h 29"/>
              <a:gd name="T4" fmla="*/ 0 w 10"/>
              <a:gd name="T5" fmla="*/ 24 h 29"/>
              <a:gd name="T6" fmla="*/ 2 w 10"/>
              <a:gd name="T7" fmla="*/ 29 h 29"/>
              <a:gd name="T8" fmla="*/ 10 w 10"/>
              <a:gd name="T9" fmla="*/ 27 h 29"/>
              <a:gd name="T10" fmla="*/ 0 60000 65536"/>
              <a:gd name="T11" fmla="*/ 0 60000 65536"/>
              <a:gd name="T12" fmla="*/ 0 60000 65536"/>
              <a:gd name="T13" fmla="*/ 0 60000 65536"/>
              <a:gd name="T14" fmla="*/ 0 60000 65536"/>
              <a:gd name="T15" fmla="*/ 0 w 10"/>
              <a:gd name="T16" fmla="*/ 0 h 29"/>
              <a:gd name="T17" fmla="*/ 10 w 10"/>
              <a:gd name="T18" fmla="*/ 29 h 29"/>
            </a:gdLst>
            <a:ahLst/>
            <a:cxnLst>
              <a:cxn ang="T10">
                <a:pos x="T0" y="T1"/>
              </a:cxn>
              <a:cxn ang="T11">
                <a:pos x="T2" y="T3"/>
              </a:cxn>
              <a:cxn ang="T12">
                <a:pos x="T4" y="T5"/>
              </a:cxn>
              <a:cxn ang="T13">
                <a:pos x="T6" y="T7"/>
              </a:cxn>
              <a:cxn ang="T14">
                <a:pos x="T8" y="T9"/>
              </a:cxn>
            </a:cxnLst>
            <a:rect l="T15" t="T16" r="T17" b="T18"/>
            <a:pathLst>
              <a:path w="10" h="29">
                <a:moveTo>
                  <a:pt x="10" y="27"/>
                </a:moveTo>
                <a:lnTo>
                  <a:pt x="7" y="0"/>
                </a:lnTo>
                <a:lnTo>
                  <a:pt x="0" y="24"/>
                </a:lnTo>
                <a:lnTo>
                  <a:pt x="2" y="29"/>
                </a:lnTo>
                <a:lnTo>
                  <a:pt x="10" y="2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18" name="Freeform 206"/>
          <p:cNvSpPr>
            <a:spLocks/>
          </p:cNvSpPr>
          <p:nvPr/>
        </p:nvSpPr>
        <p:spPr bwMode="auto">
          <a:xfrm>
            <a:off x="3399367" y="3756025"/>
            <a:ext cx="21167" cy="28575"/>
          </a:xfrm>
          <a:custGeom>
            <a:avLst/>
            <a:gdLst>
              <a:gd name="T0" fmla="*/ 5 w 12"/>
              <a:gd name="T1" fmla="*/ 36 h 36"/>
              <a:gd name="T2" fmla="*/ 8 w 12"/>
              <a:gd name="T3" fmla="*/ 20 h 36"/>
              <a:gd name="T4" fmla="*/ 0 w 12"/>
              <a:gd name="T5" fmla="*/ 0 h 36"/>
              <a:gd name="T6" fmla="*/ 12 w 12"/>
              <a:gd name="T7" fmla="*/ 24 h 36"/>
              <a:gd name="T8" fmla="*/ 5 w 12"/>
              <a:gd name="T9" fmla="*/ 36 h 36"/>
              <a:gd name="T10" fmla="*/ 0 60000 65536"/>
              <a:gd name="T11" fmla="*/ 0 60000 65536"/>
              <a:gd name="T12" fmla="*/ 0 60000 65536"/>
              <a:gd name="T13" fmla="*/ 0 60000 65536"/>
              <a:gd name="T14" fmla="*/ 0 60000 65536"/>
              <a:gd name="T15" fmla="*/ 0 w 12"/>
              <a:gd name="T16" fmla="*/ 0 h 36"/>
              <a:gd name="T17" fmla="*/ 12 w 12"/>
              <a:gd name="T18" fmla="*/ 36 h 36"/>
            </a:gdLst>
            <a:ahLst/>
            <a:cxnLst>
              <a:cxn ang="T10">
                <a:pos x="T0" y="T1"/>
              </a:cxn>
              <a:cxn ang="T11">
                <a:pos x="T2" y="T3"/>
              </a:cxn>
              <a:cxn ang="T12">
                <a:pos x="T4" y="T5"/>
              </a:cxn>
              <a:cxn ang="T13">
                <a:pos x="T6" y="T7"/>
              </a:cxn>
              <a:cxn ang="T14">
                <a:pos x="T8" y="T9"/>
              </a:cxn>
            </a:cxnLst>
            <a:rect l="T15" t="T16" r="T17" b="T18"/>
            <a:pathLst>
              <a:path w="12" h="36">
                <a:moveTo>
                  <a:pt x="5" y="36"/>
                </a:moveTo>
                <a:lnTo>
                  <a:pt x="8" y="20"/>
                </a:lnTo>
                <a:lnTo>
                  <a:pt x="0" y="0"/>
                </a:lnTo>
                <a:lnTo>
                  <a:pt x="12" y="24"/>
                </a:lnTo>
                <a:lnTo>
                  <a:pt x="5" y="3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19" name="Freeform 207"/>
          <p:cNvSpPr>
            <a:spLocks/>
          </p:cNvSpPr>
          <p:nvPr/>
        </p:nvSpPr>
        <p:spPr bwMode="auto">
          <a:xfrm>
            <a:off x="3426884" y="3798888"/>
            <a:ext cx="14816" cy="19050"/>
          </a:xfrm>
          <a:custGeom>
            <a:avLst/>
            <a:gdLst>
              <a:gd name="T0" fmla="*/ 4 w 8"/>
              <a:gd name="T1" fmla="*/ 26 h 26"/>
              <a:gd name="T2" fmla="*/ 8 w 8"/>
              <a:gd name="T3" fmla="*/ 16 h 26"/>
              <a:gd name="T4" fmla="*/ 0 w 8"/>
              <a:gd name="T5" fmla="*/ 0 h 26"/>
              <a:gd name="T6" fmla="*/ 0 w 8"/>
              <a:gd name="T7" fmla="*/ 2 h 26"/>
              <a:gd name="T8" fmla="*/ 3 w 8"/>
              <a:gd name="T9" fmla="*/ 10 h 26"/>
              <a:gd name="T10" fmla="*/ 7 w 8"/>
              <a:gd name="T11" fmla="*/ 16 h 26"/>
              <a:gd name="T12" fmla="*/ 3 w 8"/>
              <a:gd name="T13" fmla="*/ 26 h 26"/>
              <a:gd name="T14" fmla="*/ 4 w 8"/>
              <a:gd name="T15" fmla="*/ 26 h 26"/>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6"/>
              <a:gd name="T26" fmla="*/ 8 w 8"/>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6">
                <a:moveTo>
                  <a:pt x="4" y="26"/>
                </a:moveTo>
                <a:lnTo>
                  <a:pt x="8" y="16"/>
                </a:lnTo>
                <a:lnTo>
                  <a:pt x="0" y="0"/>
                </a:lnTo>
                <a:lnTo>
                  <a:pt x="0" y="2"/>
                </a:lnTo>
                <a:lnTo>
                  <a:pt x="3" y="10"/>
                </a:lnTo>
                <a:lnTo>
                  <a:pt x="7" y="16"/>
                </a:lnTo>
                <a:lnTo>
                  <a:pt x="3" y="26"/>
                </a:lnTo>
                <a:lnTo>
                  <a:pt x="4" y="2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20" name="Freeform 208"/>
          <p:cNvSpPr>
            <a:spLocks/>
          </p:cNvSpPr>
          <p:nvPr/>
        </p:nvSpPr>
        <p:spPr bwMode="auto">
          <a:xfrm>
            <a:off x="3503085" y="3914775"/>
            <a:ext cx="21167" cy="9525"/>
          </a:xfrm>
          <a:custGeom>
            <a:avLst/>
            <a:gdLst>
              <a:gd name="T0" fmla="*/ 11 w 11"/>
              <a:gd name="T1" fmla="*/ 0 h 14"/>
              <a:gd name="T2" fmla="*/ 11 w 11"/>
              <a:gd name="T3" fmla="*/ 6 h 14"/>
              <a:gd name="T4" fmla="*/ 0 w 11"/>
              <a:gd name="T5" fmla="*/ 14 h 14"/>
              <a:gd name="T6" fmla="*/ 11 w 11"/>
              <a:gd name="T7" fmla="*/ 0 h 14"/>
              <a:gd name="T8" fmla="*/ 0 60000 65536"/>
              <a:gd name="T9" fmla="*/ 0 60000 65536"/>
              <a:gd name="T10" fmla="*/ 0 60000 65536"/>
              <a:gd name="T11" fmla="*/ 0 60000 65536"/>
              <a:gd name="T12" fmla="*/ 0 w 11"/>
              <a:gd name="T13" fmla="*/ 0 h 14"/>
              <a:gd name="T14" fmla="*/ 11 w 11"/>
              <a:gd name="T15" fmla="*/ 14 h 14"/>
            </a:gdLst>
            <a:ahLst/>
            <a:cxnLst>
              <a:cxn ang="T8">
                <a:pos x="T0" y="T1"/>
              </a:cxn>
              <a:cxn ang="T9">
                <a:pos x="T2" y="T3"/>
              </a:cxn>
              <a:cxn ang="T10">
                <a:pos x="T4" y="T5"/>
              </a:cxn>
              <a:cxn ang="T11">
                <a:pos x="T6" y="T7"/>
              </a:cxn>
            </a:cxnLst>
            <a:rect l="T12" t="T13" r="T14" b="T15"/>
            <a:pathLst>
              <a:path w="11" h="14">
                <a:moveTo>
                  <a:pt x="11" y="0"/>
                </a:moveTo>
                <a:lnTo>
                  <a:pt x="11" y="6"/>
                </a:lnTo>
                <a:lnTo>
                  <a:pt x="0" y="14"/>
                </a:lnTo>
                <a:lnTo>
                  <a:pt x="1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21" name="Freeform 209"/>
          <p:cNvSpPr>
            <a:spLocks/>
          </p:cNvSpPr>
          <p:nvPr/>
        </p:nvSpPr>
        <p:spPr bwMode="auto">
          <a:xfrm>
            <a:off x="3490385" y="3878264"/>
            <a:ext cx="12700" cy="7937"/>
          </a:xfrm>
          <a:custGeom>
            <a:avLst/>
            <a:gdLst>
              <a:gd name="T0" fmla="*/ 7 w 7"/>
              <a:gd name="T1" fmla="*/ 2 h 12"/>
              <a:gd name="T2" fmla="*/ 4 w 7"/>
              <a:gd name="T3" fmla="*/ 0 h 12"/>
              <a:gd name="T4" fmla="*/ 0 w 7"/>
              <a:gd name="T5" fmla="*/ 12 h 12"/>
              <a:gd name="T6" fmla="*/ 7 w 7"/>
              <a:gd name="T7" fmla="*/ 2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2"/>
                </a:moveTo>
                <a:lnTo>
                  <a:pt x="4" y="0"/>
                </a:lnTo>
                <a:lnTo>
                  <a:pt x="0" y="12"/>
                </a:lnTo>
                <a:lnTo>
                  <a:pt x="7"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22" name="Freeform 210"/>
          <p:cNvSpPr>
            <a:spLocks/>
          </p:cNvSpPr>
          <p:nvPr/>
        </p:nvSpPr>
        <p:spPr bwMode="auto">
          <a:xfrm>
            <a:off x="3359151" y="3763964"/>
            <a:ext cx="33867" cy="1587"/>
          </a:xfrm>
          <a:custGeom>
            <a:avLst/>
            <a:gdLst>
              <a:gd name="T0" fmla="*/ 6 w 18"/>
              <a:gd name="T1" fmla="*/ 0 h 2"/>
              <a:gd name="T2" fmla="*/ 18 w 18"/>
              <a:gd name="T3" fmla="*/ 0 h 2"/>
              <a:gd name="T4" fmla="*/ 11 w 18"/>
              <a:gd name="T5" fmla="*/ 2 h 2"/>
              <a:gd name="T6" fmla="*/ 0 w 18"/>
              <a:gd name="T7" fmla="*/ 0 h 2"/>
              <a:gd name="T8" fmla="*/ 6 w 18"/>
              <a:gd name="T9" fmla="*/ 0 h 2"/>
              <a:gd name="T10" fmla="*/ 0 60000 65536"/>
              <a:gd name="T11" fmla="*/ 0 60000 65536"/>
              <a:gd name="T12" fmla="*/ 0 60000 65536"/>
              <a:gd name="T13" fmla="*/ 0 60000 65536"/>
              <a:gd name="T14" fmla="*/ 0 60000 65536"/>
              <a:gd name="T15" fmla="*/ 0 w 18"/>
              <a:gd name="T16" fmla="*/ 0 h 2"/>
              <a:gd name="T17" fmla="*/ 18 w 18"/>
              <a:gd name="T18" fmla="*/ 2 h 2"/>
            </a:gdLst>
            <a:ahLst/>
            <a:cxnLst>
              <a:cxn ang="T10">
                <a:pos x="T0" y="T1"/>
              </a:cxn>
              <a:cxn ang="T11">
                <a:pos x="T2" y="T3"/>
              </a:cxn>
              <a:cxn ang="T12">
                <a:pos x="T4" y="T5"/>
              </a:cxn>
              <a:cxn ang="T13">
                <a:pos x="T6" y="T7"/>
              </a:cxn>
              <a:cxn ang="T14">
                <a:pos x="T8" y="T9"/>
              </a:cxn>
            </a:cxnLst>
            <a:rect l="T15" t="T16" r="T17" b="T18"/>
            <a:pathLst>
              <a:path w="18" h="2">
                <a:moveTo>
                  <a:pt x="6" y="0"/>
                </a:moveTo>
                <a:lnTo>
                  <a:pt x="18" y="0"/>
                </a:lnTo>
                <a:lnTo>
                  <a:pt x="11" y="2"/>
                </a:lnTo>
                <a:lnTo>
                  <a:pt x="0" y="0"/>
                </a:lnTo>
                <a:lnTo>
                  <a:pt x="6"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23" name="Freeform 211"/>
          <p:cNvSpPr>
            <a:spLocks/>
          </p:cNvSpPr>
          <p:nvPr/>
        </p:nvSpPr>
        <p:spPr bwMode="auto">
          <a:xfrm>
            <a:off x="3380317" y="3832225"/>
            <a:ext cx="8467" cy="11113"/>
          </a:xfrm>
          <a:custGeom>
            <a:avLst/>
            <a:gdLst>
              <a:gd name="T0" fmla="*/ 5 w 5"/>
              <a:gd name="T1" fmla="*/ 10 h 12"/>
              <a:gd name="T2" fmla="*/ 3 w 5"/>
              <a:gd name="T3" fmla="*/ 4 h 12"/>
              <a:gd name="T4" fmla="*/ 0 w 5"/>
              <a:gd name="T5" fmla="*/ 0 h 12"/>
              <a:gd name="T6" fmla="*/ 3 w 5"/>
              <a:gd name="T7" fmla="*/ 12 h 12"/>
              <a:gd name="T8" fmla="*/ 5 w 5"/>
              <a:gd name="T9" fmla="*/ 10 h 12"/>
              <a:gd name="T10" fmla="*/ 0 60000 65536"/>
              <a:gd name="T11" fmla="*/ 0 60000 65536"/>
              <a:gd name="T12" fmla="*/ 0 60000 65536"/>
              <a:gd name="T13" fmla="*/ 0 60000 65536"/>
              <a:gd name="T14" fmla="*/ 0 60000 65536"/>
              <a:gd name="T15" fmla="*/ 0 w 5"/>
              <a:gd name="T16" fmla="*/ 0 h 12"/>
              <a:gd name="T17" fmla="*/ 5 w 5"/>
              <a:gd name="T18" fmla="*/ 12 h 12"/>
            </a:gdLst>
            <a:ahLst/>
            <a:cxnLst>
              <a:cxn ang="T10">
                <a:pos x="T0" y="T1"/>
              </a:cxn>
              <a:cxn ang="T11">
                <a:pos x="T2" y="T3"/>
              </a:cxn>
              <a:cxn ang="T12">
                <a:pos x="T4" y="T5"/>
              </a:cxn>
              <a:cxn ang="T13">
                <a:pos x="T6" y="T7"/>
              </a:cxn>
              <a:cxn ang="T14">
                <a:pos x="T8" y="T9"/>
              </a:cxn>
            </a:cxnLst>
            <a:rect l="T15" t="T16" r="T17" b="T18"/>
            <a:pathLst>
              <a:path w="5" h="12">
                <a:moveTo>
                  <a:pt x="5" y="10"/>
                </a:moveTo>
                <a:lnTo>
                  <a:pt x="3" y="4"/>
                </a:lnTo>
                <a:lnTo>
                  <a:pt x="0" y="0"/>
                </a:lnTo>
                <a:lnTo>
                  <a:pt x="3" y="12"/>
                </a:lnTo>
                <a:lnTo>
                  <a:pt x="5" y="1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24" name="Freeform 212"/>
          <p:cNvSpPr>
            <a:spLocks/>
          </p:cNvSpPr>
          <p:nvPr/>
        </p:nvSpPr>
        <p:spPr bwMode="auto">
          <a:xfrm>
            <a:off x="7734301" y="5067301"/>
            <a:ext cx="14817" cy="11113"/>
          </a:xfrm>
          <a:custGeom>
            <a:avLst/>
            <a:gdLst>
              <a:gd name="T0" fmla="*/ 8 w 9"/>
              <a:gd name="T1" fmla="*/ 0 h 13"/>
              <a:gd name="T2" fmla="*/ 0 w 9"/>
              <a:gd name="T3" fmla="*/ 13 h 13"/>
              <a:gd name="T4" fmla="*/ 9 w 9"/>
              <a:gd name="T5" fmla="*/ 6 h 13"/>
              <a:gd name="T6" fmla="*/ 8 w 9"/>
              <a:gd name="T7" fmla="*/ 0 h 13"/>
              <a:gd name="T8" fmla="*/ 0 60000 65536"/>
              <a:gd name="T9" fmla="*/ 0 60000 65536"/>
              <a:gd name="T10" fmla="*/ 0 60000 65536"/>
              <a:gd name="T11" fmla="*/ 0 60000 65536"/>
              <a:gd name="T12" fmla="*/ 0 w 9"/>
              <a:gd name="T13" fmla="*/ 0 h 13"/>
              <a:gd name="T14" fmla="*/ 9 w 9"/>
              <a:gd name="T15" fmla="*/ 13 h 13"/>
            </a:gdLst>
            <a:ahLst/>
            <a:cxnLst>
              <a:cxn ang="T8">
                <a:pos x="T0" y="T1"/>
              </a:cxn>
              <a:cxn ang="T9">
                <a:pos x="T2" y="T3"/>
              </a:cxn>
              <a:cxn ang="T10">
                <a:pos x="T4" y="T5"/>
              </a:cxn>
              <a:cxn ang="T11">
                <a:pos x="T6" y="T7"/>
              </a:cxn>
            </a:cxnLst>
            <a:rect l="T12" t="T13" r="T14" b="T15"/>
            <a:pathLst>
              <a:path w="9" h="13">
                <a:moveTo>
                  <a:pt x="8" y="0"/>
                </a:moveTo>
                <a:lnTo>
                  <a:pt x="0" y="13"/>
                </a:lnTo>
                <a:lnTo>
                  <a:pt x="9" y="6"/>
                </a:lnTo>
                <a:lnTo>
                  <a:pt x="8"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756" name="Freeform 213"/>
          <p:cNvSpPr>
            <a:spLocks/>
          </p:cNvSpPr>
          <p:nvPr/>
        </p:nvSpPr>
        <p:spPr bwMode="auto">
          <a:xfrm>
            <a:off x="9465734" y="4810125"/>
            <a:ext cx="1308100" cy="787400"/>
          </a:xfrm>
          <a:custGeom>
            <a:avLst/>
            <a:gdLst>
              <a:gd name="T0" fmla="*/ 2147483647 w 716"/>
              <a:gd name="T1" fmla="*/ 2147483647 h 1026"/>
              <a:gd name="T2" fmla="*/ 2147483647 w 716"/>
              <a:gd name="T3" fmla="*/ 2147483647 h 1026"/>
              <a:gd name="T4" fmla="*/ 2147483647 w 716"/>
              <a:gd name="T5" fmla="*/ 2147483647 h 1026"/>
              <a:gd name="T6" fmla="*/ 2147483647 w 716"/>
              <a:gd name="T7" fmla="*/ 2147483647 h 1026"/>
              <a:gd name="T8" fmla="*/ 2147483647 w 716"/>
              <a:gd name="T9" fmla="*/ 2147483647 h 1026"/>
              <a:gd name="T10" fmla="*/ 2147483647 w 716"/>
              <a:gd name="T11" fmla="*/ 2147483647 h 1026"/>
              <a:gd name="T12" fmla="*/ 2147483647 w 716"/>
              <a:gd name="T13" fmla="*/ 2147483647 h 1026"/>
              <a:gd name="T14" fmla="*/ 2147483647 w 716"/>
              <a:gd name="T15" fmla="*/ 2147483647 h 1026"/>
              <a:gd name="T16" fmla="*/ 2147483647 w 716"/>
              <a:gd name="T17" fmla="*/ 2147483647 h 1026"/>
              <a:gd name="T18" fmla="*/ 2147483647 w 716"/>
              <a:gd name="T19" fmla="*/ 2147483647 h 1026"/>
              <a:gd name="T20" fmla="*/ 2147483647 w 716"/>
              <a:gd name="T21" fmla="*/ 2147483647 h 1026"/>
              <a:gd name="T22" fmla="*/ 2147483647 w 716"/>
              <a:gd name="T23" fmla="*/ 2147483647 h 1026"/>
              <a:gd name="T24" fmla="*/ 2147483647 w 716"/>
              <a:gd name="T25" fmla="*/ 2147483647 h 1026"/>
              <a:gd name="T26" fmla="*/ 2147483647 w 716"/>
              <a:gd name="T27" fmla="*/ 2147483647 h 1026"/>
              <a:gd name="T28" fmla="*/ 2147483647 w 716"/>
              <a:gd name="T29" fmla="*/ 2147483647 h 1026"/>
              <a:gd name="T30" fmla="*/ 2147483647 w 716"/>
              <a:gd name="T31" fmla="*/ 2147483647 h 1026"/>
              <a:gd name="T32" fmla="*/ 2147483647 w 716"/>
              <a:gd name="T33" fmla="*/ 2147483647 h 1026"/>
              <a:gd name="T34" fmla="*/ 2147483647 w 716"/>
              <a:gd name="T35" fmla="*/ 2147483647 h 1026"/>
              <a:gd name="T36" fmla="*/ 2147483647 w 716"/>
              <a:gd name="T37" fmla="*/ 2147483647 h 1026"/>
              <a:gd name="T38" fmla="*/ 2147483647 w 716"/>
              <a:gd name="T39" fmla="*/ 2147483647 h 1026"/>
              <a:gd name="T40" fmla="*/ 2147483647 w 716"/>
              <a:gd name="T41" fmla="*/ 2147483647 h 1026"/>
              <a:gd name="T42" fmla="*/ 2147483647 w 716"/>
              <a:gd name="T43" fmla="*/ 2147483647 h 1026"/>
              <a:gd name="T44" fmla="*/ 2147483647 w 716"/>
              <a:gd name="T45" fmla="*/ 2147483647 h 1026"/>
              <a:gd name="T46" fmla="*/ 2147483647 w 716"/>
              <a:gd name="T47" fmla="*/ 2147483647 h 1026"/>
              <a:gd name="T48" fmla="*/ 2147483647 w 716"/>
              <a:gd name="T49" fmla="*/ 2147483647 h 1026"/>
              <a:gd name="T50" fmla="*/ 2147483647 w 716"/>
              <a:gd name="T51" fmla="*/ 2147483647 h 1026"/>
              <a:gd name="T52" fmla="*/ 2147483647 w 716"/>
              <a:gd name="T53" fmla="*/ 2147483647 h 1026"/>
              <a:gd name="T54" fmla="*/ 2147483647 w 716"/>
              <a:gd name="T55" fmla="*/ 2147483647 h 1026"/>
              <a:gd name="T56" fmla="*/ 2147483647 w 716"/>
              <a:gd name="T57" fmla="*/ 2147483647 h 1026"/>
              <a:gd name="T58" fmla="*/ 2147483647 w 716"/>
              <a:gd name="T59" fmla="*/ 2147483647 h 1026"/>
              <a:gd name="T60" fmla="*/ 2147483647 w 716"/>
              <a:gd name="T61" fmla="*/ 2147483647 h 1026"/>
              <a:gd name="T62" fmla="*/ 2147483647 w 716"/>
              <a:gd name="T63" fmla="*/ 2147483647 h 1026"/>
              <a:gd name="T64" fmla="*/ 2147483647 w 716"/>
              <a:gd name="T65" fmla="*/ 2147483647 h 1026"/>
              <a:gd name="T66" fmla="*/ 2147483647 w 716"/>
              <a:gd name="T67" fmla="*/ 2147483647 h 1026"/>
              <a:gd name="T68" fmla="*/ 2147483647 w 716"/>
              <a:gd name="T69" fmla="*/ 2147483647 h 1026"/>
              <a:gd name="T70" fmla="*/ 2147483647 w 716"/>
              <a:gd name="T71" fmla="*/ 2147483647 h 1026"/>
              <a:gd name="T72" fmla="*/ 2147483647 w 716"/>
              <a:gd name="T73" fmla="*/ 2147483647 h 1026"/>
              <a:gd name="T74" fmla="*/ 2147483647 w 716"/>
              <a:gd name="T75" fmla="*/ 2147483647 h 1026"/>
              <a:gd name="T76" fmla="*/ 2147483647 w 716"/>
              <a:gd name="T77" fmla="*/ 2147483647 h 1026"/>
              <a:gd name="T78" fmla="*/ 2147483647 w 716"/>
              <a:gd name="T79" fmla="*/ 2147483647 h 1026"/>
              <a:gd name="T80" fmla="*/ 2147483647 w 716"/>
              <a:gd name="T81" fmla="*/ 2147483647 h 1026"/>
              <a:gd name="T82" fmla="*/ 2147483647 w 716"/>
              <a:gd name="T83" fmla="*/ 2147483647 h 1026"/>
              <a:gd name="T84" fmla="*/ 2147483647 w 716"/>
              <a:gd name="T85" fmla="*/ 2147483647 h 1026"/>
              <a:gd name="T86" fmla="*/ 2147483647 w 716"/>
              <a:gd name="T87" fmla="*/ 2147483647 h 1026"/>
              <a:gd name="T88" fmla="*/ 2147483647 w 716"/>
              <a:gd name="T89" fmla="*/ 2147483647 h 1026"/>
              <a:gd name="T90" fmla="*/ 2147483647 w 716"/>
              <a:gd name="T91" fmla="*/ 2147483647 h 1026"/>
              <a:gd name="T92" fmla="*/ 2147483647 w 716"/>
              <a:gd name="T93" fmla="*/ 2147483647 h 1026"/>
              <a:gd name="T94" fmla="*/ 2147483647 w 716"/>
              <a:gd name="T95" fmla="*/ 2147483647 h 1026"/>
              <a:gd name="T96" fmla="*/ 2147483647 w 716"/>
              <a:gd name="T97" fmla="*/ 2147483647 h 1026"/>
              <a:gd name="T98" fmla="*/ 2147483647 w 716"/>
              <a:gd name="T99" fmla="*/ 2147483647 h 1026"/>
              <a:gd name="T100" fmla="*/ 2147483647 w 716"/>
              <a:gd name="T101" fmla="*/ 2147483647 h 1026"/>
              <a:gd name="T102" fmla="*/ 2147483647 w 716"/>
              <a:gd name="T103" fmla="*/ 2147483647 h 1026"/>
              <a:gd name="T104" fmla="*/ 2147483647 w 716"/>
              <a:gd name="T105" fmla="*/ 2147483647 h 1026"/>
              <a:gd name="T106" fmla="*/ 2147483647 w 716"/>
              <a:gd name="T107" fmla="*/ 2147483647 h 1026"/>
              <a:gd name="T108" fmla="*/ 2147483647 w 716"/>
              <a:gd name="T109" fmla="*/ 2147483647 h 1026"/>
              <a:gd name="T110" fmla="*/ 2147483647 w 716"/>
              <a:gd name="T111" fmla="*/ 2147483647 h 10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6"/>
              <a:gd name="T169" fmla="*/ 0 h 1026"/>
              <a:gd name="T170" fmla="*/ 716 w 716"/>
              <a:gd name="T171" fmla="*/ 1026 h 10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6" h="1026">
                <a:moveTo>
                  <a:pt x="421" y="24"/>
                </a:moveTo>
                <a:lnTo>
                  <a:pt x="412" y="22"/>
                </a:lnTo>
                <a:lnTo>
                  <a:pt x="408" y="18"/>
                </a:lnTo>
                <a:lnTo>
                  <a:pt x="405" y="22"/>
                </a:lnTo>
                <a:lnTo>
                  <a:pt x="400" y="20"/>
                </a:lnTo>
                <a:lnTo>
                  <a:pt x="408" y="26"/>
                </a:lnTo>
                <a:lnTo>
                  <a:pt x="414" y="34"/>
                </a:lnTo>
                <a:lnTo>
                  <a:pt x="411" y="49"/>
                </a:lnTo>
                <a:lnTo>
                  <a:pt x="405" y="53"/>
                </a:lnTo>
                <a:lnTo>
                  <a:pt x="390" y="49"/>
                </a:lnTo>
                <a:lnTo>
                  <a:pt x="383" y="55"/>
                </a:lnTo>
                <a:lnTo>
                  <a:pt x="379" y="65"/>
                </a:lnTo>
                <a:lnTo>
                  <a:pt x="376" y="61"/>
                </a:lnTo>
                <a:lnTo>
                  <a:pt x="373" y="69"/>
                </a:lnTo>
                <a:lnTo>
                  <a:pt x="367" y="89"/>
                </a:lnTo>
                <a:lnTo>
                  <a:pt x="365" y="96"/>
                </a:lnTo>
                <a:lnTo>
                  <a:pt x="358" y="106"/>
                </a:lnTo>
                <a:lnTo>
                  <a:pt x="350" y="136"/>
                </a:lnTo>
                <a:lnTo>
                  <a:pt x="356" y="138"/>
                </a:lnTo>
                <a:lnTo>
                  <a:pt x="358" y="145"/>
                </a:lnTo>
                <a:lnTo>
                  <a:pt x="352" y="157"/>
                </a:lnTo>
                <a:lnTo>
                  <a:pt x="359" y="169"/>
                </a:lnTo>
                <a:lnTo>
                  <a:pt x="345" y="149"/>
                </a:lnTo>
                <a:lnTo>
                  <a:pt x="344" y="155"/>
                </a:lnTo>
                <a:lnTo>
                  <a:pt x="330" y="145"/>
                </a:lnTo>
                <a:lnTo>
                  <a:pt x="327" y="165"/>
                </a:lnTo>
                <a:lnTo>
                  <a:pt x="324" y="165"/>
                </a:lnTo>
                <a:lnTo>
                  <a:pt x="320" y="171"/>
                </a:lnTo>
                <a:lnTo>
                  <a:pt x="322" y="163"/>
                </a:lnTo>
                <a:lnTo>
                  <a:pt x="325" y="140"/>
                </a:lnTo>
                <a:lnTo>
                  <a:pt x="307" y="106"/>
                </a:lnTo>
                <a:lnTo>
                  <a:pt x="306" y="114"/>
                </a:lnTo>
                <a:lnTo>
                  <a:pt x="297" y="122"/>
                </a:lnTo>
                <a:lnTo>
                  <a:pt x="297" y="116"/>
                </a:lnTo>
                <a:lnTo>
                  <a:pt x="293" y="120"/>
                </a:lnTo>
                <a:lnTo>
                  <a:pt x="289" y="120"/>
                </a:lnTo>
                <a:lnTo>
                  <a:pt x="286" y="138"/>
                </a:lnTo>
                <a:lnTo>
                  <a:pt x="283" y="130"/>
                </a:lnTo>
                <a:lnTo>
                  <a:pt x="273" y="147"/>
                </a:lnTo>
                <a:lnTo>
                  <a:pt x="274" y="159"/>
                </a:lnTo>
                <a:lnTo>
                  <a:pt x="266" y="155"/>
                </a:lnTo>
                <a:lnTo>
                  <a:pt x="271" y="173"/>
                </a:lnTo>
                <a:lnTo>
                  <a:pt x="262" y="167"/>
                </a:lnTo>
                <a:lnTo>
                  <a:pt x="257" y="181"/>
                </a:lnTo>
                <a:lnTo>
                  <a:pt x="258" y="183"/>
                </a:lnTo>
                <a:lnTo>
                  <a:pt x="261" y="183"/>
                </a:lnTo>
                <a:lnTo>
                  <a:pt x="255" y="191"/>
                </a:lnTo>
                <a:lnTo>
                  <a:pt x="255" y="200"/>
                </a:lnTo>
                <a:lnTo>
                  <a:pt x="260" y="202"/>
                </a:lnTo>
                <a:lnTo>
                  <a:pt x="250" y="202"/>
                </a:lnTo>
                <a:lnTo>
                  <a:pt x="246" y="202"/>
                </a:lnTo>
                <a:lnTo>
                  <a:pt x="241" y="200"/>
                </a:lnTo>
                <a:lnTo>
                  <a:pt x="239" y="208"/>
                </a:lnTo>
                <a:lnTo>
                  <a:pt x="241" y="224"/>
                </a:lnTo>
                <a:lnTo>
                  <a:pt x="237" y="228"/>
                </a:lnTo>
                <a:lnTo>
                  <a:pt x="237" y="257"/>
                </a:lnTo>
                <a:lnTo>
                  <a:pt x="232" y="232"/>
                </a:lnTo>
                <a:lnTo>
                  <a:pt x="227" y="204"/>
                </a:lnTo>
                <a:lnTo>
                  <a:pt x="221" y="216"/>
                </a:lnTo>
                <a:lnTo>
                  <a:pt x="209" y="245"/>
                </a:lnTo>
                <a:lnTo>
                  <a:pt x="209" y="269"/>
                </a:lnTo>
                <a:lnTo>
                  <a:pt x="191" y="302"/>
                </a:lnTo>
                <a:lnTo>
                  <a:pt x="177" y="318"/>
                </a:lnTo>
                <a:lnTo>
                  <a:pt x="164" y="332"/>
                </a:lnTo>
                <a:lnTo>
                  <a:pt x="143" y="340"/>
                </a:lnTo>
                <a:lnTo>
                  <a:pt x="126" y="349"/>
                </a:lnTo>
                <a:lnTo>
                  <a:pt x="111" y="359"/>
                </a:lnTo>
                <a:lnTo>
                  <a:pt x="105" y="353"/>
                </a:lnTo>
                <a:lnTo>
                  <a:pt x="81" y="383"/>
                </a:lnTo>
                <a:lnTo>
                  <a:pt x="57" y="412"/>
                </a:lnTo>
                <a:lnTo>
                  <a:pt x="49" y="424"/>
                </a:lnTo>
                <a:lnTo>
                  <a:pt x="50" y="400"/>
                </a:lnTo>
                <a:lnTo>
                  <a:pt x="42" y="436"/>
                </a:lnTo>
                <a:lnTo>
                  <a:pt x="33" y="475"/>
                </a:lnTo>
                <a:lnTo>
                  <a:pt x="32" y="506"/>
                </a:lnTo>
                <a:lnTo>
                  <a:pt x="33" y="532"/>
                </a:lnTo>
                <a:lnTo>
                  <a:pt x="35" y="557"/>
                </a:lnTo>
                <a:lnTo>
                  <a:pt x="31" y="565"/>
                </a:lnTo>
                <a:lnTo>
                  <a:pt x="29" y="555"/>
                </a:lnTo>
                <a:lnTo>
                  <a:pt x="25" y="538"/>
                </a:lnTo>
                <a:lnTo>
                  <a:pt x="25" y="575"/>
                </a:lnTo>
                <a:lnTo>
                  <a:pt x="21" y="559"/>
                </a:lnTo>
                <a:lnTo>
                  <a:pt x="18" y="557"/>
                </a:lnTo>
                <a:lnTo>
                  <a:pt x="22" y="591"/>
                </a:lnTo>
                <a:lnTo>
                  <a:pt x="24" y="626"/>
                </a:lnTo>
                <a:lnTo>
                  <a:pt x="26" y="657"/>
                </a:lnTo>
                <a:lnTo>
                  <a:pt x="28" y="689"/>
                </a:lnTo>
                <a:lnTo>
                  <a:pt x="27" y="714"/>
                </a:lnTo>
                <a:lnTo>
                  <a:pt x="25" y="742"/>
                </a:lnTo>
                <a:lnTo>
                  <a:pt x="24" y="767"/>
                </a:lnTo>
                <a:lnTo>
                  <a:pt x="22" y="795"/>
                </a:lnTo>
                <a:lnTo>
                  <a:pt x="8" y="830"/>
                </a:lnTo>
                <a:lnTo>
                  <a:pt x="1" y="834"/>
                </a:lnTo>
                <a:lnTo>
                  <a:pt x="0" y="855"/>
                </a:lnTo>
                <a:lnTo>
                  <a:pt x="12" y="869"/>
                </a:lnTo>
                <a:lnTo>
                  <a:pt x="24" y="883"/>
                </a:lnTo>
                <a:lnTo>
                  <a:pt x="47" y="879"/>
                </a:lnTo>
                <a:lnTo>
                  <a:pt x="68" y="863"/>
                </a:lnTo>
                <a:lnTo>
                  <a:pt x="71" y="859"/>
                </a:lnTo>
                <a:lnTo>
                  <a:pt x="82" y="844"/>
                </a:lnTo>
                <a:lnTo>
                  <a:pt x="101" y="844"/>
                </a:lnTo>
                <a:lnTo>
                  <a:pt x="121" y="844"/>
                </a:lnTo>
                <a:lnTo>
                  <a:pt x="144" y="842"/>
                </a:lnTo>
                <a:lnTo>
                  <a:pt x="162" y="812"/>
                </a:lnTo>
                <a:lnTo>
                  <a:pt x="184" y="797"/>
                </a:lnTo>
                <a:lnTo>
                  <a:pt x="207" y="781"/>
                </a:lnTo>
                <a:lnTo>
                  <a:pt x="228" y="775"/>
                </a:lnTo>
                <a:lnTo>
                  <a:pt x="250" y="767"/>
                </a:lnTo>
                <a:lnTo>
                  <a:pt x="272" y="761"/>
                </a:lnTo>
                <a:lnTo>
                  <a:pt x="294" y="753"/>
                </a:lnTo>
                <a:lnTo>
                  <a:pt x="306" y="761"/>
                </a:lnTo>
                <a:lnTo>
                  <a:pt x="329" y="777"/>
                </a:lnTo>
                <a:lnTo>
                  <a:pt x="335" y="789"/>
                </a:lnTo>
                <a:lnTo>
                  <a:pt x="337" y="797"/>
                </a:lnTo>
                <a:lnTo>
                  <a:pt x="339" y="812"/>
                </a:lnTo>
                <a:lnTo>
                  <a:pt x="341" y="838"/>
                </a:lnTo>
                <a:lnTo>
                  <a:pt x="344" y="861"/>
                </a:lnTo>
                <a:lnTo>
                  <a:pt x="339" y="861"/>
                </a:lnTo>
                <a:lnTo>
                  <a:pt x="348" y="875"/>
                </a:lnTo>
                <a:lnTo>
                  <a:pt x="351" y="869"/>
                </a:lnTo>
                <a:lnTo>
                  <a:pt x="371" y="838"/>
                </a:lnTo>
                <a:lnTo>
                  <a:pt x="392" y="810"/>
                </a:lnTo>
                <a:lnTo>
                  <a:pt x="400" y="793"/>
                </a:lnTo>
                <a:lnTo>
                  <a:pt x="395" y="820"/>
                </a:lnTo>
                <a:lnTo>
                  <a:pt x="383" y="848"/>
                </a:lnTo>
                <a:lnTo>
                  <a:pt x="371" y="877"/>
                </a:lnTo>
                <a:lnTo>
                  <a:pt x="362" y="887"/>
                </a:lnTo>
                <a:lnTo>
                  <a:pt x="376" y="887"/>
                </a:lnTo>
                <a:lnTo>
                  <a:pt x="390" y="854"/>
                </a:lnTo>
                <a:lnTo>
                  <a:pt x="395" y="871"/>
                </a:lnTo>
                <a:lnTo>
                  <a:pt x="380" y="899"/>
                </a:lnTo>
                <a:lnTo>
                  <a:pt x="391" y="899"/>
                </a:lnTo>
                <a:lnTo>
                  <a:pt x="394" y="901"/>
                </a:lnTo>
                <a:lnTo>
                  <a:pt x="399" y="916"/>
                </a:lnTo>
                <a:lnTo>
                  <a:pt x="391" y="950"/>
                </a:lnTo>
                <a:lnTo>
                  <a:pt x="392" y="987"/>
                </a:lnTo>
                <a:lnTo>
                  <a:pt x="410" y="1001"/>
                </a:lnTo>
                <a:lnTo>
                  <a:pt x="422" y="1008"/>
                </a:lnTo>
                <a:lnTo>
                  <a:pt x="434" y="1016"/>
                </a:lnTo>
                <a:lnTo>
                  <a:pt x="459" y="999"/>
                </a:lnTo>
                <a:lnTo>
                  <a:pt x="458" y="995"/>
                </a:lnTo>
                <a:lnTo>
                  <a:pt x="469" y="987"/>
                </a:lnTo>
                <a:lnTo>
                  <a:pt x="463" y="1003"/>
                </a:lnTo>
                <a:lnTo>
                  <a:pt x="466" y="1003"/>
                </a:lnTo>
                <a:lnTo>
                  <a:pt x="473" y="1003"/>
                </a:lnTo>
                <a:lnTo>
                  <a:pt x="476" y="1020"/>
                </a:lnTo>
                <a:lnTo>
                  <a:pt x="480" y="1026"/>
                </a:lnTo>
                <a:lnTo>
                  <a:pt x="485" y="1014"/>
                </a:lnTo>
                <a:lnTo>
                  <a:pt x="518" y="985"/>
                </a:lnTo>
                <a:lnTo>
                  <a:pt x="534" y="981"/>
                </a:lnTo>
                <a:lnTo>
                  <a:pt x="555" y="971"/>
                </a:lnTo>
                <a:lnTo>
                  <a:pt x="564" y="952"/>
                </a:lnTo>
                <a:lnTo>
                  <a:pt x="583" y="914"/>
                </a:lnTo>
                <a:lnTo>
                  <a:pt x="602" y="877"/>
                </a:lnTo>
                <a:lnTo>
                  <a:pt x="618" y="838"/>
                </a:lnTo>
                <a:lnTo>
                  <a:pt x="625" y="828"/>
                </a:lnTo>
                <a:lnTo>
                  <a:pt x="645" y="799"/>
                </a:lnTo>
                <a:lnTo>
                  <a:pt x="653" y="789"/>
                </a:lnTo>
                <a:lnTo>
                  <a:pt x="667" y="755"/>
                </a:lnTo>
                <a:lnTo>
                  <a:pt x="681" y="722"/>
                </a:lnTo>
                <a:lnTo>
                  <a:pt x="694" y="687"/>
                </a:lnTo>
                <a:lnTo>
                  <a:pt x="706" y="653"/>
                </a:lnTo>
                <a:lnTo>
                  <a:pt x="707" y="628"/>
                </a:lnTo>
                <a:lnTo>
                  <a:pt x="707" y="604"/>
                </a:lnTo>
                <a:lnTo>
                  <a:pt x="712" y="575"/>
                </a:lnTo>
                <a:lnTo>
                  <a:pt x="716" y="546"/>
                </a:lnTo>
                <a:lnTo>
                  <a:pt x="715" y="524"/>
                </a:lnTo>
                <a:lnTo>
                  <a:pt x="709" y="504"/>
                </a:lnTo>
                <a:lnTo>
                  <a:pt x="702" y="483"/>
                </a:lnTo>
                <a:lnTo>
                  <a:pt x="690" y="461"/>
                </a:lnTo>
                <a:lnTo>
                  <a:pt x="694" y="420"/>
                </a:lnTo>
                <a:lnTo>
                  <a:pt x="692" y="428"/>
                </a:lnTo>
                <a:lnTo>
                  <a:pt x="683" y="414"/>
                </a:lnTo>
                <a:lnTo>
                  <a:pt x="681" y="428"/>
                </a:lnTo>
                <a:lnTo>
                  <a:pt x="675" y="418"/>
                </a:lnTo>
                <a:lnTo>
                  <a:pt x="675" y="389"/>
                </a:lnTo>
                <a:lnTo>
                  <a:pt x="669" y="361"/>
                </a:lnTo>
                <a:lnTo>
                  <a:pt x="671" y="351"/>
                </a:lnTo>
                <a:lnTo>
                  <a:pt x="666" y="340"/>
                </a:lnTo>
                <a:lnTo>
                  <a:pt x="653" y="318"/>
                </a:lnTo>
                <a:lnTo>
                  <a:pt x="634" y="291"/>
                </a:lnTo>
                <a:lnTo>
                  <a:pt x="634" y="257"/>
                </a:lnTo>
                <a:lnTo>
                  <a:pt x="632" y="222"/>
                </a:lnTo>
                <a:lnTo>
                  <a:pt x="630" y="196"/>
                </a:lnTo>
                <a:lnTo>
                  <a:pt x="631" y="163"/>
                </a:lnTo>
                <a:lnTo>
                  <a:pt x="628" y="145"/>
                </a:lnTo>
                <a:lnTo>
                  <a:pt x="618" y="126"/>
                </a:lnTo>
                <a:lnTo>
                  <a:pt x="607" y="130"/>
                </a:lnTo>
                <a:lnTo>
                  <a:pt x="605" y="104"/>
                </a:lnTo>
                <a:lnTo>
                  <a:pt x="604" y="79"/>
                </a:lnTo>
                <a:lnTo>
                  <a:pt x="602" y="47"/>
                </a:lnTo>
                <a:lnTo>
                  <a:pt x="597" y="26"/>
                </a:lnTo>
                <a:lnTo>
                  <a:pt x="594" y="8"/>
                </a:lnTo>
                <a:lnTo>
                  <a:pt x="593" y="0"/>
                </a:lnTo>
                <a:lnTo>
                  <a:pt x="583" y="30"/>
                </a:lnTo>
                <a:lnTo>
                  <a:pt x="580" y="45"/>
                </a:lnTo>
                <a:lnTo>
                  <a:pt x="575" y="65"/>
                </a:lnTo>
                <a:lnTo>
                  <a:pt x="577" y="67"/>
                </a:lnTo>
                <a:lnTo>
                  <a:pt x="577" y="73"/>
                </a:lnTo>
                <a:lnTo>
                  <a:pt x="571" y="87"/>
                </a:lnTo>
                <a:lnTo>
                  <a:pt x="571" y="100"/>
                </a:lnTo>
                <a:lnTo>
                  <a:pt x="569" y="102"/>
                </a:lnTo>
                <a:lnTo>
                  <a:pt x="566" y="132"/>
                </a:lnTo>
                <a:lnTo>
                  <a:pt x="564" y="161"/>
                </a:lnTo>
                <a:lnTo>
                  <a:pt x="552" y="202"/>
                </a:lnTo>
                <a:lnTo>
                  <a:pt x="540" y="244"/>
                </a:lnTo>
                <a:lnTo>
                  <a:pt x="526" y="247"/>
                </a:lnTo>
                <a:lnTo>
                  <a:pt x="513" y="230"/>
                </a:lnTo>
                <a:lnTo>
                  <a:pt x="495" y="208"/>
                </a:lnTo>
                <a:lnTo>
                  <a:pt x="476" y="187"/>
                </a:lnTo>
                <a:lnTo>
                  <a:pt x="466" y="165"/>
                </a:lnTo>
                <a:lnTo>
                  <a:pt x="456" y="143"/>
                </a:lnTo>
                <a:lnTo>
                  <a:pt x="467" y="108"/>
                </a:lnTo>
                <a:lnTo>
                  <a:pt x="473" y="87"/>
                </a:lnTo>
                <a:lnTo>
                  <a:pt x="476" y="91"/>
                </a:lnTo>
                <a:lnTo>
                  <a:pt x="480" y="79"/>
                </a:lnTo>
                <a:lnTo>
                  <a:pt x="489" y="57"/>
                </a:lnTo>
                <a:lnTo>
                  <a:pt x="481" y="45"/>
                </a:lnTo>
                <a:lnTo>
                  <a:pt x="474" y="61"/>
                </a:lnTo>
                <a:lnTo>
                  <a:pt x="472" y="51"/>
                </a:lnTo>
                <a:lnTo>
                  <a:pt x="467" y="51"/>
                </a:lnTo>
                <a:lnTo>
                  <a:pt x="469" y="45"/>
                </a:lnTo>
                <a:lnTo>
                  <a:pt x="453" y="51"/>
                </a:lnTo>
                <a:lnTo>
                  <a:pt x="442" y="47"/>
                </a:lnTo>
                <a:lnTo>
                  <a:pt x="432" y="40"/>
                </a:lnTo>
                <a:lnTo>
                  <a:pt x="421" y="24"/>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726" name="Freeform 214"/>
          <p:cNvSpPr>
            <a:spLocks/>
          </p:cNvSpPr>
          <p:nvPr/>
        </p:nvSpPr>
        <p:spPr bwMode="auto">
          <a:xfrm>
            <a:off x="10231967" y="5645151"/>
            <a:ext cx="127000" cy="79375"/>
          </a:xfrm>
          <a:custGeom>
            <a:avLst/>
            <a:gdLst>
              <a:gd name="T0" fmla="*/ 27 w 69"/>
              <a:gd name="T1" fmla="*/ 76 h 102"/>
              <a:gd name="T2" fmla="*/ 7 w 69"/>
              <a:gd name="T3" fmla="*/ 102 h 102"/>
              <a:gd name="T4" fmla="*/ 0 w 69"/>
              <a:gd name="T5" fmla="*/ 90 h 102"/>
              <a:gd name="T6" fmla="*/ 1 w 69"/>
              <a:gd name="T7" fmla="*/ 90 h 102"/>
              <a:gd name="T8" fmla="*/ 0 w 69"/>
              <a:gd name="T9" fmla="*/ 57 h 102"/>
              <a:gd name="T10" fmla="*/ 3 w 69"/>
              <a:gd name="T11" fmla="*/ 55 h 102"/>
              <a:gd name="T12" fmla="*/ 5 w 69"/>
              <a:gd name="T13" fmla="*/ 57 h 102"/>
              <a:gd name="T14" fmla="*/ 7 w 69"/>
              <a:gd name="T15" fmla="*/ 31 h 102"/>
              <a:gd name="T16" fmla="*/ 10 w 69"/>
              <a:gd name="T17" fmla="*/ 6 h 102"/>
              <a:gd name="T18" fmla="*/ 14 w 69"/>
              <a:gd name="T19" fmla="*/ 0 h 102"/>
              <a:gd name="T20" fmla="*/ 29 w 69"/>
              <a:gd name="T21" fmla="*/ 10 h 102"/>
              <a:gd name="T22" fmla="*/ 44 w 69"/>
              <a:gd name="T23" fmla="*/ 21 h 102"/>
              <a:gd name="T24" fmla="*/ 48 w 69"/>
              <a:gd name="T25" fmla="*/ 8 h 102"/>
              <a:gd name="T26" fmla="*/ 69 w 69"/>
              <a:gd name="T27" fmla="*/ 4 h 102"/>
              <a:gd name="T28" fmla="*/ 54 w 69"/>
              <a:gd name="T29" fmla="*/ 51 h 102"/>
              <a:gd name="T30" fmla="*/ 50 w 69"/>
              <a:gd name="T31" fmla="*/ 47 h 102"/>
              <a:gd name="T32" fmla="*/ 31 w 69"/>
              <a:gd name="T33" fmla="*/ 86 h 102"/>
              <a:gd name="T34" fmla="*/ 33 w 69"/>
              <a:gd name="T35" fmla="*/ 80 h 102"/>
              <a:gd name="T36" fmla="*/ 29 w 69"/>
              <a:gd name="T37" fmla="*/ 78 h 102"/>
              <a:gd name="T38" fmla="*/ 27 w 69"/>
              <a:gd name="T39" fmla="*/ 76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
              <a:gd name="T61" fmla="*/ 0 h 102"/>
              <a:gd name="T62" fmla="*/ 69 w 69"/>
              <a:gd name="T63" fmla="*/ 102 h 1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 h="102">
                <a:moveTo>
                  <a:pt x="27" y="76"/>
                </a:moveTo>
                <a:lnTo>
                  <a:pt x="7" y="102"/>
                </a:lnTo>
                <a:lnTo>
                  <a:pt x="0" y="90"/>
                </a:lnTo>
                <a:lnTo>
                  <a:pt x="1" y="90"/>
                </a:lnTo>
                <a:lnTo>
                  <a:pt x="0" y="57"/>
                </a:lnTo>
                <a:lnTo>
                  <a:pt x="3" y="55"/>
                </a:lnTo>
                <a:lnTo>
                  <a:pt x="5" y="57"/>
                </a:lnTo>
                <a:lnTo>
                  <a:pt x="7" y="31"/>
                </a:lnTo>
                <a:lnTo>
                  <a:pt x="10" y="6"/>
                </a:lnTo>
                <a:lnTo>
                  <a:pt x="14" y="0"/>
                </a:lnTo>
                <a:lnTo>
                  <a:pt x="29" y="10"/>
                </a:lnTo>
                <a:lnTo>
                  <a:pt x="44" y="21"/>
                </a:lnTo>
                <a:lnTo>
                  <a:pt x="48" y="8"/>
                </a:lnTo>
                <a:lnTo>
                  <a:pt x="69" y="4"/>
                </a:lnTo>
                <a:lnTo>
                  <a:pt x="54" y="51"/>
                </a:lnTo>
                <a:lnTo>
                  <a:pt x="50" y="47"/>
                </a:lnTo>
                <a:lnTo>
                  <a:pt x="31" y="86"/>
                </a:lnTo>
                <a:lnTo>
                  <a:pt x="33" y="80"/>
                </a:lnTo>
                <a:lnTo>
                  <a:pt x="29" y="78"/>
                </a:lnTo>
                <a:lnTo>
                  <a:pt x="27" y="7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27" name="Freeform 215"/>
          <p:cNvSpPr>
            <a:spLocks/>
          </p:cNvSpPr>
          <p:nvPr/>
        </p:nvSpPr>
        <p:spPr bwMode="auto">
          <a:xfrm>
            <a:off x="11188701" y="5070475"/>
            <a:ext cx="74084" cy="58738"/>
          </a:xfrm>
          <a:custGeom>
            <a:avLst/>
            <a:gdLst>
              <a:gd name="T0" fmla="*/ 39 w 39"/>
              <a:gd name="T1" fmla="*/ 74 h 74"/>
              <a:gd name="T2" fmla="*/ 29 w 39"/>
              <a:gd name="T3" fmla="*/ 72 h 74"/>
              <a:gd name="T4" fmla="*/ 15 w 39"/>
              <a:gd name="T5" fmla="*/ 47 h 74"/>
              <a:gd name="T6" fmla="*/ 1 w 39"/>
              <a:gd name="T7" fmla="*/ 21 h 74"/>
              <a:gd name="T8" fmla="*/ 0 w 39"/>
              <a:gd name="T9" fmla="*/ 0 h 74"/>
              <a:gd name="T10" fmla="*/ 9 w 39"/>
              <a:gd name="T11" fmla="*/ 17 h 74"/>
              <a:gd name="T12" fmla="*/ 19 w 39"/>
              <a:gd name="T13" fmla="*/ 37 h 74"/>
              <a:gd name="T14" fmla="*/ 29 w 39"/>
              <a:gd name="T15" fmla="*/ 56 h 74"/>
              <a:gd name="T16" fmla="*/ 39 w 39"/>
              <a:gd name="T17" fmla="*/ 74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74"/>
              <a:gd name="T29" fmla="*/ 39 w 39"/>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74">
                <a:moveTo>
                  <a:pt x="39" y="74"/>
                </a:moveTo>
                <a:lnTo>
                  <a:pt x="29" y="72"/>
                </a:lnTo>
                <a:lnTo>
                  <a:pt x="15" y="47"/>
                </a:lnTo>
                <a:lnTo>
                  <a:pt x="1" y="21"/>
                </a:lnTo>
                <a:lnTo>
                  <a:pt x="0" y="0"/>
                </a:lnTo>
                <a:lnTo>
                  <a:pt x="9" y="17"/>
                </a:lnTo>
                <a:lnTo>
                  <a:pt x="19" y="37"/>
                </a:lnTo>
                <a:lnTo>
                  <a:pt x="29" y="56"/>
                </a:lnTo>
                <a:lnTo>
                  <a:pt x="39" y="7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28" name="Freeform 216"/>
          <p:cNvSpPr>
            <a:spLocks/>
          </p:cNvSpPr>
          <p:nvPr/>
        </p:nvSpPr>
        <p:spPr bwMode="auto">
          <a:xfrm>
            <a:off x="10767484" y="5638801"/>
            <a:ext cx="370416" cy="168275"/>
          </a:xfrm>
          <a:custGeom>
            <a:avLst/>
            <a:gdLst>
              <a:gd name="T0" fmla="*/ 131 w 203"/>
              <a:gd name="T1" fmla="*/ 120 h 220"/>
              <a:gd name="T2" fmla="*/ 125 w 203"/>
              <a:gd name="T3" fmla="*/ 98 h 220"/>
              <a:gd name="T4" fmla="*/ 123 w 203"/>
              <a:gd name="T5" fmla="*/ 96 h 220"/>
              <a:gd name="T6" fmla="*/ 118 w 203"/>
              <a:gd name="T7" fmla="*/ 100 h 220"/>
              <a:gd name="T8" fmla="*/ 126 w 203"/>
              <a:gd name="T9" fmla="*/ 122 h 220"/>
              <a:gd name="T10" fmla="*/ 111 w 203"/>
              <a:gd name="T11" fmla="*/ 130 h 220"/>
              <a:gd name="T12" fmla="*/ 103 w 203"/>
              <a:gd name="T13" fmla="*/ 131 h 220"/>
              <a:gd name="T14" fmla="*/ 99 w 203"/>
              <a:gd name="T15" fmla="*/ 145 h 220"/>
              <a:gd name="T16" fmla="*/ 93 w 203"/>
              <a:gd name="T17" fmla="*/ 159 h 220"/>
              <a:gd name="T18" fmla="*/ 91 w 203"/>
              <a:gd name="T19" fmla="*/ 161 h 220"/>
              <a:gd name="T20" fmla="*/ 69 w 203"/>
              <a:gd name="T21" fmla="*/ 192 h 220"/>
              <a:gd name="T22" fmla="*/ 29 w 203"/>
              <a:gd name="T23" fmla="*/ 220 h 220"/>
              <a:gd name="T24" fmla="*/ 21 w 203"/>
              <a:gd name="T25" fmla="*/ 214 h 220"/>
              <a:gd name="T26" fmla="*/ 7 w 203"/>
              <a:gd name="T27" fmla="*/ 206 h 220"/>
              <a:gd name="T28" fmla="*/ 1 w 203"/>
              <a:gd name="T29" fmla="*/ 200 h 220"/>
              <a:gd name="T30" fmla="*/ 2 w 203"/>
              <a:gd name="T31" fmla="*/ 198 h 220"/>
              <a:gd name="T32" fmla="*/ 0 w 203"/>
              <a:gd name="T33" fmla="*/ 196 h 220"/>
              <a:gd name="T34" fmla="*/ 9 w 203"/>
              <a:gd name="T35" fmla="*/ 184 h 220"/>
              <a:gd name="T36" fmla="*/ 13 w 203"/>
              <a:gd name="T37" fmla="*/ 181 h 220"/>
              <a:gd name="T38" fmla="*/ 19 w 203"/>
              <a:gd name="T39" fmla="*/ 173 h 220"/>
              <a:gd name="T40" fmla="*/ 20 w 203"/>
              <a:gd name="T41" fmla="*/ 177 h 220"/>
              <a:gd name="T42" fmla="*/ 28 w 203"/>
              <a:gd name="T43" fmla="*/ 161 h 220"/>
              <a:gd name="T44" fmla="*/ 34 w 203"/>
              <a:gd name="T45" fmla="*/ 157 h 220"/>
              <a:gd name="T46" fmla="*/ 44 w 203"/>
              <a:gd name="T47" fmla="*/ 147 h 220"/>
              <a:gd name="T48" fmla="*/ 67 w 203"/>
              <a:gd name="T49" fmla="*/ 126 h 220"/>
              <a:gd name="T50" fmla="*/ 76 w 203"/>
              <a:gd name="T51" fmla="*/ 122 h 220"/>
              <a:gd name="T52" fmla="*/ 107 w 203"/>
              <a:gd name="T53" fmla="*/ 96 h 220"/>
              <a:gd name="T54" fmla="*/ 122 w 203"/>
              <a:gd name="T55" fmla="*/ 84 h 220"/>
              <a:gd name="T56" fmla="*/ 141 w 203"/>
              <a:gd name="T57" fmla="*/ 65 h 220"/>
              <a:gd name="T58" fmla="*/ 137 w 203"/>
              <a:gd name="T59" fmla="*/ 65 h 220"/>
              <a:gd name="T60" fmla="*/ 150 w 203"/>
              <a:gd name="T61" fmla="*/ 45 h 220"/>
              <a:gd name="T62" fmla="*/ 183 w 203"/>
              <a:gd name="T63" fmla="*/ 4 h 220"/>
              <a:gd name="T64" fmla="*/ 192 w 203"/>
              <a:gd name="T65" fmla="*/ 0 h 220"/>
              <a:gd name="T66" fmla="*/ 184 w 203"/>
              <a:gd name="T67" fmla="*/ 8 h 220"/>
              <a:gd name="T68" fmla="*/ 182 w 203"/>
              <a:gd name="T69" fmla="*/ 24 h 220"/>
              <a:gd name="T70" fmla="*/ 200 w 203"/>
              <a:gd name="T71" fmla="*/ 16 h 220"/>
              <a:gd name="T72" fmla="*/ 196 w 203"/>
              <a:gd name="T73" fmla="*/ 22 h 220"/>
              <a:gd name="T74" fmla="*/ 198 w 203"/>
              <a:gd name="T75" fmla="*/ 24 h 220"/>
              <a:gd name="T76" fmla="*/ 197 w 203"/>
              <a:gd name="T77" fmla="*/ 26 h 220"/>
              <a:gd name="T78" fmla="*/ 203 w 203"/>
              <a:gd name="T79" fmla="*/ 26 h 220"/>
              <a:gd name="T80" fmla="*/ 193 w 203"/>
              <a:gd name="T81" fmla="*/ 43 h 220"/>
              <a:gd name="T82" fmla="*/ 172 w 203"/>
              <a:gd name="T83" fmla="*/ 69 h 220"/>
              <a:gd name="T84" fmla="*/ 150 w 203"/>
              <a:gd name="T85" fmla="*/ 94 h 220"/>
              <a:gd name="T86" fmla="*/ 140 w 203"/>
              <a:gd name="T87" fmla="*/ 100 h 220"/>
              <a:gd name="T88" fmla="*/ 139 w 203"/>
              <a:gd name="T89" fmla="*/ 106 h 220"/>
              <a:gd name="T90" fmla="*/ 132 w 203"/>
              <a:gd name="T91" fmla="*/ 104 h 220"/>
              <a:gd name="T92" fmla="*/ 139 w 203"/>
              <a:gd name="T93" fmla="*/ 112 h 220"/>
              <a:gd name="T94" fmla="*/ 140 w 203"/>
              <a:gd name="T95" fmla="*/ 122 h 220"/>
              <a:gd name="T96" fmla="*/ 131 w 203"/>
              <a:gd name="T97" fmla="*/ 120 h 2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3"/>
              <a:gd name="T148" fmla="*/ 0 h 220"/>
              <a:gd name="T149" fmla="*/ 203 w 203"/>
              <a:gd name="T150" fmla="*/ 220 h 22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3" h="220">
                <a:moveTo>
                  <a:pt x="131" y="120"/>
                </a:moveTo>
                <a:lnTo>
                  <a:pt x="125" y="98"/>
                </a:lnTo>
                <a:lnTo>
                  <a:pt x="123" y="96"/>
                </a:lnTo>
                <a:lnTo>
                  <a:pt x="118" y="100"/>
                </a:lnTo>
                <a:lnTo>
                  <a:pt x="126" y="122"/>
                </a:lnTo>
                <a:lnTo>
                  <a:pt x="111" y="130"/>
                </a:lnTo>
                <a:lnTo>
                  <a:pt x="103" y="131"/>
                </a:lnTo>
                <a:lnTo>
                  <a:pt x="99" y="145"/>
                </a:lnTo>
                <a:lnTo>
                  <a:pt x="93" y="159"/>
                </a:lnTo>
                <a:lnTo>
                  <a:pt x="91" y="161"/>
                </a:lnTo>
                <a:lnTo>
                  <a:pt x="69" y="192"/>
                </a:lnTo>
                <a:lnTo>
                  <a:pt x="29" y="220"/>
                </a:lnTo>
                <a:lnTo>
                  <a:pt x="21" y="214"/>
                </a:lnTo>
                <a:lnTo>
                  <a:pt x="7" y="206"/>
                </a:lnTo>
                <a:lnTo>
                  <a:pt x="1" y="200"/>
                </a:lnTo>
                <a:lnTo>
                  <a:pt x="2" y="198"/>
                </a:lnTo>
                <a:lnTo>
                  <a:pt x="0" y="196"/>
                </a:lnTo>
                <a:lnTo>
                  <a:pt x="9" y="184"/>
                </a:lnTo>
                <a:lnTo>
                  <a:pt x="13" y="181"/>
                </a:lnTo>
                <a:lnTo>
                  <a:pt x="19" y="173"/>
                </a:lnTo>
                <a:lnTo>
                  <a:pt x="20" y="177"/>
                </a:lnTo>
                <a:lnTo>
                  <a:pt x="28" y="161"/>
                </a:lnTo>
                <a:lnTo>
                  <a:pt x="34" y="157"/>
                </a:lnTo>
                <a:lnTo>
                  <a:pt x="44" y="147"/>
                </a:lnTo>
                <a:lnTo>
                  <a:pt x="67" y="126"/>
                </a:lnTo>
                <a:lnTo>
                  <a:pt x="76" y="122"/>
                </a:lnTo>
                <a:lnTo>
                  <a:pt x="107" y="96"/>
                </a:lnTo>
                <a:lnTo>
                  <a:pt x="122" y="84"/>
                </a:lnTo>
                <a:lnTo>
                  <a:pt x="141" y="65"/>
                </a:lnTo>
                <a:lnTo>
                  <a:pt x="137" y="65"/>
                </a:lnTo>
                <a:lnTo>
                  <a:pt x="150" y="45"/>
                </a:lnTo>
                <a:lnTo>
                  <a:pt x="183" y="4"/>
                </a:lnTo>
                <a:lnTo>
                  <a:pt x="192" y="0"/>
                </a:lnTo>
                <a:lnTo>
                  <a:pt x="184" y="8"/>
                </a:lnTo>
                <a:lnTo>
                  <a:pt x="182" y="24"/>
                </a:lnTo>
                <a:lnTo>
                  <a:pt x="200" y="16"/>
                </a:lnTo>
                <a:lnTo>
                  <a:pt x="196" y="22"/>
                </a:lnTo>
                <a:lnTo>
                  <a:pt x="198" y="24"/>
                </a:lnTo>
                <a:lnTo>
                  <a:pt x="197" y="26"/>
                </a:lnTo>
                <a:lnTo>
                  <a:pt x="203" y="26"/>
                </a:lnTo>
                <a:lnTo>
                  <a:pt x="193" y="43"/>
                </a:lnTo>
                <a:lnTo>
                  <a:pt x="172" y="69"/>
                </a:lnTo>
                <a:lnTo>
                  <a:pt x="150" y="94"/>
                </a:lnTo>
                <a:lnTo>
                  <a:pt x="140" y="100"/>
                </a:lnTo>
                <a:lnTo>
                  <a:pt x="139" y="106"/>
                </a:lnTo>
                <a:lnTo>
                  <a:pt x="132" y="104"/>
                </a:lnTo>
                <a:lnTo>
                  <a:pt x="139" y="112"/>
                </a:lnTo>
                <a:lnTo>
                  <a:pt x="140" y="122"/>
                </a:lnTo>
                <a:lnTo>
                  <a:pt x="131" y="12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29" name="Freeform 217"/>
          <p:cNvSpPr>
            <a:spLocks/>
          </p:cNvSpPr>
          <p:nvPr/>
        </p:nvSpPr>
        <p:spPr bwMode="auto">
          <a:xfrm>
            <a:off x="11146367" y="5468939"/>
            <a:ext cx="211667" cy="200025"/>
          </a:xfrm>
          <a:custGeom>
            <a:avLst/>
            <a:gdLst>
              <a:gd name="T0" fmla="*/ 15 w 116"/>
              <a:gd name="T1" fmla="*/ 175 h 259"/>
              <a:gd name="T2" fmla="*/ 20 w 116"/>
              <a:gd name="T3" fmla="*/ 193 h 259"/>
              <a:gd name="T4" fmla="*/ 26 w 116"/>
              <a:gd name="T5" fmla="*/ 208 h 259"/>
              <a:gd name="T6" fmla="*/ 0 w 116"/>
              <a:gd name="T7" fmla="*/ 249 h 259"/>
              <a:gd name="T8" fmla="*/ 5 w 116"/>
              <a:gd name="T9" fmla="*/ 259 h 259"/>
              <a:gd name="T10" fmla="*/ 30 w 116"/>
              <a:gd name="T11" fmla="*/ 234 h 259"/>
              <a:gd name="T12" fmla="*/ 54 w 116"/>
              <a:gd name="T13" fmla="*/ 206 h 259"/>
              <a:gd name="T14" fmla="*/ 67 w 116"/>
              <a:gd name="T15" fmla="*/ 179 h 259"/>
              <a:gd name="T16" fmla="*/ 85 w 116"/>
              <a:gd name="T17" fmla="*/ 169 h 259"/>
              <a:gd name="T18" fmla="*/ 93 w 116"/>
              <a:gd name="T19" fmla="*/ 153 h 259"/>
              <a:gd name="T20" fmla="*/ 116 w 116"/>
              <a:gd name="T21" fmla="*/ 120 h 259"/>
              <a:gd name="T22" fmla="*/ 113 w 116"/>
              <a:gd name="T23" fmla="*/ 114 h 259"/>
              <a:gd name="T24" fmla="*/ 94 w 116"/>
              <a:gd name="T25" fmla="*/ 128 h 259"/>
              <a:gd name="T26" fmla="*/ 75 w 116"/>
              <a:gd name="T27" fmla="*/ 112 h 259"/>
              <a:gd name="T28" fmla="*/ 81 w 116"/>
              <a:gd name="T29" fmla="*/ 75 h 259"/>
              <a:gd name="T30" fmla="*/ 73 w 116"/>
              <a:gd name="T31" fmla="*/ 97 h 259"/>
              <a:gd name="T32" fmla="*/ 64 w 116"/>
              <a:gd name="T33" fmla="*/ 89 h 259"/>
              <a:gd name="T34" fmla="*/ 68 w 116"/>
              <a:gd name="T35" fmla="*/ 75 h 259"/>
              <a:gd name="T36" fmla="*/ 72 w 116"/>
              <a:gd name="T37" fmla="*/ 49 h 259"/>
              <a:gd name="T38" fmla="*/ 76 w 116"/>
              <a:gd name="T39" fmla="*/ 34 h 259"/>
              <a:gd name="T40" fmla="*/ 73 w 116"/>
              <a:gd name="T41" fmla="*/ 32 h 259"/>
              <a:gd name="T42" fmla="*/ 65 w 116"/>
              <a:gd name="T43" fmla="*/ 16 h 259"/>
              <a:gd name="T44" fmla="*/ 62 w 116"/>
              <a:gd name="T45" fmla="*/ 2 h 259"/>
              <a:gd name="T46" fmla="*/ 61 w 116"/>
              <a:gd name="T47" fmla="*/ 0 h 259"/>
              <a:gd name="T48" fmla="*/ 60 w 116"/>
              <a:gd name="T49" fmla="*/ 26 h 259"/>
              <a:gd name="T50" fmla="*/ 62 w 116"/>
              <a:gd name="T51" fmla="*/ 36 h 259"/>
              <a:gd name="T52" fmla="*/ 58 w 116"/>
              <a:gd name="T53" fmla="*/ 69 h 259"/>
              <a:gd name="T54" fmla="*/ 60 w 116"/>
              <a:gd name="T55" fmla="*/ 55 h 259"/>
              <a:gd name="T56" fmla="*/ 63 w 116"/>
              <a:gd name="T57" fmla="*/ 63 h 259"/>
              <a:gd name="T58" fmla="*/ 63 w 116"/>
              <a:gd name="T59" fmla="*/ 67 h 259"/>
              <a:gd name="T60" fmla="*/ 60 w 116"/>
              <a:gd name="T61" fmla="*/ 77 h 259"/>
              <a:gd name="T62" fmla="*/ 57 w 116"/>
              <a:gd name="T63" fmla="*/ 95 h 259"/>
              <a:gd name="T64" fmla="*/ 63 w 116"/>
              <a:gd name="T65" fmla="*/ 91 h 259"/>
              <a:gd name="T66" fmla="*/ 59 w 116"/>
              <a:gd name="T67" fmla="*/ 98 h 259"/>
              <a:gd name="T68" fmla="*/ 54 w 116"/>
              <a:gd name="T69" fmla="*/ 116 h 259"/>
              <a:gd name="T70" fmla="*/ 37 w 116"/>
              <a:gd name="T71" fmla="*/ 155 h 259"/>
              <a:gd name="T72" fmla="*/ 15 w 116"/>
              <a:gd name="T73" fmla="*/ 175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6"/>
              <a:gd name="T112" fmla="*/ 0 h 259"/>
              <a:gd name="T113" fmla="*/ 116 w 116"/>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6" h="259">
                <a:moveTo>
                  <a:pt x="15" y="175"/>
                </a:moveTo>
                <a:lnTo>
                  <a:pt x="20" y="193"/>
                </a:lnTo>
                <a:lnTo>
                  <a:pt x="26" y="208"/>
                </a:lnTo>
                <a:lnTo>
                  <a:pt x="0" y="249"/>
                </a:lnTo>
                <a:lnTo>
                  <a:pt x="5" y="259"/>
                </a:lnTo>
                <a:lnTo>
                  <a:pt x="30" y="234"/>
                </a:lnTo>
                <a:lnTo>
                  <a:pt x="54" y="206"/>
                </a:lnTo>
                <a:lnTo>
                  <a:pt x="67" y="179"/>
                </a:lnTo>
                <a:lnTo>
                  <a:pt x="85" y="169"/>
                </a:lnTo>
                <a:lnTo>
                  <a:pt x="93" y="153"/>
                </a:lnTo>
                <a:lnTo>
                  <a:pt x="116" y="120"/>
                </a:lnTo>
                <a:lnTo>
                  <a:pt x="113" y="114"/>
                </a:lnTo>
                <a:lnTo>
                  <a:pt x="94" y="128"/>
                </a:lnTo>
                <a:lnTo>
                  <a:pt x="75" y="112"/>
                </a:lnTo>
                <a:lnTo>
                  <a:pt x="81" y="75"/>
                </a:lnTo>
                <a:lnTo>
                  <a:pt x="73" y="97"/>
                </a:lnTo>
                <a:lnTo>
                  <a:pt x="64" y="89"/>
                </a:lnTo>
                <a:lnTo>
                  <a:pt x="68" y="75"/>
                </a:lnTo>
                <a:lnTo>
                  <a:pt x="72" y="49"/>
                </a:lnTo>
                <a:lnTo>
                  <a:pt x="76" y="34"/>
                </a:lnTo>
                <a:lnTo>
                  <a:pt x="73" y="32"/>
                </a:lnTo>
                <a:lnTo>
                  <a:pt x="65" y="16"/>
                </a:lnTo>
                <a:lnTo>
                  <a:pt x="62" y="2"/>
                </a:lnTo>
                <a:lnTo>
                  <a:pt x="61" y="0"/>
                </a:lnTo>
                <a:lnTo>
                  <a:pt x="60" y="26"/>
                </a:lnTo>
                <a:lnTo>
                  <a:pt x="62" y="36"/>
                </a:lnTo>
                <a:lnTo>
                  <a:pt x="58" y="69"/>
                </a:lnTo>
                <a:lnTo>
                  <a:pt x="60" y="55"/>
                </a:lnTo>
                <a:lnTo>
                  <a:pt x="63" y="63"/>
                </a:lnTo>
                <a:lnTo>
                  <a:pt x="63" y="67"/>
                </a:lnTo>
                <a:lnTo>
                  <a:pt x="60" y="77"/>
                </a:lnTo>
                <a:lnTo>
                  <a:pt x="57" y="95"/>
                </a:lnTo>
                <a:lnTo>
                  <a:pt x="63" y="91"/>
                </a:lnTo>
                <a:lnTo>
                  <a:pt x="59" y="98"/>
                </a:lnTo>
                <a:lnTo>
                  <a:pt x="54" y="116"/>
                </a:lnTo>
                <a:lnTo>
                  <a:pt x="37" y="155"/>
                </a:lnTo>
                <a:lnTo>
                  <a:pt x="15" y="17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30" name="Freeform 218"/>
          <p:cNvSpPr>
            <a:spLocks/>
          </p:cNvSpPr>
          <p:nvPr/>
        </p:nvSpPr>
        <p:spPr bwMode="auto">
          <a:xfrm>
            <a:off x="10763251" y="5811839"/>
            <a:ext cx="21167" cy="7937"/>
          </a:xfrm>
          <a:custGeom>
            <a:avLst/>
            <a:gdLst>
              <a:gd name="T0" fmla="*/ 11 w 11"/>
              <a:gd name="T1" fmla="*/ 6 h 11"/>
              <a:gd name="T2" fmla="*/ 11 w 11"/>
              <a:gd name="T3" fmla="*/ 4 h 11"/>
              <a:gd name="T4" fmla="*/ 6 w 11"/>
              <a:gd name="T5" fmla="*/ 0 h 11"/>
              <a:gd name="T6" fmla="*/ 0 w 11"/>
              <a:gd name="T7" fmla="*/ 11 h 11"/>
              <a:gd name="T8" fmla="*/ 11 w 11"/>
              <a:gd name="T9" fmla="*/ 6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11" y="6"/>
                </a:moveTo>
                <a:lnTo>
                  <a:pt x="11" y="4"/>
                </a:lnTo>
                <a:lnTo>
                  <a:pt x="6" y="0"/>
                </a:lnTo>
                <a:lnTo>
                  <a:pt x="0" y="11"/>
                </a:lnTo>
                <a:lnTo>
                  <a:pt x="11" y="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31" name="Freeform 219"/>
          <p:cNvSpPr>
            <a:spLocks/>
          </p:cNvSpPr>
          <p:nvPr/>
        </p:nvSpPr>
        <p:spPr bwMode="auto">
          <a:xfrm>
            <a:off x="7666568" y="5091114"/>
            <a:ext cx="14817" cy="9525"/>
          </a:xfrm>
          <a:custGeom>
            <a:avLst/>
            <a:gdLst>
              <a:gd name="T0" fmla="*/ 2 w 9"/>
              <a:gd name="T1" fmla="*/ 0 h 14"/>
              <a:gd name="T2" fmla="*/ 0 w 9"/>
              <a:gd name="T3" fmla="*/ 14 h 14"/>
              <a:gd name="T4" fmla="*/ 9 w 9"/>
              <a:gd name="T5" fmla="*/ 10 h 14"/>
              <a:gd name="T6" fmla="*/ 2 w 9"/>
              <a:gd name="T7" fmla="*/ 0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2" y="0"/>
                </a:moveTo>
                <a:lnTo>
                  <a:pt x="0" y="14"/>
                </a:lnTo>
                <a:lnTo>
                  <a:pt x="9" y="10"/>
                </a:lnTo>
                <a:lnTo>
                  <a:pt x="2"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32" name="Freeform 220"/>
          <p:cNvSpPr>
            <a:spLocks/>
          </p:cNvSpPr>
          <p:nvPr/>
        </p:nvSpPr>
        <p:spPr bwMode="auto">
          <a:xfrm>
            <a:off x="11116734" y="4765675"/>
            <a:ext cx="40217" cy="19050"/>
          </a:xfrm>
          <a:custGeom>
            <a:avLst/>
            <a:gdLst>
              <a:gd name="T0" fmla="*/ 20 w 21"/>
              <a:gd name="T1" fmla="*/ 22 h 22"/>
              <a:gd name="T2" fmla="*/ 21 w 21"/>
              <a:gd name="T3" fmla="*/ 20 h 22"/>
              <a:gd name="T4" fmla="*/ 3 w 21"/>
              <a:gd name="T5" fmla="*/ 0 h 22"/>
              <a:gd name="T6" fmla="*/ 0 w 21"/>
              <a:gd name="T7" fmla="*/ 10 h 22"/>
              <a:gd name="T8" fmla="*/ 20 w 21"/>
              <a:gd name="T9" fmla="*/ 22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20" y="22"/>
                </a:moveTo>
                <a:lnTo>
                  <a:pt x="21" y="20"/>
                </a:lnTo>
                <a:lnTo>
                  <a:pt x="3" y="0"/>
                </a:lnTo>
                <a:lnTo>
                  <a:pt x="0" y="10"/>
                </a:lnTo>
                <a:lnTo>
                  <a:pt x="20" y="2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33" name="Freeform 221"/>
          <p:cNvSpPr>
            <a:spLocks/>
          </p:cNvSpPr>
          <p:nvPr/>
        </p:nvSpPr>
        <p:spPr bwMode="auto">
          <a:xfrm>
            <a:off x="11025718" y="4694239"/>
            <a:ext cx="29633" cy="20637"/>
          </a:xfrm>
          <a:custGeom>
            <a:avLst/>
            <a:gdLst>
              <a:gd name="T0" fmla="*/ 0 w 16"/>
              <a:gd name="T1" fmla="*/ 0 h 28"/>
              <a:gd name="T2" fmla="*/ 16 w 16"/>
              <a:gd name="T3" fmla="*/ 28 h 28"/>
              <a:gd name="T4" fmla="*/ 5 w 16"/>
              <a:gd name="T5" fmla="*/ 20 h 28"/>
              <a:gd name="T6" fmla="*/ 0 w 16"/>
              <a:gd name="T7" fmla="*/ 0 h 28"/>
              <a:gd name="T8" fmla="*/ 0 60000 65536"/>
              <a:gd name="T9" fmla="*/ 0 60000 65536"/>
              <a:gd name="T10" fmla="*/ 0 60000 65536"/>
              <a:gd name="T11" fmla="*/ 0 60000 65536"/>
              <a:gd name="T12" fmla="*/ 0 w 16"/>
              <a:gd name="T13" fmla="*/ 0 h 28"/>
              <a:gd name="T14" fmla="*/ 16 w 16"/>
              <a:gd name="T15" fmla="*/ 28 h 28"/>
            </a:gdLst>
            <a:ahLst/>
            <a:cxnLst>
              <a:cxn ang="T8">
                <a:pos x="T0" y="T1"/>
              </a:cxn>
              <a:cxn ang="T9">
                <a:pos x="T2" y="T3"/>
              </a:cxn>
              <a:cxn ang="T10">
                <a:pos x="T4" y="T5"/>
              </a:cxn>
              <a:cxn ang="T11">
                <a:pos x="T6" y="T7"/>
              </a:cxn>
            </a:cxnLst>
            <a:rect l="T12" t="T13" r="T14" b="T15"/>
            <a:pathLst>
              <a:path w="16" h="28">
                <a:moveTo>
                  <a:pt x="0" y="0"/>
                </a:moveTo>
                <a:lnTo>
                  <a:pt x="16" y="28"/>
                </a:lnTo>
                <a:lnTo>
                  <a:pt x="5" y="20"/>
                </a:lnTo>
                <a:lnTo>
                  <a:pt x="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34" name="Freeform 222"/>
          <p:cNvSpPr>
            <a:spLocks/>
          </p:cNvSpPr>
          <p:nvPr/>
        </p:nvSpPr>
        <p:spPr bwMode="auto">
          <a:xfrm>
            <a:off x="11167534" y="4794251"/>
            <a:ext cx="31751" cy="17463"/>
          </a:xfrm>
          <a:custGeom>
            <a:avLst/>
            <a:gdLst>
              <a:gd name="T0" fmla="*/ 16 w 16"/>
              <a:gd name="T1" fmla="*/ 23 h 23"/>
              <a:gd name="T2" fmla="*/ 3 w 16"/>
              <a:gd name="T3" fmla="*/ 8 h 23"/>
              <a:gd name="T4" fmla="*/ 0 w 16"/>
              <a:gd name="T5" fmla="*/ 0 h 23"/>
              <a:gd name="T6" fmla="*/ 16 w 16"/>
              <a:gd name="T7" fmla="*/ 17 h 23"/>
              <a:gd name="T8" fmla="*/ 16 w 16"/>
              <a:gd name="T9" fmla="*/ 23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16" y="23"/>
                </a:moveTo>
                <a:lnTo>
                  <a:pt x="3" y="8"/>
                </a:lnTo>
                <a:lnTo>
                  <a:pt x="0" y="0"/>
                </a:lnTo>
                <a:lnTo>
                  <a:pt x="16" y="17"/>
                </a:lnTo>
                <a:lnTo>
                  <a:pt x="16" y="2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35" name="Freeform 223"/>
          <p:cNvSpPr>
            <a:spLocks/>
          </p:cNvSpPr>
          <p:nvPr/>
        </p:nvSpPr>
        <p:spPr bwMode="auto">
          <a:xfrm>
            <a:off x="11042652" y="4732338"/>
            <a:ext cx="19049" cy="12700"/>
          </a:xfrm>
          <a:custGeom>
            <a:avLst/>
            <a:gdLst>
              <a:gd name="T0" fmla="*/ 10 w 10"/>
              <a:gd name="T1" fmla="*/ 18 h 18"/>
              <a:gd name="T2" fmla="*/ 6 w 10"/>
              <a:gd name="T3" fmla="*/ 0 h 18"/>
              <a:gd name="T4" fmla="*/ 0 w 10"/>
              <a:gd name="T5" fmla="*/ 6 h 18"/>
              <a:gd name="T6" fmla="*/ 5 w 10"/>
              <a:gd name="T7" fmla="*/ 8 h 18"/>
              <a:gd name="T8" fmla="*/ 10 w 10"/>
              <a:gd name="T9" fmla="*/ 18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10" y="18"/>
                </a:moveTo>
                <a:lnTo>
                  <a:pt x="6" y="0"/>
                </a:lnTo>
                <a:lnTo>
                  <a:pt x="0" y="6"/>
                </a:lnTo>
                <a:lnTo>
                  <a:pt x="5" y="8"/>
                </a:lnTo>
                <a:lnTo>
                  <a:pt x="10" y="1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36" name="Freeform 224"/>
          <p:cNvSpPr>
            <a:spLocks/>
          </p:cNvSpPr>
          <p:nvPr/>
        </p:nvSpPr>
        <p:spPr bwMode="auto">
          <a:xfrm>
            <a:off x="11156951" y="4740276"/>
            <a:ext cx="14816" cy="36513"/>
          </a:xfrm>
          <a:custGeom>
            <a:avLst/>
            <a:gdLst>
              <a:gd name="T0" fmla="*/ 0 w 9"/>
              <a:gd name="T1" fmla="*/ 0 h 47"/>
              <a:gd name="T2" fmla="*/ 9 w 9"/>
              <a:gd name="T3" fmla="*/ 47 h 47"/>
              <a:gd name="T4" fmla="*/ 0 w 9"/>
              <a:gd name="T5" fmla="*/ 10 h 47"/>
              <a:gd name="T6" fmla="*/ 0 w 9"/>
              <a:gd name="T7" fmla="*/ 0 h 47"/>
              <a:gd name="T8" fmla="*/ 0 60000 65536"/>
              <a:gd name="T9" fmla="*/ 0 60000 65536"/>
              <a:gd name="T10" fmla="*/ 0 60000 65536"/>
              <a:gd name="T11" fmla="*/ 0 60000 65536"/>
              <a:gd name="T12" fmla="*/ 0 w 9"/>
              <a:gd name="T13" fmla="*/ 0 h 47"/>
              <a:gd name="T14" fmla="*/ 9 w 9"/>
              <a:gd name="T15" fmla="*/ 47 h 47"/>
            </a:gdLst>
            <a:ahLst/>
            <a:cxnLst>
              <a:cxn ang="T8">
                <a:pos x="T0" y="T1"/>
              </a:cxn>
              <a:cxn ang="T9">
                <a:pos x="T2" y="T3"/>
              </a:cxn>
              <a:cxn ang="T10">
                <a:pos x="T4" y="T5"/>
              </a:cxn>
              <a:cxn ang="T11">
                <a:pos x="T6" y="T7"/>
              </a:cxn>
            </a:cxnLst>
            <a:rect l="T12" t="T13" r="T14" b="T15"/>
            <a:pathLst>
              <a:path w="9" h="47">
                <a:moveTo>
                  <a:pt x="0" y="0"/>
                </a:moveTo>
                <a:lnTo>
                  <a:pt x="9" y="47"/>
                </a:lnTo>
                <a:lnTo>
                  <a:pt x="0" y="10"/>
                </a:lnTo>
                <a:lnTo>
                  <a:pt x="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37" name="Freeform 225"/>
          <p:cNvSpPr>
            <a:spLocks/>
          </p:cNvSpPr>
          <p:nvPr/>
        </p:nvSpPr>
        <p:spPr bwMode="auto">
          <a:xfrm>
            <a:off x="11089217" y="4719639"/>
            <a:ext cx="40216" cy="28575"/>
          </a:xfrm>
          <a:custGeom>
            <a:avLst/>
            <a:gdLst>
              <a:gd name="T0" fmla="*/ 20 w 22"/>
              <a:gd name="T1" fmla="*/ 35 h 37"/>
              <a:gd name="T2" fmla="*/ 22 w 22"/>
              <a:gd name="T3" fmla="*/ 37 h 37"/>
              <a:gd name="T4" fmla="*/ 11 w 22"/>
              <a:gd name="T5" fmla="*/ 19 h 37"/>
              <a:gd name="T6" fmla="*/ 0 w 22"/>
              <a:gd name="T7" fmla="*/ 0 h 37"/>
              <a:gd name="T8" fmla="*/ 10 w 22"/>
              <a:gd name="T9" fmla="*/ 17 h 37"/>
              <a:gd name="T10" fmla="*/ 20 w 22"/>
              <a:gd name="T11" fmla="*/ 35 h 37"/>
              <a:gd name="T12" fmla="*/ 0 60000 65536"/>
              <a:gd name="T13" fmla="*/ 0 60000 65536"/>
              <a:gd name="T14" fmla="*/ 0 60000 65536"/>
              <a:gd name="T15" fmla="*/ 0 60000 65536"/>
              <a:gd name="T16" fmla="*/ 0 60000 65536"/>
              <a:gd name="T17" fmla="*/ 0 60000 65536"/>
              <a:gd name="T18" fmla="*/ 0 w 22"/>
              <a:gd name="T19" fmla="*/ 0 h 37"/>
              <a:gd name="T20" fmla="*/ 22 w 22"/>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2" h="37">
                <a:moveTo>
                  <a:pt x="20" y="35"/>
                </a:moveTo>
                <a:lnTo>
                  <a:pt x="22" y="37"/>
                </a:lnTo>
                <a:lnTo>
                  <a:pt x="11" y="19"/>
                </a:lnTo>
                <a:lnTo>
                  <a:pt x="0" y="0"/>
                </a:lnTo>
                <a:lnTo>
                  <a:pt x="10" y="17"/>
                </a:lnTo>
                <a:lnTo>
                  <a:pt x="20" y="3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38" name="Freeform 226"/>
          <p:cNvSpPr>
            <a:spLocks/>
          </p:cNvSpPr>
          <p:nvPr/>
        </p:nvSpPr>
        <p:spPr bwMode="auto">
          <a:xfrm>
            <a:off x="11311467" y="4919664"/>
            <a:ext cx="19051" cy="22225"/>
          </a:xfrm>
          <a:custGeom>
            <a:avLst/>
            <a:gdLst>
              <a:gd name="T0" fmla="*/ 7 w 9"/>
              <a:gd name="T1" fmla="*/ 26 h 28"/>
              <a:gd name="T2" fmla="*/ 9 w 9"/>
              <a:gd name="T3" fmla="*/ 10 h 28"/>
              <a:gd name="T4" fmla="*/ 6 w 9"/>
              <a:gd name="T5" fmla="*/ 10 h 28"/>
              <a:gd name="T6" fmla="*/ 3 w 9"/>
              <a:gd name="T7" fmla="*/ 0 h 28"/>
              <a:gd name="T8" fmla="*/ 0 w 9"/>
              <a:gd name="T9" fmla="*/ 28 h 28"/>
              <a:gd name="T10" fmla="*/ 7 w 9"/>
              <a:gd name="T11" fmla="*/ 26 h 28"/>
              <a:gd name="T12" fmla="*/ 0 60000 65536"/>
              <a:gd name="T13" fmla="*/ 0 60000 65536"/>
              <a:gd name="T14" fmla="*/ 0 60000 65536"/>
              <a:gd name="T15" fmla="*/ 0 60000 65536"/>
              <a:gd name="T16" fmla="*/ 0 60000 65536"/>
              <a:gd name="T17" fmla="*/ 0 60000 65536"/>
              <a:gd name="T18" fmla="*/ 0 w 9"/>
              <a:gd name="T19" fmla="*/ 0 h 28"/>
              <a:gd name="T20" fmla="*/ 9 w 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9" h="28">
                <a:moveTo>
                  <a:pt x="7" y="26"/>
                </a:moveTo>
                <a:lnTo>
                  <a:pt x="9" y="10"/>
                </a:lnTo>
                <a:lnTo>
                  <a:pt x="6" y="10"/>
                </a:lnTo>
                <a:lnTo>
                  <a:pt x="3" y="0"/>
                </a:lnTo>
                <a:lnTo>
                  <a:pt x="0" y="28"/>
                </a:lnTo>
                <a:lnTo>
                  <a:pt x="7" y="2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39" name="Freeform 227"/>
          <p:cNvSpPr>
            <a:spLocks/>
          </p:cNvSpPr>
          <p:nvPr/>
        </p:nvSpPr>
        <p:spPr bwMode="auto">
          <a:xfrm>
            <a:off x="11326285" y="4953001"/>
            <a:ext cx="12700" cy="15875"/>
          </a:xfrm>
          <a:custGeom>
            <a:avLst/>
            <a:gdLst>
              <a:gd name="T0" fmla="*/ 8 w 8"/>
              <a:gd name="T1" fmla="*/ 21 h 21"/>
              <a:gd name="T2" fmla="*/ 2 w 8"/>
              <a:gd name="T3" fmla="*/ 19 h 21"/>
              <a:gd name="T4" fmla="*/ 0 w 8"/>
              <a:gd name="T5" fmla="*/ 0 h 21"/>
              <a:gd name="T6" fmla="*/ 8 w 8"/>
              <a:gd name="T7" fmla="*/ 21 h 21"/>
              <a:gd name="T8" fmla="*/ 0 60000 65536"/>
              <a:gd name="T9" fmla="*/ 0 60000 65536"/>
              <a:gd name="T10" fmla="*/ 0 60000 65536"/>
              <a:gd name="T11" fmla="*/ 0 60000 65536"/>
              <a:gd name="T12" fmla="*/ 0 w 8"/>
              <a:gd name="T13" fmla="*/ 0 h 21"/>
              <a:gd name="T14" fmla="*/ 8 w 8"/>
              <a:gd name="T15" fmla="*/ 21 h 21"/>
            </a:gdLst>
            <a:ahLst/>
            <a:cxnLst>
              <a:cxn ang="T8">
                <a:pos x="T0" y="T1"/>
              </a:cxn>
              <a:cxn ang="T9">
                <a:pos x="T2" y="T3"/>
              </a:cxn>
              <a:cxn ang="T10">
                <a:pos x="T4" y="T5"/>
              </a:cxn>
              <a:cxn ang="T11">
                <a:pos x="T6" y="T7"/>
              </a:cxn>
            </a:cxnLst>
            <a:rect l="T12" t="T13" r="T14" b="T15"/>
            <a:pathLst>
              <a:path w="8" h="21">
                <a:moveTo>
                  <a:pt x="8" y="21"/>
                </a:moveTo>
                <a:lnTo>
                  <a:pt x="2" y="19"/>
                </a:lnTo>
                <a:lnTo>
                  <a:pt x="0" y="0"/>
                </a:lnTo>
                <a:lnTo>
                  <a:pt x="8" y="2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40" name="Freeform 228"/>
          <p:cNvSpPr>
            <a:spLocks/>
          </p:cNvSpPr>
          <p:nvPr/>
        </p:nvSpPr>
        <p:spPr bwMode="auto">
          <a:xfrm>
            <a:off x="11351685" y="4957764"/>
            <a:ext cx="2116" cy="7937"/>
          </a:xfrm>
          <a:custGeom>
            <a:avLst/>
            <a:gdLst>
              <a:gd name="T0" fmla="*/ 2 w 2"/>
              <a:gd name="T1" fmla="*/ 0 h 9"/>
              <a:gd name="T2" fmla="*/ 1 w 2"/>
              <a:gd name="T3" fmla="*/ 9 h 9"/>
              <a:gd name="T4" fmla="*/ 0 w 2"/>
              <a:gd name="T5" fmla="*/ 9 h 9"/>
              <a:gd name="T6" fmla="*/ 2 w 2"/>
              <a:gd name="T7" fmla="*/ 0 h 9"/>
              <a:gd name="T8" fmla="*/ 0 60000 65536"/>
              <a:gd name="T9" fmla="*/ 0 60000 65536"/>
              <a:gd name="T10" fmla="*/ 0 60000 65536"/>
              <a:gd name="T11" fmla="*/ 0 60000 65536"/>
              <a:gd name="T12" fmla="*/ 0 w 2"/>
              <a:gd name="T13" fmla="*/ 0 h 9"/>
              <a:gd name="T14" fmla="*/ 2 w 2"/>
              <a:gd name="T15" fmla="*/ 9 h 9"/>
            </a:gdLst>
            <a:ahLst/>
            <a:cxnLst>
              <a:cxn ang="T8">
                <a:pos x="T0" y="T1"/>
              </a:cxn>
              <a:cxn ang="T9">
                <a:pos x="T2" y="T3"/>
              </a:cxn>
              <a:cxn ang="T10">
                <a:pos x="T4" y="T5"/>
              </a:cxn>
              <a:cxn ang="T11">
                <a:pos x="T6" y="T7"/>
              </a:cxn>
            </a:cxnLst>
            <a:rect l="T12" t="T13" r="T14" b="T15"/>
            <a:pathLst>
              <a:path w="2" h="9">
                <a:moveTo>
                  <a:pt x="2" y="0"/>
                </a:moveTo>
                <a:lnTo>
                  <a:pt x="1" y="9"/>
                </a:lnTo>
                <a:lnTo>
                  <a:pt x="0" y="9"/>
                </a:lnTo>
                <a:lnTo>
                  <a:pt x="2"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41" name="Freeform 229"/>
          <p:cNvSpPr>
            <a:spLocks/>
          </p:cNvSpPr>
          <p:nvPr/>
        </p:nvSpPr>
        <p:spPr bwMode="auto">
          <a:xfrm>
            <a:off x="11362268" y="5029200"/>
            <a:ext cx="4233" cy="7938"/>
          </a:xfrm>
          <a:custGeom>
            <a:avLst/>
            <a:gdLst>
              <a:gd name="T0" fmla="*/ 3 w 3"/>
              <a:gd name="T1" fmla="*/ 4 h 9"/>
              <a:gd name="T2" fmla="*/ 1 w 3"/>
              <a:gd name="T3" fmla="*/ 0 h 9"/>
              <a:gd name="T4" fmla="*/ 0 w 3"/>
              <a:gd name="T5" fmla="*/ 9 h 9"/>
              <a:gd name="T6" fmla="*/ 3 w 3"/>
              <a:gd name="T7" fmla="*/ 4 h 9"/>
              <a:gd name="T8" fmla="*/ 0 60000 65536"/>
              <a:gd name="T9" fmla="*/ 0 60000 65536"/>
              <a:gd name="T10" fmla="*/ 0 60000 65536"/>
              <a:gd name="T11" fmla="*/ 0 60000 65536"/>
              <a:gd name="T12" fmla="*/ 0 w 3"/>
              <a:gd name="T13" fmla="*/ 0 h 9"/>
              <a:gd name="T14" fmla="*/ 3 w 3"/>
              <a:gd name="T15" fmla="*/ 9 h 9"/>
            </a:gdLst>
            <a:ahLst/>
            <a:cxnLst>
              <a:cxn ang="T8">
                <a:pos x="T0" y="T1"/>
              </a:cxn>
              <a:cxn ang="T9">
                <a:pos x="T2" y="T3"/>
              </a:cxn>
              <a:cxn ang="T10">
                <a:pos x="T4" y="T5"/>
              </a:cxn>
              <a:cxn ang="T11">
                <a:pos x="T6" y="T7"/>
              </a:cxn>
            </a:cxnLst>
            <a:rect l="T12" t="T13" r="T14" b="T15"/>
            <a:pathLst>
              <a:path w="3" h="9">
                <a:moveTo>
                  <a:pt x="3" y="4"/>
                </a:moveTo>
                <a:lnTo>
                  <a:pt x="1" y="0"/>
                </a:lnTo>
                <a:lnTo>
                  <a:pt x="0" y="9"/>
                </a:lnTo>
                <a:lnTo>
                  <a:pt x="3"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42" name="Freeform 230"/>
          <p:cNvSpPr>
            <a:spLocks/>
          </p:cNvSpPr>
          <p:nvPr/>
        </p:nvSpPr>
        <p:spPr bwMode="auto">
          <a:xfrm>
            <a:off x="4201584" y="5932488"/>
            <a:ext cx="48683" cy="25400"/>
          </a:xfrm>
          <a:custGeom>
            <a:avLst/>
            <a:gdLst>
              <a:gd name="T0" fmla="*/ 27 w 27"/>
              <a:gd name="T1" fmla="*/ 15 h 35"/>
              <a:gd name="T2" fmla="*/ 21 w 27"/>
              <a:gd name="T3" fmla="*/ 9 h 35"/>
              <a:gd name="T4" fmla="*/ 16 w 27"/>
              <a:gd name="T5" fmla="*/ 7 h 35"/>
              <a:gd name="T6" fmla="*/ 14 w 27"/>
              <a:gd name="T7" fmla="*/ 5 h 35"/>
              <a:gd name="T8" fmla="*/ 7 w 27"/>
              <a:gd name="T9" fmla="*/ 0 h 35"/>
              <a:gd name="T10" fmla="*/ 6 w 27"/>
              <a:gd name="T11" fmla="*/ 13 h 35"/>
              <a:gd name="T12" fmla="*/ 0 w 27"/>
              <a:gd name="T13" fmla="*/ 25 h 35"/>
              <a:gd name="T14" fmla="*/ 6 w 27"/>
              <a:gd name="T15" fmla="*/ 35 h 35"/>
              <a:gd name="T16" fmla="*/ 9 w 27"/>
              <a:gd name="T17" fmla="*/ 29 h 35"/>
              <a:gd name="T18" fmla="*/ 13 w 27"/>
              <a:gd name="T19" fmla="*/ 27 h 35"/>
              <a:gd name="T20" fmla="*/ 13 w 27"/>
              <a:gd name="T21" fmla="*/ 23 h 35"/>
              <a:gd name="T22" fmla="*/ 27 w 27"/>
              <a:gd name="T23" fmla="*/ 1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35"/>
              <a:gd name="T38" fmla="*/ 27 w 27"/>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35">
                <a:moveTo>
                  <a:pt x="27" y="15"/>
                </a:moveTo>
                <a:lnTo>
                  <a:pt x="21" y="9"/>
                </a:lnTo>
                <a:lnTo>
                  <a:pt x="16" y="7"/>
                </a:lnTo>
                <a:lnTo>
                  <a:pt x="14" y="5"/>
                </a:lnTo>
                <a:lnTo>
                  <a:pt x="7" y="0"/>
                </a:lnTo>
                <a:lnTo>
                  <a:pt x="6" y="13"/>
                </a:lnTo>
                <a:lnTo>
                  <a:pt x="0" y="25"/>
                </a:lnTo>
                <a:lnTo>
                  <a:pt x="6" y="35"/>
                </a:lnTo>
                <a:lnTo>
                  <a:pt x="9" y="29"/>
                </a:lnTo>
                <a:lnTo>
                  <a:pt x="13" y="27"/>
                </a:lnTo>
                <a:lnTo>
                  <a:pt x="13" y="23"/>
                </a:lnTo>
                <a:lnTo>
                  <a:pt x="27" y="1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43" name="Freeform 231"/>
          <p:cNvSpPr>
            <a:spLocks/>
          </p:cNvSpPr>
          <p:nvPr/>
        </p:nvSpPr>
        <p:spPr bwMode="auto">
          <a:xfrm>
            <a:off x="4167718" y="5934075"/>
            <a:ext cx="38100" cy="20638"/>
          </a:xfrm>
          <a:custGeom>
            <a:avLst/>
            <a:gdLst>
              <a:gd name="T0" fmla="*/ 6 w 21"/>
              <a:gd name="T1" fmla="*/ 10 h 24"/>
              <a:gd name="T2" fmla="*/ 2 w 21"/>
              <a:gd name="T3" fmla="*/ 0 h 24"/>
              <a:gd name="T4" fmla="*/ 21 w 21"/>
              <a:gd name="T5" fmla="*/ 0 h 24"/>
              <a:gd name="T6" fmla="*/ 11 w 21"/>
              <a:gd name="T7" fmla="*/ 18 h 24"/>
              <a:gd name="T8" fmla="*/ 0 w 21"/>
              <a:gd name="T9" fmla="*/ 24 h 24"/>
              <a:gd name="T10" fmla="*/ 6 w 21"/>
              <a:gd name="T11" fmla="*/ 14 h 24"/>
              <a:gd name="T12" fmla="*/ 3 w 21"/>
              <a:gd name="T13" fmla="*/ 12 h 24"/>
              <a:gd name="T14" fmla="*/ 6 w 21"/>
              <a:gd name="T15" fmla="*/ 10 h 24"/>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4"/>
              <a:gd name="T26" fmla="*/ 21 w 2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4">
                <a:moveTo>
                  <a:pt x="6" y="10"/>
                </a:moveTo>
                <a:lnTo>
                  <a:pt x="2" y="0"/>
                </a:lnTo>
                <a:lnTo>
                  <a:pt x="21" y="0"/>
                </a:lnTo>
                <a:lnTo>
                  <a:pt x="11" y="18"/>
                </a:lnTo>
                <a:lnTo>
                  <a:pt x="0" y="24"/>
                </a:lnTo>
                <a:lnTo>
                  <a:pt x="6" y="14"/>
                </a:lnTo>
                <a:lnTo>
                  <a:pt x="3" y="12"/>
                </a:lnTo>
                <a:lnTo>
                  <a:pt x="6" y="1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44" name="Freeform 232"/>
          <p:cNvSpPr>
            <a:spLocks/>
          </p:cNvSpPr>
          <p:nvPr/>
        </p:nvSpPr>
        <p:spPr bwMode="auto">
          <a:xfrm>
            <a:off x="6258985" y="4983163"/>
            <a:ext cx="444500" cy="330200"/>
          </a:xfrm>
          <a:custGeom>
            <a:avLst/>
            <a:gdLst>
              <a:gd name="T0" fmla="*/ 144 w 242"/>
              <a:gd name="T1" fmla="*/ 282 h 431"/>
              <a:gd name="T2" fmla="*/ 144 w 242"/>
              <a:gd name="T3" fmla="*/ 231 h 431"/>
              <a:gd name="T4" fmla="*/ 145 w 242"/>
              <a:gd name="T5" fmla="*/ 182 h 431"/>
              <a:gd name="T6" fmla="*/ 162 w 242"/>
              <a:gd name="T7" fmla="*/ 182 h 431"/>
              <a:gd name="T8" fmla="*/ 164 w 242"/>
              <a:gd name="T9" fmla="*/ 149 h 431"/>
              <a:gd name="T10" fmla="*/ 165 w 242"/>
              <a:gd name="T11" fmla="*/ 114 h 431"/>
              <a:gd name="T12" fmla="*/ 165 w 242"/>
              <a:gd name="T13" fmla="*/ 80 h 431"/>
              <a:gd name="T14" fmla="*/ 166 w 242"/>
              <a:gd name="T15" fmla="*/ 47 h 431"/>
              <a:gd name="T16" fmla="*/ 186 w 242"/>
              <a:gd name="T17" fmla="*/ 43 h 431"/>
              <a:gd name="T18" fmla="*/ 207 w 242"/>
              <a:gd name="T19" fmla="*/ 39 h 431"/>
              <a:gd name="T20" fmla="*/ 213 w 242"/>
              <a:gd name="T21" fmla="*/ 51 h 431"/>
              <a:gd name="T22" fmla="*/ 228 w 242"/>
              <a:gd name="T23" fmla="*/ 37 h 431"/>
              <a:gd name="T24" fmla="*/ 242 w 242"/>
              <a:gd name="T25" fmla="*/ 29 h 431"/>
              <a:gd name="T26" fmla="*/ 222 w 242"/>
              <a:gd name="T27" fmla="*/ 18 h 431"/>
              <a:gd name="T28" fmla="*/ 210 w 242"/>
              <a:gd name="T29" fmla="*/ 23 h 431"/>
              <a:gd name="T30" fmla="*/ 183 w 242"/>
              <a:gd name="T31" fmla="*/ 29 h 431"/>
              <a:gd name="T32" fmla="*/ 156 w 242"/>
              <a:gd name="T33" fmla="*/ 35 h 431"/>
              <a:gd name="T34" fmla="*/ 139 w 242"/>
              <a:gd name="T35" fmla="*/ 27 h 431"/>
              <a:gd name="T36" fmla="*/ 123 w 242"/>
              <a:gd name="T37" fmla="*/ 21 h 431"/>
              <a:gd name="T38" fmla="*/ 119 w 242"/>
              <a:gd name="T39" fmla="*/ 14 h 431"/>
              <a:gd name="T40" fmla="*/ 99 w 242"/>
              <a:gd name="T41" fmla="*/ 12 h 431"/>
              <a:gd name="T42" fmla="*/ 79 w 242"/>
              <a:gd name="T43" fmla="*/ 12 h 431"/>
              <a:gd name="T44" fmla="*/ 58 w 242"/>
              <a:gd name="T45" fmla="*/ 10 h 431"/>
              <a:gd name="T46" fmla="*/ 37 w 242"/>
              <a:gd name="T47" fmla="*/ 10 h 431"/>
              <a:gd name="T48" fmla="*/ 24 w 242"/>
              <a:gd name="T49" fmla="*/ 0 h 431"/>
              <a:gd name="T50" fmla="*/ 1 w 242"/>
              <a:gd name="T51" fmla="*/ 10 h 431"/>
              <a:gd name="T52" fmla="*/ 0 w 242"/>
              <a:gd name="T53" fmla="*/ 29 h 431"/>
              <a:gd name="T54" fmla="*/ 13 w 242"/>
              <a:gd name="T55" fmla="*/ 74 h 431"/>
              <a:gd name="T56" fmla="*/ 25 w 242"/>
              <a:gd name="T57" fmla="*/ 118 h 431"/>
              <a:gd name="T58" fmla="*/ 37 w 242"/>
              <a:gd name="T59" fmla="*/ 163 h 431"/>
              <a:gd name="T60" fmla="*/ 48 w 242"/>
              <a:gd name="T61" fmla="*/ 206 h 431"/>
              <a:gd name="T62" fmla="*/ 50 w 242"/>
              <a:gd name="T63" fmla="*/ 223 h 431"/>
              <a:gd name="T64" fmla="*/ 47 w 242"/>
              <a:gd name="T65" fmla="*/ 223 h 431"/>
              <a:gd name="T66" fmla="*/ 50 w 242"/>
              <a:gd name="T67" fmla="*/ 259 h 431"/>
              <a:gd name="T68" fmla="*/ 53 w 242"/>
              <a:gd name="T69" fmla="*/ 296 h 431"/>
              <a:gd name="T70" fmla="*/ 56 w 242"/>
              <a:gd name="T71" fmla="*/ 333 h 431"/>
              <a:gd name="T72" fmla="*/ 59 w 242"/>
              <a:gd name="T73" fmla="*/ 371 h 431"/>
              <a:gd name="T74" fmla="*/ 69 w 242"/>
              <a:gd name="T75" fmla="*/ 396 h 431"/>
              <a:gd name="T76" fmla="*/ 79 w 242"/>
              <a:gd name="T77" fmla="*/ 422 h 431"/>
              <a:gd name="T78" fmla="*/ 89 w 242"/>
              <a:gd name="T79" fmla="*/ 400 h 431"/>
              <a:gd name="T80" fmla="*/ 94 w 242"/>
              <a:gd name="T81" fmla="*/ 424 h 431"/>
              <a:gd name="T82" fmla="*/ 122 w 242"/>
              <a:gd name="T83" fmla="*/ 431 h 431"/>
              <a:gd name="T84" fmla="*/ 136 w 242"/>
              <a:gd name="T85" fmla="*/ 418 h 431"/>
              <a:gd name="T86" fmla="*/ 138 w 242"/>
              <a:gd name="T87" fmla="*/ 384 h 431"/>
              <a:gd name="T88" fmla="*/ 140 w 242"/>
              <a:gd name="T89" fmla="*/ 349 h 431"/>
              <a:gd name="T90" fmla="*/ 142 w 242"/>
              <a:gd name="T91" fmla="*/ 316 h 431"/>
              <a:gd name="T92" fmla="*/ 144 w 242"/>
              <a:gd name="T93" fmla="*/ 282 h 4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2"/>
              <a:gd name="T142" fmla="*/ 0 h 431"/>
              <a:gd name="T143" fmla="*/ 242 w 242"/>
              <a:gd name="T144" fmla="*/ 431 h 4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2" h="431">
                <a:moveTo>
                  <a:pt x="144" y="282"/>
                </a:moveTo>
                <a:lnTo>
                  <a:pt x="144" y="231"/>
                </a:lnTo>
                <a:lnTo>
                  <a:pt x="145" y="182"/>
                </a:lnTo>
                <a:lnTo>
                  <a:pt x="162" y="182"/>
                </a:lnTo>
                <a:lnTo>
                  <a:pt x="164" y="149"/>
                </a:lnTo>
                <a:lnTo>
                  <a:pt x="165" y="114"/>
                </a:lnTo>
                <a:lnTo>
                  <a:pt x="165" y="80"/>
                </a:lnTo>
                <a:lnTo>
                  <a:pt x="166" y="47"/>
                </a:lnTo>
                <a:lnTo>
                  <a:pt x="186" y="43"/>
                </a:lnTo>
                <a:lnTo>
                  <a:pt x="207" y="39"/>
                </a:lnTo>
                <a:lnTo>
                  <a:pt x="213" y="51"/>
                </a:lnTo>
                <a:lnTo>
                  <a:pt x="228" y="37"/>
                </a:lnTo>
                <a:lnTo>
                  <a:pt x="242" y="29"/>
                </a:lnTo>
                <a:lnTo>
                  <a:pt x="222" y="18"/>
                </a:lnTo>
                <a:lnTo>
                  <a:pt x="210" y="23"/>
                </a:lnTo>
                <a:lnTo>
                  <a:pt x="183" y="29"/>
                </a:lnTo>
                <a:lnTo>
                  <a:pt x="156" y="35"/>
                </a:lnTo>
                <a:lnTo>
                  <a:pt x="139" y="27"/>
                </a:lnTo>
                <a:lnTo>
                  <a:pt x="123" y="21"/>
                </a:lnTo>
                <a:lnTo>
                  <a:pt x="119" y="14"/>
                </a:lnTo>
                <a:lnTo>
                  <a:pt x="99" y="12"/>
                </a:lnTo>
                <a:lnTo>
                  <a:pt x="79" y="12"/>
                </a:lnTo>
                <a:lnTo>
                  <a:pt x="58" y="10"/>
                </a:lnTo>
                <a:lnTo>
                  <a:pt x="37" y="10"/>
                </a:lnTo>
                <a:lnTo>
                  <a:pt x="24" y="0"/>
                </a:lnTo>
                <a:lnTo>
                  <a:pt x="1" y="10"/>
                </a:lnTo>
                <a:lnTo>
                  <a:pt x="0" y="29"/>
                </a:lnTo>
                <a:lnTo>
                  <a:pt x="13" y="74"/>
                </a:lnTo>
                <a:lnTo>
                  <a:pt x="25" y="118"/>
                </a:lnTo>
                <a:lnTo>
                  <a:pt x="37" y="163"/>
                </a:lnTo>
                <a:lnTo>
                  <a:pt x="48" y="206"/>
                </a:lnTo>
                <a:lnTo>
                  <a:pt x="50" y="223"/>
                </a:lnTo>
                <a:lnTo>
                  <a:pt x="47" y="223"/>
                </a:lnTo>
                <a:lnTo>
                  <a:pt x="50" y="259"/>
                </a:lnTo>
                <a:lnTo>
                  <a:pt x="53" y="296"/>
                </a:lnTo>
                <a:lnTo>
                  <a:pt x="56" y="333"/>
                </a:lnTo>
                <a:lnTo>
                  <a:pt x="59" y="371"/>
                </a:lnTo>
                <a:lnTo>
                  <a:pt x="69" y="396"/>
                </a:lnTo>
                <a:lnTo>
                  <a:pt x="79" y="422"/>
                </a:lnTo>
                <a:lnTo>
                  <a:pt x="89" y="400"/>
                </a:lnTo>
                <a:lnTo>
                  <a:pt x="94" y="424"/>
                </a:lnTo>
                <a:lnTo>
                  <a:pt x="122" y="431"/>
                </a:lnTo>
                <a:lnTo>
                  <a:pt x="136" y="418"/>
                </a:lnTo>
                <a:lnTo>
                  <a:pt x="138" y="384"/>
                </a:lnTo>
                <a:lnTo>
                  <a:pt x="140" y="349"/>
                </a:lnTo>
                <a:lnTo>
                  <a:pt x="142" y="316"/>
                </a:lnTo>
                <a:lnTo>
                  <a:pt x="144" y="28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45" name="Freeform 233"/>
          <p:cNvSpPr>
            <a:spLocks/>
          </p:cNvSpPr>
          <p:nvPr/>
        </p:nvSpPr>
        <p:spPr bwMode="auto">
          <a:xfrm>
            <a:off x="3602568" y="4781550"/>
            <a:ext cx="410633" cy="363538"/>
          </a:xfrm>
          <a:custGeom>
            <a:avLst/>
            <a:gdLst>
              <a:gd name="T0" fmla="*/ 151 w 225"/>
              <a:gd name="T1" fmla="*/ 375 h 475"/>
              <a:gd name="T2" fmla="*/ 147 w 225"/>
              <a:gd name="T3" fmla="*/ 414 h 475"/>
              <a:gd name="T4" fmla="*/ 142 w 225"/>
              <a:gd name="T5" fmla="*/ 453 h 475"/>
              <a:gd name="T6" fmla="*/ 139 w 225"/>
              <a:gd name="T7" fmla="*/ 445 h 475"/>
              <a:gd name="T8" fmla="*/ 118 w 225"/>
              <a:gd name="T9" fmla="*/ 451 h 475"/>
              <a:gd name="T10" fmla="*/ 112 w 225"/>
              <a:gd name="T11" fmla="*/ 471 h 475"/>
              <a:gd name="T12" fmla="*/ 104 w 225"/>
              <a:gd name="T13" fmla="*/ 449 h 475"/>
              <a:gd name="T14" fmla="*/ 82 w 225"/>
              <a:gd name="T15" fmla="*/ 441 h 475"/>
              <a:gd name="T16" fmla="*/ 78 w 225"/>
              <a:gd name="T17" fmla="*/ 437 h 475"/>
              <a:gd name="T18" fmla="*/ 64 w 225"/>
              <a:gd name="T19" fmla="*/ 475 h 475"/>
              <a:gd name="T20" fmla="*/ 51 w 225"/>
              <a:gd name="T21" fmla="*/ 471 h 475"/>
              <a:gd name="T22" fmla="*/ 43 w 225"/>
              <a:gd name="T23" fmla="*/ 437 h 475"/>
              <a:gd name="T24" fmla="*/ 36 w 225"/>
              <a:gd name="T25" fmla="*/ 406 h 475"/>
              <a:gd name="T26" fmla="*/ 31 w 225"/>
              <a:gd name="T27" fmla="*/ 375 h 475"/>
              <a:gd name="T28" fmla="*/ 32 w 225"/>
              <a:gd name="T29" fmla="*/ 347 h 475"/>
              <a:gd name="T30" fmla="*/ 22 w 225"/>
              <a:gd name="T31" fmla="*/ 324 h 475"/>
              <a:gd name="T32" fmla="*/ 16 w 225"/>
              <a:gd name="T33" fmla="*/ 298 h 475"/>
              <a:gd name="T34" fmla="*/ 11 w 225"/>
              <a:gd name="T35" fmla="*/ 281 h 475"/>
              <a:gd name="T36" fmla="*/ 11 w 225"/>
              <a:gd name="T37" fmla="*/ 267 h 475"/>
              <a:gd name="T38" fmla="*/ 20 w 225"/>
              <a:gd name="T39" fmla="*/ 235 h 475"/>
              <a:gd name="T40" fmla="*/ 13 w 225"/>
              <a:gd name="T41" fmla="*/ 233 h 475"/>
              <a:gd name="T42" fmla="*/ 11 w 225"/>
              <a:gd name="T43" fmla="*/ 202 h 475"/>
              <a:gd name="T44" fmla="*/ 12 w 225"/>
              <a:gd name="T45" fmla="*/ 173 h 475"/>
              <a:gd name="T46" fmla="*/ 14 w 225"/>
              <a:gd name="T47" fmla="*/ 153 h 475"/>
              <a:gd name="T48" fmla="*/ 15 w 225"/>
              <a:gd name="T49" fmla="*/ 108 h 475"/>
              <a:gd name="T50" fmla="*/ 18 w 225"/>
              <a:gd name="T51" fmla="*/ 100 h 475"/>
              <a:gd name="T52" fmla="*/ 9 w 225"/>
              <a:gd name="T53" fmla="*/ 71 h 475"/>
              <a:gd name="T54" fmla="*/ 0 w 225"/>
              <a:gd name="T55" fmla="*/ 43 h 475"/>
              <a:gd name="T56" fmla="*/ 23 w 225"/>
              <a:gd name="T57" fmla="*/ 43 h 475"/>
              <a:gd name="T58" fmla="*/ 31 w 225"/>
              <a:gd name="T59" fmla="*/ 33 h 475"/>
              <a:gd name="T60" fmla="*/ 46 w 225"/>
              <a:gd name="T61" fmla="*/ 18 h 475"/>
              <a:gd name="T62" fmla="*/ 61 w 225"/>
              <a:gd name="T63" fmla="*/ 0 h 475"/>
              <a:gd name="T64" fmla="*/ 75 w 225"/>
              <a:gd name="T65" fmla="*/ 2 h 475"/>
              <a:gd name="T66" fmla="*/ 76 w 225"/>
              <a:gd name="T67" fmla="*/ 33 h 475"/>
              <a:gd name="T68" fmla="*/ 78 w 225"/>
              <a:gd name="T69" fmla="*/ 63 h 475"/>
              <a:gd name="T70" fmla="*/ 91 w 225"/>
              <a:gd name="T71" fmla="*/ 90 h 475"/>
              <a:gd name="T72" fmla="*/ 105 w 225"/>
              <a:gd name="T73" fmla="*/ 98 h 475"/>
              <a:gd name="T74" fmla="*/ 121 w 225"/>
              <a:gd name="T75" fmla="*/ 112 h 475"/>
              <a:gd name="T76" fmla="*/ 141 w 225"/>
              <a:gd name="T77" fmla="*/ 135 h 475"/>
              <a:gd name="T78" fmla="*/ 161 w 225"/>
              <a:gd name="T79" fmla="*/ 141 h 475"/>
              <a:gd name="T80" fmla="*/ 166 w 225"/>
              <a:gd name="T81" fmla="*/ 157 h 475"/>
              <a:gd name="T82" fmla="*/ 170 w 225"/>
              <a:gd name="T83" fmla="*/ 194 h 475"/>
              <a:gd name="T84" fmla="*/ 166 w 225"/>
              <a:gd name="T85" fmla="*/ 194 h 475"/>
              <a:gd name="T86" fmla="*/ 173 w 225"/>
              <a:gd name="T87" fmla="*/ 208 h 475"/>
              <a:gd name="T88" fmla="*/ 175 w 225"/>
              <a:gd name="T89" fmla="*/ 235 h 475"/>
              <a:gd name="T90" fmla="*/ 192 w 225"/>
              <a:gd name="T91" fmla="*/ 239 h 475"/>
              <a:gd name="T92" fmla="*/ 208 w 225"/>
              <a:gd name="T93" fmla="*/ 241 h 475"/>
              <a:gd name="T94" fmla="*/ 211 w 225"/>
              <a:gd name="T95" fmla="*/ 273 h 475"/>
              <a:gd name="T96" fmla="*/ 222 w 225"/>
              <a:gd name="T97" fmla="*/ 294 h 475"/>
              <a:gd name="T98" fmla="*/ 225 w 225"/>
              <a:gd name="T99" fmla="*/ 308 h 475"/>
              <a:gd name="T100" fmla="*/ 222 w 225"/>
              <a:gd name="T101" fmla="*/ 335 h 475"/>
              <a:gd name="T102" fmla="*/ 217 w 225"/>
              <a:gd name="T103" fmla="*/ 363 h 475"/>
              <a:gd name="T104" fmla="*/ 220 w 225"/>
              <a:gd name="T105" fmla="*/ 373 h 475"/>
              <a:gd name="T106" fmla="*/ 217 w 225"/>
              <a:gd name="T107" fmla="*/ 379 h 475"/>
              <a:gd name="T108" fmla="*/ 217 w 225"/>
              <a:gd name="T109" fmla="*/ 373 h 475"/>
              <a:gd name="T110" fmla="*/ 199 w 225"/>
              <a:gd name="T111" fmla="*/ 347 h 475"/>
              <a:gd name="T112" fmla="*/ 176 w 225"/>
              <a:gd name="T113" fmla="*/ 353 h 475"/>
              <a:gd name="T114" fmla="*/ 153 w 225"/>
              <a:gd name="T115" fmla="*/ 359 h 475"/>
              <a:gd name="T116" fmla="*/ 151 w 225"/>
              <a:gd name="T117" fmla="*/ 375 h 4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
              <a:gd name="T178" fmla="*/ 0 h 475"/>
              <a:gd name="T179" fmla="*/ 225 w 225"/>
              <a:gd name="T180" fmla="*/ 475 h 4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 h="475">
                <a:moveTo>
                  <a:pt x="151" y="375"/>
                </a:moveTo>
                <a:lnTo>
                  <a:pt x="147" y="414"/>
                </a:lnTo>
                <a:lnTo>
                  <a:pt x="142" y="453"/>
                </a:lnTo>
                <a:lnTo>
                  <a:pt x="139" y="445"/>
                </a:lnTo>
                <a:lnTo>
                  <a:pt x="118" y="451"/>
                </a:lnTo>
                <a:lnTo>
                  <a:pt x="112" y="471"/>
                </a:lnTo>
                <a:lnTo>
                  <a:pt x="104" y="449"/>
                </a:lnTo>
                <a:lnTo>
                  <a:pt x="82" y="441"/>
                </a:lnTo>
                <a:lnTo>
                  <a:pt x="78" y="437"/>
                </a:lnTo>
                <a:lnTo>
                  <a:pt x="64" y="475"/>
                </a:lnTo>
                <a:lnTo>
                  <a:pt x="51" y="471"/>
                </a:lnTo>
                <a:lnTo>
                  <a:pt x="43" y="437"/>
                </a:lnTo>
                <a:lnTo>
                  <a:pt x="36" y="406"/>
                </a:lnTo>
                <a:lnTo>
                  <a:pt x="31" y="375"/>
                </a:lnTo>
                <a:lnTo>
                  <a:pt x="32" y="347"/>
                </a:lnTo>
                <a:lnTo>
                  <a:pt x="22" y="324"/>
                </a:lnTo>
                <a:lnTo>
                  <a:pt x="16" y="298"/>
                </a:lnTo>
                <a:lnTo>
                  <a:pt x="11" y="281"/>
                </a:lnTo>
                <a:lnTo>
                  <a:pt x="11" y="267"/>
                </a:lnTo>
                <a:lnTo>
                  <a:pt x="20" y="235"/>
                </a:lnTo>
                <a:lnTo>
                  <a:pt x="13" y="233"/>
                </a:lnTo>
                <a:lnTo>
                  <a:pt x="11" y="202"/>
                </a:lnTo>
                <a:lnTo>
                  <a:pt x="12" y="173"/>
                </a:lnTo>
                <a:lnTo>
                  <a:pt x="14" y="153"/>
                </a:lnTo>
                <a:lnTo>
                  <a:pt x="15" y="108"/>
                </a:lnTo>
                <a:lnTo>
                  <a:pt x="18" y="100"/>
                </a:lnTo>
                <a:lnTo>
                  <a:pt x="9" y="71"/>
                </a:lnTo>
                <a:lnTo>
                  <a:pt x="0" y="43"/>
                </a:lnTo>
                <a:lnTo>
                  <a:pt x="23" y="43"/>
                </a:lnTo>
                <a:lnTo>
                  <a:pt x="31" y="33"/>
                </a:lnTo>
                <a:lnTo>
                  <a:pt x="46" y="18"/>
                </a:lnTo>
                <a:lnTo>
                  <a:pt x="61" y="0"/>
                </a:lnTo>
                <a:lnTo>
                  <a:pt x="75" y="2"/>
                </a:lnTo>
                <a:lnTo>
                  <a:pt x="76" y="33"/>
                </a:lnTo>
                <a:lnTo>
                  <a:pt x="78" y="63"/>
                </a:lnTo>
                <a:lnTo>
                  <a:pt x="91" y="90"/>
                </a:lnTo>
                <a:lnTo>
                  <a:pt x="105" y="98"/>
                </a:lnTo>
                <a:lnTo>
                  <a:pt x="121" y="112"/>
                </a:lnTo>
                <a:lnTo>
                  <a:pt x="141" y="135"/>
                </a:lnTo>
                <a:lnTo>
                  <a:pt x="161" y="141"/>
                </a:lnTo>
                <a:lnTo>
                  <a:pt x="166" y="157"/>
                </a:lnTo>
                <a:lnTo>
                  <a:pt x="170" y="194"/>
                </a:lnTo>
                <a:lnTo>
                  <a:pt x="166" y="194"/>
                </a:lnTo>
                <a:lnTo>
                  <a:pt x="173" y="208"/>
                </a:lnTo>
                <a:lnTo>
                  <a:pt x="175" y="235"/>
                </a:lnTo>
                <a:lnTo>
                  <a:pt x="192" y="239"/>
                </a:lnTo>
                <a:lnTo>
                  <a:pt x="208" y="241"/>
                </a:lnTo>
                <a:lnTo>
                  <a:pt x="211" y="273"/>
                </a:lnTo>
                <a:lnTo>
                  <a:pt x="222" y="294"/>
                </a:lnTo>
                <a:lnTo>
                  <a:pt x="225" y="308"/>
                </a:lnTo>
                <a:lnTo>
                  <a:pt x="222" y="335"/>
                </a:lnTo>
                <a:lnTo>
                  <a:pt x="217" y="363"/>
                </a:lnTo>
                <a:lnTo>
                  <a:pt x="220" y="373"/>
                </a:lnTo>
                <a:lnTo>
                  <a:pt x="217" y="379"/>
                </a:lnTo>
                <a:lnTo>
                  <a:pt x="217" y="373"/>
                </a:lnTo>
                <a:lnTo>
                  <a:pt x="199" y="347"/>
                </a:lnTo>
                <a:lnTo>
                  <a:pt x="176" y="353"/>
                </a:lnTo>
                <a:lnTo>
                  <a:pt x="153" y="359"/>
                </a:lnTo>
                <a:lnTo>
                  <a:pt x="151" y="37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46" name="Freeform 234"/>
          <p:cNvSpPr>
            <a:spLocks/>
          </p:cNvSpPr>
          <p:nvPr/>
        </p:nvSpPr>
        <p:spPr bwMode="auto">
          <a:xfrm>
            <a:off x="6523567" y="5006976"/>
            <a:ext cx="300567" cy="250825"/>
          </a:xfrm>
          <a:custGeom>
            <a:avLst/>
            <a:gdLst>
              <a:gd name="T0" fmla="*/ 0 w 165"/>
              <a:gd name="T1" fmla="*/ 253 h 328"/>
              <a:gd name="T2" fmla="*/ 0 w 165"/>
              <a:gd name="T3" fmla="*/ 202 h 328"/>
              <a:gd name="T4" fmla="*/ 1 w 165"/>
              <a:gd name="T5" fmla="*/ 153 h 328"/>
              <a:gd name="T6" fmla="*/ 18 w 165"/>
              <a:gd name="T7" fmla="*/ 153 h 328"/>
              <a:gd name="T8" fmla="*/ 20 w 165"/>
              <a:gd name="T9" fmla="*/ 120 h 328"/>
              <a:gd name="T10" fmla="*/ 21 w 165"/>
              <a:gd name="T11" fmla="*/ 85 h 328"/>
              <a:gd name="T12" fmla="*/ 21 w 165"/>
              <a:gd name="T13" fmla="*/ 51 h 328"/>
              <a:gd name="T14" fmla="*/ 22 w 165"/>
              <a:gd name="T15" fmla="*/ 18 h 328"/>
              <a:gd name="T16" fmla="*/ 42 w 165"/>
              <a:gd name="T17" fmla="*/ 14 h 328"/>
              <a:gd name="T18" fmla="*/ 63 w 165"/>
              <a:gd name="T19" fmla="*/ 10 h 328"/>
              <a:gd name="T20" fmla="*/ 69 w 165"/>
              <a:gd name="T21" fmla="*/ 22 h 328"/>
              <a:gd name="T22" fmla="*/ 84 w 165"/>
              <a:gd name="T23" fmla="*/ 8 h 328"/>
              <a:gd name="T24" fmla="*/ 98 w 165"/>
              <a:gd name="T25" fmla="*/ 0 h 328"/>
              <a:gd name="T26" fmla="*/ 108 w 165"/>
              <a:gd name="T27" fmla="*/ 36 h 328"/>
              <a:gd name="T28" fmla="*/ 118 w 165"/>
              <a:gd name="T29" fmla="*/ 71 h 328"/>
              <a:gd name="T30" fmla="*/ 131 w 165"/>
              <a:gd name="T31" fmla="*/ 89 h 328"/>
              <a:gd name="T32" fmla="*/ 134 w 165"/>
              <a:gd name="T33" fmla="*/ 96 h 328"/>
              <a:gd name="T34" fmla="*/ 139 w 165"/>
              <a:gd name="T35" fmla="*/ 106 h 328"/>
              <a:gd name="T36" fmla="*/ 145 w 165"/>
              <a:gd name="T37" fmla="*/ 138 h 328"/>
              <a:gd name="T38" fmla="*/ 161 w 165"/>
              <a:gd name="T39" fmla="*/ 149 h 328"/>
              <a:gd name="T40" fmla="*/ 165 w 165"/>
              <a:gd name="T41" fmla="*/ 157 h 328"/>
              <a:gd name="T42" fmla="*/ 164 w 165"/>
              <a:gd name="T43" fmla="*/ 159 h 328"/>
              <a:gd name="T44" fmla="*/ 141 w 165"/>
              <a:gd name="T45" fmla="*/ 187 h 328"/>
              <a:gd name="T46" fmla="*/ 123 w 165"/>
              <a:gd name="T47" fmla="*/ 214 h 328"/>
              <a:gd name="T48" fmla="*/ 113 w 165"/>
              <a:gd name="T49" fmla="*/ 245 h 328"/>
              <a:gd name="T50" fmla="*/ 102 w 165"/>
              <a:gd name="T51" fmla="*/ 259 h 328"/>
              <a:gd name="T52" fmla="*/ 92 w 165"/>
              <a:gd name="T53" fmla="*/ 289 h 328"/>
              <a:gd name="T54" fmla="*/ 66 w 165"/>
              <a:gd name="T55" fmla="*/ 283 h 328"/>
              <a:gd name="T56" fmla="*/ 52 w 165"/>
              <a:gd name="T57" fmla="*/ 273 h 328"/>
              <a:gd name="T58" fmla="*/ 43 w 165"/>
              <a:gd name="T59" fmla="*/ 296 h 328"/>
              <a:gd name="T60" fmla="*/ 34 w 165"/>
              <a:gd name="T61" fmla="*/ 320 h 328"/>
              <a:gd name="T62" fmla="*/ 14 w 165"/>
              <a:gd name="T63" fmla="*/ 328 h 328"/>
              <a:gd name="T64" fmla="*/ 9 w 165"/>
              <a:gd name="T65" fmla="*/ 322 h 328"/>
              <a:gd name="T66" fmla="*/ 12 w 165"/>
              <a:gd name="T67" fmla="*/ 287 h 328"/>
              <a:gd name="T68" fmla="*/ 0 w 165"/>
              <a:gd name="T69" fmla="*/ 253 h 3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
              <a:gd name="T106" fmla="*/ 0 h 328"/>
              <a:gd name="T107" fmla="*/ 165 w 165"/>
              <a:gd name="T108" fmla="*/ 328 h 3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 h="328">
                <a:moveTo>
                  <a:pt x="0" y="253"/>
                </a:moveTo>
                <a:lnTo>
                  <a:pt x="0" y="202"/>
                </a:lnTo>
                <a:lnTo>
                  <a:pt x="1" y="153"/>
                </a:lnTo>
                <a:lnTo>
                  <a:pt x="18" y="153"/>
                </a:lnTo>
                <a:lnTo>
                  <a:pt x="20" y="120"/>
                </a:lnTo>
                <a:lnTo>
                  <a:pt x="21" y="85"/>
                </a:lnTo>
                <a:lnTo>
                  <a:pt x="21" y="51"/>
                </a:lnTo>
                <a:lnTo>
                  <a:pt x="22" y="18"/>
                </a:lnTo>
                <a:lnTo>
                  <a:pt x="42" y="14"/>
                </a:lnTo>
                <a:lnTo>
                  <a:pt x="63" y="10"/>
                </a:lnTo>
                <a:lnTo>
                  <a:pt x="69" y="22"/>
                </a:lnTo>
                <a:lnTo>
                  <a:pt x="84" y="8"/>
                </a:lnTo>
                <a:lnTo>
                  <a:pt x="98" y="0"/>
                </a:lnTo>
                <a:lnTo>
                  <a:pt x="108" y="36"/>
                </a:lnTo>
                <a:lnTo>
                  <a:pt x="118" y="71"/>
                </a:lnTo>
                <a:lnTo>
                  <a:pt x="131" y="89"/>
                </a:lnTo>
                <a:lnTo>
                  <a:pt x="134" y="96"/>
                </a:lnTo>
                <a:lnTo>
                  <a:pt x="139" y="106"/>
                </a:lnTo>
                <a:lnTo>
                  <a:pt x="145" y="138"/>
                </a:lnTo>
                <a:lnTo>
                  <a:pt x="161" y="149"/>
                </a:lnTo>
                <a:lnTo>
                  <a:pt x="165" y="157"/>
                </a:lnTo>
                <a:lnTo>
                  <a:pt x="164" y="159"/>
                </a:lnTo>
                <a:lnTo>
                  <a:pt x="141" y="187"/>
                </a:lnTo>
                <a:lnTo>
                  <a:pt x="123" y="214"/>
                </a:lnTo>
                <a:lnTo>
                  <a:pt x="113" y="245"/>
                </a:lnTo>
                <a:lnTo>
                  <a:pt x="102" y="259"/>
                </a:lnTo>
                <a:lnTo>
                  <a:pt x="92" y="289"/>
                </a:lnTo>
                <a:lnTo>
                  <a:pt x="66" y="283"/>
                </a:lnTo>
                <a:lnTo>
                  <a:pt x="52" y="273"/>
                </a:lnTo>
                <a:lnTo>
                  <a:pt x="43" y="296"/>
                </a:lnTo>
                <a:lnTo>
                  <a:pt x="34" y="320"/>
                </a:lnTo>
                <a:lnTo>
                  <a:pt x="14" y="328"/>
                </a:lnTo>
                <a:lnTo>
                  <a:pt x="9" y="322"/>
                </a:lnTo>
                <a:lnTo>
                  <a:pt x="12" y="287"/>
                </a:lnTo>
                <a:lnTo>
                  <a:pt x="0" y="25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47" name="Freeform 235"/>
          <p:cNvSpPr>
            <a:spLocks/>
          </p:cNvSpPr>
          <p:nvPr/>
        </p:nvSpPr>
        <p:spPr bwMode="auto">
          <a:xfrm>
            <a:off x="7296151" y="4827588"/>
            <a:ext cx="8467" cy="12700"/>
          </a:xfrm>
          <a:custGeom>
            <a:avLst/>
            <a:gdLst>
              <a:gd name="T0" fmla="*/ 4 w 4"/>
              <a:gd name="T1" fmla="*/ 17 h 17"/>
              <a:gd name="T2" fmla="*/ 4 w 4"/>
              <a:gd name="T3" fmla="*/ 14 h 17"/>
              <a:gd name="T4" fmla="*/ 0 w 4"/>
              <a:gd name="T5" fmla="*/ 0 h 17"/>
              <a:gd name="T6" fmla="*/ 4 w 4"/>
              <a:gd name="T7" fmla="*/ 17 h 17"/>
              <a:gd name="T8" fmla="*/ 0 60000 65536"/>
              <a:gd name="T9" fmla="*/ 0 60000 65536"/>
              <a:gd name="T10" fmla="*/ 0 60000 65536"/>
              <a:gd name="T11" fmla="*/ 0 60000 65536"/>
              <a:gd name="T12" fmla="*/ 0 w 4"/>
              <a:gd name="T13" fmla="*/ 0 h 17"/>
              <a:gd name="T14" fmla="*/ 4 w 4"/>
              <a:gd name="T15" fmla="*/ 17 h 17"/>
            </a:gdLst>
            <a:ahLst/>
            <a:cxnLst>
              <a:cxn ang="T8">
                <a:pos x="T0" y="T1"/>
              </a:cxn>
              <a:cxn ang="T9">
                <a:pos x="T2" y="T3"/>
              </a:cxn>
              <a:cxn ang="T10">
                <a:pos x="T4" y="T5"/>
              </a:cxn>
              <a:cxn ang="T11">
                <a:pos x="T6" y="T7"/>
              </a:cxn>
            </a:cxnLst>
            <a:rect l="T12" t="T13" r="T14" b="T15"/>
            <a:pathLst>
              <a:path w="4" h="17">
                <a:moveTo>
                  <a:pt x="4" y="17"/>
                </a:moveTo>
                <a:lnTo>
                  <a:pt x="4" y="14"/>
                </a:lnTo>
                <a:lnTo>
                  <a:pt x="0" y="0"/>
                </a:lnTo>
                <a:lnTo>
                  <a:pt x="4" y="1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48" name="Freeform 236"/>
          <p:cNvSpPr>
            <a:spLocks/>
          </p:cNvSpPr>
          <p:nvPr/>
        </p:nvSpPr>
        <p:spPr bwMode="auto">
          <a:xfrm>
            <a:off x="6739467" y="5305425"/>
            <a:ext cx="69851" cy="57150"/>
          </a:xfrm>
          <a:custGeom>
            <a:avLst/>
            <a:gdLst>
              <a:gd name="T0" fmla="*/ 17 w 39"/>
              <a:gd name="T1" fmla="*/ 9 h 72"/>
              <a:gd name="T2" fmla="*/ 0 w 39"/>
              <a:gd name="T3" fmla="*/ 41 h 72"/>
              <a:gd name="T4" fmla="*/ 12 w 39"/>
              <a:gd name="T5" fmla="*/ 72 h 72"/>
              <a:gd name="T6" fmla="*/ 18 w 39"/>
              <a:gd name="T7" fmla="*/ 62 h 72"/>
              <a:gd name="T8" fmla="*/ 36 w 39"/>
              <a:gd name="T9" fmla="*/ 39 h 72"/>
              <a:gd name="T10" fmla="*/ 39 w 39"/>
              <a:gd name="T11" fmla="*/ 17 h 72"/>
              <a:gd name="T12" fmla="*/ 24 w 39"/>
              <a:gd name="T13" fmla="*/ 0 h 72"/>
              <a:gd name="T14" fmla="*/ 17 w 39"/>
              <a:gd name="T15" fmla="*/ 9 h 7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72"/>
              <a:gd name="T26" fmla="*/ 39 w 39"/>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72">
                <a:moveTo>
                  <a:pt x="17" y="9"/>
                </a:moveTo>
                <a:lnTo>
                  <a:pt x="0" y="41"/>
                </a:lnTo>
                <a:lnTo>
                  <a:pt x="12" y="72"/>
                </a:lnTo>
                <a:lnTo>
                  <a:pt x="18" y="62"/>
                </a:lnTo>
                <a:lnTo>
                  <a:pt x="36" y="39"/>
                </a:lnTo>
                <a:lnTo>
                  <a:pt x="39" y="17"/>
                </a:lnTo>
                <a:lnTo>
                  <a:pt x="24" y="0"/>
                </a:lnTo>
                <a:lnTo>
                  <a:pt x="17" y="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49" name="Freeform 237"/>
          <p:cNvSpPr>
            <a:spLocks/>
          </p:cNvSpPr>
          <p:nvPr/>
        </p:nvSpPr>
        <p:spPr bwMode="auto">
          <a:xfrm>
            <a:off x="7274984" y="4845050"/>
            <a:ext cx="251883" cy="376238"/>
          </a:xfrm>
          <a:custGeom>
            <a:avLst/>
            <a:gdLst>
              <a:gd name="T0" fmla="*/ 51 w 138"/>
              <a:gd name="T1" fmla="*/ 140 h 489"/>
              <a:gd name="T2" fmla="*/ 44 w 138"/>
              <a:gd name="T3" fmla="*/ 140 h 489"/>
              <a:gd name="T4" fmla="*/ 28 w 138"/>
              <a:gd name="T5" fmla="*/ 155 h 489"/>
              <a:gd name="T6" fmla="*/ 23 w 138"/>
              <a:gd name="T7" fmla="*/ 185 h 489"/>
              <a:gd name="T8" fmla="*/ 19 w 138"/>
              <a:gd name="T9" fmla="*/ 214 h 489"/>
              <a:gd name="T10" fmla="*/ 22 w 138"/>
              <a:gd name="T11" fmla="*/ 249 h 489"/>
              <a:gd name="T12" fmla="*/ 24 w 138"/>
              <a:gd name="T13" fmla="*/ 287 h 489"/>
              <a:gd name="T14" fmla="*/ 16 w 138"/>
              <a:gd name="T15" fmla="*/ 312 h 489"/>
              <a:gd name="T16" fmla="*/ 6 w 138"/>
              <a:gd name="T17" fmla="*/ 336 h 489"/>
              <a:gd name="T18" fmla="*/ 0 w 138"/>
              <a:gd name="T19" fmla="*/ 385 h 489"/>
              <a:gd name="T20" fmla="*/ 4 w 138"/>
              <a:gd name="T21" fmla="*/ 424 h 489"/>
              <a:gd name="T22" fmla="*/ 11 w 138"/>
              <a:gd name="T23" fmla="*/ 471 h 489"/>
              <a:gd name="T24" fmla="*/ 34 w 138"/>
              <a:gd name="T25" fmla="*/ 489 h 489"/>
              <a:gd name="T26" fmla="*/ 50 w 138"/>
              <a:gd name="T27" fmla="*/ 475 h 489"/>
              <a:gd name="T28" fmla="*/ 65 w 138"/>
              <a:gd name="T29" fmla="*/ 461 h 489"/>
              <a:gd name="T30" fmla="*/ 72 w 138"/>
              <a:gd name="T31" fmla="*/ 428 h 489"/>
              <a:gd name="T32" fmla="*/ 78 w 138"/>
              <a:gd name="T33" fmla="*/ 395 h 489"/>
              <a:gd name="T34" fmla="*/ 85 w 138"/>
              <a:gd name="T35" fmla="*/ 361 h 489"/>
              <a:gd name="T36" fmla="*/ 92 w 138"/>
              <a:gd name="T37" fmla="*/ 328 h 489"/>
              <a:gd name="T38" fmla="*/ 98 w 138"/>
              <a:gd name="T39" fmla="*/ 295 h 489"/>
              <a:gd name="T40" fmla="*/ 104 w 138"/>
              <a:gd name="T41" fmla="*/ 263 h 489"/>
              <a:gd name="T42" fmla="*/ 110 w 138"/>
              <a:gd name="T43" fmla="*/ 230 h 489"/>
              <a:gd name="T44" fmla="*/ 117 w 138"/>
              <a:gd name="T45" fmla="*/ 197 h 489"/>
              <a:gd name="T46" fmla="*/ 124 w 138"/>
              <a:gd name="T47" fmla="*/ 173 h 489"/>
              <a:gd name="T48" fmla="*/ 124 w 138"/>
              <a:gd name="T49" fmla="*/ 122 h 489"/>
              <a:gd name="T50" fmla="*/ 133 w 138"/>
              <a:gd name="T51" fmla="*/ 138 h 489"/>
              <a:gd name="T52" fmla="*/ 138 w 138"/>
              <a:gd name="T53" fmla="*/ 118 h 489"/>
              <a:gd name="T54" fmla="*/ 132 w 138"/>
              <a:gd name="T55" fmla="*/ 71 h 489"/>
              <a:gd name="T56" fmla="*/ 126 w 138"/>
              <a:gd name="T57" fmla="*/ 26 h 489"/>
              <a:gd name="T58" fmla="*/ 120 w 138"/>
              <a:gd name="T59" fmla="*/ 0 h 489"/>
              <a:gd name="T60" fmla="*/ 117 w 138"/>
              <a:gd name="T61" fmla="*/ 0 h 489"/>
              <a:gd name="T62" fmla="*/ 111 w 138"/>
              <a:gd name="T63" fmla="*/ 12 h 489"/>
              <a:gd name="T64" fmla="*/ 108 w 138"/>
              <a:gd name="T65" fmla="*/ 49 h 489"/>
              <a:gd name="T66" fmla="*/ 101 w 138"/>
              <a:gd name="T67" fmla="*/ 55 h 489"/>
              <a:gd name="T68" fmla="*/ 98 w 138"/>
              <a:gd name="T69" fmla="*/ 59 h 489"/>
              <a:gd name="T70" fmla="*/ 93 w 138"/>
              <a:gd name="T71" fmla="*/ 55 h 489"/>
              <a:gd name="T72" fmla="*/ 95 w 138"/>
              <a:gd name="T73" fmla="*/ 75 h 489"/>
              <a:gd name="T74" fmla="*/ 90 w 138"/>
              <a:gd name="T75" fmla="*/ 91 h 489"/>
              <a:gd name="T76" fmla="*/ 93 w 138"/>
              <a:gd name="T77" fmla="*/ 95 h 489"/>
              <a:gd name="T78" fmla="*/ 83 w 138"/>
              <a:gd name="T79" fmla="*/ 104 h 489"/>
              <a:gd name="T80" fmla="*/ 84 w 138"/>
              <a:gd name="T81" fmla="*/ 95 h 489"/>
              <a:gd name="T82" fmla="*/ 78 w 138"/>
              <a:gd name="T83" fmla="*/ 118 h 489"/>
              <a:gd name="T84" fmla="*/ 75 w 138"/>
              <a:gd name="T85" fmla="*/ 120 h 489"/>
              <a:gd name="T86" fmla="*/ 71 w 138"/>
              <a:gd name="T87" fmla="*/ 118 h 489"/>
              <a:gd name="T88" fmla="*/ 64 w 138"/>
              <a:gd name="T89" fmla="*/ 138 h 489"/>
              <a:gd name="T90" fmla="*/ 51 w 138"/>
              <a:gd name="T91" fmla="*/ 140 h 4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
              <a:gd name="T139" fmla="*/ 0 h 489"/>
              <a:gd name="T140" fmla="*/ 138 w 138"/>
              <a:gd name="T141" fmla="*/ 489 h 48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 h="489">
                <a:moveTo>
                  <a:pt x="51" y="140"/>
                </a:moveTo>
                <a:lnTo>
                  <a:pt x="44" y="140"/>
                </a:lnTo>
                <a:lnTo>
                  <a:pt x="28" y="155"/>
                </a:lnTo>
                <a:lnTo>
                  <a:pt x="23" y="185"/>
                </a:lnTo>
                <a:lnTo>
                  <a:pt x="19" y="214"/>
                </a:lnTo>
                <a:lnTo>
                  <a:pt x="22" y="249"/>
                </a:lnTo>
                <a:lnTo>
                  <a:pt x="24" y="287"/>
                </a:lnTo>
                <a:lnTo>
                  <a:pt x="16" y="312"/>
                </a:lnTo>
                <a:lnTo>
                  <a:pt x="6" y="336"/>
                </a:lnTo>
                <a:lnTo>
                  <a:pt x="0" y="385"/>
                </a:lnTo>
                <a:lnTo>
                  <a:pt x="4" y="424"/>
                </a:lnTo>
                <a:lnTo>
                  <a:pt x="11" y="471"/>
                </a:lnTo>
                <a:lnTo>
                  <a:pt x="34" y="489"/>
                </a:lnTo>
                <a:lnTo>
                  <a:pt x="50" y="475"/>
                </a:lnTo>
                <a:lnTo>
                  <a:pt x="65" y="461"/>
                </a:lnTo>
                <a:lnTo>
                  <a:pt x="72" y="428"/>
                </a:lnTo>
                <a:lnTo>
                  <a:pt x="78" y="395"/>
                </a:lnTo>
                <a:lnTo>
                  <a:pt x="85" y="361"/>
                </a:lnTo>
                <a:lnTo>
                  <a:pt x="92" y="328"/>
                </a:lnTo>
                <a:lnTo>
                  <a:pt x="98" y="295"/>
                </a:lnTo>
                <a:lnTo>
                  <a:pt x="104" y="263"/>
                </a:lnTo>
                <a:lnTo>
                  <a:pt x="110" y="230"/>
                </a:lnTo>
                <a:lnTo>
                  <a:pt x="117" y="197"/>
                </a:lnTo>
                <a:lnTo>
                  <a:pt x="124" y="173"/>
                </a:lnTo>
                <a:lnTo>
                  <a:pt x="124" y="122"/>
                </a:lnTo>
                <a:lnTo>
                  <a:pt x="133" y="138"/>
                </a:lnTo>
                <a:lnTo>
                  <a:pt x="138" y="118"/>
                </a:lnTo>
                <a:lnTo>
                  <a:pt x="132" y="71"/>
                </a:lnTo>
                <a:lnTo>
                  <a:pt x="126" y="26"/>
                </a:lnTo>
                <a:lnTo>
                  <a:pt x="120" y="0"/>
                </a:lnTo>
                <a:lnTo>
                  <a:pt x="117" y="0"/>
                </a:lnTo>
                <a:lnTo>
                  <a:pt x="111" y="12"/>
                </a:lnTo>
                <a:lnTo>
                  <a:pt x="108" y="49"/>
                </a:lnTo>
                <a:lnTo>
                  <a:pt x="101" y="55"/>
                </a:lnTo>
                <a:lnTo>
                  <a:pt x="98" y="59"/>
                </a:lnTo>
                <a:lnTo>
                  <a:pt x="93" y="55"/>
                </a:lnTo>
                <a:lnTo>
                  <a:pt x="95" y="75"/>
                </a:lnTo>
                <a:lnTo>
                  <a:pt x="90" y="91"/>
                </a:lnTo>
                <a:lnTo>
                  <a:pt x="93" y="95"/>
                </a:lnTo>
                <a:lnTo>
                  <a:pt x="83" y="104"/>
                </a:lnTo>
                <a:lnTo>
                  <a:pt x="84" y="95"/>
                </a:lnTo>
                <a:lnTo>
                  <a:pt x="78" y="118"/>
                </a:lnTo>
                <a:lnTo>
                  <a:pt x="75" y="120"/>
                </a:lnTo>
                <a:lnTo>
                  <a:pt x="71" y="118"/>
                </a:lnTo>
                <a:lnTo>
                  <a:pt x="64" y="138"/>
                </a:lnTo>
                <a:lnTo>
                  <a:pt x="51" y="14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50" name="Freeform 238"/>
          <p:cNvSpPr>
            <a:spLocks/>
          </p:cNvSpPr>
          <p:nvPr/>
        </p:nvSpPr>
        <p:spPr bwMode="auto">
          <a:xfrm>
            <a:off x="6951133" y="4770438"/>
            <a:ext cx="101600" cy="215900"/>
          </a:xfrm>
          <a:custGeom>
            <a:avLst/>
            <a:gdLst>
              <a:gd name="T0" fmla="*/ 32 w 55"/>
              <a:gd name="T1" fmla="*/ 196 h 281"/>
              <a:gd name="T2" fmla="*/ 25 w 55"/>
              <a:gd name="T3" fmla="*/ 234 h 281"/>
              <a:gd name="T4" fmla="*/ 33 w 55"/>
              <a:gd name="T5" fmla="*/ 257 h 281"/>
              <a:gd name="T6" fmla="*/ 41 w 55"/>
              <a:gd name="T7" fmla="*/ 281 h 281"/>
              <a:gd name="T8" fmla="*/ 39 w 55"/>
              <a:gd name="T9" fmla="*/ 261 h 281"/>
              <a:gd name="T10" fmla="*/ 49 w 55"/>
              <a:gd name="T11" fmla="*/ 245 h 281"/>
              <a:gd name="T12" fmla="*/ 51 w 55"/>
              <a:gd name="T13" fmla="*/ 218 h 281"/>
              <a:gd name="T14" fmla="*/ 55 w 55"/>
              <a:gd name="T15" fmla="*/ 191 h 281"/>
              <a:gd name="T16" fmla="*/ 44 w 55"/>
              <a:gd name="T17" fmla="*/ 171 h 281"/>
              <a:gd name="T18" fmla="*/ 33 w 55"/>
              <a:gd name="T19" fmla="*/ 149 h 281"/>
              <a:gd name="T20" fmla="*/ 30 w 55"/>
              <a:gd name="T21" fmla="*/ 114 h 281"/>
              <a:gd name="T22" fmla="*/ 34 w 55"/>
              <a:gd name="T23" fmla="*/ 87 h 281"/>
              <a:gd name="T24" fmla="*/ 39 w 55"/>
              <a:gd name="T25" fmla="*/ 79 h 281"/>
              <a:gd name="T26" fmla="*/ 40 w 55"/>
              <a:gd name="T27" fmla="*/ 79 h 281"/>
              <a:gd name="T28" fmla="*/ 35 w 55"/>
              <a:gd name="T29" fmla="*/ 51 h 281"/>
              <a:gd name="T30" fmla="*/ 29 w 55"/>
              <a:gd name="T31" fmla="*/ 12 h 281"/>
              <a:gd name="T32" fmla="*/ 23 w 55"/>
              <a:gd name="T33" fmla="*/ 6 h 281"/>
              <a:gd name="T34" fmla="*/ 5 w 55"/>
              <a:gd name="T35" fmla="*/ 0 h 281"/>
              <a:gd name="T36" fmla="*/ 6 w 55"/>
              <a:gd name="T37" fmla="*/ 8 h 281"/>
              <a:gd name="T38" fmla="*/ 17 w 55"/>
              <a:gd name="T39" fmla="*/ 40 h 281"/>
              <a:gd name="T40" fmla="*/ 13 w 55"/>
              <a:gd name="T41" fmla="*/ 51 h 281"/>
              <a:gd name="T42" fmla="*/ 12 w 55"/>
              <a:gd name="T43" fmla="*/ 79 h 281"/>
              <a:gd name="T44" fmla="*/ 12 w 55"/>
              <a:gd name="T45" fmla="*/ 108 h 281"/>
              <a:gd name="T46" fmla="*/ 8 w 55"/>
              <a:gd name="T47" fmla="*/ 116 h 281"/>
              <a:gd name="T48" fmla="*/ 0 w 55"/>
              <a:gd name="T49" fmla="*/ 151 h 281"/>
              <a:gd name="T50" fmla="*/ 7 w 55"/>
              <a:gd name="T51" fmla="*/ 169 h 281"/>
              <a:gd name="T52" fmla="*/ 13 w 55"/>
              <a:gd name="T53" fmla="*/ 183 h 281"/>
              <a:gd name="T54" fmla="*/ 24 w 55"/>
              <a:gd name="T55" fmla="*/ 185 h 281"/>
              <a:gd name="T56" fmla="*/ 32 w 55"/>
              <a:gd name="T57" fmla="*/ 196 h 2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
              <a:gd name="T88" fmla="*/ 0 h 281"/>
              <a:gd name="T89" fmla="*/ 55 w 55"/>
              <a:gd name="T90" fmla="*/ 281 h 2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 h="281">
                <a:moveTo>
                  <a:pt x="32" y="196"/>
                </a:moveTo>
                <a:lnTo>
                  <a:pt x="25" y="234"/>
                </a:lnTo>
                <a:lnTo>
                  <a:pt x="33" y="257"/>
                </a:lnTo>
                <a:lnTo>
                  <a:pt x="41" y="281"/>
                </a:lnTo>
                <a:lnTo>
                  <a:pt x="39" y="261"/>
                </a:lnTo>
                <a:lnTo>
                  <a:pt x="49" y="245"/>
                </a:lnTo>
                <a:lnTo>
                  <a:pt x="51" y="218"/>
                </a:lnTo>
                <a:lnTo>
                  <a:pt x="55" y="191"/>
                </a:lnTo>
                <a:lnTo>
                  <a:pt x="44" y="171"/>
                </a:lnTo>
                <a:lnTo>
                  <a:pt x="33" y="149"/>
                </a:lnTo>
                <a:lnTo>
                  <a:pt x="30" y="114"/>
                </a:lnTo>
                <a:lnTo>
                  <a:pt x="34" y="87"/>
                </a:lnTo>
                <a:lnTo>
                  <a:pt x="39" y="79"/>
                </a:lnTo>
                <a:lnTo>
                  <a:pt x="40" y="79"/>
                </a:lnTo>
                <a:lnTo>
                  <a:pt x="35" y="51"/>
                </a:lnTo>
                <a:lnTo>
                  <a:pt x="29" y="12"/>
                </a:lnTo>
                <a:lnTo>
                  <a:pt x="23" y="6"/>
                </a:lnTo>
                <a:lnTo>
                  <a:pt x="5" y="0"/>
                </a:lnTo>
                <a:lnTo>
                  <a:pt x="6" y="8"/>
                </a:lnTo>
                <a:lnTo>
                  <a:pt x="17" y="40"/>
                </a:lnTo>
                <a:lnTo>
                  <a:pt x="13" y="51"/>
                </a:lnTo>
                <a:lnTo>
                  <a:pt x="12" y="79"/>
                </a:lnTo>
                <a:lnTo>
                  <a:pt x="12" y="108"/>
                </a:lnTo>
                <a:lnTo>
                  <a:pt x="8" y="116"/>
                </a:lnTo>
                <a:lnTo>
                  <a:pt x="0" y="151"/>
                </a:lnTo>
                <a:lnTo>
                  <a:pt x="7" y="169"/>
                </a:lnTo>
                <a:lnTo>
                  <a:pt x="13" y="183"/>
                </a:lnTo>
                <a:lnTo>
                  <a:pt x="24" y="185"/>
                </a:lnTo>
                <a:lnTo>
                  <a:pt x="32" y="19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51" name="Freeform 239"/>
          <p:cNvSpPr>
            <a:spLocks/>
          </p:cNvSpPr>
          <p:nvPr/>
        </p:nvSpPr>
        <p:spPr bwMode="auto">
          <a:xfrm>
            <a:off x="6866468" y="4802188"/>
            <a:ext cx="345017" cy="455612"/>
          </a:xfrm>
          <a:custGeom>
            <a:avLst/>
            <a:gdLst>
              <a:gd name="T0" fmla="*/ 76 w 189"/>
              <a:gd name="T1" fmla="*/ 347 h 594"/>
              <a:gd name="T2" fmla="*/ 83 w 189"/>
              <a:gd name="T3" fmla="*/ 335 h 594"/>
              <a:gd name="T4" fmla="*/ 116 w 189"/>
              <a:gd name="T5" fmla="*/ 274 h 594"/>
              <a:gd name="T6" fmla="*/ 147 w 189"/>
              <a:gd name="T7" fmla="*/ 241 h 594"/>
              <a:gd name="T8" fmla="*/ 184 w 189"/>
              <a:gd name="T9" fmla="*/ 172 h 594"/>
              <a:gd name="T10" fmla="*/ 187 w 189"/>
              <a:gd name="T11" fmla="*/ 145 h 594"/>
              <a:gd name="T12" fmla="*/ 187 w 189"/>
              <a:gd name="T13" fmla="*/ 74 h 594"/>
              <a:gd name="T14" fmla="*/ 188 w 189"/>
              <a:gd name="T15" fmla="*/ 0 h 594"/>
              <a:gd name="T16" fmla="*/ 167 w 189"/>
              <a:gd name="T17" fmla="*/ 17 h 594"/>
              <a:gd name="T18" fmla="*/ 139 w 189"/>
              <a:gd name="T19" fmla="*/ 35 h 594"/>
              <a:gd name="T20" fmla="*/ 105 w 189"/>
              <a:gd name="T21" fmla="*/ 37 h 594"/>
              <a:gd name="T22" fmla="*/ 86 w 189"/>
              <a:gd name="T23" fmla="*/ 39 h 594"/>
              <a:gd name="T24" fmla="*/ 77 w 189"/>
              <a:gd name="T25" fmla="*/ 74 h 594"/>
              <a:gd name="T26" fmla="*/ 91 w 189"/>
              <a:gd name="T27" fmla="*/ 131 h 594"/>
              <a:gd name="T28" fmla="*/ 98 w 189"/>
              <a:gd name="T29" fmla="*/ 178 h 594"/>
              <a:gd name="T30" fmla="*/ 86 w 189"/>
              <a:gd name="T31" fmla="*/ 221 h 594"/>
              <a:gd name="T32" fmla="*/ 80 w 189"/>
              <a:gd name="T33" fmla="*/ 217 h 594"/>
              <a:gd name="T34" fmla="*/ 79 w 189"/>
              <a:gd name="T35" fmla="*/ 156 h 594"/>
              <a:gd name="T36" fmla="*/ 60 w 189"/>
              <a:gd name="T37" fmla="*/ 143 h 594"/>
              <a:gd name="T38" fmla="*/ 41 w 189"/>
              <a:gd name="T39" fmla="*/ 139 h 594"/>
              <a:gd name="T40" fmla="*/ 13 w 189"/>
              <a:gd name="T41" fmla="*/ 158 h 594"/>
              <a:gd name="T42" fmla="*/ 2 w 189"/>
              <a:gd name="T43" fmla="*/ 188 h 594"/>
              <a:gd name="T44" fmla="*/ 11 w 189"/>
              <a:gd name="T45" fmla="*/ 200 h 594"/>
              <a:gd name="T46" fmla="*/ 47 w 189"/>
              <a:gd name="T47" fmla="*/ 227 h 594"/>
              <a:gd name="T48" fmla="*/ 43 w 189"/>
              <a:gd name="T49" fmla="*/ 302 h 594"/>
              <a:gd name="T50" fmla="*/ 39 w 189"/>
              <a:gd name="T51" fmla="*/ 366 h 594"/>
              <a:gd name="T52" fmla="*/ 23 w 189"/>
              <a:gd name="T53" fmla="*/ 413 h 594"/>
              <a:gd name="T54" fmla="*/ 16 w 189"/>
              <a:gd name="T55" fmla="*/ 460 h 594"/>
              <a:gd name="T56" fmla="*/ 20 w 189"/>
              <a:gd name="T57" fmla="*/ 523 h 594"/>
              <a:gd name="T58" fmla="*/ 21 w 189"/>
              <a:gd name="T59" fmla="*/ 594 h 594"/>
              <a:gd name="T60" fmla="*/ 36 w 189"/>
              <a:gd name="T61" fmla="*/ 570 h 594"/>
              <a:gd name="T62" fmla="*/ 52 w 189"/>
              <a:gd name="T63" fmla="*/ 531 h 594"/>
              <a:gd name="T64" fmla="*/ 82 w 189"/>
              <a:gd name="T65" fmla="*/ 502 h 594"/>
              <a:gd name="T66" fmla="*/ 84 w 189"/>
              <a:gd name="T67" fmla="*/ 455 h 594"/>
              <a:gd name="T68" fmla="*/ 83 w 189"/>
              <a:gd name="T69" fmla="*/ 433 h 594"/>
              <a:gd name="T70" fmla="*/ 77 w 189"/>
              <a:gd name="T71" fmla="*/ 370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9"/>
              <a:gd name="T109" fmla="*/ 0 h 594"/>
              <a:gd name="T110" fmla="*/ 189 w 189"/>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9" h="594">
                <a:moveTo>
                  <a:pt x="77" y="370"/>
                </a:moveTo>
                <a:lnTo>
                  <a:pt x="76" y="347"/>
                </a:lnTo>
                <a:lnTo>
                  <a:pt x="75" y="337"/>
                </a:lnTo>
                <a:lnTo>
                  <a:pt x="83" y="335"/>
                </a:lnTo>
                <a:lnTo>
                  <a:pt x="103" y="306"/>
                </a:lnTo>
                <a:lnTo>
                  <a:pt x="116" y="274"/>
                </a:lnTo>
                <a:lnTo>
                  <a:pt x="131" y="256"/>
                </a:lnTo>
                <a:lnTo>
                  <a:pt x="147" y="241"/>
                </a:lnTo>
                <a:lnTo>
                  <a:pt x="170" y="215"/>
                </a:lnTo>
                <a:lnTo>
                  <a:pt x="184" y="172"/>
                </a:lnTo>
                <a:lnTo>
                  <a:pt x="189" y="143"/>
                </a:lnTo>
                <a:lnTo>
                  <a:pt x="187" y="145"/>
                </a:lnTo>
                <a:lnTo>
                  <a:pt x="184" y="92"/>
                </a:lnTo>
                <a:lnTo>
                  <a:pt x="187" y="74"/>
                </a:lnTo>
                <a:lnTo>
                  <a:pt x="187" y="25"/>
                </a:lnTo>
                <a:lnTo>
                  <a:pt x="188" y="0"/>
                </a:lnTo>
                <a:lnTo>
                  <a:pt x="185" y="0"/>
                </a:lnTo>
                <a:lnTo>
                  <a:pt x="167" y="17"/>
                </a:lnTo>
                <a:lnTo>
                  <a:pt x="148" y="33"/>
                </a:lnTo>
                <a:lnTo>
                  <a:pt x="139" y="35"/>
                </a:lnTo>
                <a:lnTo>
                  <a:pt x="126" y="43"/>
                </a:lnTo>
                <a:lnTo>
                  <a:pt x="105" y="37"/>
                </a:lnTo>
                <a:lnTo>
                  <a:pt x="95" y="39"/>
                </a:lnTo>
                <a:lnTo>
                  <a:pt x="86" y="39"/>
                </a:lnTo>
                <a:lnTo>
                  <a:pt x="81" y="47"/>
                </a:lnTo>
                <a:lnTo>
                  <a:pt x="77" y="74"/>
                </a:lnTo>
                <a:lnTo>
                  <a:pt x="80" y="109"/>
                </a:lnTo>
                <a:lnTo>
                  <a:pt x="91" y="131"/>
                </a:lnTo>
                <a:lnTo>
                  <a:pt x="102" y="151"/>
                </a:lnTo>
                <a:lnTo>
                  <a:pt x="98" y="178"/>
                </a:lnTo>
                <a:lnTo>
                  <a:pt x="96" y="205"/>
                </a:lnTo>
                <a:lnTo>
                  <a:pt x="86" y="221"/>
                </a:lnTo>
                <a:lnTo>
                  <a:pt x="88" y="241"/>
                </a:lnTo>
                <a:lnTo>
                  <a:pt x="80" y="217"/>
                </a:lnTo>
                <a:lnTo>
                  <a:pt x="72" y="194"/>
                </a:lnTo>
                <a:lnTo>
                  <a:pt x="79" y="156"/>
                </a:lnTo>
                <a:lnTo>
                  <a:pt x="71" y="145"/>
                </a:lnTo>
                <a:lnTo>
                  <a:pt x="60" y="143"/>
                </a:lnTo>
                <a:lnTo>
                  <a:pt x="54" y="129"/>
                </a:lnTo>
                <a:lnTo>
                  <a:pt x="41" y="139"/>
                </a:lnTo>
                <a:lnTo>
                  <a:pt x="27" y="149"/>
                </a:lnTo>
                <a:lnTo>
                  <a:pt x="13" y="158"/>
                </a:lnTo>
                <a:lnTo>
                  <a:pt x="0" y="168"/>
                </a:lnTo>
                <a:lnTo>
                  <a:pt x="2" y="188"/>
                </a:lnTo>
                <a:lnTo>
                  <a:pt x="2" y="202"/>
                </a:lnTo>
                <a:lnTo>
                  <a:pt x="11" y="200"/>
                </a:lnTo>
                <a:lnTo>
                  <a:pt x="29" y="213"/>
                </a:lnTo>
                <a:lnTo>
                  <a:pt x="47" y="227"/>
                </a:lnTo>
                <a:lnTo>
                  <a:pt x="47" y="270"/>
                </a:lnTo>
                <a:lnTo>
                  <a:pt x="43" y="302"/>
                </a:lnTo>
                <a:lnTo>
                  <a:pt x="45" y="335"/>
                </a:lnTo>
                <a:lnTo>
                  <a:pt x="39" y="366"/>
                </a:lnTo>
                <a:lnTo>
                  <a:pt x="34" y="396"/>
                </a:lnTo>
                <a:lnTo>
                  <a:pt x="23" y="413"/>
                </a:lnTo>
                <a:lnTo>
                  <a:pt x="12" y="433"/>
                </a:lnTo>
                <a:lnTo>
                  <a:pt x="16" y="460"/>
                </a:lnTo>
                <a:lnTo>
                  <a:pt x="19" y="486"/>
                </a:lnTo>
                <a:lnTo>
                  <a:pt x="20" y="523"/>
                </a:lnTo>
                <a:lnTo>
                  <a:pt x="20" y="562"/>
                </a:lnTo>
                <a:lnTo>
                  <a:pt x="21" y="594"/>
                </a:lnTo>
                <a:lnTo>
                  <a:pt x="34" y="594"/>
                </a:lnTo>
                <a:lnTo>
                  <a:pt x="36" y="570"/>
                </a:lnTo>
                <a:lnTo>
                  <a:pt x="31" y="562"/>
                </a:lnTo>
                <a:lnTo>
                  <a:pt x="52" y="531"/>
                </a:lnTo>
                <a:lnTo>
                  <a:pt x="68" y="515"/>
                </a:lnTo>
                <a:lnTo>
                  <a:pt x="82" y="502"/>
                </a:lnTo>
                <a:lnTo>
                  <a:pt x="82" y="486"/>
                </a:lnTo>
                <a:lnTo>
                  <a:pt x="84" y="455"/>
                </a:lnTo>
                <a:lnTo>
                  <a:pt x="86" y="421"/>
                </a:lnTo>
                <a:lnTo>
                  <a:pt x="83" y="433"/>
                </a:lnTo>
                <a:lnTo>
                  <a:pt x="81" y="402"/>
                </a:lnTo>
                <a:lnTo>
                  <a:pt x="77" y="37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52" name="Freeform 240"/>
          <p:cNvSpPr>
            <a:spLocks/>
          </p:cNvSpPr>
          <p:nvPr/>
        </p:nvSpPr>
        <p:spPr bwMode="auto">
          <a:xfrm>
            <a:off x="6405034" y="5129213"/>
            <a:ext cx="522817" cy="347662"/>
          </a:xfrm>
          <a:custGeom>
            <a:avLst/>
            <a:gdLst>
              <a:gd name="T0" fmla="*/ 63 w 287"/>
              <a:gd name="T1" fmla="*/ 128 h 457"/>
              <a:gd name="T2" fmla="*/ 59 w 287"/>
              <a:gd name="T3" fmla="*/ 196 h 457"/>
              <a:gd name="T4" fmla="*/ 43 w 287"/>
              <a:gd name="T5" fmla="*/ 243 h 457"/>
              <a:gd name="T6" fmla="*/ 10 w 287"/>
              <a:gd name="T7" fmla="*/ 212 h 457"/>
              <a:gd name="T8" fmla="*/ 7 w 287"/>
              <a:gd name="T9" fmla="*/ 267 h 457"/>
              <a:gd name="T10" fmla="*/ 22 w 287"/>
              <a:gd name="T11" fmla="*/ 334 h 457"/>
              <a:gd name="T12" fmla="*/ 22 w 287"/>
              <a:gd name="T13" fmla="*/ 383 h 457"/>
              <a:gd name="T14" fmla="*/ 28 w 287"/>
              <a:gd name="T15" fmla="*/ 438 h 457"/>
              <a:gd name="T16" fmla="*/ 43 w 287"/>
              <a:gd name="T17" fmla="*/ 447 h 457"/>
              <a:gd name="T18" fmla="*/ 72 w 287"/>
              <a:gd name="T19" fmla="*/ 445 h 457"/>
              <a:gd name="T20" fmla="*/ 109 w 287"/>
              <a:gd name="T21" fmla="*/ 434 h 457"/>
              <a:gd name="T22" fmla="*/ 151 w 287"/>
              <a:gd name="T23" fmla="*/ 428 h 457"/>
              <a:gd name="T24" fmla="*/ 180 w 287"/>
              <a:gd name="T25" fmla="*/ 402 h 457"/>
              <a:gd name="T26" fmla="*/ 211 w 287"/>
              <a:gd name="T27" fmla="*/ 361 h 457"/>
              <a:gd name="T28" fmla="*/ 233 w 287"/>
              <a:gd name="T29" fmla="*/ 318 h 457"/>
              <a:gd name="T30" fmla="*/ 258 w 287"/>
              <a:gd name="T31" fmla="*/ 269 h 457"/>
              <a:gd name="T32" fmla="*/ 280 w 287"/>
              <a:gd name="T33" fmla="*/ 204 h 457"/>
              <a:gd name="T34" fmla="*/ 274 w 287"/>
              <a:gd name="T35" fmla="*/ 169 h 457"/>
              <a:gd name="T36" fmla="*/ 254 w 287"/>
              <a:gd name="T37" fmla="*/ 175 h 457"/>
              <a:gd name="T38" fmla="*/ 263 w 287"/>
              <a:gd name="T39" fmla="*/ 130 h 457"/>
              <a:gd name="T40" fmla="*/ 273 w 287"/>
              <a:gd name="T41" fmla="*/ 98 h 457"/>
              <a:gd name="T42" fmla="*/ 269 w 287"/>
              <a:gd name="T43" fmla="*/ 35 h 457"/>
              <a:gd name="T44" fmla="*/ 249 w 287"/>
              <a:gd name="T45" fmla="*/ 4 h 457"/>
              <a:gd name="T46" fmla="*/ 229 w 287"/>
              <a:gd name="T47" fmla="*/ 0 h 457"/>
              <a:gd name="T48" fmla="*/ 188 w 287"/>
              <a:gd name="T49" fmla="*/ 55 h 457"/>
              <a:gd name="T50" fmla="*/ 167 w 287"/>
              <a:gd name="T51" fmla="*/ 100 h 457"/>
              <a:gd name="T52" fmla="*/ 131 w 287"/>
              <a:gd name="T53" fmla="*/ 124 h 457"/>
              <a:gd name="T54" fmla="*/ 108 w 287"/>
              <a:gd name="T55" fmla="*/ 137 h 457"/>
              <a:gd name="T56" fmla="*/ 79 w 287"/>
              <a:gd name="T57" fmla="*/ 169 h 457"/>
              <a:gd name="T58" fmla="*/ 77 w 287"/>
              <a:gd name="T59" fmla="*/ 128 h 457"/>
              <a:gd name="T60" fmla="*/ 200 w 287"/>
              <a:gd name="T61" fmla="*/ 243 h 457"/>
              <a:gd name="T62" fmla="*/ 195 w 287"/>
              <a:gd name="T63" fmla="*/ 306 h 457"/>
              <a:gd name="T64" fmla="*/ 219 w 287"/>
              <a:gd name="T65" fmla="*/ 273 h 457"/>
              <a:gd name="T66" fmla="*/ 207 w 287"/>
              <a:gd name="T67" fmla="*/ 234 h 457"/>
              <a:gd name="T68" fmla="*/ 65 w 287"/>
              <a:gd name="T69" fmla="*/ 94 h 4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7"/>
              <a:gd name="T106" fmla="*/ 0 h 457"/>
              <a:gd name="T107" fmla="*/ 287 w 287"/>
              <a:gd name="T108" fmla="*/ 457 h 4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7" h="457">
                <a:moveTo>
                  <a:pt x="65" y="94"/>
                </a:moveTo>
                <a:lnTo>
                  <a:pt x="63" y="128"/>
                </a:lnTo>
                <a:lnTo>
                  <a:pt x="61" y="161"/>
                </a:lnTo>
                <a:lnTo>
                  <a:pt x="59" y="196"/>
                </a:lnTo>
                <a:lnTo>
                  <a:pt x="57" y="230"/>
                </a:lnTo>
                <a:lnTo>
                  <a:pt x="43" y="243"/>
                </a:lnTo>
                <a:lnTo>
                  <a:pt x="15" y="236"/>
                </a:lnTo>
                <a:lnTo>
                  <a:pt x="10" y="212"/>
                </a:lnTo>
                <a:lnTo>
                  <a:pt x="0" y="234"/>
                </a:lnTo>
                <a:lnTo>
                  <a:pt x="7" y="267"/>
                </a:lnTo>
                <a:lnTo>
                  <a:pt x="14" y="300"/>
                </a:lnTo>
                <a:lnTo>
                  <a:pt x="22" y="334"/>
                </a:lnTo>
                <a:lnTo>
                  <a:pt x="28" y="367"/>
                </a:lnTo>
                <a:lnTo>
                  <a:pt x="22" y="383"/>
                </a:lnTo>
                <a:lnTo>
                  <a:pt x="23" y="400"/>
                </a:lnTo>
                <a:lnTo>
                  <a:pt x="28" y="438"/>
                </a:lnTo>
                <a:lnTo>
                  <a:pt x="34" y="436"/>
                </a:lnTo>
                <a:lnTo>
                  <a:pt x="43" y="447"/>
                </a:lnTo>
                <a:lnTo>
                  <a:pt x="55" y="457"/>
                </a:lnTo>
                <a:lnTo>
                  <a:pt x="72" y="445"/>
                </a:lnTo>
                <a:lnTo>
                  <a:pt x="90" y="436"/>
                </a:lnTo>
                <a:lnTo>
                  <a:pt x="109" y="434"/>
                </a:lnTo>
                <a:lnTo>
                  <a:pt x="128" y="434"/>
                </a:lnTo>
                <a:lnTo>
                  <a:pt x="151" y="428"/>
                </a:lnTo>
                <a:lnTo>
                  <a:pt x="162" y="422"/>
                </a:lnTo>
                <a:lnTo>
                  <a:pt x="180" y="402"/>
                </a:lnTo>
                <a:lnTo>
                  <a:pt x="199" y="383"/>
                </a:lnTo>
                <a:lnTo>
                  <a:pt x="211" y="361"/>
                </a:lnTo>
                <a:lnTo>
                  <a:pt x="222" y="339"/>
                </a:lnTo>
                <a:lnTo>
                  <a:pt x="233" y="318"/>
                </a:lnTo>
                <a:lnTo>
                  <a:pt x="244" y="296"/>
                </a:lnTo>
                <a:lnTo>
                  <a:pt x="258" y="269"/>
                </a:lnTo>
                <a:lnTo>
                  <a:pt x="271" y="241"/>
                </a:lnTo>
                <a:lnTo>
                  <a:pt x="280" y="204"/>
                </a:lnTo>
                <a:lnTo>
                  <a:pt x="287" y="169"/>
                </a:lnTo>
                <a:lnTo>
                  <a:pt x="274" y="169"/>
                </a:lnTo>
                <a:lnTo>
                  <a:pt x="271" y="185"/>
                </a:lnTo>
                <a:lnTo>
                  <a:pt x="254" y="175"/>
                </a:lnTo>
                <a:lnTo>
                  <a:pt x="255" y="147"/>
                </a:lnTo>
                <a:lnTo>
                  <a:pt x="263" y="130"/>
                </a:lnTo>
                <a:lnTo>
                  <a:pt x="273" y="137"/>
                </a:lnTo>
                <a:lnTo>
                  <a:pt x="273" y="98"/>
                </a:lnTo>
                <a:lnTo>
                  <a:pt x="272" y="61"/>
                </a:lnTo>
                <a:lnTo>
                  <a:pt x="269" y="35"/>
                </a:lnTo>
                <a:lnTo>
                  <a:pt x="265" y="8"/>
                </a:lnTo>
                <a:lnTo>
                  <a:pt x="249" y="4"/>
                </a:lnTo>
                <a:lnTo>
                  <a:pt x="231" y="0"/>
                </a:lnTo>
                <a:lnTo>
                  <a:pt x="229" y="0"/>
                </a:lnTo>
                <a:lnTo>
                  <a:pt x="206" y="28"/>
                </a:lnTo>
                <a:lnTo>
                  <a:pt x="188" y="55"/>
                </a:lnTo>
                <a:lnTo>
                  <a:pt x="178" y="86"/>
                </a:lnTo>
                <a:lnTo>
                  <a:pt x="167" y="100"/>
                </a:lnTo>
                <a:lnTo>
                  <a:pt x="157" y="130"/>
                </a:lnTo>
                <a:lnTo>
                  <a:pt x="131" y="124"/>
                </a:lnTo>
                <a:lnTo>
                  <a:pt x="117" y="114"/>
                </a:lnTo>
                <a:lnTo>
                  <a:pt x="108" y="137"/>
                </a:lnTo>
                <a:lnTo>
                  <a:pt x="99" y="161"/>
                </a:lnTo>
                <a:lnTo>
                  <a:pt x="79" y="169"/>
                </a:lnTo>
                <a:lnTo>
                  <a:pt x="74" y="163"/>
                </a:lnTo>
                <a:lnTo>
                  <a:pt x="77" y="128"/>
                </a:lnTo>
                <a:lnTo>
                  <a:pt x="65" y="94"/>
                </a:lnTo>
                <a:lnTo>
                  <a:pt x="200" y="243"/>
                </a:lnTo>
                <a:lnTo>
                  <a:pt x="183" y="275"/>
                </a:lnTo>
                <a:lnTo>
                  <a:pt x="195" y="306"/>
                </a:lnTo>
                <a:lnTo>
                  <a:pt x="201" y="296"/>
                </a:lnTo>
                <a:lnTo>
                  <a:pt x="219" y="273"/>
                </a:lnTo>
                <a:lnTo>
                  <a:pt x="222" y="251"/>
                </a:lnTo>
                <a:lnTo>
                  <a:pt x="207" y="234"/>
                </a:lnTo>
                <a:lnTo>
                  <a:pt x="200" y="243"/>
                </a:lnTo>
                <a:lnTo>
                  <a:pt x="65" y="9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4753" name="Freeform 241"/>
          <p:cNvSpPr>
            <a:spLocks/>
          </p:cNvSpPr>
          <p:nvPr/>
        </p:nvSpPr>
        <p:spPr bwMode="auto">
          <a:xfrm>
            <a:off x="6405034" y="5129213"/>
            <a:ext cx="522817" cy="347662"/>
          </a:xfrm>
          <a:custGeom>
            <a:avLst/>
            <a:gdLst>
              <a:gd name="T0" fmla="*/ 65 w 287"/>
              <a:gd name="T1" fmla="*/ 94 h 457"/>
              <a:gd name="T2" fmla="*/ 63 w 287"/>
              <a:gd name="T3" fmla="*/ 128 h 457"/>
              <a:gd name="T4" fmla="*/ 61 w 287"/>
              <a:gd name="T5" fmla="*/ 161 h 457"/>
              <a:gd name="T6" fmla="*/ 59 w 287"/>
              <a:gd name="T7" fmla="*/ 196 h 457"/>
              <a:gd name="T8" fmla="*/ 57 w 287"/>
              <a:gd name="T9" fmla="*/ 230 h 457"/>
              <a:gd name="T10" fmla="*/ 43 w 287"/>
              <a:gd name="T11" fmla="*/ 243 h 457"/>
              <a:gd name="T12" fmla="*/ 15 w 287"/>
              <a:gd name="T13" fmla="*/ 236 h 457"/>
              <a:gd name="T14" fmla="*/ 10 w 287"/>
              <a:gd name="T15" fmla="*/ 212 h 457"/>
              <a:gd name="T16" fmla="*/ 0 w 287"/>
              <a:gd name="T17" fmla="*/ 234 h 457"/>
              <a:gd name="T18" fmla="*/ 7 w 287"/>
              <a:gd name="T19" fmla="*/ 267 h 457"/>
              <a:gd name="T20" fmla="*/ 14 w 287"/>
              <a:gd name="T21" fmla="*/ 300 h 457"/>
              <a:gd name="T22" fmla="*/ 22 w 287"/>
              <a:gd name="T23" fmla="*/ 334 h 457"/>
              <a:gd name="T24" fmla="*/ 28 w 287"/>
              <a:gd name="T25" fmla="*/ 367 h 457"/>
              <a:gd name="T26" fmla="*/ 22 w 287"/>
              <a:gd name="T27" fmla="*/ 383 h 457"/>
              <a:gd name="T28" fmla="*/ 23 w 287"/>
              <a:gd name="T29" fmla="*/ 400 h 457"/>
              <a:gd name="T30" fmla="*/ 28 w 287"/>
              <a:gd name="T31" fmla="*/ 438 h 457"/>
              <a:gd name="T32" fmla="*/ 34 w 287"/>
              <a:gd name="T33" fmla="*/ 436 h 457"/>
              <a:gd name="T34" fmla="*/ 43 w 287"/>
              <a:gd name="T35" fmla="*/ 447 h 457"/>
              <a:gd name="T36" fmla="*/ 55 w 287"/>
              <a:gd name="T37" fmla="*/ 457 h 457"/>
              <a:gd name="T38" fmla="*/ 72 w 287"/>
              <a:gd name="T39" fmla="*/ 445 h 457"/>
              <a:gd name="T40" fmla="*/ 90 w 287"/>
              <a:gd name="T41" fmla="*/ 436 h 457"/>
              <a:gd name="T42" fmla="*/ 109 w 287"/>
              <a:gd name="T43" fmla="*/ 434 h 457"/>
              <a:gd name="T44" fmla="*/ 128 w 287"/>
              <a:gd name="T45" fmla="*/ 434 h 457"/>
              <a:gd name="T46" fmla="*/ 151 w 287"/>
              <a:gd name="T47" fmla="*/ 428 h 457"/>
              <a:gd name="T48" fmla="*/ 162 w 287"/>
              <a:gd name="T49" fmla="*/ 422 h 457"/>
              <a:gd name="T50" fmla="*/ 180 w 287"/>
              <a:gd name="T51" fmla="*/ 402 h 457"/>
              <a:gd name="T52" fmla="*/ 199 w 287"/>
              <a:gd name="T53" fmla="*/ 383 h 457"/>
              <a:gd name="T54" fmla="*/ 211 w 287"/>
              <a:gd name="T55" fmla="*/ 361 h 457"/>
              <a:gd name="T56" fmla="*/ 222 w 287"/>
              <a:gd name="T57" fmla="*/ 339 h 457"/>
              <a:gd name="T58" fmla="*/ 233 w 287"/>
              <a:gd name="T59" fmla="*/ 318 h 457"/>
              <a:gd name="T60" fmla="*/ 244 w 287"/>
              <a:gd name="T61" fmla="*/ 296 h 457"/>
              <a:gd name="T62" fmla="*/ 258 w 287"/>
              <a:gd name="T63" fmla="*/ 269 h 457"/>
              <a:gd name="T64" fmla="*/ 271 w 287"/>
              <a:gd name="T65" fmla="*/ 241 h 457"/>
              <a:gd name="T66" fmla="*/ 280 w 287"/>
              <a:gd name="T67" fmla="*/ 204 h 457"/>
              <a:gd name="T68" fmla="*/ 287 w 287"/>
              <a:gd name="T69" fmla="*/ 169 h 457"/>
              <a:gd name="T70" fmla="*/ 274 w 287"/>
              <a:gd name="T71" fmla="*/ 169 h 457"/>
              <a:gd name="T72" fmla="*/ 271 w 287"/>
              <a:gd name="T73" fmla="*/ 185 h 457"/>
              <a:gd name="T74" fmla="*/ 254 w 287"/>
              <a:gd name="T75" fmla="*/ 175 h 457"/>
              <a:gd name="T76" fmla="*/ 255 w 287"/>
              <a:gd name="T77" fmla="*/ 147 h 457"/>
              <a:gd name="T78" fmla="*/ 263 w 287"/>
              <a:gd name="T79" fmla="*/ 130 h 457"/>
              <a:gd name="T80" fmla="*/ 273 w 287"/>
              <a:gd name="T81" fmla="*/ 137 h 457"/>
              <a:gd name="T82" fmla="*/ 273 w 287"/>
              <a:gd name="T83" fmla="*/ 98 h 457"/>
              <a:gd name="T84" fmla="*/ 272 w 287"/>
              <a:gd name="T85" fmla="*/ 61 h 457"/>
              <a:gd name="T86" fmla="*/ 269 w 287"/>
              <a:gd name="T87" fmla="*/ 35 h 457"/>
              <a:gd name="T88" fmla="*/ 265 w 287"/>
              <a:gd name="T89" fmla="*/ 8 h 457"/>
              <a:gd name="T90" fmla="*/ 249 w 287"/>
              <a:gd name="T91" fmla="*/ 4 h 457"/>
              <a:gd name="T92" fmla="*/ 231 w 287"/>
              <a:gd name="T93" fmla="*/ 0 h 457"/>
              <a:gd name="T94" fmla="*/ 229 w 287"/>
              <a:gd name="T95" fmla="*/ 0 h 457"/>
              <a:gd name="T96" fmla="*/ 206 w 287"/>
              <a:gd name="T97" fmla="*/ 28 h 457"/>
              <a:gd name="T98" fmla="*/ 188 w 287"/>
              <a:gd name="T99" fmla="*/ 55 h 457"/>
              <a:gd name="T100" fmla="*/ 178 w 287"/>
              <a:gd name="T101" fmla="*/ 86 h 457"/>
              <a:gd name="T102" fmla="*/ 167 w 287"/>
              <a:gd name="T103" fmla="*/ 100 h 457"/>
              <a:gd name="T104" fmla="*/ 157 w 287"/>
              <a:gd name="T105" fmla="*/ 130 h 457"/>
              <a:gd name="T106" fmla="*/ 131 w 287"/>
              <a:gd name="T107" fmla="*/ 124 h 457"/>
              <a:gd name="T108" fmla="*/ 117 w 287"/>
              <a:gd name="T109" fmla="*/ 114 h 457"/>
              <a:gd name="T110" fmla="*/ 108 w 287"/>
              <a:gd name="T111" fmla="*/ 137 h 457"/>
              <a:gd name="T112" fmla="*/ 99 w 287"/>
              <a:gd name="T113" fmla="*/ 161 h 457"/>
              <a:gd name="T114" fmla="*/ 79 w 287"/>
              <a:gd name="T115" fmla="*/ 169 h 457"/>
              <a:gd name="T116" fmla="*/ 74 w 287"/>
              <a:gd name="T117" fmla="*/ 163 h 457"/>
              <a:gd name="T118" fmla="*/ 77 w 287"/>
              <a:gd name="T119" fmla="*/ 128 h 457"/>
              <a:gd name="T120" fmla="*/ 65 w 287"/>
              <a:gd name="T121" fmla="*/ 94 h 4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7"/>
              <a:gd name="T184" fmla="*/ 0 h 457"/>
              <a:gd name="T185" fmla="*/ 287 w 287"/>
              <a:gd name="T186" fmla="*/ 457 h 4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7" h="457">
                <a:moveTo>
                  <a:pt x="65" y="94"/>
                </a:moveTo>
                <a:lnTo>
                  <a:pt x="63" y="128"/>
                </a:lnTo>
                <a:lnTo>
                  <a:pt x="61" y="161"/>
                </a:lnTo>
                <a:lnTo>
                  <a:pt x="59" y="196"/>
                </a:lnTo>
                <a:lnTo>
                  <a:pt x="57" y="230"/>
                </a:lnTo>
                <a:lnTo>
                  <a:pt x="43" y="243"/>
                </a:lnTo>
                <a:lnTo>
                  <a:pt x="15" y="236"/>
                </a:lnTo>
                <a:lnTo>
                  <a:pt x="10" y="212"/>
                </a:lnTo>
                <a:lnTo>
                  <a:pt x="0" y="234"/>
                </a:lnTo>
                <a:lnTo>
                  <a:pt x="7" y="267"/>
                </a:lnTo>
                <a:lnTo>
                  <a:pt x="14" y="300"/>
                </a:lnTo>
                <a:lnTo>
                  <a:pt x="22" y="334"/>
                </a:lnTo>
                <a:lnTo>
                  <a:pt x="28" y="367"/>
                </a:lnTo>
                <a:lnTo>
                  <a:pt x="22" y="383"/>
                </a:lnTo>
                <a:lnTo>
                  <a:pt x="23" y="400"/>
                </a:lnTo>
                <a:lnTo>
                  <a:pt x="28" y="438"/>
                </a:lnTo>
                <a:lnTo>
                  <a:pt x="34" y="436"/>
                </a:lnTo>
                <a:lnTo>
                  <a:pt x="43" y="447"/>
                </a:lnTo>
                <a:lnTo>
                  <a:pt x="55" y="457"/>
                </a:lnTo>
                <a:lnTo>
                  <a:pt x="72" y="445"/>
                </a:lnTo>
                <a:lnTo>
                  <a:pt x="90" y="436"/>
                </a:lnTo>
                <a:lnTo>
                  <a:pt x="109" y="434"/>
                </a:lnTo>
                <a:lnTo>
                  <a:pt x="128" y="434"/>
                </a:lnTo>
                <a:lnTo>
                  <a:pt x="151" y="428"/>
                </a:lnTo>
                <a:lnTo>
                  <a:pt x="162" y="422"/>
                </a:lnTo>
                <a:lnTo>
                  <a:pt x="180" y="402"/>
                </a:lnTo>
                <a:lnTo>
                  <a:pt x="199" y="383"/>
                </a:lnTo>
                <a:lnTo>
                  <a:pt x="211" y="361"/>
                </a:lnTo>
                <a:lnTo>
                  <a:pt x="222" y="339"/>
                </a:lnTo>
                <a:lnTo>
                  <a:pt x="233" y="318"/>
                </a:lnTo>
                <a:lnTo>
                  <a:pt x="244" y="296"/>
                </a:lnTo>
                <a:lnTo>
                  <a:pt x="258" y="269"/>
                </a:lnTo>
                <a:lnTo>
                  <a:pt x="271" y="241"/>
                </a:lnTo>
                <a:lnTo>
                  <a:pt x="280" y="204"/>
                </a:lnTo>
                <a:lnTo>
                  <a:pt x="287" y="169"/>
                </a:lnTo>
                <a:lnTo>
                  <a:pt x="274" y="169"/>
                </a:lnTo>
                <a:lnTo>
                  <a:pt x="271" y="185"/>
                </a:lnTo>
                <a:lnTo>
                  <a:pt x="254" y="175"/>
                </a:lnTo>
                <a:lnTo>
                  <a:pt x="255" y="147"/>
                </a:lnTo>
                <a:lnTo>
                  <a:pt x="263" y="130"/>
                </a:lnTo>
                <a:lnTo>
                  <a:pt x="273" y="137"/>
                </a:lnTo>
                <a:lnTo>
                  <a:pt x="273" y="98"/>
                </a:lnTo>
                <a:lnTo>
                  <a:pt x="272" y="61"/>
                </a:lnTo>
                <a:lnTo>
                  <a:pt x="269" y="35"/>
                </a:lnTo>
                <a:lnTo>
                  <a:pt x="265" y="8"/>
                </a:lnTo>
                <a:lnTo>
                  <a:pt x="249" y="4"/>
                </a:lnTo>
                <a:lnTo>
                  <a:pt x="231" y="0"/>
                </a:lnTo>
                <a:lnTo>
                  <a:pt x="229" y="0"/>
                </a:lnTo>
                <a:lnTo>
                  <a:pt x="206" y="28"/>
                </a:lnTo>
                <a:lnTo>
                  <a:pt x="188" y="55"/>
                </a:lnTo>
                <a:lnTo>
                  <a:pt x="178" y="86"/>
                </a:lnTo>
                <a:lnTo>
                  <a:pt x="167" y="100"/>
                </a:lnTo>
                <a:lnTo>
                  <a:pt x="157" y="130"/>
                </a:lnTo>
                <a:lnTo>
                  <a:pt x="131" y="124"/>
                </a:lnTo>
                <a:lnTo>
                  <a:pt x="117" y="114"/>
                </a:lnTo>
                <a:lnTo>
                  <a:pt x="108" y="137"/>
                </a:lnTo>
                <a:lnTo>
                  <a:pt x="99" y="161"/>
                </a:lnTo>
                <a:lnTo>
                  <a:pt x="79" y="169"/>
                </a:lnTo>
                <a:lnTo>
                  <a:pt x="74" y="163"/>
                </a:lnTo>
                <a:lnTo>
                  <a:pt x="77" y="128"/>
                </a:lnTo>
                <a:lnTo>
                  <a:pt x="65" y="9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54" name="Freeform 242"/>
          <p:cNvSpPr>
            <a:spLocks/>
          </p:cNvSpPr>
          <p:nvPr/>
        </p:nvSpPr>
        <p:spPr bwMode="auto">
          <a:xfrm>
            <a:off x="6739467" y="5305425"/>
            <a:ext cx="69851" cy="57150"/>
          </a:xfrm>
          <a:custGeom>
            <a:avLst/>
            <a:gdLst>
              <a:gd name="T0" fmla="*/ 17 w 39"/>
              <a:gd name="T1" fmla="*/ 9 h 72"/>
              <a:gd name="T2" fmla="*/ 0 w 39"/>
              <a:gd name="T3" fmla="*/ 41 h 72"/>
              <a:gd name="T4" fmla="*/ 12 w 39"/>
              <a:gd name="T5" fmla="*/ 72 h 72"/>
              <a:gd name="T6" fmla="*/ 18 w 39"/>
              <a:gd name="T7" fmla="*/ 62 h 72"/>
              <a:gd name="T8" fmla="*/ 36 w 39"/>
              <a:gd name="T9" fmla="*/ 39 h 72"/>
              <a:gd name="T10" fmla="*/ 39 w 39"/>
              <a:gd name="T11" fmla="*/ 17 h 72"/>
              <a:gd name="T12" fmla="*/ 24 w 39"/>
              <a:gd name="T13" fmla="*/ 0 h 72"/>
              <a:gd name="T14" fmla="*/ 17 w 39"/>
              <a:gd name="T15" fmla="*/ 9 h 7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72"/>
              <a:gd name="T26" fmla="*/ 39 w 39"/>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72">
                <a:moveTo>
                  <a:pt x="17" y="9"/>
                </a:moveTo>
                <a:lnTo>
                  <a:pt x="0" y="41"/>
                </a:lnTo>
                <a:lnTo>
                  <a:pt x="12" y="72"/>
                </a:lnTo>
                <a:lnTo>
                  <a:pt x="18" y="62"/>
                </a:lnTo>
                <a:lnTo>
                  <a:pt x="36" y="39"/>
                </a:lnTo>
                <a:lnTo>
                  <a:pt x="39" y="17"/>
                </a:lnTo>
                <a:lnTo>
                  <a:pt x="24" y="0"/>
                </a:lnTo>
                <a:lnTo>
                  <a:pt x="17" y="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55" name="Freeform 243"/>
          <p:cNvSpPr>
            <a:spLocks/>
          </p:cNvSpPr>
          <p:nvPr/>
        </p:nvSpPr>
        <p:spPr bwMode="auto">
          <a:xfrm>
            <a:off x="6345768" y="5138739"/>
            <a:ext cx="4233" cy="15875"/>
          </a:xfrm>
          <a:custGeom>
            <a:avLst/>
            <a:gdLst>
              <a:gd name="T0" fmla="*/ 3 w 3"/>
              <a:gd name="T1" fmla="*/ 17 h 17"/>
              <a:gd name="T2" fmla="*/ 0 w 3"/>
              <a:gd name="T3" fmla="*/ 17 h 17"/>
              <a:gd name="T4" fmla="*/ 1 w 3"/>
              <a:gd name="T5" fmla="*/ 0 h 17"/>
              <a:gd name="T6" fmla="*/ 3 w 3"/>
              <a:gd name="T7" fmla="*/ 17 h 17"/>
              <a:gd name="T8" fmla="*/ 0 60000 65536"/>
              <a:gd name="T9" fmla="*/ 0 60000 65536"/>
              <a:gd name="T10" fmla="*/ 0 60000 65536"/>
              <a:gd name="T11" fmla="*/ 0 60000 65536"/>
              <a:gd name="T12" fmla="*/ 0 w 3"/>
              <a:gd name="T13" fmla="*/ 0 h 17"/>
              <a:gd name="T14" fmla="*/ 3 w 3"/>
              <a:gd name="T15" fmla="*/ 17 h 17"/>
            </a:gdLst>
            <a:ahLst/>
            <a:cxnLst>
              <a:cxn ang="T8">
                <a:pos x="T0" y="T1"/>
              </a:cxn>
              <a:cxn ang="T9">
                <a:pos x="T2" y="T3"/>
              </a:cxn>
              <a:cxn ang="T10">
                <a:pos x="T4" y="T5"/>
              </a:cxn>
              <a:cxn ang="T11">
                <a:pos x="T6" y="T7"/>
              </a:cxn>
            </a:cxnLst>
            <a:rect l="T12" t="T13" r="T14" b="T15"/>
            <a:pathLst>
              <a:path w="3" h="17">
                <a:moveTo>
                  <a:pt x="3" y="17"/>
                </a:moveTo>
                <a:lnTo>
                  <a:pt x="0" y="17"/>
                </a:lnTo>
                <a:lnTo>
                  <a:pt x="1" y="0"/>
                </a:lnTo>
                <a:lnTo>
                  <a:pt x="3" y="1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56" name="Freeform 244"/>
          <p:cNvSpPr>
            <a:spLocks/>
          </p:cNvSpPr>
          <p:nvPr/>
        </p:nvSpPr>
        <p:spPr bwMode="auto">
          <a:xfrm>
            <a:off x="6866467" y="5226050"/>
            <a:ext cx="35984" cy="44450"/>
          </a:xfrm>
          <a:custGeom>
            <a:avLst/>
            <a:gdLst>
              <a:gd name="T0" fmla="*/ 9 w 20"/>
              <a:gd name="T1" fmla="*/ 0 h 55"/>
              <a:gd name="T2" fmla="*/ 1 w 20"/>
              <a:gd name="T3" fmla="*/ 17 h 55"/>
              <a:gd name="T4" fmla="*/ 0 w 20"/>
              <a:gd name="T5" fmla="*/ 45 h 55"/>
              <a:gd name="T6" fmla="*/ 17 w 20"/>
              <a:gd name="T7" fmla="*/ 55 h 55"/>
              <a:gd name="T8" fmla="*/ 20 w 20"/>
              <a:gd name="T9" fmla="*/ 39 h 55"/>
              <a:gd name="T10" fmla="*/ 19 w 20"/>
              <a:gd name="T11" fmla="*/ 7 h 55"/>
              <a:gd name="T12" fmla="*/ 9 w 20"/>
              <a:gd name="T13" fmla="*/ 0 h 55"/>
              <a:gd name="T14" fmla="*/ 0 60000 65536"/>
              <a:gd name="T15" fmla="*/ 0 60000 65536"/>
              <a:gd name="T16" fmla="*/ 0 60000 65536"/>
              <a:gd name="T17" fmla="*/ 0 60000 65536"/>
              <a:gd name="T18" fmla="*/ 0 60000 65536"/>
              <a:gd name="T19" fmla="*/ 0 60000 65536"/>
              <a:gd name="T20" fmla="*/ 0 60000 65536"/>
              <a:gd name="T21" fmla="*/ 0 w 20"/>
              <a:gd name="T22" fmla="*/ 0 h 55"/>
              <a:gd name="T23" fmla="*/ 20 w 20"/>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55">
                <a:moveTo>
                  <a:pt x="9" y="0"/>
                </a:moveTo>
                <a:lnTo>
                  <a:pt x="1" y="17"/>
                </a:lnTo>
                <a:lnTo>
                  <a:pt x="0" y="45"/>
                </a:lnTo>
                <a:lnTo>
                  <a:pt x="17" y="55"/>
                </a:lnTo>
                <a:lnTo>
                  <a:pt x="20" y="39"/>
                </a:lnTo>
                <a:lnTo>
                  <a:pt x="19" y="7"/>
                </a:lnTo>
                <a:lnTo>
                  <a:pt x="9"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57" name="Freeform 245"/>
          <p:cNvSpPr>
            <a:spLocks/>
          </p:cNvSpPr>
          <p:nvPr/>
        </p:nvSpPr>
        <p:spPr bwMode="auto">
          <a:xfrm>
            <a:off x="6261101" y="4672013"/>
            <a:ext cx="404284" cy="336550"/>
          </a:xfrm>
          <a:custGeom>
            <a:avLst/>
            <a:gdLst>
              <a:gd name="T0" fmla="*/ 221 w 221"/>
              <a:gd name="T1" fmla="*/ 257 h 439"/>
              <a:gd name="T2" fmla="*/ 203 w 221"/>
              <a:gd name="T3" fmla="*/ 257 h 439"/>
              <a:gd name="T4" fmla="*/ 185 w 221"/>
              <a:gd name="T5" fmla="*/ 259 h 439"/>
              <a:gd name="T6" fmla="*/ 185 w 221"/>
              <a:gd name="T7" fmla="*/ 288 h 439"/>
              <a:gd name="T8" fmla="*/ 185 w 221"/>
              <a:gd name="T9" fmla="*/ 316 h 439"/>
              <a:gd name="T10" fmla="*/ 184 w 221"/>
              <a:gd name="T11" fmla="*/ 345 h 439"/>
              <a:gd name="T12" fmla="*/ 184 w 221"/>
              <a:gd name="T13" fmla="*/ 374 h 439"/>
              <a:gd name="T14" fmla="*/ 196 w 221"/>
              <a:gd name="T15" fmla="*/ 400 h 439"/>
              <a:gd name="T16" fmla="*/ 209 w 221"/>
              <a:gd name="T17" fmla="*/ 427 h 439"/>
              <a:gd name="T18" fmla="*/ 182 w 221"/>
              <a:gd name="T19" fmla="*/ 433 h 439"/>
              <a:gd name="T20" fmla="*/ 155 w 221"/>
              <a:gd name="T21" fmla="*/ 439 h 439"/>
              <a:gd name="T22" fmla="*/ 138 w 221"/>
              <a:gd name="T23" fmla="*/ 431 h 439"/>
              <a:gd name="T24" fmla="*/ 122 w 221"/>
              <a:gd name="T25" fmla="*/ 425 h 439"/>
              <a:gd name="T26" fmla="*/ 118 w 221"/>
              <a:gd name="T27" fmla="*/ 418 h 439"/>
              <a:gd name="T28" fmla="*/ 98 w 221"/>
              <a:gd name="T29" fmla="*/ 416 h 439"/>
              <a:gd name="T30" fmla="*/ 78 w 221"/>
              <a:gd name="T31" fmla="*/ 416 h 439"/>
              <a:gd name="T32" fmla="*/ 57 w 221"/>
              <a:gd name="T33" fmla="*/ 414 h 439"/>
              <a:gd name="T34" fmla="*/ 36 w 221"/>
              <a:gd name="T35" fmla="*/ 414 h 439"/>
              <a:gd name="T36" fmla="*/ 23 w 221"/>
              <a:gd name="T37" fmla="*/ 404 h 439"/>
              <a:gd name="T38" fmla="*/ 0 w 221"/>
              <a:gd name="T39" fmla="*/ 414 h 439"/>
              <a:gd name="T40" fmla="*/ 2 w 221"/>
              <a:gd name="T41" fmla="*/ 384 h 439"/>
              <a:gd name="T42" fmla="*/ 4 w 221"/>
              <a:gd name="T43" fmla="*/ 355 h 439"/>
              <a:gd name="T44" fmla="*/ 12 w 221"/>
              <a:gd name="T45" fmla="*/ 310 h 439"/>
              <a:gd name="T46" fmla="*/ 20 w 221"/>
              <a:gd name="T47" fmla="*/ 265 h 439"/>
              <a:gd name="T48" fmla="*/ 29 w 221"/>
              <a:gd name="T49" fmla="*/ 239 h 439"/>
              <a:gd name="T50" fmla="*/ 38 w 221"/>
              <a:gd name="T51" fmla="*/ 216 h 439"/>
              <a:gd name="T52" fmla="*/ 35 w 221"/>
              <a:gd name="T53" fmla="*/ 167 h 439"/>
              <a:gd name="T54" fmla="*/ 30 w 221"/>
              <a:gd name="T55" fmla="*/ 139 h 439"/>
              <a:gd name="T56" fmla="*/ 25 w 221"/>
              <a:gd name="T57" fmla="*/ 112 h 439"/>
              <a:gd name="T58" fmla="*/ 31 w 221"/>
              <a:gd name="T59" fmla="*/ 94 h 439"/>
              <a:gd name="T60" fmla="*/ 23 w 221"/>
              <a:gd name="T61" fmla="*/ 51 h 439"/>
              <a:gd name="T62" fmla="*/ 14 w 221"/>
              <a:gd name="T63" fmla="*/ 8 h 439"/>
              <a:gd name="T64" fmla="*/ 28 w 221"/>
              <a:gd name="T65" fmla="*/ 0 h 439"/>
              <a:gd name="T66" fmla="*/ 43 w 221"/>
              <a:gd name="T67" fmla="*/ 0 h 439"/>
              <a:gd name="T68" fmla="*/ 59 w 221"/>
              <a:gd name="T69" fmla="*/ 2 h 439"/>
              <a:gd name="T70" fmla="*/ 74 w 221"/>
              <a:gd name="T71" fmla="*/ 2 h 439"/>
              <a:gd name="T72" fmla="*/ 90 w 221"/>
              <a:gd name="T73" fmla="*/ 4 h 439"/>
              <a:gd name="T74" fmla="*/ 98 w 221"/>
              <a:gd name="T75" fmla="*/ 37 h 439"/>
              <a:gd name="T76" fmla="*/ 104 w 221"/>
              <a:gd name="T77" fmla="*/ 72 h 439"/>
              <a:gd name="T78" fmla="*/ 117 w 221"/>
              <a:gd name="T79" fmla="*/ 80 h 439"/>
              <a:gd name="T80" fmla="*/ 139 w 221"/>
              <a:gd name="T81" fmla="*/ 72 h 439"/>
              <a:gd name="T82" fmla="*/ 143 w 221"/>
              <a:gd name="T83" fmla="*/ 41 h 439"/>
              <a:gd name="T84" fmla="*/ 161 w 221"/>
              <a:gd name="T85" fmla="*/ 43 h 439"/>
              <a:gd name="T86" fmla="*/ 160 w 221"/>
              <a:gd name="T87" fmla="*/ 51 h 439"/>
              <a:gd name="T88" fmla="*/ 185 w 221"/>
              <a:gd name="T89" fmla="*/ 57 h 439"/>
              <a:gd name="T90" fmla="*/ 185 w 221"/>
              <a:gd name="T91" fmla="*/ 98 h 439"/>
              <a:gd name="T92" fmla="*/ 186 w 221"/>
              <a:gd name="T93" fmla="*/ 141 h 439"/>
              <a:gd name="T94" fmla="*/ 191 w 221"/>
              <a:gd name="T95" fmla="*/ 178 h 439"/>
              <a:gd name="T96" fmla="*/ 191 w 221"/>
              <a:gd name="T97" fmla="*/ 192 h 439"/>
              <a:gd name="T98" fmla="*/ 207 w 221"/>
              <a:gd name="T99" fmla="*/ 186 h 439"/>
              <a:gd name="T100" fmla="*/ 221 w 221"/>
              <a:gd name="T101" fmla="*/ 180 h 439"/>
              <a:gd name="T102" fmla="*/ 221 w 221"/>
              <a:gd name="T103" fmla="*/ 218 h 439"/>
              <a:gd name="T104" fmla="*/ 221 w 221"/>
              <a:gd name="T105" fmla="*/ 257 h 4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1"/>
              <a:gd name="T160" fmla="*/ 0 h 439"/>
              <a:gd name="T161" fmla="*/ 221 w 221"/>
              <a:gd name="T162" fmla="*/ 439 h 4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1" h="439">
                <a:moveTo>
                  <a:pt x="221" y="257"/>
                </a:moveTo>
                <a:lnTo>
                  <a:pt x="203" y="257"/>
                </a:lnTo>
                <a:lnTo>
                  <a:pt x="185" y="259"/>
                </a:lnTo>
                <a:lnTo>
                  <a:pt x="185" y="288"/>
                </a:lnTo>
                <a:lnTo>
                  <a:pt x="185" y="316"/>
                </a:lnTo>
                <a:lnTo>
                  <a:pt x="184" y="345"/>
                </a:lnTo>
                <a:lnTo>
                  <a:pt x="184" y="374"/>
                </a:lnTo>
                <a:lnTo>
                  <a:pt x="196" y="400"/>
                </a:lnTo>
                <a:lnTo>
                  <a:pt x="209" y="427"/>
                </a:lnTo>
                <a:lnTo>
                  <a:pt x="182" y="433"/>
                </a:lnTo>
                <a:lnTo>
                  <a:pt x="155" y="439"/>
                </a:lnTo>
                <a:lnTo>
                  <a:pt x="138" y="431"/>
                </a:lnTo>
                <a:lnTo>
                  <a:pt x="122" y="425"/>
                </a:lnTo>
                <a:lnTo>
                  <a:pt x="118" y="418"/>
                </a:lnTo>
                <a:lnTo>
                  <a:pt x="98" y="416"/>
                </a:lnTo>
                <a:lnTo>
                  <a:pt x="78" y="416"/>
                </a:lnTo>
                <a:lnTo>
                  <a:pt x="57" y="414"/>
                </a:lnTo>
                <a:lnTo>
                  <a:pt x="36" y="414"/>
                </a:lnTo>
                <a:lnTo>
                  <a:pt x="23" y="404"/>
                </a:lnTo>
                <a:lnTo>
                  <a:pt x="0" y="414"/>
                </a:lnTo>
                <a:lnTo>
                  <a:pt x="2" y="384"/>
                </a:lnTo>
                <a:lnTo>
                  <a:pt x="4" y="355"/>
                </a:lnTo>
                <a:lnTo>
                  <a:pt x="12" y="310"/>
                </a:lnTo>
                <a:lnTo>
                  <a:pt x="20" y="265"/>
                </a:lnTo>
                <a:lnTo>
                  <a:pt x="29" y="239"/>
                </a:lnTo>
                <a:lnTo>
                  <a:pt x="38" y="216"/>
                </a:lnTo>
                <a:lnTo>
                  <a:pt x="35" y="167"/>
                </a:lnTo>
                <a:lnTo>
                  <a:pt x="30" y="139"/>
                </a:lnTo>
                <a:lnTo>
                  <a:pt x="25" y="112"/>
                </a:lnTo>
                <a:lnTo>
                  <a:pt x="31" y="94"/>
                </a:lnTo>
                <a:lnTo>
                  <a:pt x="23" y="51"/>
                </a:lnTo>
                <a:lnTo>
                  <a:pt x="14" y="8"/>
                </a:lnTo>
                <a:lnTo>
                  <a:pt x="28" y="0"/>
                </a:lnTo>
                <a:lnTo>
                  <a:pt x="43" y="0"/>
                </a:lnTo>
                <a:lnTo>
                  <a:pt x="59" y="2"/>
                </a:lnTo>
                <a:lnTo>
                  <a:pt x="74" y="2"/>
                </a:lnTo>
                <a:lnTo>
                  <a:pt x="90" y="4"/>
                </a:lnTo>
                <a:lnTo>
                  <a:pt x="98" y="37"/>
                </a:lnTo>
                <a:lnTo>
                  <a:pt x="104" y="72"/>
                </a:lnTo>
                <a:lnTo>
                  <a:pt x="117" y="80"/>
                </a:lnTo>
                <a:lnTo>
                  <a:pt x="139" y="72"/>
                </a:lnTo>
                <a:lnTo>
                  <a:pt x="143" y="41"/>
                </a:lnTo>
                <a:lnTo>
                  <a:pt x="161" y="43"/>
                </a:lnTo>
                <a:lnTo>
                  <a:pt x="160" y="51"/>
                </a:lnTo>
                <a:lnTo>
                  <a:pt x="185" y="57"/>
                </a:lnTo>
                <a:lnTo>
                  <a:pt x="185" y="98"/>
                </a:lnTo>
                <a:lnTo>
                  <a:pt x="186" y="141"/>
                </a:lnTo>
                <a:lnTo>
                  <a:pt x="191" y="178"/>
                </a:lnTo>
                <a:lnTo>
                  <a:pt x="191" y="192"/>
                </a:lnTo>
                <a:lnTo>
                  <a:pt x="207" y="186"/>
                </a:lnTo>
                <a:lnTo>
                  <a:pt x="221" y="180"/>
                </a:lnTo>
                <a:lnTo>
                  <a:pt x="221" y="218"/>
                </a:lnTo>
                <a:lnTo>
                  <a:pt x="221" y="25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58" name="Freeform 246"/>
          <p:cNvSpPr>
            <a:spLocks/>
          </p:cNvSpPr>
          <p:nvPr/>
        </p:nvSpPr>
        <p:spPr bwMode="auto">
          <a:xfrm>
            <a:off x="6275917" y="4633914"/>
            <a:ext cx="33867" cy="34925"/>
          </a:xfrm>
          <a:custGeom>
            <a:avLst/>
            <a:gdLst>
              <a:gd name="T0" fmla="*/ 2 w 19"/>
              <a:gd name="T1" fmla="*/ 47 h 47"/>
              <a:gd name="T2" fmla="*/ 0 w 19"/>
              <a:gd name="T3" fmla="*/ 19 h 47"/>
              <a:gd name="T4" fmla="*/ 12 w 19"/>
              <a:gd name="T5" fmla="*/ 0 h 47"/>
              <a:gd name="T6" fmla="*/ 19 w 19"/>
              <a:gd name="T7" fmla="*/ 6 h 47"/>
              <a:gd name="T8" fmla="*/ 10 w 19"/>
              <a:gd name="T9" fmla="*/ 15 h 47"/>
              <a:gd name="T10" fmla="*/ 9 w 19"/>
              <a:gd name="T11" fmla="*/ 45 h 47"/>
              <a:gd name="T12" fmla="*/ 2 w 19"/>
              <a:gd name="T13" fmla="*/ 47 h 47"/>
              <a:gd name="T14" fmla="*/ 0 60000 65536"/>
              <a:gd name="T15" fmla="*/ 0 60000 65536"/>
              <a:gd name="T16" fmla="*/ 0 60000 65536"/>
              <a:gd name="T17" fmla="*/ 0 60000 65536"/>
              <a:gd name="T18" fmla="*/ 0 60000 65536"/>
              <a:gd name="T19" fmla="*/ 0 60000 65536"/>
              <a:gd name="T20" fmla="*/ 0 60000 65536"/>
              <a:gd name="T21" fmla="*/ 0 w 19"/>
              <a:gd name="T22" fmla="*/ 0 h 47"/>
              <a:gd name="T23" fmla="*/ 19 w 1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7">
                <a:moveTo>
                  <a:pt x="2" y="47"/>
                </a:moveTo>
                <a:lnTo>
                  <a:pt x="0" y="19"/>
                </a:lnTo>
                <a:lnTo>
                  <a:pt x="12" y="0"/>
                </a:lnTo>
                <a:lnTo>
                  <a:pt x="19" y="6"/>
                </a:lnTo>
                <a:lnTo>
                  <a:pt x="10" y="15"/>
                </a:lnTo>
                <a:lnTo>
                  <a:pt x="9" y="45"/>
                </a:lnTo>
                <a:lnTo>
                  <a:pt x="2" y="4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790" name="Freeform 247"/>
          <p:cNvSpPr>
            <a:spLocks/>
          </p:cNvSpPr>
          <p:nvPr/>
        </p:nvSpPr>
        <p:spPr bwMode="auto">
          <a:xfrm>
            <a:off x="3450167" y="4362450"/>
            <a:ext cx="1286933" cy="1085850"/>
          </a:xfrm>
          <a:custGeom>
            <a:avLst/>
            <a:gdLst>
              <a:gd name="T0" fmla="*/ 2147483647 w 704"/>
              <a:gd name="T1" fmla="*/ 2147483647 h 1416"/>
              <a:gd name="T2" fmla="*/ 2147483647 w 704"/>
              <a:gd name="T3" fmla="*/ 2147483647 h 1416"/>
              <a:gd name="T4" fmla="*/ 2147483647 w 704"/>
              <a:gd name="T5" fmla="*/ 2147483647 h 1416"/>
              <a:gd name="T6" fmla="*/ 2147483647 w 704"/>
              <a:gd name="T7" fmla="*/ 2147483647 h 1416"/>
              <a:gd name="T8" fmla="*/ 2147483647 w 704"/>
              <a:gd name="T9" fmla="*/ 2147483647 h 1416"/>
              <a:gd name="T10" fmla="*/ 2147483647 w 704"/>
              <a:gd name="T11" fmla="*/ 2147483647 h 1416"/>
              <a:gd name="T12" fmla="*/ 2147483647 w 704"/>
              <a:gd name="T13" fmla="*/ 2147483647 h 1416"/>
              <a:gd name="T14" fmla="*/ 2147483647 w 704"/>
              <a:gd name="T15" fmla="*/ 2147483647 h 1416"/>
              <a:gd name="T16" fmla="*/ 2147483647 w 704"/>
              <a:gd name="T17" fmla="*/ 2147483647 h 1416"/>
              <a:gd name="T18" fmla="*/ 2147483647 w 704"/>
              <a:gd name="T19" fmla="*/ 2147483647 h 1416"/>
              <a:gd name="T20" fmla="*/ 2147483647 w 704"/>
              <a:gd name="T21" fmla="*/ 2147483647 h 1416"/>
              <a:gd name="T22" fmla="*/ 2147483647 w 704"/>
              <a:gd name="T23" fmla="*/ 2147483647 h 1416"/>
              <a:gd name="T24" fmla="*/ 2147483647 w 704"/>
              <a:gd name="T25" fmla="*/ 2147483647 h 1416"/>
              <a:gd name="T26" fmla="*/ 2147483647 w 704"/>
              <a:gd name="T27" fmla="*/ 2147483647 h 1416"/>
              <a:gd name="T28" fmla="*/ 2147483647 w 704"/>
              <a:gd name="T29" fmla="*/ 902066126 h 1416"/>
              <a:gd name="T30" fmla="*/ 2147483647 w 704"/>
              <a:gd name="T31" fmla="*/ 2147483647 h 1416"/>
              <a:gd name="T32" fmla="*/ 2147483647 w 704"/>
              <a:gd name="T33" fmla="*/ 2147483647 h 1416"/>
              <a:gd name="T34" fmla="*/ 2147483647 w 704"/>
              <a:gd name="T35" fmla="*/ 2147483647 h 1416"/>
              <a:gd name="T36" fmla="*/ 2147483647 w 704"/>
              <a:gd name="T37" fmla="*/ 2147483647 h 1416"/>
              <a:gd name="T38" fmla="*/ 2147483647 w 704"/>
              <a:gd name="T39" fmla="*/ 2147483647 h 1416"/>
              <a:gd name="T40" fmla="*/ 2147483647 w 704"/>
              <a:gd name="T41" fmla="*/ 2147483647 h 1416"/>
              <a:gd name="T42" fmla="*/ 2147483647 w 704"/>
              <a:gd name="T43" fmla="*/ 2147483647 h 1416"/>
              <a:gd name="T44" fmla="*/ 2147483647 w 704"/>
              <a:gd name="T45" fmla="*/ 2147483647 h 1416"/>
              <a:gd name="T46" fmla="*/ 2147483647 w 704"/>
              <a:gd name="T47" fmla="*/ 2147483647 h 1416"/>
              <a:gd name="T48" fmla="*/ 2147483647 w 704"/>
              <a:gd name="T49" fmla="*/ 2147483647 h 1416"/>
              <a:gd name="T50" fmla="*/ 2147483647 w 704"/>
              <a:gd name="T51" fmla="*/ 2147483647 h 1416"/>
              <a:gd name="T52" fmla="*/ 2147483647 w 704"/>
              <a:gd name="T53" fmla="*/ 2147483647 h 1416"/>
              <a:gd name="T54" fmla="*/ 2147483647 w 704"/>
              <a:gd name="T55" fmla="*/ 2147483647 h 1416"/>
              <a:gd name="T56" fmla="*/ 2147483647 w 704"/>
              <a:gd name="T57" fmla="*/ 2147483647 h 1416"/>
              <a:gd name="T58" fmla="*/ 2147483647 w 704"/>
              <a:gd name="T59" fmla="*/ 2147483647 h 1416"/>
              <a:gd name="T60" fmla="*/ 2147483647 w 704"/>
              <a:gd name="T61" fmla="*/ 2147483647 h 1416"/>
              <a:gd name="T62" fmla="*/ 2147483647 w 704"/>
              <a:gd name="T63" fmla="*/ 2147483647 h 1416"/>
              <a:gd name="T64" fmla="*/ 2147483647 w 704"/>
              <a:gd name="T65" fmla="*/ 2147483647 h 1416"/>
              <a:gd name="T66" fmla="*/ 2147483647 w 704"/>
              <a:gd name="T67" fmla="*/ 2147483647 h 1416"/>
              <a:gd name="T68" fmla="*/ 2147483647 w 704"/>
              <a:gd name="T69" fmla="*/ 2147483647 h 1416"/>
              <a:gd name="T70" fmla="*/ 2147483647 w 704"/>
              <a:gd name="T71" fmla="*/ 2147483647 h 1416"/>
              <a:gd name="T72" fmla="*/ 2147483647 w 704"/>
              <a:gd name="T73" fmla="*/ 2147483647 h 1416"/>
              <a:gd name="T74" fmla="*/ 2147483647 w 704"/>
              <a:gd name="T75" fmla="*/ 2147483647 h 1416"/>
              <a:gd name="T76" fmla="*/ 2147483647 w 704"/>
              <a:gd name="T77" fmla="*/ 2147483647 h 1416"/>
              <a:gd name="T78" fmla="*/ 2147483647 w 704"/>
              <a:gd name="T79" fmla="*/ 2147483647 h 1416"/>
              <a:gd name="T80" fmla="*/ 2147483647 w 704"/>
              <a:gd name="T81" fmla="*/ 2147483647 h 1416"/>
              <a:gd name="T82" fmla="*/ 2147483647 w 704"/>
              <a:gd name="T83" fmla="*/ 2147483647 h 1416"/>
              <a:gd name="T84" fmla="*/ 2147483647 w 704"/>
              <a:gd name="T85" fmla="*/ 2147483647 h 1416"/>
              <a:gd name="T86" fmla="*/ 2147483647 w 704"/>
              <a:gd name="T87" fmla="*/ 2147483647 h 1416"/>
              <a:gd name="T88" fmla="*/ 2147483647 w 704"/>
              <a:gd name="T89" fmla="*/ 2147483647 h 1416"/>
              <a:gd name="T90" fmla="*/ 2147483647 w 704"/>
              <a:gd name="T91" fmla="*/ 2147483647 h 1416"/>
              <a:gd name="T92" fmla="*/ 2147483647 w 704"/>
              <a:gd name="T93" fmla="*/ 2147483647 h 1416"/>
              <a:gd name="T94" fmla="*/ 2147483647 w 704"/>
              <a:gd name="T95" fmla="*/ 2147483647 h 1416"/>
              <a:gd name="T96" fmla="*/ 2147483647 w 704"/>
              <a:gd name="T97" fmla="*/ 2147483647 h 1416"/>
              <a:gd name="T98" fmla="*/ 2147483647 w 704"/>
              <a:gd name="T99" fmla="*/ 2147483647 h 1416"/>
              <a:gd name="T100" fmla="*/ 2147483647 w 704"/>
              <a:gd name="T101" fmla="*/ 2147483647 h 1416"/>
              <a:gd name="T102" fmla="*/ 2147483647 w 704"/>
              <a:gd name="T103" fmla="*/ 2147483647 h 1416"/>
              <a:gd name="T104" fmla="*/ 2147483647 w 704"/>
              <a:gd name="T105" fmla="*/ 2147483647 h 1416"/>
              <a:gd name="T106" fmla="*/ 2147483647 w 704"/>
              <a:gd name="T107" fmla="*/ 2147483647 h 1416"/>
              <a:gd name="T108" fmla="*/ 2147483647 w 704"/>
              <a:gd name="T109" fmla="*/ 2147483647 h 1416"/>
              <a:gd name="T110" fmla="*/ 2147483647 w 704"/>
              <a:gd name="T111" fmla="*/ 2147483647 h 1416"/>
              <a:gd name="T112" fmla="*/ 2147483647 w 704"/>
              <a:gd name="T113" fmla="*/ 2147483647 h 14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04"/>
              <a:gd name="T172" fmla="*/ 0 h 1416"/>
              <a:gd name="T173" fmla="*/ 704 w 704"/>
              <a:gd name="T174" fmla="*/ 1416 h 14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04" h="1416">
                <a:moveTo>
                  <a:pt x="534" y="278"/>
                </a:moveTo>
                <a:lnTo>
                  <a:pt x="531" y="282"/>
                </a:lnTo>
                <a:lnTo>
                  <a:pt x="524" y="306"/>
                </a:lnTo>
                <a:lnTo>
                  <a:pt x="528" y="278"/>
                </a:lnTo>
                <a:lnTo>
                  <a:pt x="526" y="270"/>
                </a:lnTo>
                <a:lnTo>
                  <a:pt x="524" y="274"/>
                </a:lnTo>
                <a:lnTo>
                  <a:pt x="525" y="257"/>
                </a:lnTo>
                <a:lnTo>
                  <a:pt x="520" y="247"/>
                </a:lnTo>
                <a:lnTo>
                  <a:pt x="512" y="247"/>
                </a:lnTo>
                <a:lnTo>
                  <a:pt x="511" y="243"/>
                </a:lnTo>
                <a:lnTo>
                  <a:pt x="504" y="235"/>
                </a:lnTo>
                <a:lnTo>
                  <a:pt x="496" y="229"/>
                </a:lnTo>
                <a:lnTo>
                  <a:pt x="489" y="223"/>
                </a:lnTo>
                <a:lnTo>
                  <a:pt x="483" y="221"/>
                </a:lnTo>
                <a:lnTo>
                  <a:pt x="473" y="212"/>
                </a:lnTo>
                <a:lnTo>
                  <a:pt x="473" y="217"/>
                </a:lnTo>
                <a:lnTo>
                  <a:pt x="461" y="221"/>
                </a:lnTo>
                <a:lnTo>
                  <a:pt x="455" y="243"/>
                </a:lnTo>
                <a:lnTo>
                  <a:pt x="455" y="247"/>
                </a:lnTo>
                <a:lnTo>
                  <a:pt x="448" y="253"/>
                </a:lnTo>
                <a:lnTo>
                  <a:pt x="435" y="284"/>
                </a:lnTo>
                <a:lnTo>
                  <a:pt x="437" y="259"/>
                </a:lnTo>
                <a:lnTo>
                  <a:pt x="431" y="265"/>
                </a:lnTo>
                <a:lnTo>
                  <a:pt x="425" y="261"/>
                </a:lnTo>
                <a:lnTo>
                  <a:pt x="419" y="261"/>
                </a:lnTo>
                <a:lnTo>
                  <a:pt x="413" y="225"/>
                </a:lnTo>
                <a:lnTo>
                  <a:pt x="401" y="237"/>
                </a:lnTo>
                <a:lnTo>
                  <a:pt x="387" y="249"/>
                </a:lnTo>
                <a:lnTo>
                  <a:pt x="382" y="245"/>
                </a:lnTo>
                <a:lnTo>
                  <a:pt x="395" y="231"/>
                </a:lnTo>
                <a:lnTo>
                  <a:pt x="406" y="192"/>
                </a:lnTo>
                <a:lnTo>
                  <a:pt x="418" y="168"/>
                </a:lnTo>
                <a:lnTo>
                  <a:pt x="429" y="145"/>
                </a:lnTo>
                <a:lnTo>
                  <a:pt x="425" y="125"/>
                </a:lnTo>
                <a:lnTo>
                  <a:pt x="416" y="112"/>
                </a:lnTo>
                <a:lnTo>
                  <a:pt x="412" y="80"/>
                </a:lnTo>
                <a:lnTo>
                  <a:pt x="408" y="49"/>
                </a:lnTo>
                <a:lnTo>
                  <a:pt x="407" y="53"/>
                </a:lnTo>
                <a:lnTo>
                  <a:pt x="401" y="35"/>
                </a:lnTo>
                <a:lnTo>
                  <a:pt x="402" y="43"/>
                </a:lnTo>
                <a:lnTo>
                  <a:pt x="399" y="43"/>
                </a:lnTo>
                <a:lnTo>
                  <a:pt x="398" y="43"/>
                </a:lnTo>
                <a:lnTo>
                  <a:pt x="386" y="78"/>
                </a:lnTo>
                <a:lnTo>
                  <a:pt x="375" y="112"/>
                </a:lnTo>
                <a:lnTo>
                  <a:pt x="358" y="110"/>
                </a:lnTo>
                <a:lnTo>
                  <a:pt x="345" y="106"/>
                </a:lnTo>
                <a:lnTo>
                  <a:pt x="334" y="98"/>
                </a:lnTo>
                <a:lnTo>
                  <a:pt x="319" y="104"/>
                </a:lnTo>
                <a:lnTo>
                  <a:pt x="320" y="123"/>
                </a:lnTo>
                <a:lnTo>
                  <a:pt x="311" y="119"/>
                </a:lnTo>
                <a:lnTo>
                  <a:pt x="294" y="125"/>
                </a:lnTo>
                <a:lnTo>
                  <a:pt x="275" y="141"/>
                </a:lnTo>
                <a:lnTo>
                  <a:pt x="264" y="141"/>
                </a:lnTo>
                <a:lnTo>
                  <a:pt x="253" y="115"/>
                </a:lnTo>
                <a:lnTo>
                  <a:pt x="251" y="72"/>
                </a:lnTo>
                <a:lnTo>
                  <a:pt x="255" y="39"/>
                </a:lnTo>
                <a:lnTo>
                  <a:pt x="247" y="21"/>
                </a:lnTo>
                <a:lnTo>
                  <a:pt x="246" y="0"/>
                </a:lnTo>
                <a:lnTo>
                  <a:pt x="235" y="2"/>
                </a:lnTo>
                <a:lnTo>
                  <a:pt x="237" y="2"/>
                </a:lnTo>
                <a:lnTo>
                  <a:pt x="232" y="21"/>
                </a:lnTo>
                <a:lnTo>
                  <a:pt x="218" y="33"/>
                </a:lnTo>
                <a:lnTo>
                  <a:pt x="202" y="43"/>
                </a:lnTo>
                <a:lnTo>
                  <a:pt x="199" y="57"/>
                </a:lnTo>
                <a:lnTo>
                  <a:pt x="182" y="47"/>
                </a:lnTo>
                <a:lnTo>
                  <a:pt x="165" y="35"/>
                </a:lnTo>
                <a:lnTo>
                  <a:pt x="170" y="55"/>
                </a:lnTo>
                <a:lnTo>
                  <a:pt x="176" y="96"/>
                </a:lnTo>
                <a:lnTo>
                  <a:pt x="187" y="102"/>
                </a:lnTo>
                <a:lnTo>
                  <a:pt x="184" y="112"/>
                </a:lnTo>
                <a:lnTo>
                  <a:pt x="169" y="137"/>
                </a:lnTo>
                <a:lnTo>
                  <a:pt x="150" y="163"/>
                </a:lnTo>
                <a:lnTo>
                  <a:pt x="148" y="161"/>
                </a:lnTo>
                <a:lnTo>
                  <a:pt x="138" y="161"/>
                </a:lnTo>
                <a:lnTo>
                  <a:pt x="124" y="145"/>
                </a:lnTo>
                <a:lnTo>
                  <a:pt x="119" y="143"/>
                </a:lnTo>
                <a:lnTo>
                  <a:pt x="113" y="114"/>
                </a:lnTo>
                <a:lnTo>
                  <a:pt x="103" y="125"/>
                </a:lnTo>
                <a:lnTo>
                  <a:pt x="98" y="121"/>
                </a:lnTo>
                <a:lnTo>
                  <a:pt x="101" y="127"/>
                </a:lnTo>
                <a:lnTo>
                  <a:pt x="85" y="127"/>
                </a:lnTo>
                <a:lnTo>
                  <a:pt x="70" y="127"/>
                </a:lnTo>
                <a:lnTo>
                  <a:pt x="72" y="151"/>
                </a:lnTo>
                <a:lnTo>
                  <a:pt x="82" y="159"/>
                </a:lnTo>
                <a:lnTo>
                  <a:pt x="79" y="166"/>
                </a:lnTo>
                <a:lnTo>
                  <a:pt x="66" y="168"/>
                </a:lnTo>
                <a:lnTo>
                  <a:pt x="70" y="204"/>
                </a:lnTo>
                <a:lnTo>
                  <a:pt x="78" y="241"/>
                </a:lnTo>
                <a:lnTo>
                  <a:pt x="73" y="292"/>
                </a:lnTo>
                <a:lnTo>
                  <a:pt x="69" y="343"/>
                </a:lnTo>
                <a:lnTo>
                  <a:pt x="63" y="341"/>
                </a:lnTo>
                <a:lnTo>
                  <a:pt x="48" y="349"/>
                </a:lnTo>
                <a:lnTo>
                  <a:pt x="33" y="361"/>
                </a:lnTo>
                <a:lnTo>
                  <a:pt x="19" y="374"/>
                </a:lnTo>
                <a:lnTo>
                  <a:pt x="15" y="402"/>
                </a:lnTo>
                <a:lnTo>
                  <a:pt x="9" y="429"/>
                </a:lnTo>
                <a:lnTo>
                  <a:pt x="0" y="459"/>
                </a:lnTo>
                <a:lnTo>
                  <a:pt x="8" y="486"/>
                </a:lnTo>
                <a:lnTo>
                  <a:pt x="17" y="514"/>
                </a:lnTo>
                <a:lnTo>
                  <a:pt x="16" y="529"/>
                </a:lnTo>
                <a:lnTo>
                  <a:pt x="22" y="531"/>
                </a:lnTo>
                <a:lnTo>
                  <a:pt x="33" y="547"/>
                </a:lnTo>
                <a:lnTo>
                  <a:pt x="48" y="553"/>
                </a:lnTo>
                <a:lnTo>
                  <a:pt x="60" y="535"/>
                </a:lnTo>
                <a:lnTo>
                  <a:pt x="61" y="563"/>
                </a:lnTo>
                <a:lnTo>
                  <a:pt x="62" y="590"/>
                </a:lnTo>
                <a:lnTo>
                  <a:pt x="82" y="588"/>
                </a:lnTo>
                <a:lnTo>
                  <a:pt x="105" y="588"/>
                </a:lnTo>
                <a:lnTo>
                  <a:pt x="113" y="578"/>
                </a:lnTo>
                <a:lnTo>
                  <a:pt x="128" y="563"/>
                </a:lnTo>
                <a:lnTo>
                  <a:pt x="143" y="545"/>
                </a:lnTo>
                <a:lnTo>
                  <a:pt x="157" y="547"/>
                </a:lnTo>
                <a:lnTo>
                  <a:pt x="158" y="578"/>
                </a:lnTo>
                <a:lnTo>
                  <a:pt x="160" y="608"/>
                </a:lnTo>
                <a:lnTo>
                  <a:pt x="173" y="635"/>
                </a:lnTo>
                <a:lnTo>
                  <a:pt x="187" y="643"/>
                </a:lnTo>
                <a:lnTo>
                  <a:pt x="203" y="657"/>
                </a:lnTo>
                <a:lnTo>
                  <a:pt x="223" y="680"/>
                </a:lnTo>
                <a:lnTo>
                  <a:pt x="243" y="686"/>
                </a:lnTo>
                <a:lnTo>
                  <a:pt x="248" y="702"/>
                </a:lnTo>
                <a:lnTo>
                  <a:pt x="252" y="739"/>
                </a:lnTo>
                <a:lnTo>
                  <a:pt x="248" y="739"/>
                </a:lnTo>
                <a:lnTo>
                  <a:pt x="255" y="753"/>
                </a:lnTo>
                <a:lnTo>
                  <a:pt x="257" y="780"/>
                </a:lnTo>
                <a:lnTo>
                  <a:pt x="274" y="784"/>
                </a:lnTo>
                <a:lnTo>
                  <a:pt x="290" y="786"/>
                </a:lnTo>
                <a:lnTo>
                  <a:pt x="293" y="818"/>
                </a:lnTo>
                <a:lnTo>
                  <a:pt x="304" y="839"/>
                </a:lnTo>
                <a:lnTo>
                  <a:pt x="307" y="853"/>
                </a:lnTo>
                <a:lnTo>
                  <a:pt x="304" y="880"/>
                </a:lnTo>
                <a:lnTo>
                  <a:pt x="299" y="908"/>
                </a:lnTo>
                <a:lnTo>
                  <a:pt x="302" y="918"/>
                </a:lnTo>
                <a:lnTo>
                  <a:pt x="299" y="924"/>
                </a:lnTo>
                <a:lnTo>
                  <a:pt x="304" y="939"/>
                </a:lnTo>
                <a:lnTo>
                  <a:pt x="306" y="990"/>
                </a:lnTo>
                <a:lnTo>
                  <a:pt x="331" y="996"/>
                </a:lnTo>
                <a:lnTo>
                  <a:pt x="344" y="1000"/>
                </a:lnTo>
                <a:lnTo>
                  <a:pt x="350" y="1029"/>
                </a:lnTo>
                <a:lnTo>
                  <a:pt x="355" y="1059"/>
                </a:lnTo>
                <a:lnTo>
                  <a:pt x="364" y="1059"/>
                </a:lnTo>
                <a:lnTo>
                  <a:pt x="374" y="1061"/>
                </a:lnTo>
                <a:lnTo>
                  <a:pt x="373" y="1090"/>
                </a:lnTo>
                <a:lnTo>
                  <a:pt x="373" y="1120"/>
                </a:lnTo>
                <a:lnTo>
                  <a:pt x="384" y="1120"/>
                </a:lnTo>
                <a:lnTo>
                  <a:pt x="392" y="1167"/>
                </a:lnTo>
                <a:lnTo>
                  <a:pt x="381" y="1184"/>
                </a:lnTo>
                <a:lnTo>
                  <a:pt x="370" y="1202"/>
                </a:lnTo>
                <a:lnTo>
                  <a:pt x="360" y="1224"/>
                </a:lnTo>
                <a:lnTo>
                  <a:pt x="351" y="1245"/>
                </a:lnTo>
                <a:lnTo>
                  <a:pt x="341" y="1265"/>
                </a:lnTo>
                <a:lnTo>
                  <a:pt x="332" y="1286"/>
                </a:lnTo>
                <a:lnTo>
                  <a:pt x="332" y="1288"/>
                </a:lnTo>
                <a:lnTo>
                  <a:pt x="341" y="1284"/>
                </a:lnTo>
                <a:lnTo>
                  <a:pt x="363" y="1314"/>
                </a:lnTo>
                <a:lnTo>
                  <a:pt x="367" y="1314"/>
                </a:lnTo>
                <a:lnTo>
                  <a:pt x="379" y="1326"/>
                </a:lnTo>
                <a:lnTo>
                  <a:pt x="397" y="1351"/>
                </a:lnTo>
                <a:lnTo>
                  <a:pt x="416" y="1375"/>
                </a:lnTo>
                <a:lnTo>
                  <a:pt x="414" y="1392"/>
                </a:lnTo>
                <a:lnTo>
                  <a:pt x="418" y="1416"/>
                </a:lnTo>
                <a:lnTo>
                  <a:pt x="425" y="1394"/>
                </a:lnTo>
                <a:lnTo>
                  <a:pt x="431" y="1371"/>
                </a:lnTo>
                <a:lnTo>
                  <a:pt x="431" y="1349"/>
                </a:lnTo>
                <a:lnTo>
                  <a:pt x="437" y="1326"/>
                </a:lnTo>
                <a:lnTo>
                  <a:pt x="444" y="1310"/>
                </a:lnTo>
                <a:lnTo>
                  <a:pt x="442" y="1288"/>
                </a:lnTo>
                <a:lnTo>
                  <a:pt x="442" y="1286"/>
                </a:lnTo>
                <a:lnTo>
                  <a:pt x="451" y="1292"/>
                </a:lnTo>
                <a:lnTo>
                  <a:pt x="456" y="1294"/>
                </a:lnTo>
                <a:lnTo>
                  <a:pt x="448" y="1320"/>
                </a:lnTo>
                <a:lnTo>
                  <a:pt x="440" y="1345"/>
                </a:lnTo>
                <a:lnTo>
                  <a:pt x="435" y="1353"/>
                </a:lnTo>
                <a:lnTo>
                  <a:pt x="436" y="1355"/>
                </a:lnTo>
                <a:lnTo>
                  <a:pt x="448" y="1326"/>
                </a:lnTo>
                <a:lnTo>
                  <a:pt x="460" y="1296"/>
                </a:lnTo>
                <a:lnTo>
                  <a:pt x="467" y="1267"/>
                </a:lnTo>
                <a:lnTo>
                  <a:pt x="474" y="1237"/>
                </a:lnTo>
                <a:lnTo>
                  <a:pt x="480" y="1222"/>
                </a:lnTo>
                <a:lnTo>
                  <a:pt x="481" y="1222"/>
                </a:lnTo>
                <a:lnTo>
                  <a:pt x="481" y="1192"/>
                </a:lnTo>
                <a:lnTo>
                  <a:pt x="481" y="1163"/>
                </a:lnTo>
                <a:lnTo>
                  <a:pt x="477" y="1143"/>
                </a:lnTo>
                <a:lnTo>
                  <a:pt x="477" y="1130"/>
                </a:lnTo>
                <a:lnTo>
                  <a:pt x="479" y="1118"/>
                </a:lnTo>
                <a:lnTo>
                  <a:pt x="477" y="1114"/>
                </a:lnTo>
                <a:lnTo>
                  <a:pt x="484" y="1112"/>
                </a:lnTo>
                <a:lnTo>
                  <a:pt x="500" y="1086"/>
                </a:lnTo>
                <a:lnTo>
                  <a:pt x="515" y="1059"/>
                </a:lnTo>
                <a:lnTo>
                  <a:pt x="531" y="1051"/>
                </a:lnTo>
                <a:lnTo>
                  <a:pt x="544" y="1033"/>
                </a:lnTo>
                <a:lnTo>
                  <a:pt x="549" y="1026"/>
                </a:lnTo>
                <a:lnTo>
                  <a:pt x="562" y="1026"/>
                </a:lnTo>
                <a:lnTo>
                  <a:pt x="556" y="1028"/>
                </a:lnTo>
                <a:lnTo>
                  <a:pt x="568" y="1020"/>
                </a:lnTo>
                <a:lnTo>
                  <a:pt x="570" y="1020"/>
                </a:lnTo>
                <a:lnTo>
                  <a:pt x="590" y="1020"/>
                </a:lnTo>
                <a:lnTo>
                  <a:pt x="596" y="998"/>
                </a:lnTo>
                <a:lnTo>
                  <a:pt x="607" y="988"/>
                </a:lnTo>
                <a:lnTo>
                  <a:pt x="609" y="947"/>
                </a:lnTo>
                <a:lnTo>
                  <a:pt x="617" y="920"/>
                </a:lnTo>
                <a:lnTo>
                  <a:pt x="625" y="892"/>
                </a:lnTo>
                <a:lnTo>
                  <a:pt x="629" y="843"/>
                </a:lnTo>
                <a:lnTo>
                  <a:pt x="632" y="824"/>
                </a:lnTo>
                <a:lnTo>
                  <a:pt x="633" y="788"/>
                </a:lnTo>
                <a:lnTo>
                  <a:pt x="634" y="753"/>
                </a:lnTo>
                <a:lnTo>
                  <a:pt x="634" y="727"/>
                </a:lnTo>
                <a:lnTo>
                  <a:pt x="633" y="700"/>
                </a:lnTo>
                <a:lnTo>
                  <a:pt x="631" y="690"/>
                </a:lnTo>
                <a:lnTo>
                  <a:pt x="634" y="655"/>
                </a:lnTo>
                <a:lnTo>
                  <a:pt x="639" y="653"/>
                </a:lnTo>
                <a:lnTo>
                  <a:pt x="641" y="663"/>
                </a:lnTo>
                <a:lnTo>
                  <a:pt x="650" y="635"/>
                </a:lnTo>
                <a:lnTo>
                  <a:pt x="660" y="606"/>
                </a:lnTo>
                <a:lnTo>
                  <a:pt x="660" y="602"/>
                </a:lnTo>
                <a:lnTo>
                  <a:pt x="663" y="594"/>
                </a:lnTo>
                <a:lnTo>
                  <a:pt x="674" y="569"/>
                </a:lnTo>
                <a:lnTo>
                  <a:pt x="685" y="541"/>
                </a:lnTo>
                <a:lnTo>
                  <a:pt x="700" y="500"/>
                </a:lnTo>
                <a:lnTo>
                  <a:pt x="704" y="451"/>
                </a:lnTo>
                <a:lnTo>
                  <a:pt x="696" y="414"/>
                </a:lnTo>
                <a:lnTo>
                  <a:pt x="688" y="376"/>
                </a:lnTo>
                <a:lnTo>
                  <a:pt x="674" y="370"/>
                </a:lnTo>
                <a:lnTo>
                  <a:pt x="660" y="367"/>
                </a:lnTo>
                <a:lnTo>
                  <a:pt x="640" y="337"/>
                </a:lnTo>
                <a:lnTo>
                  <a:pt x="620" y="306"/>
                </a:lnTo>
                <a:lnTo>
                  <a:pt x="596" y="292"/>
                </a:lnTo>
                <a:lnTo>
                  <a:pt x="578" y="294"/>
                </a:lnTo>
                <a:lnTo>
                  <a:pt x="563" y="288"/>
                </a:lnTo>
                <a:lnTo>
                  <a:pt x="546" y="280"/>
                </a:lnTo>
                <a:lnTo>
                  <a:pt x="533" y="288"/>
                </a:lnTo>
                <a:lnTo>
                  <a:pt x="534" y="278"/>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760" name="Freeform 248"/>
          <p:cNvSpPr>
            <a:spLocks/>
          </p:cNvSpPr>
          <p:nvPr/>
        </p:nvSpPr>
        <p:spPr bwMode="auto">
          <a:xfrm>
            <a:off x="4207934" y="4510088"/>
            <a:ext cx="78317" cy="49212"/>
          </a:xfrm>
          <a:custGeom>
            <a:avLst/>
            <a:gdLst>
              <a:gd name="T0" fmla="*/ 22 w 43"/>
              <a:gd name="T1" fmla="*/ 57 h 63"/>
              <a:gd name="T2" fmla="*/ 19 w 43"/>
              <a:gd name="T3" fmla="*/ 61 h 63"/>
              <a:gd name="T4" fmla="*/ 10 w 43"/>
              <a:gd name="T5" fmla="*/ 53 h 63"/>
              <a:gd name="T6" fmla="*/ 6 w 43"/>
              <a:gd name="T7" fmla="*/ 63 h 63"/>
              <a:gd name="T8" fmla="*/ 0 w 43"/>
              <a:gd name="T9" fmla="*/ 35 h 63"/>
              <a:gd name="T10" fmla="*/ 3 w 43"/>
              <a:gd name="T11" fmla="*/ 35 h 63"/>
              <a:gd name="T12" fmla="*/ 2 w 43"/>
              <a:gd name="T13" fmla="*/ 20 h 63"/>
              <a:gd name="T14" fmla="*/ 8 w 43"/>
              <a:gd name="T15" fmla="*/ 0 h 63"/>
              <a:gd name="T16" fmla="*/ 25 w 43"/>
              <a:gd name="T17" fmla="*/ 4 h 63"/>
              <a:gd name="T18" fmla="*/ 43 w 43"/>
              <a:gd name="T19" fmla="*/ 10 h 63"/>
              <a:gd name="T20" fmla="*/ 35 w 43"/>
              <a:gd name="T21" fmla="*/ 39 h 63"/>
              <a:gd name="T22" fmla="*/ 33 w 43"/>
              <a:gd name="T23" fmla="*/ 43 h 63"/>
              <a:gd name="T24" fmla="*/ 31 w 43"/>
              <a:gd name="T25" fmla="*/ 51 h 63"/>
              <a:gd name="T26" fmla="*/ 28 w 43"/>
              <a:gd name="T27" fmla="*/ 51 h 63"/>
              <a:gd name="T28" fmla="*/ 22 w 43"/>
              <a:gd name="T29" fmla="*/ 57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63"/>
              <a:gd name="T47" fmla="*/ 43 w 43"/>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63">
                <a:moveTo>
                  <a:pt x="22" y="57"/>
                </a:moveTo>
                <a:lnTo>
                  <a:pt x="19" y="61"/>
                </a:lnTo>
                <a:lnTo>
                  <a:pt x="10" y="53"/>
                </a:lnTo>
                <a:lnTo>
                  <a:pt x="6" y="63"/>
                </a:lnTo>
                <a:lnTo>
                  <a:pt x="0" y="35"/>
                </a:lnTo>
                <a:lnTo>
                  <a:pt x="3" y="35"/>
                </a:lnTo>
                <a:lnTo>
                  <a:pt x="2" y="20"/>
                </a:lnTo>
                <a:lnTo>
                  <a:pt x="8" y="0"/>
                </a:lnTo>
                <a:lnTo>
                  <a:pt x="25" y="4"/>
                </a:lnTo>
                <a:lnTo>
                  <a:pt x="43" y="10"/>
                </a:lnTo>
                <a:lnTo>
                  <a:pt x="35" y="39"/>
                </a:lnTo>
                <a:lnTo>
                  <a:pt x="33" y="43"/>
                </a:lnTo>
                <a:lnTo>
                  <a:pt x="31" y="51"/>
                </a:lnTo>
                <a:lnTo>
                  <a:pt x="28" y="51"/>
                </a:lnTo>
                <a:lnTo>
                  <a:pt x="22" y="5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61" name="Freeform 249"/>
          <p:cNvSpPr>
            <a:spLocks/>
          </p:cNvSpPr>
          <p:nvPr/>
        </p:nvSpPr>
        <p:spPr bwMode="auto">
          <a:xfrm>
            <a:off x="6191251" y="4441825"/>
            <a:ext cx="63500" cy="38100"/>
          </a:xfrm>
          <a:custGeom>
            <a:avLst/>
            <a:gdLst>
              <a:gd name="T0" fmla="*/ 5 w 34"/>
              <a:gd name="T1" fmla="*/ 49 h 49"/>
              <a:gd name="T2" fmla="*/ 0 w 34"/>
              <a:gd name="T3" fmla="*/ 45 h 49"/>
              <a:gd name="T4" fmla="*/ 2 w 34"/>
              <a:gd name="T5" fmla="*/ 31 h 49"/>
              <a:gd name="T6" fmla="*/ 7 w 34"/>
              <a:gd name="T7" fmla="*/ 0 h 49"/>
              <a:gd name="T8" fmla="*/ 20 w 34"/>
              <a:gd name="T9" fmla="*/ 4 h 49"/>
              <a:gd name="T10" fmla="*/ 33 w 34"/>
              <a:gd name="T11" fmla="*/ 8 h 49"/>
              <a:gd name="T12" fmla="*/ 34 w 34"/>
              <a:gd name="T13" fmla="*/ 49 h 49"/>
              <a:gd name="T14" fmla="*/ 20 w 34"/>
              <a:gd name="T15" fmla="*/ 49 h 49"/>
              <a:gd name="T16" fmla="*/ 5 w 34"/>
              <a:gd name="T17" fmla="*/ 49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49"/>
              <a:gd name="T29" fmla="*/ 34 w 34"/>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49">
                <a:moveTo>
                  <a:pt x="5" y="49"/>
                </a:moveTo>
                <a:lnTo>
                  <a:pt x="0" y="45"/>
                </a:lnTo>
                <a:lnTo>
                  <a:pt x="2" y="31"/>
                </a:lnTo>
                <a:lnTo>
                  <a:pt x="7" y="0"/>
                </a:lnTo>
                <a:lnTo>
                  <a:pt x="20" y="4"/>
                </a:lnTo>
                <a:lnTo>
                  <a:pt x="33" y="8"/>
                </a:lnTo>
                <a:lnTo>
                  <a:pt x="34" y="49"/>
                </a:lnTo>
                <a:lnTo>
                  <a:pt x="20" y="49"/>
                </a:lnTo>
                <a:lnTo>
                  <a:pt x="5" y="4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62" name="Freeform 250"/>
          <p:cNvSpPr>
            <a:spLocks/>
          </p:cNvSpPr>
          <p:nvPr/>
        </p:nvSpPr>
        <p:spPr bwMode="auto">
          <a:xfrm>
            <a:off x="6157385" y="4405313"/>
            <a:ext cx="19049" cy="12700"/>
          </a:xfrm>
          <a:custGeom>
            <a:avLst/>
            <a:gdLst>
              <a:gd name="T0" fmla="*/ 9 w 9"/>
              <a:gd name="T1" fmla="*/ 0 h 17"/>
              <a:gd name="T2" fmla="*/ 6 w 9"/>
              <a:gd name="T3" fmla="*/ 0 h 17"/>
              <a:gd name="T4" fmla="*/ 0 w 9"/>
              <a:gd name="T5" fmla="*/ 17 h 17"/>
              <a:gd name="T6" fmla="*/ 9 w 9"/>
              <a:gd name="T7" fmla="*/ 0 h 17"/>
              <a:gd name="T8" fmla="*/ 0 60000 65536"/>
              <a:gd name="T9" fmla="*/ 0 60000 65536"/>
              <a:gd name="T10" fmla="*/ 0 60000 65536"/>
              <a:gd name="T11" fmla="*/ 0 60000 65536"/>
              <a:gd name="T12" fmla="*/ 0 w 9"/>
              <a:gd name="T13" fmla="*/ 0 h 17"/>
              <a:gd name="T14" fmla="*/ 9 w 9"/>
              <a:gd name="T15" fmla="*/ 17 h 17"/>
            </a:gdLst>
            <a:ahLst/>
            <a:cxnLst>
              <a:cxn ang="T8">
                <a:pos x="T0" y="T1"/>
              </a:cxn>
              <a:cxn ang="T9">
                <a:pos x="T2" y="T3"/>
              </a:cxn>
              <a:cxn ang="T10">
                <a:pos x="T4" y="T5"/>
              </a:cxn>
              <a:cxn ang="T11">
                <a:pos x="T6" y="T7"/>
              </a:cxn>
            </a:cxnLst>
            <a:rect l="T12" t="T13" r="T14" b="T15"/>
            <a:pathLst>
              <a:path w="9" h="17">
                <a:moveTo>
                  <a:pt x="9" y="0"/>
                </a:moveTo>
                <a:lnTo>
                  <a:pt x="6" y="0"/>
                </a:lnTo>
                <a:lnTo>
                  <a:pt x="0" y="17"/>
                </a:lnTo>
                <a:lnTo>
                  <a:pt x="9"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63" name="Freeform 251"/>
          <p:cNvSpPr>
            <a:spLocks/>
          </p:cNvSpPr>
          <p:nvPr/>
        </p:nvSpPr>
        <p:spPr bwMode="auto">
          <a:xfrm>
            <a:off x="6170084" y="4449764"/>
            <a:ext cx="186267" cy="168275"/>
          </a:xfrm>
          <a:custGeom>
            <a:avLst/>
            <a:gdLst>
              <a:gd name="T0" fmla="*/ 17 w 102"/>
              <a:gd name="T1" fmla="*/ 41 h 221"/>
              <a:gd name="T2" fmla="*/ 14 w 102"/>
              <a:gd name="T3" fmla="*/ 54 h 221"/>
              <a:gd name="T4" fmla="*/ 9 w 102"/>
              <a:gd name="T5" fmla="*/ 56 h 221"/>
              <a:gd name="T6" fmla="*/ 21 w 102"/>
              <a:gd name="T7" fmla="*/ 72 h 221"/>
              <a:gd name="T8" fmla="*/ 11 w 102"/>
              <a:gd name="T9" fmla="*/ 70 h 221"/>
              <a:gd name="T10" fmla="*/ 4 w 102"/>
              <a:gd name="T11" fmla="*/ 103 h 221"/>
              <a:gd name="T12" fmla="*/ 0 w 102"/>
              <a:gd name="T13" fmla="*/ 103 h 221"/>
              <a:gd name="T14" fmla="*/ 7 w 102"/>
              <a:gd name="T15" fmla="*/ 129 h 221"/>
              <a:gd name="T16" fmla="*/ 11 w 102"/>
              <a:gd name="T17" fmla="*/ 137 h 221"/>
              <a:gd name="T18" fmla="*/ 5 w 102"/>
              <a:gd name="T19" fmla="*/ 127 h 221"/>
              <a:gd name="T20" fmla="*/ 13 w 102"/>
              <a:gd name="T21" fmla="*/ 149 h 221"/>
              <a:gd name="T22" fmla="*/ 11 w 102"/>
              <a:gd name="T23" fmla="*/ 149 h 221"/>
              <a:gd name="T24" fmla="*/ 22 w 102"/>
              <a:gd name="T25" fmla="*/ 170 h 221"/>
              <a:gd name="T26" fmla="*/ 19 w 102"/>
              <a:gd name="T27" fmla="*/ 168 h 221"/>
              <a:gd name="T28" fmla="*/ 31 w 102"/>
              <a:gd name="T29" fmla="*/ 196 h 221"/>
              <a:gd name="T30" fmla="*/ 43 w 102"/>
              <a:gd name="T31" fmla="*/ 221 h 221"/>
              <a:gd name="T32" fmla="*/ 48 w 102"/>
              <a:gd name="T33" fmla="*/ 205 h 221"/>
              <a:gd name="T34" fmla="*/ 53 w 102"/>
              <a:gd name="T35" fmla="*/ 211 h 221"/>
              <a:gd name="T36" fmla="*/ 56 w 102"/>
              <a:gd name="T37" fmla="*/ 205 h 221"/>
              <a:gd name="T38" fmla="*/ 53 w 102"/>
              <a:gd name="T39" fmla="*/ 190 h 221"/>
              <a:gd name="T40" fmla="*/ 50 w 102"/>
              <a:gd name="T41" fmla="*/ 180 h 221"/>
              <a:gd name="T42" fmla="*/ 50 w 102"/>
              <a:gd name="T43" fmla="*/ 168 h 221"/>
              <a:gd name="T44" fmla="*/ 66 w 102"/>
              <a:gd name="T45" fmla="*/ 166 h 221"/>
              <a:gd name="T46" fmla="*/ 68 w 102"/>
              <a:gd name="T47" fmla="*/ 145 h 221"/>
              <a:gd name="T48" fmla="*/ 78 w 102"/>
              <a:gd name="T49" fmla="*/ 164 h 221"/>
              <a:gd name="T50" fmla="*/ 89 w 102"/>
              <a:gd name="T51" fmla="*/ 156 h 221"/>
              <a:gd name="T52" fmla="*/ 91 w 102"/>
              <a:gd name="T53" fmla="*/ 168 h 221"/>
              <a:gd name="T54" fmla="*/ 98 w 102"/>
              <a:gd name="T55" fmla="*/ 158 h 221"/>
              <a:gd name="T56" fmla="*/ 102 w 102"/>
              <a:gd name="T57" fmla="*/ 107 h 221"/>
              <a:gd name="T58" fmla="*/ 92 w 102"/>
              <a:gd name="T59" fmla="*/ 76 h 221"/>
              <a:gd name="T60" fmla="*/ 100 w 102"/>
              <a:gd name="T61" fmla="*/ 54 h 221"/>
              <a:gd name="T62" fmla="*/ 99 w 102"/>
              <a:gd name="T63" fmla="*/ 31 h 221"/>
              <a:gd name="T64" fmla="*/ 79 w 102"/>
              <a:gd name="T65" fmla="*/ 33 h 221"/>
              <a:gd name="T66" fmla="*/ 81 w 102"/>
              <a:gd name="T67" fmla="*/ 0 h 221"/>
              <a:gd name="T68" fmla="*/ 63 w 102"/>
              <a:gd name="T69" fmla="*/ 0 h 221"/>
              <a:gd name="T70" fmla="*/ 45 w 102"/>
              <a:gd name="T71" fmla="*/ 0 h 221"/>
              <a:gd name="T72" fmla="*/ 46 w 102"/>
              <a:gd name="T73" fmla="*/ 41 h 221"/>
              <a:gd name="T74" fmla="*/ 32 w 102"/>
              <a:gd name="T75" fmla="*/ 41 h 221"/>
              <a:gd name="T76" fmla="*/ 17 w 102"/>
              <a:gd name="T77" fmla="*/ 41 h 2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2"/>
              <a:gd name="T118" fmla="*/ 0 h 221"/>
              <a:gd name="T119" fmla="*/ 102 w 102"/>
              <a:gd name="T120" fmla="*/ 221 h 22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2" h="221">
                <a:moveTo>
                  <a:pt x="17" y="41"/>
                </a:moveTo>
                <a:lnTo>
                  <a:pt x="14" y="54"/>
                </a:lnTo>
                <a:lnTo>
                  <a:pt x="9" y="56"/>
                </a:lnTo>
                <a:lnTo>
                  <a:pt x="21" y="72"/>
                </a:lnTo>
                <a:lnTo>
                  <a:pt x="11" y="70"/>
                </a:lnTo>
                <a:lnTo>
                  <a:pt x="4" y="103"/>
                </a:lnTo>
                <a:lnTo>
                  <a:pt x="0" y="103"/>
                </a:lnTo>
                <a:lnTo>
                  <a:pt x="7" y="129"/>
                </a:lnTo>
                <a:lnTo>
                  <a:pt x="11" y="137"/>
                </a:lnTo>
                <a:lnTo>
                  <a:pt x="5" y="127"/>
                </a:lnTo>
                <a:lnTo>
                  <a:pt x="13" y="149"/>
                </a:lnTo>
                <a:lnTo>
                  <a:pt x="11" y="149"/>
                </a:lnTo>
                <a:lnTo>
                  <a:pt x="22" y="170"/>
                </a:lnTo>
                <a:lnTo>
                  <a:pt x="19" y="168"/>
                </a:lnTo>
                <a:lnTo>
                  <a:pt x="31" y="196"/>
                </a:lnTo>
                <a:lnTo>
                  <a:pt x="43" y="221"/>
                </a:lnTo>
                <a:lnTo>
                  <a:pt x="48" y="205"/>
                </a:lnTo>
                <a:lnTo>
                  <a:pt x="53" y="211"/>
                </a:lnTo>
                <a:lnTo>
                  <a:pt x="56" y="205"/>
                </a:lnTo>
                <a:lnTo>
                  <a:pt x="53" y="190"/>
                </a:lnTo>
                <a:lnTo>
                  <a:pt x="50" y="180"/>
                </a:lnTo>
                <a:lnTo>
                  <a:pt x="50" y="168"/>
                </a:lnTo>
                <a:lnTo>
                  <a:pt x="66" y="166"/>
                </a:lnTo>
                <a:lnTo>
                  <a:pt x="68" y="145"/>
                </a:lnTo>
                <a:lnTo>
                  <a:pt x="78" y="164"/>
                </a:lnTo>
                <a:lnTo>
                  <a:pt x="89" y="156"/>
                </a:lnTo>
                <a:lnTo>
                  <a:pt x="91" y="168"/>
                </a:lnTo>
                <a:lnTo>
                  <a:pt x="98" y="158"/>
                </a:lnTo>
                <a:lnTo>
                  <a:pt x="102" y="107"/>
                </a:lnTo>
                <a:lnTo>
                  <a:pt x="92" y="76"/>
                </a:lnTo>
                <a:lnTo>
                  <a:pt x="100" y="54"/>
                </a:lnTo>
                <a:lnTo>
                  <a:pt x="99" y="31"/>
                </a:lnTo>
                <a:lnTo>
                  <a:pt x="79" y="33"/>
                </a:lnTo>
                <a:lnTo>
                  <a:pt x="81" y="0"/>
                </a:lnTo>
                <a:lnTo>
                  <a:pt x="63" y="0"/>
                </a:lnTo>
                <a:lnTo>
                  <a:pt x="45" y="0"/>
                </a:lnTo>
                <a:lnTo>
                  <a:pt x="46" y="41"/>
                </a:lnTo>
                <a:lnTo>
                  <a:pt x="32" y="41"/>
                </a:lnTo>
                <a:lnTo>
                  <a:pt x="17" y="4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64" name="Freeform 252"/>
          <p:cNvSpPr>
            <a:spLocks/>
          </p:cNvSpPr>
          <p:nvPr/>
        </p:nvSpPr>
        <p:spPr bwMode="auto">
          <a:xfrm>
            <a:off x="3860801" y="5046663"/>
            <a:ext cx="275167" cy="228600"/>
          </a:xfrm>
          <a:custGeom>
            <a:avLst/>
            <a:gdLst>
              <a:gd name="T0" fmla="*/ 9 w 150"/>
              <a:gd name="T1" fmla="*/ 28 h 296"/>
              <a:gd name="T2" fmla="*/ 5 w 150"/>
              <a:gd name="T3" fmla="*/ 67 h 296"/>
              <a:gd name="T4" fmla="*/ 0 w 150"/>
              <a:gd name="T5" fmla="*/ 106 h 296"/>
              <a:gd name="T6" fmla="*/ 18 w 150"/>
              <a:gd name="T7" fmla="*/ 136 h 296"/>
              <a:gd name="T8" fmla="*/ 35 w 150"/>
              <a:gd name="T9" fmla="*/ 165 h 296"/>
              <a:gd name="T10" fmla="*/ 50 w 150"/>
              <a:gd name="T11" fmla="*/ 177 h 296"/>
              <a:gd name="T12" fmla="*/ 64 w 150"/>
              <a:gd name="T13" fmla="*/ 188 h 296"/>
              <a:gd name="T14" fmla="*/ 81 w 150"/>
              <a:gd name="T15" fmla="*/ 206 h 296"/>
              <a:gd name="T16" fmla="*/ 96 w 150"/>
              <a:gd name="T17" fmla="*/ 222 h 296"/>
              <a:gd name="T18" fmla="*/ 89 w 150"/>
              <a:gd name="T19" fmla="*/ 257 h 296"/>
              <a:gd name="T20" fmla="*/ 83 w 150"/>
              <a:gd name="T21" fmla="*/ 290 h 296"/>
              <a:gd name="T22" fmla="*/ 104 w 150"/>
              <a:gd name="T23" fmla="*/ 292 h 296"/>
              <a:gd name="T24" fmla="*/ 125 w 150"/>
              <a:gd name="T25" fmla="*/ 296 h 296"/>
              <a:gd name="T26" fmla="*/ 136 w 150"/>
              <a:gd name="T27" fmla="*/ 289 h 296"/>
              <a:gd name="T28" fmla="*/ 150 w 150"/>
              <a:gd name="T29" fmla="*/ 249 h 296"/>
              <a:gd name="T30" fmla="*/ 149 w 150"/>
              <a:gd name="T31" fmla="*/ 228 h 296"/>
              <a:gd name="T32" fmla="*/ 149 w 150"/>
              <a:gd name="T33" fmla="*/ 198 h 296"/>
              <a:gd name="T34" fmla="*/ 150 w 150"/>
              <a:gd name="T35" fmla="*/ 169 h 296"/>
              <a:gd name="T36" fmla="*/ 140 w 150"/>
              <a:gd name="T37" fmla="*/ 167 h 296"/>
              <a:gd name="T38" fmla="*/ 131 w 150"/>
              <a:gd name="T39" fmla="*/ 167 h 296"/>
              <a:gd name="T40" fmla="*/ 126 w 150"/>
              <a:gd name="T41" fmla="*/ 137 h 296"/>
              <a:gd name="T42" fmla="*/ 120 w 150"/>
              <a:gd name="T43" fmla="*/ 108 h 296"/>
              <a:gd name="T44" fmla="*/ 107 w 150"/>
              <a:gd name="T45" fmla="*/ 104 h 296"/>
              <a:gd name="T46" fmla="*/ 82 w 150"/>
              <a:gd name="T47" fmla="*/ 98 h 296"/>
              <a:gd name="T48" fmla="*/ 80 w 150"/>
              <a:gd name="T49" fmla="*/ 47 h 296"/>
              <a:gd name="T50" fmla="*/ 75 w 150"/>
              <a:gd name="T51" fmla="*/ 32 h 296"/>
              <a:gd name="T52" fmla="*/ 75 w 150"/>
              <a:gd name="T53" fmla="*/ 26 h 296"/>
              <a:gd name="T54" fmla="*/ 57 w 150"/>
              <a:gd name="T55" fmla="*/ 0 h 296"/>
              <a:gd name="T56" fmla="*/ 34 w 150"/>
              <a:gd name="T57" fmla="*/ 6 h 296"/>
              <a:gd name="T58" fmla="*/ 11 w 150"/>
              <a:gd name="T59" fmla="*/ 12 h 296"/>
              <a:gd name="T60" fmla="*/ 9 w 150"/>
              <a:gd name="T61" fmla="*/ 28 h 2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0"/>
              <a:gd name="T94" fmla="*/ 0 h 296"/>
              <a:gd name="T95" fmla="*/ 150 w 150"/>
              <a:gd name="T96" fmla="*/ 296 h 2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0" h="296">
                <a:moveTo>
                  <a:pt x="9" y="28"/>
                </a:moveTo>
                <a:lnTo>
                  <a:pt x="5" y="67"/>
                </a:lnTo>
                <a:lnTo>
                  <a:pt x="0" y="106"/>
                </a:lnTo>
                <a:lnTo>
                  <a:pt x="18" y="136"/>
                </a:lnTo>
                <a:lnTo>
                  <a:pt x="35" y="165"/>
                </a:lnTo>
                <a:lnTo>
                  <a:pt x="50" y="177"/>
                </a:lnTo>
                <a:lnTo>
                  <a:pt x="64" y="188"/>
                </a:lnTo>
                <a:lnTo>
                  <a:pt x="81" y="206"/>
                </a:lnTo>
                <a:lnTo>
                  <a:pt x="96" y="222"/>
                </a:lnTo>
                <a:lnTo>
                  <a:pt x="89" y="257"/>
                </a:lnTo>
                <a:lnTo>
                  <a:pt x="83" y="290"/>
                </a:lnTo>
                <a:lnTo>
                  <a:pt x="104" y="292"/>
                </a:lnTo>
                <a:lnTo>
                  <a:pt x="125" y="296"/>
                </a:lnTo>
                <a:lnTo>
                  <a:pt x="136" y="289"/>
                </a:lnTo>
                <a:lnTo>
                  <a:pt x="150" y="249"/>
                </a:lnTo>
                <a:lnTo>
                  <a:pt x="149" y="228"/>
                </a:lnTo>
                <a:lnTo>
                  <a:pt x="149" y="198"/>
                </a:lnTo>
                <a:lnTo>
                  <a:pt x="150" y="169"/>
                </a:lnTo>
                <a:lnTo>
                  <a:pt x="140" y="167"/>
                </a:lnTo>
                <a:lnTo>
                  <a:pt x="131" y="167"/>
                </a:lnTo>
                <a:lnTo>
                  <a:pt x="126" y="137"/>
                </a:lnTo>
                <a:lnTo>
                  <a:pt x="120" y="108"/>
                </a:lnTo>
                <a:lnTo>
                  <a:pt x="107" y="104"/>
                </a:lnTo>
                <a:lnTo>
                  <a:pt x="82" y="98"/>
                </a:lnTo>
                <a:lnTo>
                  <a:pt x="80" y="47"/>
                </a:lnTo>
                <a:lnTo>
                  <a:pt x="75" y="32"/>
                </a:lnTo>
                <a:lnTo>
                  <a:pt x="75" y="26"/>
                </a:lnTo>
                <a:lnTo>
                  <a:pt x="57" y="0"/>
                </a:lnTo>
                <a:lnTo>
                  <a:pt x="34" y="6"/>
                </a:lnTo>
                <a:lnTo>
                  <a:pt x="11" y="12"/>
                </a:lnTo>
                <a:lnTo>
                  <a:pt x="9" y="2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65" name="Freeform 253"/>
          <p:cNvSpPr>
            <a:spLocks/>
          </p:cNvSpPr>
          <p:nvPr/>
        </p:nvSpPr>
        <p:spPr bwMode="auto">
          <a:xfrm>
            <a:off x="6093884" y="4497388"/>
            <a:ext cx="8467" cy="12700"/>
          </a:xfrm>
          <a:custGeom>
            <a:avLst/>
            <a:gdLst>
              <a:gd name="T0" fmla="*/ 5 w 5"/>
              <a:gd name="T1" fmla="*/ 4 h 14"/>
              <a:gd name="T2" fmla="*/ 1 w 5"/>
              <a:gd name="T3" fmla="*/ 14 h 14"/>
              <a:gd name="T4" fmla="*/ 0 w 5"/>
              <a:gd name="T5" fmla="*/ 6 h 14"/>
              <a:gd name="T6" fmla="*/ 2 w 5"/>
              <a:gd name="T7" fmla="*/ 0 h 14"/>
              <a:gd name="T8" fmla="*/ 5 w 5"/>
              <a:gd name="T9" fmla="*/ 4 h 14"/>
              <a:gd name="T10" fmla="*/ 0 60000 65536"/>
              <a:gd name="T11" fmla="*/ 0 60000 65536"/>
              <a:gd name="T12" fmla="*/ 0 60000 65536"/>
              <a:gd name="T13" fmla="*/ 0 60000 65536"/>
              <a:gd name="T14" fmla="*/ 0 60000 65536"/>
              <a:gd name="T15" fmla="*/ 0 w 5"/>
              <a:gd name="T16" fmla="*/ 0 h 14"/>
              <a:gd name="T17" fmla="*/ 5 w 5"/>
              <a:gd name="T18" fmla="*/ 14 h 14"/>
            </a:gdLst>
            <a:ahLst/>
            <a:cxnLst>
              <a:cxn ang="T10">
                <a:pos x="T0" y="T1"/>
              </a:cxn>
              <a:cxn ang="T11">
                <a:pos x="T2" y="T3"/>
              </a:cxn>
              <a:cxn ang="T12">
                <a:pos x="T4" y="T5"/>
              </a:cxn>
              <a:cxn ang="T13">
                <a:pos x="T6" y="T7"/>
              </a:cxn>
              <a:cxn ang="T14">
                <a:pos x="T8" y="T9"/>
              </a:cxn>
            </a:cxnLst>
            <a:rect l="T15" t="T16" r="T17" b="T18"/>
            <a:pathLst>
              <a:path w="5" h="14">
                <a:moveTo>
                  <a:pt x="5" y="4"/>
                </a:moveTo>
                <a:lnTo>
                  <a:pt x="1" y="14"/>
                </a:lnTo>
                <a:lnTo>
                  <a:pt x="0" y="6"/>
                </a:lnTo>
                <a:lnTo>
                  <a:pt x="2" y="0"/>
                </a:lnTo>
                <a:lnTo>
                  <a:pt x="5"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66" name="Freeform 254"/>
          <p:cNvSpPr>
            <a:spLocks/>
          </p:cNvSpPr>
          <p:nvPr/>
        </p:nvSpPr>
        <p:spPr bwMode="auto">
          <a:xfrm>
            <a:off x="6121401" y="4462464"/>
            <a:ext cx="6351" cy="1587"/>
          </a:xfrm>
          <a:custGeom>
            <a:avLst/>
            <a:gdLst>
              <a:gd name="T0" fmla="*/ 0 w 2"/>
              <a:gd name="T1" fmla="*/ 4 h 4"/>
              <a:gd name="T2" fmla="*/ 0 w 2"/>
              <a:gd name="T3" fmla="*/ 2 h 4"/>
              <a:gd name="T4" fmla="*/ 2 w 2"/>
              <a:gd name="T5" fmla="*/ 0 h 4"/>
              <a:gd name="T6" fmla="*/ 0 w 2"/>
              <a:gd name="T7" fmla="*/ 4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4"/>
                </a:moveTo>
                <a:lnTo>
                  <a:pt x="0" y="2"/>
                </a:lnTo>
                <a:lnTo>
                  <a:pt x="2" y="0"/>
                </a:lnTo>
                <a:lnTo>
                  <a:pt x="0"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67" name="Freeform 255"/>
          <p:cNvSpPr>
            <a:spLocks/>
          </p:cNvSpPr>
          <p:nvPr/>
        </p:nvSpPr>
        <p:spPr bwMode="auto">
          <a:xfrm>
            <a:off x="6849533" y="4535488"/>
            <a:ext cx="355600" cy="296862"/>
          </a:xfrm>
          <a:custGeom>
            <a:avLst/>
            <a:gdLst>
              <a:gd name="T0" fmla="*/ 149 w 195"/>
              <a:gd name="T1" fmla="*/ 85 h 387"/>
              <a:gd name="T2" fmla="*/ 148 w 195"/>
              <a:gd name="T3" fmla="*/ 73 h 387"/>
              <a:gd name="T4" fmla="*/ 132 w 195"/>
              <a:gd name="T5" fmla="*/ 53 h 387"/>
              <a:gd name="T6" fmla="*/ 115 w 195"/>
              <a:gd name="T7" fmla="*/ 36 h 387"/>
              <a:gd name="T8" fmla="*/ 98 w 195"/>
              <a:gd name="T9" fmla="*/ 18 h 387"/>
              <a:gd name="T10" fmla="*/ 82 w 195"/>
              <a:gd name="T11" fmla="*/ 0 h 387"/>
              <a:gd name="T12" fmla="*/ 66 w 195"/>
              <a:gd name="T13" fmla="*/ 0 h 387"/>
              <a:gd name="T14" fmla="*/ 51 w 195"/>
              <a:gd name="T15" fmla="*/ 0 h 387"/>
              <a:gd name="T16" fmla="*/ 36 w 195"/>
              <a:gd name="T17" fmla="*/ 0 h 387"/>
              <a:gd name="T18" fmla="*/ 20 w 195"/>
              <a:gd name="T19" fmla="*/ 2 h 387"/>
              <a:gd name="T20" fmla="*/ 27 w 195"/>
              <a:gd name="T21" fmla="*/ 47 h 387"/>
              <a:gd name="T22" fmla="*/ 21 w 195"/>
              <a:gd name="T23" fmla="*/ 49 h 387"/>
              <a:gd name="T24" fmla="*/ 21 w 195"/>
              <a:gd name="T25" fmla="*/ 69 h 387"/>
              <a:gd name="T26" fmla="*/ 26 w 195"/>
              <a:gd name="T27" fmla="*/ 81 h 387"/>
              <a:gd name="T28" fmla="*/ 15 w 195"/>
              <a:gd name="T29" fmla="*/ 102 h 387"/>
              <a:gd name="T30" fmla="*/ 5 w 195"/>
              <a:gd name="T31" fmla="*/ 124 h 387"/>
              <a:gd name="T32" fmla="*/ 0 w 195"/>
              <a:gd name="T33" fmla="*/ 124 h 387"/>
              <a:gd name="T34" fmla="*/ 1 w 195"/>
              <a:gd name="T35" fmla="*/ 151 h 387"/>
              <a:gd name="T36" fmla="*/ 1 w 195"/>
              <a:gd name="T37" fmla="*/ 179 h 387"/>
              <a:gd name="T38" fmla="*/ 8 w 195"/>
              <a:gd name="T39" fmla="*/ 208 h 387"/>
              <a:gd name="T40" fmla="*/ 16 w 195"/>
              <a:gd name="T41" fmla="*/ 234 h 387"/>
              <a:gd name="T42" fmla="*/ 23 w 195"/>
              <a:gd name="T43" fmla="*/ 261 h 387"/>
              <a:gd name="T44" fmla="*/ 25 w 195"/>
              <a:gd name="T45" fmla="*/ 267 h 387"/>
              <a:gd name="T46" fmla="*/ 43 w 195"/>
              <a:gd name="T47" fmla="*/ 285 h 387"/>
              <a:gd name="T48" fmla="*/ 62 w 195"/>
              <a:gd name="T49" fmla="*/ 304 h 387"/>
              <a:gd name="T50" fmla="*/ 80 w 195"/>
              <a:gd name="T51" fmla="*/ 310 h 387"/>
              <a:gd name="T52" fmla="*/ 86 w 195"/>
              <a:gd name="T53" fmla="*/ 316 h 387"/>
              <a:gd name="T54" fmla="*/ 92 w 195"/>
              <a:gd name="T55" fmla="*/ 355 h 387"/>
              <a:gd name="T56" fmla="*/ 97 w 195"/>
              <a:gd name="T57" fmla="*/ 383 h 387"/>
              <a:gd name="T58" fmla="*/ 105 w 195"/>
              <a:gd name="T59" fmla="*/ 383 h 387"/>
              <a:gd name="T60" fmla="*/ 115 w 195"/>
              <a:gd name="T61" fmla="*/ 381 h 387"/>
              <a:gd name="T62" fmla="*/ 136 w 195"/>
              <a:gd name="T63" fmla="*/ 387 h 387"/>
              <a:gd name="T64" fmla="*/ 149 w 195"/>
              <a:gd name="T65" fmla="*/ 379 h 387"/>
              <a:gd name="T66" fmla="*/ 158 w 195"/>
              <a:gd name="T67" fmla="*/ 377 h 387"/>
              <a:gd name="T68" fmla="*/ 177 w 195"/>
              <a:gd name="T69" fmla="*/ 361 h 387"/>
              <a:gd name="T70" fmla="*/ 195 w 195"/>
              <a:gd name="T71" fmla="*/ 344 h 387"/>
              <a:gd name="T72" fmla="*/ 184 w 195"/>
              <a:gd name="T73" fmla="*/ 322 h 387"/>
              <a:gd name="T74" fmla="*/ 180 w 195"/>
              <a:gd name="T75" fmla="*/ 287 h 387"/>
              <a:gd name="T76" fmla="*/ 178 w 195"/>
              <a:gd name="T77" fmla="*/ 259 h 387"/>
              <a:gd name="T78" fmla="*/ 177 w 195"/>
              <a:gd name="T79" fmla="*/ 247 h 387"/>
              <a:gd name="T80" fmla="*/ 180 w 195"/>
              <a:gd name="T81" fmla="*/ 212 h 387"/>
              <a:gd name="T82" fmla="*/ 169 w 195"/>
              <a:gd name="T83" fmla="*/ 181 h 387"/>
              <a:gd name="T84" fmla="*/ 177 w 195"/>
              <a:gd name="T85" fmla="*/ 132 h 387"/>
              <a:gd name="T86" fmla="*/ 164 w 195"/>
              <a:gd name="T87" fmla="*/ 108 h 387"/>
              <a:gd name="T88" fmla="*/ 149 w 195"/>
              <a:gd name="T89" fmla="*/ 85 h 3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5"/>
              <a:gd name="T136" fmla="*/ 0 h 387"/>
              <a:gd name="T137" fmla="*/ 195 w 195"/>
              <a:gd name="T138" fmla="*/ 387 h 38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5" h="387">
                <a:moveTo>
                  <a:pt x="149" y="85"/>
                </a:moveTo>
                <a:lnTo>
                  <a:pt x="148" y="73"/>
                </a:lnTo>
                <a:lnTo>
                  <a:pt x="132" y="53"/>
                </a:lnTo>
                <a:lnTo>
                  <a:pt x="115" y="36"/>
                </a:lnTo>
                <a:lnTo>
                  <a:pt x="98" y="18"/>
                </a:lnTo>
                <a:lnTo>
                  <a:pt x="82" y="0"/>
                </a:lnTo>
                <a:lnTo>
                  <a:pt x="66" y="0"/>
                </a:lnTo>
                <a:lnTo>
                  <a:pt x="51" y="0"/>
                </a:lnTo>
                <a:lnTo>
                  <a:pt x="36" y="0"/>
                </a:lnTo>
                <a:lnTo>
                  <a:pt x="20" y="2"/>
                </a:lnTo>
                <a:lnTo>
                  <a:pt x="27" y="47"/>
                </a:lnTo>
                <a:lnTo>
                  <a:pt x="21" y="49"/>
                </a:lnTo>
                <a:lnTo>
                  <a:pt x="21" y="69"/>
                </a:lnTo>
                <a:lnTo>
                  <a:pt x="26" y="81"/>
                </a:lnTo>
                <a:lnTo>
                  <a:pt x="15" y="102"/>
                </a:lnTo>
                <a:lnTo>
                  <a:pt x="5" y="124"/>
                </a:lnTo>
                <a:lnTo>
                  <a:pt x="0" y="124"/>
                </a:lnTo>
                <a:lnTo>
                  <a:pt x="1" y="151"/>
                </a:lnTo>
                <a:lnTo>
                  <a:pt x="1" y="179"/>
                </a:lnTo>
                <a:lnTo>
                  <a:pt x="8" y="208"/>
                </a:lnTo>
                <a:lnTo>
                  <a:pt x="16" y="234"/>
                </a:lnTo>
                <a:lnTo>
                  <a:pt x="23" y="261"/>
                </a:lnTo>
                <a:lnTo>
                  <a:pt x="25" y="267"/>
                </a:lnTo>
                <a:lnTo>
                  <a:pt x="43" y="285"/>
                </a:lnTo>
                <a:lnTo>
                  <a:pt x="62" y="304"/>
                </a:lnTo>
                <a:lnTo>
                  <a:pt x="80" y="310"/>
                </a:lnTo>
                <a:lnTo>
                  <a:pt x="86" y="316"/>
                </a:lnTo>
                <a:lnTo>
                  <a:pt x="92" y="355"/>
                </a:lnTo>
                <a:lnTo>
                  <a:pt x="97" y="383"/>
                </a:lnTo>
                <a:lnTo>
                  <a:pt x="105" y="383"/>
                </a:lnTo>
                <a:lnTo>
                  <a:pt x="115" y="381"/>
                </a:lnTo>
                <a:lnTo>
                  <a:pt x="136" y="387"/>
                </a:lnTo>
                <a:lnTo>
                  <a:pt x="149" y="379"/>
                </a:lnTo>
                <a:lnTo>
                  <a:pt x="158" y="377"/>
                </a:lnTo>
                <a:lnTo>
                  <a:pt x="177" y="361"/>
                </a:lnTo>
                <a:lnTo>
                  <a:pt x="195" y="344"/>
                </a:lnTo>
                <a:lnTo>
                  <a:pt x="184" y="322"/>
                </a:lnTo>
                <a:lnTo>
                  <a:pt x="180" y="287"/>
                </a:lnTo>
                <a:lnTo>
                  <a:pt x="178" y="259"/>
                </a:lnTo>
                <a:lnTo>
                  <a:pt x="177" y="247"/>
                </a:lnTo>
                <a:lnTo>
                  <a:pt x="180" y="212"/>
                </a:lnTo>
                <a:lnTo>
                  <a:pt x="169" y="181"/>
                </a:lnTo>
                <a:lnTo>
                  <a:pt x="177" y="132"/>
                </a:lnTo>
                <a:lnTo>
                  <a:pt x="164" y="108"/>
                </a:lnTo>
                <a:lnTo>
                  <a:pt x="149" y="8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68" name="Freeform 256"/>
          <p:cNvSpPr>
            <a:spLocks/>
          </p:cNvSpPr>
          <p:nvPr/>
        </p:nvSpPr>
        <p:spPr bwMode="auto">
          <a:xfrm>
            <a:off x="7167034" y="4668838"/>
            <a:ext cx="12700" cy="17462"/>
          </a:xfrm>
          <a:custGeom>
            <a:avLst/>
            <a:gdLst>
              <a:gd name="T0" fmla="*/ 6 w 6"/>
              <a:gd name="T1" fmla="*/ 23 h 23"/>
              <a:gd name="T2" fmla="*/ 3 w 6"/>
              <a:gd name="T3" fmla="*/ 0 h 23"/>
              <a:gd name="T4" fmla="*/ 0 w 6"/>
              <a:gd name="T5" fmla="*/ 8 h 23"/>
              <a:gd name="T6" fmla="*/ 6 w 6"/>
              <a:gd name="T7" fmla="*/ 23 h 23"/>
              <a:gd name="T8" fmla="*/ 0 60000 65536"/>
              <a:gd name="T9" fmla="*/ 0 60000 65536"/>
              <a:gd name="T10" fmla="*/ 0 60000 65536"/>
              <a:gd name="T11" fmla="*/ 0 60000 65536"/>
              <a:gd name="T12" fmla="*/ 0 w 6"/>
              <a:gd name="T13" fmla="*/ 0 h 23"/>
              <a:gd name="T14" fmla="*/ 6 w 6"/>
              <a:gd name="T15" fmla="*/ 23 h 23"/>
            </a:gdLst>
            <a:ahLst/>
            <a:cxnLst>
              <a:cxn ang="T8">
                <a:pos x="T0" y="T1"/>
              </a:cxn>
              <a:cxn ang="T9">
                <a:pos x="T2" y="T3"/>
              </a:cxn>
              <a:cxn ang="T10">
                <a:pos x="T4" y="T5"/>
              </a:cxn>
              <a:cxn ang="T11">
                <a:pos x="T6" y="T7"/>
              </a:cxn>
            </a:cxnLst>
            <a:rect l="T12" t="T13" r="T14" b="T15"/>
            <a:pathLst>
              <a:path w="6" h="23">
                <a:moveTo>
                  <a:pt x="6" y="23"/>
                </a:moveTo>
                <a:lnTo>
                  <a:pt x="3" y="0"/>
                </a:lnTo>
                <a:lnTo>
                  <a:pt x="0" y="8"/>
                </a:lnTo>
                <a:lnTo>
                  <a:pt x="6" y="2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69" name="Freeform 257"/>
          <p:cNvSpPr>
            <a:spLocks/>
          </p:cNvSpPr>
          <p:nvPr/>
        </p:nvSpPr>
        <p:spPr bwMode="auto">
          <a:xfrm>
            <a:off x="6853767" y="4389438"/>
            <a:ext cx="179917" cy="158750"/>
          </a:xfrm>
          <a:custGeom>
            <a:avLst/>
            <a:gdLst>
              <a:gd name="T0" fmla="*/ 87 w 98"/>
              <a:gd name="T1" fmla="*/ 27 h 204"/>
              <a:gd name="T2" fmla="*/ 79 w 98"/>
              <a:gd name="T3" fmla="*/ 0 h 204"/>
              <a:gd name="T4" fmla="*/ 70 w 98"/>
              <a:gd name="T5" fmla="*/ 18 h 204"/>
              <a:gd name="T6" fmla="*/ 50 w 98"/>
              <a:gd name="T7" fmla="*/ 18 h 204"/>
              <a:gd name="T8" fmla="*/ 42 w 98"/>
              <a:gd name="T9" fmla="*/ 22 h 204"/>
              <a:gd name="T10" fmla="*/ 37 w 98"/>
              <a:gd name="T11" fmla="*/ 18 h 204"/>
              <a:gd name="T12" fmla="*/ 24 w 98"/>
              <a:gd name="T13" fmla="*/ 20 h 204"/>
              <a:gd name="T14" fmla="*/ 23 w 98"/>
              <a:gd name="T15" fmla="*/ 26 h 204"/>
              <a:gd name="T16" fmla="*/ 22 w 98"/>
              <a:gd name="T17" fmla="*/ 59 h 204"/>
              <a:gd name="T18" fmla="*/ 31 w 98"/>
              <a:gd name="T19" fmla="*/ 75 h 204"/>
              <a:gd name="T20" fmla="*/ 19 w 98"/>
              <a:gd name="T21" fmla="*/ 98 h 204"/>
              <a:gd name="T22" fmla="*/ 7 w 98"/>
              <a:gd name="T23" fmla="*/ 122 h 204"/>
              <a:gd name="T24" fmla="*/ 4 w 98"/>
              <a:gd name="T25" fmla="*/ 163 h 204"/>
              <a:gd name="T26" fmla="*/ 0 w 98"/>
              <a:gd name="T27" fmla="*/ 204 h 204"/>
              <a:gd name="T28" fmla="*/ 5 w 98"/>
              <a:gd name="T29" fmla="*/ 204 h 204"/>
              <a:gd name="T30" fmla="*/ 16 w 98"/>
              <a:gd name="T31" fmla="*/ 192 h 204"/>
              <a:gd name="T32" fmla="*/ 32 w 98"/>
              <a:gd name="T33" fmla="*/ 190 h 204"/>
              <a:gd name="T34" fmla="*/ 47 w 98"/>
              <a:gd name="T35" fmla="*/ 190 h 204"/>
              <a:gd name="T36" fmla="*/ 62 w 98"/>
              <a:gd name="T37" fmla="*/ 190 h 204"/>
              <a:gd name="T38" fmla="*/ 78 w 98"/>
              <a:gd name="T39" fmla="*/ 190 h 204"/>
              <a:gd name="T40" fmla="*/ 78 w 98"/>
              <a:gd name="T41" fmla="*/ 149 h 204"/>
              <a:gd name="T42" fmla="*/ 90 w 98"/>
              <a:gd name="T43" fmla="*/ 114 h 204"/>
              <a:gd name="T44" fmla="*/ 98 w 98"/>
              <a:gd name="T45" fmla="*/ 84 h 204"/>
              <a:gd name="T46" fmla="*/ 92 w 98"/>
              <a:gd name="T47" fmla="*/ 57 h 204"/>
              <a:gd name="T48" fmla="*/ 87 w 98"/>
              <a:gd name="T49" fmla="*/ 27 h 2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8"/>
              <a:gd name="T76" fmla="*/ 0 h 204"/>
              <a:gd name="T77" fmla="*/ 98 w 98"/>
              <a:gd name="T78" fmla="*/ 204 h 2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8" h="204">
                <a:moveTo>
                  <a:pt x="87" y="27"/>
                </a:moveTo>
                <a:lnTo>
                  <a:pt x="79" y="0"/>
                </a:lnTo>
                <a:lnTo>
                  <a:pt x="70" y="18"/>
                </a:lnTo>
                <a:lnTo>
                  <a:pt x="50" y="18"/>
                </a:lnTo>
                <a:lnTo>
                  <a:pt x="42" y="22"/>
                </a:lnTo>
                <a:lnTo>
                  <a:pt x="37" y="18"/>
                </a:lnTo>
                <a:lnTo>
                  <a:pt x="24" y="20"/>
                </a:lnTo>
                <a:lnTo>
                  <a:pt x="23" y="26"/>
                </a:lnTo>
                <a:lnTo>
                  <a:pt x="22" y="59"/>
                </a:lnTo>
                <a:lnTo>
                  <a:pt x="31" y="75"/>
                </a:lnTo>
                <a:lnTo>
                  <a:pt x="19" y="98"/>
                </a:lnTo>
                <a:lnTo>
                  <a:pt x="7" y="122"/>
                </a:lnTo>
                <a:lnTo>
                  <a:pt x="4" y="163"/>
                </a:lnTo>
                <a:lnTo>
                  <a:pt x="0" y="204"/>
                </a:lnTo>
                <a:lnTo>
                  <a:pt x="5" y="204"/>
                </a:lnTo>
                <a:lnTo>
                  <a:pt x="16" y="192"/>
                </a:lnTo>
                <a:lnTo>
                  <a:pt x="32" y="190"/>
                </a:lnTo>
                <a:lnTo>
                  <a:pt x="47" y="190"/>
                </a:lnTo>
                <a:lnTo>
                  <a:pt x="62" y="190"/>
                </a:lnTo>
                <a:lnTo>
                  <a:pt x="78" y="190"/>
                </a:lnTo>
                <a:lnTo>
                  <a:pt x="78" y="149"/>
                </a:lnTo>
                <a:lnTo>
                  <a:pt x="90" y="114"/>
                </a:lnTo>
                <a:lnTo>
                  <a:pt x="98" y="84"/>
                </a:lnTo>
                <a:lnTo>
                  <a:pt x="92" y="57"/>
                </a:lnTo>
                <a:lnTo>
                  <a:pt x="87" y="2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70" name="Freeform 258"/>
          <p:cNvSpPr>
            <a:spLocks/>
          </p:cNvSpPr>
          <p:nvPr/>
        </p:nvSpPr>
        <p:spPr bwMode="auto">
          <a:xfrm>
            <a:off x="6280151" y="4359276"/>
            <a:ext cx="632883" cy="523875"/>
          </a:xfrm>
          <a:custGeom>
            <a:avLst/>
            <a:gdLst>
              <a:gd name="T0" fmla="*/ 307 w 346"/>
              <a:gd name="T1" fmla="*/ 268 h 680"/>
              <a:gd name="T2" fmla="*/ 304 w 346"/>
              <a:gd name="T3" fmla="*/ 290 h 680"/>
              <a:gd name="T4" fmla="*/ 305 w 346"/>
              <a:gd name="T5" fmla="*/ 294 h 680"/>
              <a:gd name="T6" fmla="*/ 311 w 346"/>
              <a:gd name="T7" fmla="*/ 353 h 680"/>
              <a:gd name="T8" fmla="*/ 312 w 346"/>
              <a:gd name="T9" fmla="*/ 408 h 680"/>
              <a:gd name="T10" fmla="*/ 327 w 346"/>
              <a:gd name="T11" fmla="*/ 463 h 680"/>
              <a:gd name="T12" fmla="*/ 318 w 346"/>
              <a:gd name="T13" fmla="*/ 496 h 680"/>
              <a:gd name="T14" fmla="*/ 291 w 346"/>
              <a:gd name="T15" fmla="*/ 529 h 680"/>
              <a:gd name="T16" fmla="*/ 294 w 346"/>
              <a:gd name="T17" fmla="*/ 592 h 680"/>
              <a:gd name="T18" fmla="*/ 309 w 346"/>
              <a:gd name="T19" fmla="*/ 645 h 680"/>
              <a:gd name="T20" fmla="*/ 311 w 346"/>
              <a:gd name="T21" fmla="*/ 680 h 680"/>
              <a:gd name="T22" fmla="*/ 299 w 346"/>
              <a:gd name="T23" fmla="*/ 676 h 680"/>
              <a:gd name="T24" fmla="*/ 274 w 346"/>
              <a:gd name="T25" fmla="*/ 627 h 680"/>
              <a:gd name="T26" fmla="*/ 260 w 346"/>
              <a:gd name="T27" fmla="*/ 627 h 680"/>
              <a:gd name="T28" fmla="*/ 233 w 346"/>
              <a:gd name="T29" fmla="*/ 600 h 680"/>
              <a:gd name="T30" fmla="*/ 211 w 346"/>
              <a:gd name="T31" fmla="*/ 586 h 680"/>
              <a:gd name="T32" fmla="*/ 181 w 346"/>
              <a:gd name="T33" fmla="*/ 598 h 680"/>
              <a:gd name="T34" fmla="*/ 176 w 346"/>
              <a:gd name="T35" fmla="*/ 547 h 680"/>
              <a:gd name="T36" fmla="*/ 175 w 346"/>
              <a:gd name="T37" fmla="*/ 463 h 680"/>
              <a:gd name="T38" fmla="*/ 151 w 346"/>
              <a:gd name="T39" fmla="*/ 449 h 680"/>
              <a:gd name="T40" fmla="*/ 129 w 346"/>
              <a:gd name="T41" fmla="*/ 478 h 680"/>
              <a:gd name="T42" fmla="*/ 94 w 346"/>
              <a:gd name="T43" fmla="*/ 478 h 680"/>
              <a:gd name="T44" fmla="*/ 80 w 346"/>
              <a:gd name="T45" fmla="*/ 410 h 680"/>
              <a:gd name="T46" fmla="*/ 49 w 346"/>
              <a:gd name="T47" fmla="*/ 408 h 680"/>
              <a:gd name="T48" fmla="*/ 18 w 346"/>
              <a:gd name="T49" fmla="*/ 406 h 680"/>
              <a:gd name="T50" fmla="*/ 0 w 346"/>
              <a:gd name="T51" fmla="*/ 402 h 680"/>
              <a:gd name="T52" fmla="*/ 8 w 346"/>
              <a:gd name="T53" fmla="*/ 370 h 680"/>
              <a:gd name="T54" fmla="*/ 26 w 346"/>
              <a:gd name="T55" fmla="*/ 367 h 680"/>
              <a:gd name="T56" fmla="*/ 42 w 346"/>
              <a:gd name="T57" fmla="*/ 353 h 680"/>
              <a:gd name="T58" fmla="*/ 58 w 346"/>
              <a:gd name="T59" fmla="*/ 345 h 680"/>
              <a:gd name="T60" fmla="*/ 74 w 346"/>
              <a:gd name="T61" fmla="*/ 294 h 680"/>
              <a:gd name="T62" fmla="*/ 89 w 346"/>
              <a:gd name="T63" fmla="*/ 235 h 680"/>
              <a:gd name="T64" fmla="*/ 104 w 346"/>
              <a:gd name="T65" fmla="*/ 178 h 680"/>
              <a:gd name="T66" fmla="*/ 110 w 346"/>
              <a:gd name="T67" fmla="*/ 123 h 680"/>
              <a:gd name="T68" fmla="*/ 117 w 346"/>
              <a:gd name="T69" fmla="*/ 65 h 680"/>
              <a:gd name="T70" fmla="*/ 131 w 346"/>
              <a:gd name="T71" fmla="*/ 6 h 680"/>
              <a:gd name="T72" fmla="*/ 167 w 346"/>
              <a:gd name="T73" fmla="*/ 33 h 680"/>
              <a:gd name="T74" fmla="*/ 191 w 346"/>
              <a:gd name="T75" fmla="*/ 21 h 680"/>
              <a:gd name="T76" fmla="*/ 219 w 346"/>
              <a:gd name="T77" fmla="*/ 12 h 680"/>
              <a:gd name="T78" fmla="*/ 237 w 346"/>
              <a:gd name="T79" fmla="*/ 0 h 680"/>
              <a:gd name="T80" fmla="*/ 266 w 346"/>
              <a:gd name="T81" fmla="*/ 6 h 680"/>
              <a:gd name="T82" fmla="*/ 280 w 346"/>
              <a:gd name="T83" fmla="*/ 17 h 680"/>
              <a:gd name="T84" fmla="*/ 305 w 346"/>
              <a:gd name="T85" fmla="*/ 31 h 680"/>
              <a:gd name="T86" fmla="*/ 325 w 346"/>
              <a:gd name="T87" fmla="*/ 45 h 680"/>
              <a:gd name="T88" fmla="*/ 337 w 346"/>
              <a:gd name="T89" fmla="*/ 98 h 680"/>
              <a:gd name="T90" fmla="*/ 334 w 346"/>
              <a:gd name="T91" fmla="*/ 137 h 680"/>
              <a:gd name="T92" fmla="*/ 319 w 346"/>
              <a:gd name="T93" fmla="*/ 202 h 6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6"/>
              <a:gd name="T142" fmla="*/ 0 h 680"/>
              <a:gd name="T143" fmla="*/ 346 w 346"/>
              <a:gd name="T144" fmla="*/ 680 h 6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6" h="680">
                <a:moveTo>
                  <a:pt x="315" y="243"/>
                </a:moveTo>
                <a:lnTo>
                  <a:pt x="307" y="268"/>
                </a:lnTo>
                <a:lnTo>
                  <a:pt x="303" y="290"/>
                </a:lnTo>
                <a:lnTo>
                  <a:pt x="304" y="290"/>
                </a:lnTo>
                <a:lnTo>
                  <a:pt x="305" y="292"/>
                </a:lnTo>
                <a:lnTo>
                  <a:pt x="305" y="294"/>
                </a:lnTo>
                <a:lnTo>
                  <a:pt x="308" y="323"/>
                </a:lnTo>
                <a:lnTo>
                  <a:pt x="311" y="353"/>
                </a:lnTo>
                <a:lnTo>
                  <a:pt x="312" y="380"/>
                </a:lnTo>
                <a:lnTo>
                  <a:pt x="312" y="408"/>
                </a:lnTo>
                <a:lnTo>
                  <a:pt x="319" y="437"/>
                </a:lnTo>
                <a:lnTo>
                  <a:pt x="327" y="463"/>
                </a:lnTo>
                <a:lnTo>
                  <a:pt x="334" y="490"/>
                </a:lnTo>
                <a:lnTo>
                  <a:pt x="318" y="496"/>
                </a:lnTo>
                <a:lnTo>
                  <a:pt x="301" y="502"/>
                </a:lnTo>
                <a:lnTo>
                  <a:pt x="291" y="529"/>
                </a:lnTo>
                <a:lnTo>
                  <a:pt x="295" y="561"/>
                </a:lnTo>
                <a:lnTo>
                  <a:pt x="294" y="592"/>
                </a:lnTo>
                <a:lnTo>
                  <a:pt x="291" y="624"/>
                </a:lnTo>
                <a:lnTo>
                  <a:pt x="309" y="645"/>
                </a:lnTo>
                <a:lnTo>
                  <a:pt x="315" y="633"/>
                </a:lnTo>
                <a:lnTo>
                  <a:pt x="311" y="680"/>
                </a:lnTo>
                <a:lnTo>
                  <a:pt x="307" y="676"/>
                </a:lnTo>
                <a:lnTo>
                  <a:pt x="299" y="676"/>
                </a:lnTo>
                <a:lnTo>
                  <a:pt x="285" y="641"/>
                </a:lnTo>
                <a:lnTo>
                  <a:pt x="274" y="627"/>
                </a:lnTo>
                <a:lnTo>
                  <a:pt x="266" y="614"/>
                </a:lnTo>
                <a:lnTo>
                  <a:pt x="260" y="627"/>
                </a:lnTo>
                <a:lnTo>
                  <a:pt x="235" y="612"/>
                </a:lnTo>
                <a:lnTo>
                  <a:pt x="233" y="600"/>
                </a:lnTo>
                <a:lnTo>
                  <a:pt x="218" y="604"/>
                </a:lnTo>
                <a:lnTo>
                  <a:pt x="211" y="586"/>
                </a:lnTo>
                <a:lnTo>
                  <a:pt x="197" y="592"/>
                </a:lnTo>
                <a:lnTo>
                  <a:pt x="181" y="598"/>
                </a:lnTo>
                <a:lnTo>
                  <a:pt x="181" y="584"/>
                </a:lnTo>
                <a:lnTo>
                  <a:pt x="176" y="547"/>
                </a:lnTo>
                <a:lnTo>
                  <a:pt x="175" y="504"/>
                </a:lnTo>
                <a:lnTo>
                  <a:pt x="175" y="463"/>
                </a:lnTo>
                <a:lnTo>
                  <a:pt x="150" y="457"/>
                </a:lnTo>
                <a:lnTo>
                  <a:pt x="151" y="449"/>
                </a:lnTo>
                <a:lnTo>
                  <a:pt x="133" y="447"/>
                </a:lnTo>
                <a:lnTo>
                  <a:pt x="129" y="478"/>
                </a:lnTo>
                <a:lnTo>
                  <a:pt x="107" y="486"/>
                </a:lnTo>
                <a:lnTo>
                  <a:pt x="94" y="478"/>
                </a:lnTo>
                <a:lnTo>
                  <a:pt x="88" y="443"/>
                </a:lnTo>
                <a:lnTo>
                  <a:pt x="80" y="410"/>
                </a:lnTo>
                <a:lnTo>
                  <a:pt x="64" y="408"/>
                </a:lnTo>
                <a:lnTo>
                  <a:pt x="49" y="408"/>
                </a:lnTo>
                <a:lnTo>
                  <a:pt x="33" y="406"/>
                </a:lnTo>
                <a:lnTo>
                  <a:pt x="18" y="406"/>
                </a:lnTo>
                <a:lnTo>
                  <a:pt x="4" y="410"/>
                </a:lnTo>
                <a:lnTo>
                  <a:pt x="0" y="402"/>
                </a:lnTo>
                <a:lnTo>
                  <a:pt x="7" y="400"/>
                </a:lnTo>
                <a:lnTo>
                  <a:pt x="8" y="370"/>
                </a:lnTo>
                <a:lnTo>
                  <a:pt x="17" y="361"/>
                </a:lnTo>
                <a:lnTo>
                  <a:pt x="26" y="367"/>
                </a:lnTo>
                <a:lnTo>
                  <a:pt x="31" y="355"/>
                </a:lnTo>
                <a:lnTo>
                  <a:pt x="42" y="353"/>
                </a:lnTo>
                <a:lnTo>
                  <a:pt x="43" y="369"/>
                </a:lnTo>
                <a:lnTo>
                  <a:pt x="58" y="345"/>
                </a:lnTo>
                <a:lnTo>
                  <a:pt x="71" y="321"/>
                </a:lnTo>
                <a:lnTo>
                  <a:pt x="74" y="294"/>
                </a:lnTo>
                <a:lnTo>
                  <a:pt x="76" y="265"/>
                </a:lnTo>
                <a:lnTo>
                  <a:pt x="89" y="235"/>
                </a:lnTo>
                <a:lnTo>
                  <a:pt x="102" y="206"/>
                </a:lnTo>
                <a:lnTo>
                  <a:pt x="104" y="178"/>
                </a:lnTo>
                <a:lnTo>
                  <a:pt x="106" y="151"/>
                </a:lnTo>
                <a:lnTo>
                  <a:pt x="110" y="123"/>
                </a:lnTo>
                <a:lnTo>
                  <a:pt x="112" y="98"/>
                </a:lnTo>
                <a:lnTo>
                  <a:pt x="117" y="65"/>
                </a:lnTo>
                <a:lnTo>
                  <a:pt x="116" y="39"/>
                </a:lnTo>
                <a:lnTo>
                  <a:pt x="131" y="6"/>
                </a:lnTo>
                <a:lnTo>
                  <a:pt x="149" y="23"/>
                </a:lnTo>
                <a:lnTo>
                  <a:pt x="167" y="33"/>
                </a:lnTo>
                <a:lnTo>
                  <a:pt x="183" y="41"/>
                </a:lnTo>
                <a:lnTo>
                  <a:pt x="191" y="21"/>
                </a:lnTo>
                <a:lnTo>
                  <a:pt x="200" y="23"/>
                </a:lnTo>
                <a:lnTo>
                  <a:pt x="219" y="12"/>
                </a:lnTo>
                <a:lnTo>
                  <a:pt x="231" y="12"/>
                </a:lnTo>
                <a:lnTo>
                  <a:pt x="237" y="0"/>
                </a:lnTo>
                <a:lnTo>
                  <a:pt x="252" y="4"/>
                </a:lnTo>
                <a:lnTo>
                  <a:pt x="266" y="6"/>
                </a:lnTo>
                <a:lnTo>
                  <a:pt x="276" y="10"/>
                </a:lnTo>
                <a:lnTo>
                  <a:pt x="280" y="17"/>
                </a:lnTo>
                <a:lnTo>
                  <a:pt x="295" y="33"/>
                </a:lnTo>
                <a:lnTo>
                  <a:pt x="305" y="31"/>
                </a:lnTo>
                <a:lnTo>
                  <a:pt x="312" y="23"/>
                </a:lnTo>
                <a:lnTo>
                  <a:pt x="325" y="45"/>
                </a:lnTo>
                <a:lnTo>
                  <a:pt x="338" y="65"/>
                </a:lnTo>
                <a:lnTo>
                  <a:pt x="337" y="98"/>
                </a:lnTo>
                <a:lnTo>
                  <a:pt x="346" y="114"/>
                </a:lnTo>
                <a:lnTo>
                  <a:pt x="334" y="137"/>
                </a:lnTo>
                <a:lnTo>
                  <a:pt x="322" y="161"/>
                </a:lnTo>
                <a:lnTo>
                  <a:pt x="319" y="202"/>
                </a:lnTo>
                <a:lnTo>
                  <a:pt x="315" y="24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71" name="Freeform 259"/>
          <p:cNvSpPr>
            <a:spLocks/>
          </p:cNvSpPr>
          <p:nvPr/>
        </p:nvSpPr>
        <p:spPr bwMode="auto">
          <a:xfrm>
            <a:off x="6595534" y="4738689"/>
            <a:ext cx="387351" cy="276225"/>
          </a:xfrm>
          <a:custGeom>
            <a:avLst/>
            <a:gdLst>
              <a:gd name="T0" fmla="*/ 37 w 211"/>
              <a:gd name="T1" fmla="*/ 173 h 359"/>
              <a:gd name="T2" fmla="*/ 19 w 211"/>
              <a:gd name="T3" fmla="*/ 173 h 359"/>
              <a:gd name="T4" fmla="*/ 1 w 211"/>
              <a:gd name="T5" fmla="*/ 175 h 359"/>
              <a:gd name="T6" fmla="*/ 1 w 211"/>
              <a:gd name="T7" fmla="*/ 204 h 359"/>
              <a:gd name="T8" fmla="*/ 1 w 211"/>
              <a:gd name="T9" fmla="*/ 232 h 359"/>
              <a:gd name="T10" fmla="*/ 0 w 211"/>
              <a:gd name="T11" fmla="*/ 261 h 359"/>
              <a:gd name="T12" fmla="*/ 0 w 211"/>
              <a:gd name="T13" fmla="*/ 290 h 359"/>
              <a:gd name="T14" fmla="*/ 12 w 211"/>
              <a:gd name="T15" fmla="*/ 316 h 359"/>
              <a:gd name="T16" fmla="*/ 25 w 211"/>
              <a:gd name="T17" fmla="*/ 343 h 359"/>
              <a:gd name="T18" fmla="*/ 37 w 211"/>
              <a:gd name="T19" fmla="*/ 338 h 359"/>
              <a:gd name="T20" fmla="*/ 57 w 211"/>
              <a:gd name="T21" fmla="*/ 349 h 359"/>
              <a:gd name="T22" fmla="*/ 82 w 211"/>
              <a:gd name="T23" fmla="*/ 359 h 359"/>
              <a:gd name="T24" fmla="*/ 99 w 211"/>
              <a:gd name="T25" fmla="*/ 332 h 359"/>
              <a:gd name="T26" fmla="*/ 117 w 211"/>
              <a:gd name="T27" fmla="*/ 304 h 359"/>
              <a:gd name="T28" fmla="*/ 123 w 211"/>
              <a:gd name="T29" fmla="*/ 283 h 359"/>
              <a:gd name="T30" fmla="*/ 136 w 211"/>
              <a:gd name="T31" fmla="*/ 277 h 359"/>
              <a:gd name="T32" fmla="*/ 149 w 211"/>
              <a:gd name="T33" fmla="*/ 271 h 359"/>
              <a:gd name="T34" fmla="*/ 147 w 211"/>
              <a:gd name="T35" fmla="*/ 251 h 359"/>
              <a:gd name="T36" fmla="*/ 160 w 211"/>
              <a:gd name="T37" fmla="*/ 241 h 359"/>
              <a:gd name="T38" fmla="*/ 174 w 211"/>
              <a:gd name="T39" fmla="*/ 232 h 359"/>
              <a:gd name="T40" fmla="*/ 188 w 211"/>
              <a:gd name="T41" fmla="*/ 222 h 359"/>
              <a:gd name="T42" fmla="*/ 201 w 211"/>
              <a:gd name="T43" fmla="*/ 212 h 359"/>
              <a:gd name="T44" fmla="*/ 194 w 211"/>
              <a:gd name="T45" fmla="*/ 194 h 359"/>
              <a:gd name="T46" fmla="*/ 202 w 211"/>
              <a:gd name="T47" fmla="*/ 159 h 359"/>
              <a:gd name="T48" fmla="*/ 206 w 211"/>
              <a:gd name="T49" fmla="*/ 151 h 359"/>
              <a:gd name="T50" fmla="*/ 206 w 211"/>
              <a:gd name="T51" fmla="*/ 122 h 359"/>
              <a:gd name="T52" fmla="*/ 207 w 211"/>
              <a:gd name="T53" fmla="*/ 94 h 359"/>
              <a:gd name="T54" fmla="*/ 211 w 211"/>
              <a:gd name="T55" fmla="*/ 83 h 359"/>
              <a:gd name="T56" fmla="*/ 200 w 211"/>
              <a:gd name="T57" fmla="*/ 51 h 359"/>
              <a:gd name="T58" fmla="*/ 199 w 211"/>
              <a:gd name="T59" fmla="*/ 43 h 359"/>
              <a:gd name="T60" fmla="*/ 180 w 211"/>
              <a:gd name="T61" fmla="*/ 24 h 359"/>
              <a:gd name="T62" fmla="*/ 162 w 211"/>
              <a:gd name="T63" fmla="*/ 6 h 359"/>
              <a:gd name="T64" fmla="*/ 160 w 211"/>
              <a:gd name="T65" fmla="*/ 0 h 359"/>
              <a:gd name="T66" fmla="*/ 144 w 211"/>
              <a:gd name="T67" fmla="*/ 6 h 359"/>
              <a:gd name="T68" fmla="*/ 127 w 211"/>
              <a:gd name="T69" fmla="*/ 12 h 359"/>
              <a:gd name="T70" fmla="*/ 117 w 211"/>
              <a:gd name="T71" fmla="*/ 39 h 359"/>
              <a:gd name="T72" fmla="*/ 121 w 211"/>
              <a:gd name="T73" fmla="*/ 71 h 359"/>
              <a:gd name="T74" fmla="*/ 120 w 211"/>
              <a:gd name="T75" fmla="*/ 102 h 359"/>
              <a:gd name="T76" fmla="*/ 117 w 211"/>
              <a:gd name="T77" fmla="*/ 134 h 359"/>
              <a:gd name="T78" fmla="*/ 135 w 211"/>
              <a:gd name="T79" fmla="*/ 155 h 359"/>
              <a:gd name="T80" fmla="*/ 141 w 211"/>
              <a:gd name="T81" fmla="*/ 143 h 359"/>
              <a:gd name="T82" fmla="*/ 137 w 211"/>
              <a:gd name="T83" fmla="*/ 190 h 359"/>
              <a:gd name="T84" fmla="*/ 133 w 211"/>
              <a:gd name="T85" fmla="*/ 186 h 359"/>
              <a:gd name="T86" fmla="*/ 125 w 211"/>
              <a:gd name="T87" fmla="*/ 186 h 359"/>
              <a:gd name="T88" fmla="*/ 111 w 211"/>
              <a:gd name="T89" fmla="*/ 151 h 359"/>
              <a:gd name="T90" fmla="*/ 100 w 211"/>
              <a:gd name="T91" fmla="*/ 137 h 359"/>
              <a:gd name="T92" fmla="*/ 92 w 211"/>
              <a:gd name="T93" fmla="*/ 124 h 359"/>
              <a:gd name="T94" fmla="*/ 86 w 211"/>
              <a:gd name="T95" fmla="*/ 137 h 359"/>
              <a:gd name="T96" fmla="*/ 61 w 211"/>
              <a:gd name="T97" fmla="*/ 122 h 359"/>
              <a:gd name="T98" fmla="*/ 59 w 211"/>
              <a:gd name="T99" fmla="*/ 110 h 359"/>
              <a:gd name="T100" fmla="*/ 44 w 211"/>
              <a:gd name="T101" fmla="*/ 114 h 359"/>
              <a:gd name="T102" fmla="*/ 37 w 211"/>
              <a:gd name="T103" fmla="*/ 96 h 359"/>
              <a:gd name="T104" fmla="*/ 37 w 211"/>
              <a:gd name="T105" fmla="*/ 134 h 359"/>
              <a:gd name="T106" fmla="*/ 37 w 211"/>
              <a:gd name="T107" fmla="*/ 173 h 35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1"/>
              <a:gd name="T163" fmla="*/ 0 h 359"/>
              <a:gd name="T164" fmla="*/ 211 w 211"/>
              <a:gd name="T165" fmla="*/ 359 h 35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1" h="359">
                <a:moveTo>
                  <a:pt x="37" y="173"/>
                </a:moveTo>
                <a:lnTo>
                  <a:pt x="19" y="173"/>
                </a:lnTo>
                <a:lnTo>
                  <a:pt x="1" y="175"/>
                </a:lnTo>
                <a:lnTo>
                  <a:pt x="1" y="204"/>
                </a:lnTo>
                <a:lnTo>
                  <a:pt x="1" y="232"/>
                </a:lnTo>
                <a:lnTo>
                  <a:pt x="0" y="261"/>
                </a:lnTo>
                <a:lnTo>
                  <a:pt x="0" y="290"/>
                </a:lnTo>
                <a:lnTo>
                  <a:pt x="12" y="316"/>
                </a:lnTo>
                <a:lnTo>
                  <a:pt x="25" y="343"/>
                </a:lnTo>
                <a:lnTo>
                  <a:pt x="37" y="338"/>
                </a:lnTo>
                <a:lnTo>
                  <a:pt x="57" y="349"/>
                </a:lnTo>
                <a:lnTo>
                  <a:pt x="82" y="359"/>
                </a:lnTo>
                <a:lnTo>
                  <a:pt x="99" y="332"/>
                </a:lnTo>
                <a:lnTo>
                  <a:pt x="117" y="304"/>
                </a:lnTo>
                <a:lnTo>
                  <a:pt x="123" y="283"/>
                </a:lnTo>
                <a:lnTo>
                  <a:pt x="136" y="277"/>
                </a:lnTo>
                <a:lnTo>
                  <a:pt x="149" y="271"/>
                </a:lnTo>
                <a:lnTo>
                  <a:pt x="147" y="251"/>
                </a:lnTo>
                <a:lnTo>
                  <a:pt x="160" y="241"/>
                </a:lnTo>
                <a:lnTo>
                  <a:pt x="174" y="232"/>
                </a:lnTo>
                <a:lnTo>
                  <a:pt x="188" y="222"/>
                </a:lnTo>
                <a:lnTo>
                  <a:pt x="201" y="212"/>
                </a:lnTo>
                <a:lnTo>
                  <a:pt x="194" y="194"/>
                </a:lnTo>
                <a:lnTo>
                  <a:pt x="202" y="159"/>
                </a:lnTo>
                <a:lnTo>
                  <a:pt x="206" y="151"/>
                </a:lnTo>
                <a:lnTo>
                  <a:pt x="206" y="122"/>
                </a:lnTo>
                <a:lnTo>
                  <a:pt x="207" y="94"/>
                </a:lnTo>
                <a:lnTo>
                  <a:pt x="211" y="83"/>
                </a:lnTo>
                <a:lnTo>
                  <a:pt x="200" y="51"/>
                </a:lnTo>
                <a:lnTo>
                  <a:pt x="199" y="43"/>
                </a:lnTo>
                <a:lnTo>
                  <a:pt x="180" y="24"/>
                </a:lnTo>
                <a:lnTo>
                  <a:pt x="162" y="6"/>
                </a:lnTo>
                <a:lnTo>
                  <a:pt x="160" y="0"/>
                </a:lnTo>
                <a:lnTo>
                  <a:pt x="144" y="6"/>
                </a:lnTo>
                <a:lnTo>
                  <a:pt x="127" y="12"/>
                </a:lnTo>
                <a:lnTo>
                  <a:pt x="117" y="39"/>
                </a:lnTo>
                <a:lnTo>
                  <a:pt x="121" y="71"/>
                </a:lnTo>
                <a:lnTo>
                  <a:pt x="120" y="102"/>
                </a:lnTo>
                <a:lnTo>
                  <a:pt x="117" y="134"/>
                </a:lnTo>
                <a:lnTo>
                  <a:pt x="135" y="155"/>
                </a:lnTo>
                <a:lnTo>
                  <a:pt x="141" y="143"/>
                </a:lnTo>
                <a:lnTo>
                  <a:pt x="137" y="190"/>
                </a:lnTo>
                <a:lnTo>
                  <a:pt x="133" y="186"/>
                </a:lnTo>
                <a:lnTo>
                  <a:pt x="125" y="186"/>
                </a:lnTo>
                <a:lnTo>
                  <a:pt x="111" y="151"/>
                </a:lnTo>
                <a:lnTo>
                  <a:pt x="100" y="137"/>
                </a:lnTo>
                <a:lnTo>
                  <a:pt x="92" y="124"/>
                </a:lnTo>
                <a:lnTo>
                  <a:pt x="86" y="137"/>
                </a:lnTo>
                <a:lnTo>
                  <a:pt x="61" y="122"/>
                </a:lnTo>
                <a:lnTo>
                  <a:pt x="59" y="110"/>
                </a:lnTo>
                <a:lnTo>
                  <a:pt x="44" y="114"/>
                </a:lnTo>
                <a:lnTo>
                  <a:pt x="37" y="96"/>
                </a:lnTo>
                <a:lnTo>
                  <a:pt x="37" y="134"/>
                </a:lnTo>
                <a:lnTo>
                  <a:pt x="37" y="17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72" name="Freeform 260"/>
          <p:cNvSpPr>
            <a:spLocks/>
          </p:cNvSpPr>
          <p:nvPr/>
        </p:nvSpPr>
        <p:spPr bwMode="auto">
          <a:xfrm>
            <a:off x="6703485" y="4945064"/>
            <a:ext cx="247649" cy="187325"/>
          </a:xfrm>
          <a:custGeom>
            <a:avLst/>
            <a:gdLst>
              <a:gd name="T0" fmla="*/ 67 w 137"/>
              <a:gd name="T1" fmla="*/ 235 h 245"/>
              <a:gd name="T2" fmla="*/ 63 w 137"/>
              <a:gd name="T3" fmla="*/ 227 h 245"/>
              <a:gd name="T4" fmla="*/ 47 w 137"/>
              <a:gd name="T5" fmla="*/ 216 h 245"/>
              <a:gd name="T6" fmla="*/ 41 w 137"/>
              <a:gd name="T7" fmla="*/ 184 h 245"/>
              <a:gd name="T8" fmla="*/ 36 w 137"/>
              <a:gd name="T9" fmla="*/ 174 h 245"/>
              <a:gd name="T10" fmla="*/ 33 w 137"/>
              <a:gd name="T11" fmla="*/ 167 h 245"/>
              <a:gd name="T12" fmla="*/ 20 w 137"/>
              <a:gd name="T13" fmla="*/ 149 h 245"/>
              <a:gd name="T14" fmla="*/ 10 w 137"/>
              <a:gd name="T15" fmla="*/ 114 h 245"/>
              <a:gd name="T16" fmla="*/ 0 w 137"/>
              <a:gd name="T17" fmla="*/ 78 h 245"/>
              <a:gd name="T18" fmla="*/ 25 w 137"/>
              <a:gd name="T19" fmla="*/ 88 h 245"/>
              <a:gd name="T20" fmla="*/ 42 w 137"/>
              <a:gd name="T21" fmla="*/ 61 h 245"/>
              <a:gd name="T22" fmla="*/ 60 w 137"/>
              <a:gd name="T23" fmla="*/ 33 h 245"/>
              <a:gd name="T24" fmla="*/ 66 w 137"/>
              <a:gd name="T25" fmla="*/ 12 h 245"/>
              <a:gd name="T26" fmla="*/ 79 w 137"/>
              <a:gd name="T27" fmla="*/ 6 h 245"/>
              <a:gd name="T28" fmla="*/ 92 w 137"/>
              <a:gd name="T29" fmla="*/ 0 h 245"/>
              <a:gd name="T30" fmla="*/ 92 w 137"/>
              <a:gd name="T31" fmla="*/ 14 h 245"/>
              <a:gd name="T32" fmla="*/ 101 w 137"/>
              <a:gd name="T33" fmla="*/ 12 h 245"/>
              <a:gd name="T34" fmla="*/ 119 w 137"/>
              <a:gd name="T35" fmla="*/ 25 h 245"/>
              <a:gd name="T36" fmla="*/ 137 w 137"/>
              <a:gd name="T37" fmla="*/ 39 h 245"/>
              <a:gd name="T38" fmla="*/ 137 w 137"/>
              <a:gd name="T39" fmla="*/ 82 h 245"/>
              <a:gd name="T40" fmla="*/ 133 w 137"/>
              <a:gd name="T41" fmla="*/ 114 h 245"/>
              <a:gd name="T42" fmla="*/ 135 w 137"/>
              <a:gd name="T43" fmla="*/ 147 h 245"/>
              <a:gd name="T44" fmla="*/ 129 w 137"/>
              <a:gd name="T45" fmla="*/ 178 h 245"/>
              <a:gd name="T46" fmla="*/ 124 w 137"/>
              <a:gd name="T47" fmla="*/ 208 h 245"/>
              <a:gd name="T48" fmla="*/ 113 w 137"/>
              <a:gd name="T49" fmla="*/ 225 h 245"/>
              <a:gd name="T50" fmla="*/ 102 w 137"/>
              <a:gd name="T51" fmla="*/ 245 h 245"/>
              <a:gd name="T52" fmla="*/ 86 w 137"/>
              <a:gd name="T53" fmla="*/ 241 h 245"/>
              <a:gd name="T54" fmla="*/ 68 w 137"/>
              <a:gd name="T55" fmla="*/ 237 h 245"/>
              <a:gd name="T56" fmla="*/ 67 w 137"/>
              <a:gd name="T57" fmla="*/ 235 h 2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245"/>
              <a:gd name="T89" fmla="*/ 137 w 137"/>
              <a:gd name="T90" fmla="*/ 245 h 2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245">
                <a:moveTo>
                  <a:pt x="67" y="235"/>
                </a:moveTo>
                <a:lnTo>
                  <a:pt x="63" y="227"/>
                </a:lnTo>
                <a:lnTo>
                  <a:pt x="47" y="216"/>
                </a:lnTo>
                <a:lnTo>
                  <a:pt x="41" y="184"/>
                </a:lnTo>
                <a:lnTo>
                  <a:pt x="36" y="174"/>
                </a:lnTo>
                <a:lnTo>
                  <a:pt x="33" y="167"/>
                </a:lnTo>
                <a:lnTo>
                  <a:pt x="20" y="149"/>
                </a:lnTo>
                <a:lnTo>
                  <a:pt x="10" y="114"/>
                </a:lnTo>
                <a:lnTo>
                  <a:pt x="0" y="78"/>
                </a:lnTo>
                <a:lnTo>
                  <a:pt x="25" y="88"/>
                </a:lnTo>
                <a:lnTo>
                  <a:pt x="42" y="61"/>
                </a:lnTo>
                <a:lnTo>
                  <a:pt x="60" y="33"/>
                </a:lnTo>
                <a:lnTo>
                  <a:pt x="66" y="12"/>
                </a:lnTo>
                <a:lnTo>
                  <a:pt x="79" y="6"/>
                </a:lnTo>
                <a:lnTo>
                  <a:pt x="92" y="0"/>
                </a:lnTo>
                <a:lnTo>
                  <a:pt x="92" y="14"/>
                </a:lnTo>
                <a:lnTo>
                  <a:pt x="101" y="12"/>
                </a:lnTo>
                <a:lnTo>
                  <a:pt x="119" y="25"/>
                </a:lnTo>
                <a:lnTo>
                  <a:pt x="137" y="39"/>
                </a:lnTo>
                <a:lnTo>
                  <a:pt x="137" y="82"/>
                </a:lnTo>
                <a:lnTo>
                  <a:pt x="133" y="114"/>
                </a:lnTo>
                <a:lnTo>
                  <a:pt x="135" y="147"/>
                </a:lnTo>
                <a:lnTo>
                  <a:pt x="129" y="178"/>
                </a:lnTo>
                <a:lnTo>
                  <a:pt x="124" y="208"/>
                </a:lnTo>
                <a:lnTo>
                  <a:pt x="113" y="225"/>
                </a:lnTo>
                <a:lnTo>
                  <a:pt x="102" y="245"/>
                </a:lnTo>
                <a:lnTo>
                  <a:pt x="86" y="241"/>
                </a:lnTo>
                <a:lnTo>
                  <a:pt x="68" y="237"/>
                </a:lnTo>
                <a:lnTo>
                  <a:pt x="67" y="23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73" name="Freeform 261"/>
          <p:cNvSpPr>
            <a:spLocks/>
          </p:cNvSpPr>
          <p:nvPr/>
        </p:nvSpPr>
        <p:spPr bwMode="auto">
          <a:xfrm>
            <a:off x="4055534" y="5349876"/>
            <a:ext cx="158751" cy="131763"/>
          </a:xfrm>
          <a:custGeom>
            <a:avLst/>
            <a:gdLst>
              <a:gd name="T0" fmla="*/ 86 w 88"/>
              <a:gd name="T1" fmla="*/ 91 h 175"/>
              <a:gd name="T2" fmla="*/ 67 w 88"/>
              <a:gd name="T3" fmla="*/ 67 h 175"/>
              <a:gd name="T4" fmla="*/ 49 w 88"/>
              <a:gd name="T5" fmla="*/ 42 h 175"/>
              <a:gd name="T6" fmla="*/ 37 w 88"/>
              <a:gd name="T7" fmla="*/ 30 h 175"/>
              <a:gd name="T8" fmla="*/ 33 w 88"/>
              <a:gd name="T9" fmla="*/ 30 h 175"/>
              <a:gd name="T10" fmla="*/ 11 w 88"/>
              <a:gd name="T11" fmla="*/ 0 h 175"/>
              <a:gd name="T12" fmla="*/ 2 w 88"/>
              <a:gd name="T13" fmla="*/ 4 h 175"/>
              <a:gd name="T14" fmla="*/ 2 w 88"/>
              <a:gd name="T15" fmla="*/ 6 h 175"/>
              <a:gd name="T16" fmla="*/ 1 w 88"/>
              <a:gd name="T17" fmla="*/ 46 h 175"/>
              <a:gd name="T18" fmla="*/ 1 w 88"/>
              <a:gd name="T19" fmla="*/ 85 h 175"/>
              <a:gd name="T20" fmla="*/ 2 w 88"/>
              <a:gd name="T21" fmla="*/ 91 h 175"/>
              <a:gd name="T22" fmla="*/ 0 w 88"/>
              <a:gd name="T23" fmla="*/ 120 h 175"/>
              <a:gd name="T24" fmla="*/ 9 w 88"/>
              <a:gd name="T25" fmla="*/ 150 h 175"/>
              <a:gd name="T26" fmla="*/ 31 w 88"/>
              <a:gd name="T27" fmla="*/ 165 h 175"/>
              <a:gd name="T28" fmla="*/ 60 w 88"/>
              <a:gd name="T29" fmla="*/ 175 h 175"/>
              <a:gd name="T30" fmla="*/ 76 w 88"/>
              <a:gd name="T31" fmla="*/ 163 h 175"/>
              <a:gd name="T32" fmla="*/ 88 w 88"/>
              <a:gd name="T33" fmla="*/ 132 h 175"/>
              <a:gd name="T34" fmla="*/ 84 w 88"/>
              <a:gd name="T35" fmla="*/ 108 h 175"/>
              <a:gd name="T36" fmla="*/ 86 w 88"/>
              <a:gd name="T37" fmla="*/ 9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175"/>
              <a:gd name="T59" fmla="*/ 88 w 88"/>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175">
                <a:moveTo>
                  <a:pt x="86" y="91"/>
                </a:moveTo>
                <a:lnTo>
                  <a:pt x="67" y="67"/>
                </a:lnTo>
                <a:lnTo>
                  <a:pt x="49" y="42"/>
                </a:lnTo>
                <a:lnTo>
                  <a:pt x="37" y="30"/>
                </a:lnTo>
                <a:lnTo>
                  <a:pt x="33" y="30"/>
                </a:lnTo>
                <a:lnTo>
                  <a:pt x="11" y="0"/>
                </a:lnTo>
                <a:lnTo>
                  <a:pt x="2" y="4"/>
                </a:lnTo>
                <a:lnTo>
                  <a:pt x="2" y="6"/>
                </a:lnTo>
                <a:lnTo>
                  <a:pt x="1" y="46"/>
                </a:lnTo>
                <a:lnTo>
                  <a:pt x="1" y="85"/>
                </a:lnTo>
                <a:lnTo>
                  <a:pt x="2" y="91"/>
                </a:lnTo>
                <a:lnTo>
                  <a:pt x="0" y="120"/>
                </a:lnTo>
                <a:lnTo>
                  <a:pt x="9" y="150"/>
                </a:lnTo>
                <a:lnTo>
                  <a:pt x="31" y="165"/>
                </a:lnTo>
                <a:lnTo>
                  <a:pt x="60" y="175"/>
                </a:lnTo>
                <a:lnTo>
                  <a:pt x="76" y="163"/>
                </a:lnTo>
                <a:lnTo>
                  <a:pt x="88" y="132"/>
                </a:lnTo>
                <a:lnTo>
                  <a:pt x="84" y="108"/>
                </a:lnTo>
                <a:lnTo>
                  <a:pt x="86" y="9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05" name="Freeform 262"/>
          <p:cNvSpPr>
            <a:spLocks/>
          </p:cNvSpPr>
          <p:nvPr/>
        </p:nvSpPr>
        <p:spPr bwMode="auto">
          <a:xfrm>
            <a:off x="3659717" y="5116514"/>
            <a:ext cx="508000" cy="846137"/>
          </a:xfrm>
          <a:custGeom>
            <a:avLst/>
            <a:gdLst>
              <a:gd name="T0" fmla="*/ 2147483647 w 277"/>
              <a:gd name="T1" fmla="*/ 2147483647 h 1101"/>
              <a:gd name="T2" fmla="*/ 2147483647 w 277"/>
              <a:gd name="T3" fmla="*/ 2147483647 h 1101"/>
              <a:gd name="T4" fmla="*/ 2147483647 w 277"/>
              <a:gd name="T5" fmla="*/ 2147483647 h 1101"/>
              <a:gd name="T6" fmla="*/ 2147483647 w 277"/>
              <a:gd name="T7" fmla="*/ 2147483647 h 1101"/>
              <a:gd name="T8" fmla="*/ 2147483647 w 277"/>
              <a:gd name="T9" fmla="*/ 2147483647 h 1101"/>
              <a:gd name="T10" fmla="*/ 2147483647 w 277"/>
              <a:gd name="T11" fmla="*/ 2147483647 h 1101"/>
              <a:gd name="T12" fmla="*/ 2147483647 w 277"/>
              <a:gd name="T13" fmla="*/ 2147483647 h 1101"/>
              <a:gd name="T14" fmla="*/ 2147483647 w 277"/>
              <a:gd name="T15" fmla="*/ 2147483647 h 1101"/>
              <a:gd name="T16" fmla="*/ 2147483647 w 277"/>
              <a:gd name="T17" fmla="*/ 2147483647 h 1101"/>
              <a:gd name="T18" fmla="*/ 2147483647 w 277"/>
              <a:gd name="T19" fmla="*/ 2147483647 h 1101"/>
              <a:gd name="T20" fmla="*/ 2147483647 w 277"/>
              <a:gd name="T21" fmla="*/ 2147483647 h 1101"/>
              <a:gd name="T22" fmla="*/ 2147483647 w 277"/>
              <a:gd name="T23" fmla="*/ 2147483647 h 1101"/>
              <a:gd name="T24" fmla="*/ 2147483647 w 277"/>
              <a:gd name="T25" fmla="*/ 2147483647 h 1101"/>
              <a:gd name="T26" fmla="*/ 2147483647 w 277"/>
              <a:gd name="T27" fmla="*/ 2147483647 h 1101"/>
              <a:gd name="T28" fmla="*/ 2147483647 w 277"/>
              <a:gd name="T29" fmla="*/ 2147483647 h 1101"/>
              <a:gd name="T30" fmla="*/ 2147483647 w 277"/>
              <a:gd name="T31" fmla="*/ 2147483647 h 1101"/>
              <a:gd name="T32" fmla="*/ 2147483647 w 277"/>
              <a:gd name="T33" fmla="*/ 2147483647 h 1101"/>
              <a:gd name="T34" fmla="*/ 2147483647 w 277"/>
              <a:gd name="T35" fmla="*/ 2147483647 h 1101"/>
              <a:gd name="T36" fmla="*/ 2147483647 w 277"/>
              <a:gd name="T37" fmla="*/ 2147483647 h 1101"/>
              <a:gd name="T38" fmla="*/ 2147483647 w 277"/>
              <a:gd name="T39" fmla="*/ 2147483647 h 1101"/>
              <a:gd name="T40" fmla="*/ 2147483647 w 277"/>
              <a:gd name="T41" fmla="*/ 2147483647 h 1101"/>
              <a:gd name="T42" fmla="*/ 2147483647 w 277"/>
              <a:gd name="T43" fmla="*/ 2147483647 h 1101"/>
              <a:gd name="T44" fmla="*/ 2147483647 w 277"/>
              <a:gd name="T45" fmla="*/ 2147483647 h 1101"/>
              <a:gd name="T46" fmla="*/ 2147483647 w 277"/>
              <a:gd name="T47" fmla="*/ 2147483647 h 1101"/>
              <a:gd name="T48" fmla="*/ 2147483647 w 277"/>
              <a:gd name="T49" fmla="*/ 2147483647 h 1101"/>
              <a:gd name="T50" fmla="*/ 2147483647 w 277"/>
              <a:gd name="T51" fmla="*/ 2147483647 h 1101"/>
              <a:gd name="T52" fmla="*/ 2147483647 w 277"/>
              <a:gd name="T53" fmla="*/ 2147483647 h 1101"/>
              <a:gd name="T54" fmla="*/ 2147483647 w 277"/>
              <a:gd name="T55" fmla="*/ 2147483647 h 1101"/>
              <a:gd name="T56" fmla="*/ 2147483647 w 277"/>
              <a:gd name="T57" fmla="*/ 2147483647 h 1101"/>
              <a:gd name="T58" fmla="*/ 2147483647 w 277"/>
              <a:gd name="T59" fmla="*/ 2147483647 h 1101"/>
              <a:gd name="T60" fmla="*/ 2147483647 w 277"/>
              <a:gd name="T61" fmla="*/ 2147483647 h 1101"/>
              <a:gd name="T62" fmla="*/ 2147483647 w 277"/>
              <a:gd name="T63" fmla="*/ 2147483647 h 1101"/>
              <a:gd name="T64" fmla="*/ 2147483647 w 277"/>
              <a:gd name="T65" fmla="*/ 2147483647 h 1101"/>
              <a:gd name="T66" fmla="*/ 2147483647 w 277"/>
              <a:gd name="T67" fmla="*/ 2147483647 h 1101"/>
              <a:gd name="T68" fmla="*/ 2147483647 w 277"/>
              <a:gd name="T69" fmla="*/ 2147483647 h 1101"/>
              <a:gd name="T70" fmla="*/ 2147483647 w 277"/>
              <a:gd name="T71" fmla="*/ 2147483647 h 1101"/>
              <a:gd name="T72" fmla="*/ 2147483647 w 277"/>
              <a:gd name="T73" fmla="*/ 2147483647 h 1101"/>
              <a:gd name="T74" fmla="*/ 2147483647 w 277"/>
              <a:gd name="T75" fmla="*/ 1815559429 h 1101"/>
              <a:gd name="T76" fmla="*/ 2147483647 w 277"/>
              <a:gd name="T77" fmla="*/ 2147483647 h 1101"/>
              <a:gd name="T78" fmla="*/ 2147483647 w 277"/>
              <a:gd name="T79" fmla="*/ 2147483647 h 1101"/>
              <a:gd name="T80" fmla="*/ 2147483647 w 277"/>
              <a:gd name="T81" fmla="*/ 2147483647 h 1101"/>
              <a:gd name="T82" fmla="*/ 2147483647 w 277"/>
              <a:gd name="T83" fmla="*/ 2147483647 h 1101"/>
              <a:gd name="T84" fmla="*/ 2147483647 w 277"/>
              <a:gd name="T85" fmla="*/ 2147483647 h 1101"/>
              <a:gd name="T86" fmla="*/ 2147483647 w 277"/>
              <a:gd name="T87" fmla="*/ 2147483647 h 1101"/>
              <a:gd name="T88" fmla="*/ 2147483647 w 277"/>
              <a:gd name="T89" fmla="*/ 2147483647 h 1101"/>
              <a:gd name="T90" fmla="*/ 2147483647 w 277"/>
              <a:gd name="T91" fmla="*/ 2147483647 h 1101"/>
              <a:gd name="T92" fmla="*/ 2147483647 w 277"/>
              <a:gd name="T93" fmla="*/ 2147483647 h 1101"/>
              <a:gd name="T94" fmla="*/ 2147483647 w 277"/>
              <a:gd name="T95" fmla="*/ 2147483647 h 1101"/>
              <a:gd name="T96" fmla="*/ 2147483647 w 277"/>
              <a:gd name="T97" fmla="*/ 2147483647 h 1101"/>
              <a:gd name="T98" fmla="*/ 2147483647 w 277"/>
              <a:gd name="T99" fmla="*/ 2147483647 h 1101"/>
              <a:gd name="T100" fmla="*/ 2147483647 w 277"/>
              <a:gd name="T101" fmla="*/ 2147483647 h 1101"/>
              <a:gd name="T102" fmla="*/ 2147483647 w 277"/>
              <a:gd name="T103" fmla="*/ 2147483647 h 1101"/>
              <a:gd name="T104" fmla="*/ 2147483647 w 277"/>
              <a:gd name="T105" fmla="*/ 2147483647 h 1101"/>
              <a:gd name="T106" fmla="*/ 2147483647 w 277"/>
              <a:gd name="T107" fmla="*/ 2147483647 h 1101"/>
              <a:gd name="T108" fmla="*/ 2147483647 w 277"/>
              <a:gd name="T109" fmla="*/ 2147483647 h 1101"/>
              <a:gd name="T110" fmla="*/ 2147483647 w 277"/>
              <a:gd name="T111" fmla="*/ 2147483647 h 1101"/>
              <a:gd name="T112" fmla="*/ 2147483647 w 277"/>
              <a:gd name="T113" fmla="*/ 2147483647 h 1101"/>
              <a:gd name="T114" fmla="*/ 2147483647 w 277"/>
              <a:gd name="T115" fmla="*/ 2147483647 h 1101"/>
              <a:gd name="T116" fmla="*/ 2147483647 w 277"/>
              <a:gd name="T117" fmla="*/ 2147483647 h 1101"/>
              <a:gd name="T118" fmla="*/ 2147483647 w 277"/>
              <a:gd name="T119" fmla="*/ 2147483647 h 11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
              <a:gd name="T181" fmla="*/ 0 h 1101"/>
              <a:gd name="T182" fmla="*/ 277 w 277"/>
              <a:gd name="T183" fmla="*/ 1101 h 11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 h="1101">
                <a:moveTo>
                  <a:pt x="178" y="699"/>
                </a:moveTo>
                <a:lnTo>
                  <a:pt x="154" y="697"/>
                </a:lnTo>
                <a:lnTo>
                  <a:pt x="137" y="691"/>
                </a:lnTo>
                <a:lnTo>
                  <a:pt x="150" y="740"/>
                </a:lnTo>
                <a:lnTo>
                  <a:pt x="155" y="744"/>
                </a:lnTo>
                <a:lnTo>
                  <a:pt x="162" y="742"/>
                </a:lnTo>
                <a:lnTo>
                  <a:pt x="166" y="736"/>
                </a:lnTo>
                <a:lnTo>
                  <a:pt x="172" y="761"/>
                </a:lnTo>
                <a:lnTo>
                  <a:pt x="163" y="758"/>
                </a:lnTo>
                <a:lnTo>
                  <a:pt x="150" y="758"/>
                </a:lnTo>
                <a:lnTo>
                  <a:pt x="163" y="769"/>
                </a:lnTo>
                <a:lnTo>
                  <a:pt x="151" y="797"/>
                </a:lnTo>
                <a:lnTo>
                  <a:pt x="153" y="826"/>
                </a:lnTo>
                <a:lnTo>
                  <a:pt x="151" y="842"/>
                </a:lnTo>
                <a:lnTo>
                  <a:pt x="132" y="858"/>
                </a:lnTo>
                <a:lnTo>
                  <a:pt x="132" y="891"/>
                </a:lnTo>
                <a:lnTo>
                  <a:pt x="159" y="914"/>
                </a:lnTo>
                <a:lnTo>
                  <a:pt x="168" y="924"/>
                </a:lnTo>
                <a:lnTo>
                  <a:pt x="162" y="942"/>
                </a:lnTo>
                <a:lnTo>
                  <a:pt x="168" y="946"/>
                </a:lnTo>
                <a:lnTo>
                  <a:pt x="159" y="969"/>
                </a:lnTo>
                <a:lnTo>
                  <a:pt x="150" y="991"/>
                </a:lnTo>
                <a:lnTo>
                  <a:pt x="150" y="1020"/>
                </a:lnTo>
                <a:lnTo>
                  <a:pt x="140" y="1014"/>
                </a:lnTo>
                <a:lnTo>
                  <a:pt x="137" y="1016"/>
                </a:lnTo>
                <a:lnTo>
                  <a:pt x="146" y="1024"/>
                </a:lnTo>
                <a:lnTo>
                  <a:pt x="138" y="1044"/>
                </a:lnTo>
                <a:lnTo>
                  <a:pt x="138" y="1052"/>
                </a:lnTo>
                <a:lnTo>
                  <a:pt x="146" y="1073"/>
                </a:lnTo>
                <a:lnTo>
                  <a:pt x="141" y="1073"/>
                </a:lnTo>
                <a:lnTo>
                  <a:pt x="153" y="1083"/>
                </a:lnTo>
                <a:lnTo>
                  <a:pt x="162" y="1101"/>
                </a:lnTo>
                <a:lnTo>
                  <a:pt x="136" y="1087"/>
                </a:lnTo>
                <a:lnTo>
                  <a:pt x="104" y="1081"/>
                </a:lnTo>
                <a:lnTo>
                  <a:pt x="95" y="1067"/>
                </a:lnTo>
                <a:lnTo>
                  <a:pt x="84" y="1040"/>
                </a:lnTo>
                <a:lnTo>
                  <a:pt x="75" y="1040"/>
                </a:lnTo>
                <a:lnTo>
                  <a:pt x="60" y="993"/>
                </a:lnTo>
                <a:lnTo>
                  <a:pt x="69" y="971"/>
                </a:lnTo>
                <a:lnTo>
                  <a:pt x="66" y="924"/>
                </a:lnTo>
                <a:lnTo>
                  <a:pt x="63" y="883"/>
                </a:lnTo>
                <a:lnTo>
                  <a:pt x="62" y="856"/>
                </a:lnTo>
                <a:lnTo>
                  <a:pt x="57" y="840"/>
                </a:lnTo>
                <a:lnTo>
                  <a:pt x="51" y="832"/>
                </a:lnTo>
                <a:lnTo>
                  <a:pt x="62" y="826"/>
                </a:lnTo>
                <a:lnTo>
                  <a:pt x="49" y="812"/>
                </a:lnTo>
                <a:lnTo>
                  <a:pt x="41" y="773"/>
                </a:lnTo>
                <a:lnTo>
                  <a:pt x="32" y="754"/>
                </a:lnTo>
                <a:lnTo>
                  <a:pt x="32" y="724"/>
                </a:lnTo>
                <a:lnTo>
                  <a:pt x="25" y="677"/>
                </a:lnTo>
                <a:lnTo>
                  <a:pt x="23" y="638"/>
                </a:lnTo>
                <a:lnTo>
                  <a:pt x="26" y="616"/>
                </a:lnTo>
                <a:lnTo>
                  <a:pt x="24" y="595"/>
                </a:lnTo>
                <a:lnTo>
                  <a:pt x="20" y="563"/>
                </a:lnTo>
                <a:lnTo>
                  <a:pt x="14" y="534"/>
                </a:lnTo>
                <a:lnTo>
                  <a:pt x="23" y="508"/>
                </a:lnTo>
                <a:lnTo>
                  <a:pt x="19" y="485"/>
                </a:lnTo>
                <a:lnTo>
                  <a:pt x="21" y="440"/>
                </a:lnTo>
                <a:lnTo>
                  <a:pt x="17" y="418"/>
                </a:lnTo>
                <a:lnTo>
                  <a:pt x="9" y="389"/>
                </a:lnTo>
                <a:lnTo>
                  <a:pt x="0" y="359"/>
                </a:lnTo>
                <a:lnTo>
                  <a:pt x="1" y="336"/>
                </a:lnTo>
                <a:lnTo>
                  <a:pt x="3" y="312"/>
                </a:lnTo>
                <a:lnTo>
                  <a:pt x="2" y="287"/>
                </a:lnTo>
                <a:lnTo>
                  <a:pt x="2" y="259"/>
                </a:lnTo>
                <a:lnTo>
                  <a:pt x="10" y="228"/>
                </a:lnTo>
                <a:lnTo>
                  <a:pt x="17" y="195"/>
                </a:lnTo>
                <a:lnTo>
                  <a:pt x="22" y="185"/>
                </a:lnTo>
                <a:lnTo>
                  <a:pt x="15" y="163"/>
                </a:lnTo>
                <a:lnTo>
                  <a:pt x="12" y="112"/>
                </a:lnTo>
                <a:lnTo>
                  <a:pt x="15" y="95"/>
                </a:lnTo>
                <a:lnTo>
                  <a:pt x="31" y="81"/>
                </a:lnTo>
                <a:lnTo>
                  <a:pt x="34" y="44"/>
                </a:lnTo>
                <a:lnTo>
                  <a:pt x="31" y="38"/>
                </a:lnTo>
                <a:lnTo>
                  <a:pt x="45" y="0"/>
                </a:lnTo>
                <a:lnTo>
                  <a:pt x="49" y="4"/>
                </a:lnTo>
                <a:lnTo>
                  <a:pt x="71" y="12"/>
                </a:lnTo>
                <a:lnTo>
                  <a:pt x="79" y="34"/>
                </a:lnTo>
                <a:lnTo>
                  <a:pt x="85" y="14"/>
                </a:lnTo>
                <a:lnTo>
                  <a:pt x="106" y="8"/>
                </a:lnTo>
                <a:lnTo>
                  <a:pt x="109" y="16"/>
                </a:lnTo>
                <a:lnTo>
                  <a:pt x="127" y="46"/>
                </a:lnTo>
                <a:lnTo>
                  <a:pt x="144" y="75"/>
                </a:lnTo>
                <a:lnTo>
                  <a:pt x="159" y="87"/>
                </a:lnTo>
                <a:lnTo>
                  <a:pt x="173" y="98"/>
                </a:lnTo>
                <a:lnTo>
                  <a:pt x="190" y="116"/>
                </a:lnTo>
                <a:lnTo>
                  <a:pt x="205" y="132"/>
                </a:lnTo>
                <a:lnTo>
                  <a:pt x="198" y="167"/>
                </a:lnTo>
                <a:lnTo>
                  <a:pt x="192" y="200"/>
                </a:lnTo>
                <a:lnTo>
                  <a:pt x="213" y="202"/>
                </a:lnTo>
                <a:lnTo>
                  <a:pt x="234" y="206"/>
                </a:lnTo>
                <a:lnTo>
                  <a:pt x="245" y="199"/>
                </a:lnTo>
                <a:lnTo>
                  <a:pt x="259" y="159"/>
                </a:lnTo>
                <a:lnTo>
                  <a:pt x="258" y="138"/>
                </a:lnTo>
                <a:lnTo>
                  <a:pt x="269" y="138"/>
                </a:lnTo>
                <a:lnTo>
                  <a:pt x="277" y="185"/>
                </a:lnTo>
                <a:lnTo>
                  <a:pt x="266" y="202"/>
                </a:lnTo>
                <a:lnTo>
                  <a:pt x="255" y="220"/>
                </a:lnTo>
                <a:lnTo>
                  <a:pt x="245" y="242"/>
                </a:lnTo>
                <a:lnTo>
                  <a:pt x="236" y="263"/>
                </a:lnTo>
                <a:lnTo>
                  <a:pt x="226" y="283"/>
                </a:lnTo>
                <a:lnTo>
                  <a:pt x="217" y="304"/>
                </a:lnTo>
                <a:lnTo>
                  <a:pt x="217" y="308"/>
                </a:lnTo>
                <a:lnTo>
                  <a:pt x="216" y="348"/>
                </a:lnTo>
                <a:lnTo>
                  <a:pt x="216" y="387"/>
                </a:lnTo>
                <a:lnTo>
                  <a:pt x="218" y="410"/>
                </a:lnTo>
                <a:lnTo>
                  <a:pt x="214" y="426"/>
                </a:lnTo>
                <a:lnTo>
                  <a:pt x="222" y="467"/>
                </a:lnTo>
                <a:lnTo>
                  <a:pt x="245" y="497"/>
                </a:lnTo>
                <a:lnTo>
                  <a:pt x="247" y="522"/>
                </a:lnTo>
                <a:lnTo>
                  <a:pt x="258" y="538"/>
                </a:lnTo>
                <a:lnTo>
                  <a:pt x="251" y="569"/>
                </a:lnTo>
                <a:lnTo>
                  <a:pt x="244" y="601"/>
                </a:lnTo>
                <a:lnTo>
                  <a:pt x="229" y="606"/>
                </a:lnTo>
                <a:lnTo>
                  <a:pt x="215" y="612"/>
                </a:lnTo>
                <a:lnTo>
                  <a:pt x="201" y="618"/>
                </a:lnTo>
                <a:lnTo>
                  <a:pt x="186" y="626"/>
                </a:lnTo>
                <a:lnTo>
                  <a:pt x="173" y="622"/>
                </a:lnTo>
                <a:lnTo>
                  <a:pt x="178" y="636"/>
                </a:lnTo>
                <a:lnTo>
                  <a:pt x="182" y="681"/>
                </a:lnTo>
                <a:lnTo>
                  <a:pt x="178" y="699"/>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775" name="Freeform 263"/>
          <p:cNvSpPr>
            <a:spLocks/>
          </p:cNvSpPr>
          <p:nvPr/>
        </p:nvSpPr>
        <p:spPr bwMode="auto">
          <a:xfrm>
            <a:off x="3958167" y="5970589"/>
            <a:ext cx="124884" cy="58737"/>
          </a:xfrm>
          <a:custGeom>
            <a:avLst/>
            <a:gdLst>
              <a:gd name="T0" fmla="*/ 6 w 68"/>
              <a:gd name="T1" fmla="*/ 13 h 78"/>
              <a:gd name="T2" fmla="*/ 0 w 68"/>
              <a:gd name="T3" fmla="*/ 0 h 78"/>
              <a:gd name="T4" fmla="*/ 9 w 68"/>
              <a:gd name="T5" fmla="*/ 37 h 78"/>
              <a:gd name="T6" fmla="*/ 18 w 68"/>
              <a:gd name="T7" fmla="*/ 76 h 78"/>
              <a:gd name="T8" fmla="*/ 43 w 68"/>
              <a:gd name="T9" fmla="*/ 76 h 78"/>
              <a:gd name="T10" fmla="*/ 68 w 68"/>
              <a:gd name="T11" fmla="*/ 78 h 78"/>
              <a:gd name="T12" fmla="*/ 66 w 68"/>
              <a:gd name="T13" fmla="*/ 68 h 78"/>
              <a:gd name="T14" fmla="*/ 30 w 68"/>
              <a:gd name="T15" fmla="*/ 47 h 78"/>
              <a:gd name="T16" fmla="*/ 6 w 68"/>
              <a:gd name="T17" fmla="*/ 13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78"/>
              <a:gd name="T29" fmla="*/ 68 w 68"/>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78">
                <a:moveTo>
                  <a:pt x="6" y="13"/>
                </a:moveTo>
                <a:lnTo>
                  <a:pt x="0" y="0"/>
                </a:lnTo>
                <a:lnTo>
                  <a:pt x="9" y="37"/>
                </a:lnTo>
                <a:lnTo>
                  <a:pt x="18" y="76"/>
                </a:lnTo>
                <a:lnTo>
                  <a:pt x="43" y="76"/>
                </a:lnTo>
                <a:lnTo>
                  <a:pt x="68" y="78"/>
                </a:lnTo>
                <a:lnTo>
                  <a:pt x="66" y="68"/>
                </a:lnTo>
                <a:lnTo>
                  <a:pt x="30" y="47"/>
                </a:lnTo>
                <a:lnTo>
                  <a:pt x="6" y="1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07" name="Freeform 264"/>
          <p:cNvSpPr>
            <a:spLocks/>
          </p:cNvSpPr>
          <p:nvPr/>
        </p:nvSpPr>
        <p:spPr bwMode="auto">
          <a:xfrm>
            <a:off x="3596218" y="4995864"/>
            <a:ext cx="361949" cy="1004887"/>
          </a:xfrm>
          <a:custGeom>
            <a:avLst/>
            <a:gdLst>
              <a:gd name="T0" fmla="*/ 2147483647 w 198"/>
              <a:gd name="T1" fmla="*/ 2147483647 h 1310"/>
              <a:gd name="T2" fmla="*/ 2147483647 w 198"/>
              <a:gd name="T3" fmla="*/ 2147483647 h 1310"/>
              <a:gd name="T4" fmla="*/ 2147483647 w 198"/>
              <a:gd name="T5" fmla="*/ 2147483647 h 1310"/>
              <a:gd name="T6" fmla="*/ 2147483647 w 198"/>
              <a:gd name="T7" fmla="*/ 2147483647 h 1310"/>
              <a:gd name="T8" fmla="*/ 2147483647 w 198"/>
              <a:gd name="T9" fmla="*/ 2147483647 h 1310"/>
              <a:gd name="T10" fmla="*/ 2147483647 w 198"/>
              <a:gd name="T11" fmla="*/ 2147483647 h 1310"/>
              <a:gd name="T12" fmla="*/ 2147483647 w 198"/>
              <a:gd name="T13" fmla="*/ 2147483647 h 1310"/>
              <a:gd name="T14" fmla="*/ 2147483647 w 198"/>
              <a:gd name="T15" fmla="*/ 2147483647 h 1310"/>
              <a:gd name="T16" fmla="*/ 2147483647 w 198"/>
              <a:gd name="T17" fmla="*/ 2147483647 h 1310"/>
              <a:gd name="T18" fmla="*/ 2147483647 w 198"/>
              <a:gd name="T19" fmla="*/ 2147483647 h 1310"/>
              <a:gd name="T20" fmla="*/ 2147483647 w 198"/>
              <a:gd name="T21" fmla="*/ 2147483647 h 1310"/>
              <a:gd name="T22" fmla="*/ 2147483647 w 198"/>
              <a:gd name="T23" fmla="*/ 2147483647 h 1310"/>
              <a:gd name="T24" fmla="*/ 2147483647 w 198"/>
              <a:gd name="T25" fmla="*/ 2147483647 h 1310"/>
              <a:gd name="T26" fmla="*/ 2147483647 w 198"/>
              <a:gd name="T27" fmla="*/ 2147483647 h 1310"/>
              <a:gd name="T28" fmla="*/ 2147483647 w 198"/>
              <a:gd name="T29" fmla="*/ 2147483647 h 1310"/>
              <a:gd name="T30" fmla="*/ 2147483647 w 198"/>
              <a:gd name="T31" fmla="*/ 2147483647 h 1310"/>
              <a:gd name="T32" fmla="*/ 2147483647 w 198"/>
              <a:gd name="T33" fmla="*/ 2147483647 h 1310"/>
              <a:gd name="T34" fmla="*/ 2147483647 w 198"/>
              <a:gd name="T35" fmla="*/ 2147483647 h 1310"/>
              <a:gd name="T36" fmla="*/ 2147483647 w 198"/>
              <a:gd name="T37" fmla="*/ 2147483647 h 1310"/>
              <a:gd name="T38" fmla="*/ 2147483647 w 198"/>
              <a:gd name="T39" fmla="*/ 2147483647 h 1310"/>
              <a:gd name="T40" fmla="*/ 2147483647 w 198"/>
              <a:gd name="T41" fmla="*/ 2147483647 h 1310"/>
              <a:gd name="T42" fmla="*/ 2147483647 w 198"/>
              <a:gd name="T43" fmla="*/ 2147483647 h 1310"/>
              <a:gd name="T44" fmla="*/ 2147483647 w 198"/>
              <a:gd name="T45" fmla="*/ 2147483647 h 1310"/>
              <a:gd name="T46" fmla="*/ 2147483647 w 198"/>
              <a:gd name="T47" fmla="*/ 2147483647 h 1310"/>
              <a:gd name="T48" fmla="*/ 2147483647 w 198"/>
              <a:gd name="T49" fmla="*/ 2147483647 h 1310"/>
              <a:gd name="T50" fmla="*/ 2147483647 w 198"/>
              <a:gd name="T51" fmla="*/ 2147483647 h 1310"/>
              <a:gd name="T52" fmla="*/ 2147483647 w 198"/>
              <a:gd name="T53" fmla="*/ 2147483647 h 1310"/>
              <a:gd name="T54" fmla="*/ 2147483647 w 198"/>
              <a:gd name="T55" fmla="*/ 2147483647 h 1310"/>
              <a:gd name="T56" fmla="*/ 2147483647 w 198"/>
              <a:gd name="T57" fmla="*/ 2147483647 h 1310"/>
              <a:gd name="T58" fmla="*/ 2147483647 w 198"/>
              <a:gd name="T59" fmla="*/ 2147483647 h 1310"/>
              <a:gd name="T60" fmla="*/ 2147483647 w 198"/>
              <a:gd name="T61" fmla="*/ 2147483647 h 1310"/>
              <a:gd name="T62" fmla="*/ 2147483647 w 198"/>
              <a:gd name="T63" fmla="*/ 2147483647 h 1310"/>
              <a:gd name="T64" fmla="*/ 2147483647 w 198"/>
              <a:gd name="T65" fmla="*/ 2147483647 h 1310"/>
              <a:gd name="T66" fmla="*/ 2147483647 w 198"/>
              <a:gd name="T67" fmla="*/ 2147483647 h 1310"/>
              <a:gd name="T68" fmla="*/ 2147483647 w 198"/>
              <a:gd name="T69" fmla="*/ 2147483647 h 1310"/>
              <a:gd name="T70" fmla="*/ 2147483647 w 198"/>
              <a:gd name="T71" fmla="*/ 2147483647 h 1310"/>
              <a:gd name="T72" fmla="*/ 2147483647 w 198"/>
              <a:gd name="T73" fmla="*/ 2147483647 h 1310"/>
              <a:gd name="T74" fmla="*/ 2147483647 w 198"/>
              <a:gd name="T75" fmla="*/ 2147483647 h 1310"/>
              <a:gd name="T76" fmla="*/ 2147483647 w 198"/>
              <a:gd name="T77" fmla="*/ 2147483647 h 1310"/>
              <a:gd name="T78" fmla="*/ 2147483647 w 198"/>
              <a:gd name="T79" fmla="*/ 2147483647 h 1310"/>
              <a:gd name="T80" fmla="*/ 2147483647 w 198"/>
              <a:gd name="T81" fmla="*/ 2147483647 h 1310"/>
              <a:gd name="T82" fmla="*/ 2147483647 w 198"/>
              <a:gd name="T83" fmla="*/ 2147483647 h 1310"/>
              <a:gd name="T84" fmla="*/ 2147483647 w 198"/>
              <a:gd name="T85" fmla="*/ 2147483647 h 1310"/>
              <a:gd name="T86" fmla="*/ 2147483647 w 198"/>
              <a:gd name="T87" fmla="*/ 2147483647 h 1310"/>
              <a:gd name="T88" fmla="*/ 2147483647 w 198"/>
              <a:gd name="T89" fmla="*/ 2147483647 h 1310"/>
              <a:gd name="T90" fmla="*/ 2147483647 w 198"/>
              <a:gd name="T91" fmla="*/ 2147483647 h 1310"/>
              <a:gd name="T92" fmla="*/ 2147483647 w 198"/>
              <a:gd name="T93" fmla="*/ 2147483647 h 13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8"/>
              <a:gd name="T142" fmla="*/ 0 h 1310"/>
              <a:gd name="T143" fmla="*/ 198 w 198"/>
              <a:gd name="T144" fmla="*/ 1310 h 13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8" h="1310">
                <a:moveTo>
                  <a:pt x="13" y="464"/>
                </a:moveTo>
                <a:lnTo>
                  <a:pt x="16" y="492"/>
                </a:lnTo>
                <a:lnTo>
                  <a:pt x="19" y="519"/>
                </a:lnTo>
                <a:lnTo>
                  <a:pt x="22" y="547"/>
                </a:lnTo>
                <a:lnTo>
                  <a:pt x="24" y="574"/>
                </a:lnTo>
                <a:lnTo>
                  <a:pt x="22" y="606"/>
                </a:lnTo>
                <a:lnTo>
                  <a:pt x="19" y="639"/>
                </a:lnTo>
                <a:lnTo>
                  <a:pt x="18" y="670"/>
                </a:lnTo>
                <a:lnTo>
                  <a:pt x="17" y="704"/>
                </a:lnTo>
                <a:lnTo>
                  <a:pt x="13" y="715"/>
                </a:lnTo>
                <a:lnTo>
                  <a:pt x="18" y="747"/>
                </a:lnTo>
                <a:lnTo>
                  <a:pt x="25" y="776"/>
                </a:lnTo>
                <a:lnTo>
                  <a:pt x="29" y="812"/>
                </a:lnTo>
                <a:lnTo>
                  <a:pt x="27" y="843"/>
                </a:lnTo>
                <a:lnTo>
                  <a:pt x="38" y="874"/>
                </a:lnTo>
                <a:lnTo>
                  <a:pt x="39" y="880"/>
                </a:lnTo>
                <a:lnTo>
                  <a:pt x="46" y="874"/>
                </a:lnTo>
                <a:lnTo>
                  <a:pt x="53" y="874"/>
                </a:lnTo>
                <a:lnTo>
                  <a:pt x="57" y="868"/>
                </a:lnTo>
                <a:lnTo>
                  <a:pt x="56" y="888"/>
                </a:lnTo>
                <a:lnTo>
                  <a:pt x="60" y="900"/>
                </a:lnTo>
                <a:lnTo>
                  <a:pt x="58" y="896"/>
                </a:lnTo>
                <a:lnTo>
                  <a:pt x="59" y="908"/>
                </a:lnTo>
                <a:lnTo>
                  <a:pt x="61" y="927"/>
                </a:lnTo>
                <a:lnTo>
                  <a:pt x="61" y="951"/>
                </a:lnTo>
                <a:lnTo>
                  <a:pt x="62" y="965"/>
                </a:lnTo>
                <a:lnTo>
                  <a:pt x="71" y="978"/>
                </a:lnTo>
                <a:lnTo>
                  <a:pt x="67" y="1002"/>
                </a:lnTo>
                <a:lnTo>
                  <a:pt x="72" y="1010"/>
                </a:lnTo>
                <a:lnTo>
                  <a:pt x="68" y="1012"/>
                </a:lnTo>
                <a:lnTo>
                  <a:pt x="68" y="1019"/>
                </a:lnTo>
                <a:lnTo>
                  <a:pt x="69" y="1021"/>
                </a:lnTo>
                <a:lnTo>
                  <a:pt x="69" y="1039"/>
                </a:lnTo>
                <a:lnTo>
                  <a:pt x="71" y="1037"/>
                </a:lnTo>
                <a:lnTo>
                  <a:pt x="66" y="1051"/>
                </a:lnTo>
                <a:lnTo>
                  <a:pt x="65" y="1041"/>
                </a:lnTo>
                <a:lnTo>
                  <a:pt x="58" y="1041"/>
                </a:lnTo>
                <a:lnTo>
                  <a:pt x="59" y="1029"/>
                </a:lnTo>
                <a:lnTo>
                  <a:pt x="55" y="1029"/>
                </a:lnTo>
                <a:lnTo>
                  <a:pt x="50" y="1031"/>
                </a:lnTo>
                <a:lnTo>
                  <a:pt x="42" y="1061"/>
                </a:lnTo>
                <a:lnTo>
                  <a:pt x="44" y="1059"/>
                </a:lnTo>
                <a:lnTo>
                  <a:pt x="50" y="1053"/>
                </a:lnTo>
                <a:lnTo>
                  <a:pt x="60" y="1061"/>
                </a:lnTo>
                <a:lnTo>
                  <a:pt x="71" y="1076"/>
                </a:lnTo>
                <a:lnTo>
                  <a:pt x="67" y="1084"/>
                </a:lnTo>
                <a:lnTo>
                  <a:pt x="71" y="1090"/>
                </a:lnTo>
                <a:lnTo>
                  <a:pt x="64" y="1094"/>
                </a:lnTo>
                <a:lnTo>
                  <a:pt x="78" y="1092"/>
                </a:lnTo>
                <a:lnTo>
                  <a:pt x="80" y="1090"/>
                </a:lnTo>
                <a:lnTo>
                  <a:pt x="86" y="1104"/>
                </a:lnTo>
                <a:lnTo>
                  <a:pt x="86" y="1112"/>
                </a:lnTo>
                <a:lnTo>
                  <a:pt x="73" y="1108"/>
                </a:lnTo>
                <a:lnTo>
                  <a:pt x="69" y="1106"/>
                </a:lnTo>
                <a:lnTo>
                  <a:pt x="77" y="1127"/>
                </a:lnTo>
                <a:lnTo>
                  <a:pt x="85" y="1153"/>
                </a:lnTo>
                <a:lnTo>
                  <a:pt x="86" y="1165"/>
                </a:lnTo>
                <a:lnTo>
                  <a:pt x="89" y="1176"/>
                </a:lnTo>
                <a:lnTo>
                  <a:pt x="86" y="1182"/>
                </a:lnTo>
                <a:lnTo>
                  <a:pt x="94" y="1190"/>
                </a:lnTo>
                <a:lnTo>
                  <a:pt x="101" y="1206"/>
                </a:lnTo>
                <a:lnTo>
                  <a:pt x="100" y="1212"/>
                </a:lnTo>
                <a:lnTo>
                  <a:pt x="108" y="1220"/>
                </a:lnTo>
                <a:lnTo>
                  <a:pt x="112" y="1229"/>
                </a:lnTo>
                <a:lnTo>
                  <a:pt x="108" y="1227"/>
                </a:lnTo>
                <a:lnTo>
                  <a:pt x="115" y="1239"/>
                </a:lnTo>
                <a:lnTo>
                  <a:pt x="116" y="1249"/>
                </a:lnTo>
                <a:lnTo>
                  <a:pt x="123" y="1265"/>
                </a:lnTo>
                <a:lnTo>
                  <a:pt x="126" y="1272"/>
                </a:lnTo>
                <a:lnTo>
                  <a:pt x="134" y="1280"/>
                </a:lnTo>
                <a:lnTo>
                  <a:pt x="136" y="1284"/>
                </a:lnTo>
                <a:lnTo>
                  <a:pt x="134" y="1288"/>
                </a:lnTo>
                <a:lnTo>
                  <a:pt x="144" y="1292"/>
                </a:lnTo>
                <a:lnTo>
                  <a:pt x="167" y="1310"/>
                </a:lnTo>
                <a:lnTo>
                  <a:pt x="168" y="1267"/>
                </a:lnTo>
                <a:lnTo>
                  <a:pt x="182" y="1253"/>
                </a:lnTo>
                <a:lnTo>
                  <a:pt x="198" y="1257"/>
                </a:lnTo>
                <a:lnTo>
                  <a:pt x="172" y="1243"/>
                </a:lnTo>
                <a:lnTo>
                  <a:pt x="140" y="1237"/>
                </a:lnTo>
                <a:lnTo>
                  <a:pt x="131" y="1223"/>
                </a:lnTo>
                <a:lnTo>
                  <a:pt x="120" y="1196"/>
                </a:lnTo>
                <a:lnTo>
                  <a:pt x="111" y="1196"/>
                </a:lnTo>
                <a:lnTo>
                  <a:pt x="96" y="1149"/>
                </a:lnTo>
                <a:lnTo>
                  <a:pt x="105" y="1127"/>
                </a:lnTo>
                <a:lnTo>
                  <a:pt x="102" y="1080"/>
                </a:lnTo>
                <a:lnTo>
                  <a:pt x="99" y="1039"/>
                </a:lnTo>
                <a:lnTo>
                  <a:pt x="98" y="1012"/>
                </a:lnTo>
                <a:lnTo>
                  <a:pt x="93" y="996"/>
                </a:lnTo>
                <a:lnTo>
                  <a:pt x="87" y="988"/>
                </a:lnTo>
                <a:lnTo>
                  <a:pt x="98" y="982"/>
                </a:lnTo>
                <a:lnTo>
                  <a:pt x="85" y="968"/>
                </a:lnTo>
                <a:lnTo>
                  <a:pt x="77" y="929"/>
                </a:lnTo>
                <a:lnTo>
                  <a:pt x="68" y="910"/>
                </a:lnTo>
                <a:lnTo>
                  <a:pt x="68" y="880"/>
                </a:lnTo>
                <a:lnTo>
                  <a:pt x="61" y="833"/>
                </a:lnTo>
                <a:lnTo>
                  <a:pt x="59" y="794"/>
                </a:lnTo>
                <a:lnTo>
                  <a:pt x="62" y="772"/>
                </a:lnTo>
                <a:lnTo>
                  <a:pt x="60" y="751"/>
                </a:lnTo>
                <a:lnTo>
                  <a:pt x="56" y="719"/>
                </a:lnTo>
                <a:lnTo>
                  <a:pt x="50" y="690"/>
                </a:lnTo>
                <a:lnTo>
                  <a:pt x="59" y="664"/>
                </a:lnTo>
                <a:lnTo>
                  <a:pt x="55" y="641"/>
                </a:lnTo>
                <a:lnTo>
                  <a:pt x="57" y="596"/>
                </a:lnTo>
                <a:lnTo>
                  <a:pt x="53" y="574"/>
                </a:lnTo>
                <a:lnTo>
                  <a:pt x="45" y="545"/>
                </a:lnTo>
                <a:lnTo>
                  <a:pt x="36" y="515"/>
                </a:lnTo>
                <a:lnTo>
                  <a:pt x="37" y="492"/>
                </a:lnTo>
                <a:lnTo>
                  <a:pt x="39" y="468"/>
                </a:lnTo>
                <a:lnTo>
                  <a:pt x="38" y="443"/>
                </a:lnTo>
                <a:lnTo>
                  <a:pt x="38" y="415"/>
                </a:lnTo>
                <a:lnTo>
                  <a:pt x="46" y="384"/>
                </a:lnTo>
                <a:lnTo>
                  <a:pt x="53" y="351"/>
                </a:lnTo>
                <a:lnTo>
                  <a:pt x="58" y="341"/>
                </a:lnTo>
                <a:lnTo>
                  <a:pt x="51" y="319"/>
                </a:lnTo>
                <a:lnTo>
                  <a:pt x="48" y="268"/>
                </a:lnTo>
                <a:lnTo>
                  <a:pt x="51" y="251"/>
                </a:lnTo>
                <a:lnTo>
                  <a:pt x="67" y="237"/>
                </a:lnTo>
                <a:lnTo>
                  <a:pt x="70" y="200"/>
                </a:lnTo>
                <a:lnTo>
                  <a:pt x="67" y="194"/>
                </a:lnTo>
                <a:lnTo>
                  <a:pt x="54" y="190"/>
                </a:lnTo>
                <a:lnTo>
                  <a:pt x="46" y="156"/>
                </a:lnTo>
                <a:lnTo>
                  <a:pt x="39" y="125"/>
                </a:lnTo>
                <a:lnTo>
                  <a:pt x="34" y="94"/>
                </a:lnTo>
                <a:lnTo>
                  <a:pt x="35" y="66"/>
                </a:lnTo>
                <a:lnTo>
                  <a:pt x="25" y="43"/>
                </a:lnTo>
                <a:lnTo>
                  <a:pt x="19" y="17"/>
                </a:lnTo>
                <a:lnTo>
                  <a:pt x="14" y="0"/>
                </a:lnTo>
                <a:lnTo>
                  <a:pt x="10" y="15"/>
                </a:lnTo>
                <a:lnTo>
                  <a:pt x="3" y="31"/>
                </a:lnTo>
                <a:lnTo>
                  <a:pt x="0" y="31"/>
                </a:lnTo>
                <a:lnTo>
                  <a:pt x="5" y="76"/>
                </a:lnTo>
                <a:lnTo>
                  <a:pt x="10" y="123"/>
                </a:lnTo>
                <a:lnTo>
                  <a:pt x="10" y="162"/>
                </a:lnTo>
                <a:lnTo>
                  <a:pt x="10" y="203"/>
                </a:lnTo>
                <a:lnTo>
                  <a:pt x="8" y="219"/>
                </a:lnTo>
                <a:lnTo>
                  <a:pt x="12" y="264"/>
                </a:lnTo>
                <a:lnTo>
                  <a:pt x="13" y="304"/>
                </a:lnTo>
                <a:lnTo>
                  <a:pt x="12" y="355"/>
                </a:lnTo>
                <a:lnTo>
                  <a:pt x="12" y="406"/>
                </a:lnTo>
                <a:lnTo>
                  <a:pt x="13" y="429"/>
                </a:lnTo>
                <a:lnTo>
                  <a:pt x="13" y="464"/>
                </a:lnTo>
                <a:close/>
              </a:path>
            </a:pathLst>
          </a:custGeom>
          <a:solidFill>
            <a:srgbClr val="FFA62F"/>
          </a:solidFill>
          <a:ln>
            <a:noFill/>
          </a:ln>
          <a:effectLst>
            <a:prstShdw prst="shdw17" dist="17961" dir="2700000">
              <a:srgbClr val="99641C"/>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777" name="Freeform 265"/>
          <p:cNvSpPr>
            <a:spLocks/>
          </p:cNvSpPr>
          <p:nvPr/>
        </p:nvSpPr>
        <p:spPr bwMode="auto">
          <a:xfrm>
            <a:off x="3894667" y="5965826"/>
            <a:ext cx="97367" cy="60325"/>
          </a:xfrm>
          <a:custGeom>
            <a:avLst/>
            <a:gdLst>
              <a:gd name="T0" fmla="*/ 35 w 53"/>
              <a:gd name="T1" fmla="*/ 4 h 80"/>
              <a:gd name="T2" fmla="*/ 44 w 53"/>
              <a:gd name="T3" fmla="*/ 41 h 80"/>
              <a:gd name="T4" fmla="*/ 53 w 53"/>
              <a:gd name="T5" fmla="*/ 80 h 80"/>
              <a:gd name="T6" fmla="*/ 47 w 53"/>
              <a:gd name="T7" fmla="*/ 78 h 80"/>
              <a:gd name="T8" fmla="*/ 39 w 53"/>
              <a:gd name="T9" fmla="*/ 80 h 80"/>
              <a:gd name="T10" fmla="*/ 21 w 53"/>
              <a:gd name="T11" fmla="*/ 76 h 80"/>
              <a:gd name="T12" fmla="*/ 15 w 53"/>
              <a:gd name="T13" fmla="*/ 74 h 80"/>
              <a:gd name="T14" fmla="*/ 0 w 53"/>
              <a:gd name="T15" fmla="*/ 70 h 80"/>
              <a:gd name="T16" fmla="*/ 4 w 53"/>
              <a:gd name="T17" fmla="*/ 68 h 80"/>
              <a:gd name="T18" fmla="*/ 13 w 53"/>
              <a:gd name="T19" fmla="*/ 62 h 80"/>
              <a:gd name="T20" fmla="*/ 19 w 53"/>
              <a:gd name="T21" fmla="*/ 68 h 80"/>
              <a:gd name="T22" fmla="*/ 24 w 53"/>
              <a:gd name="T23" fmla="*/ 68 h 80"/>
              <a:gd name="T24" fmla="*/ 14 w 53"/>
              <a:gd name="T25" fmla="*/ 59 h 80"/>
              <a:gd name="T26" fmla="*/ 26 w 53"/>
              <a:gd name="T27" fmla="*/ 62 h 80"/>
              <a:gd name="T28" fmla="*/ 31 w 53"/>
              <a:gd name="T29" fmla="*/ 64 h 80"/>
              <a:gd name="T30" fmla="*/ 39 w 53"/>
              <a:gd name="T31" fmla="*/ 68 h 80"/>
              <a:gd name="T32" fmla="*/ 43 w 53"/>
              <a:gd name="T33" fmla="*/ 68 h 80"/>
              <a:gd name="T34" fmla="*/ 22 w 53"/>
              <a:gd name="T35" fmla="*/ 47 h 80"/>
              <a:gd name="T36" fmla="*/ 31 w 53"/>
              <a:gd name="T37" fmla="*/ 31 h 80"/>
              <a:gd name="T38" fmla="*/ 17 w 53"/>
              <a:gd name="T39" fmla="*/ 31 h 80"/>
              <a:gd name="T40" fmla="*/ 12 w 53"/>
              <a:gd name="T41" fmla="*/ 6 h 80"/>
              <a:gd name="T42" fmla="*/ 19 w 53"/>
              <a:gd name="T43" fmla="*/ 0 h 80"/>
              <a:gd name="T44" fmla="*/ 35 w 53"/>
              <a:gd name="T45" fmla="*/ 4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
              <a:gd name="T70" fmla="*/ 0 h 80"/>
              <a:gd name="T71" fmla="*/ 53 w 53"/>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 h="80">
                <a:moveTo>
                  <a:pt x="35" y="4"/>
                </a:moveTo>
                <a:lnTo>
                  <a:pt x="44" y="41"/>
                </a:lnTo>
                <a:lnTo>
                  <a:pt x="53" y="80"/>
                </a:lnTo>
                <a:lnTo>
                  <a:pt x="47" y="78"/>
                </a:lnTo>
                <a:lnTo>
                  <a:pt x="39" y="80"/>
                </a:lnTo>
                <a:lnTo>
                  <a:pt x="21" y="76"/>
                </a:lnTo>
                <a:lnTo>
                  <a:pt x="15" y="74"/>
                </a:lnTo>
                <a:lnTo>
                  <a:pt x="0" y="70"/>
                </a:lnTo>
                <a:lnTo>
                  <a:pt x="4" y="68"/>
                </a:lnTo>
                <a:lnTo>
                  <a:pt x="13" y="62"/>
                </a:lnTo>
                <a:lnTo>
                  <a:pt x="19" y="68"/>
                </a:lnTo>
                <a:lnTo>
                  <a:pt x="24" y="68"/>
                </a:lnTo>
                <a:lnTo>
                  <a:pt x="14" y="59"/>
                </a:lnTo>
                <a:lnTo>
                  <a:pt x="26" y="62"/>
                </a:lnTo>
                <a:lnTo>
                  <a:pt x="31" y="64"/>
                </a:lnTo>
                <a:lnTo>
                  <a:pt x="39" y="68"/>
                </a:lnTo>
                <a:lnTo>
                  <a:pt x="43" y="68"/>
                </a:lnTo>
                <a:lnTo>
                  <a:pt x="22" y="47"/>
                </a:lnTo>
                <a:lnTo>
                  <a:pt x="31" y="31"/>
                </a:lnTo>
                <a:lnTo>
                  <a:pt x="17" y="31"/>
                </a:lnTo>
                <a:lnTo>
                  <a:pt x="12" y="6"/>
                </a:lnTo>
                <a:lnTo>
                  <a:pt x="19" y="0"/>
                </a:lnTo>
                <a:lnTo>
                  <a:pt x="35"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78" name="Freeform 266"/>
          <p:cNvSpPr>
            <a:spLocks/>
          </p:cNvSpPr>
          <p:nvPr/>
        </p:nvSpPr>
        <p:spPr bwMode="auto">
          <a:xfrm>
            <a:off x="3657601" y="5673726"/>
            <a:ext cx="23284" cy="41275"/>
          </a:xfrm>
          <a:custGeom>
            <a:avLst/>
            <a:gdLst>
              <a:gd name="T0" fmla="*/ 5 w 14"/>
              <a:gd name="T1" fmla="*/ 0 h 53"/>
              <a:gd name="T2" fmla="*/ 0 w 14"/>
              <a:gd name="T3" fmla="*/ 6 h 53"/>
              <a:gd name="T4" fmla="*/ 6 w 14"/>
              <a:gd name="T5" fmla="*/ 53 h 53"/>
              <a:gd name="T6" fmla="*/ 13 w 14"/>
              <a:gd name="T7" fmla="*/ 49 h 53"/>
              <a:gd name="T8" fmla="*/ 14 w 14"/>
              <a:gd name="T9" fmla="*/ 41 h 53"/>
              <a:gd name="T10" fmla="*/ 10 w 14"/>
              <a:gd name="T11" fmla="*/ 18 h 53"/>
              <a:gd name="T12" fmla="*/ 13 w 14"/>
              <a:gd name="T13" fmla="*/ 16 h 53"/>
              <a:gd name="T14" fmla="*/ 5 w 14"/>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53"/>
              <a:gd name="T26" fmla="*/ 14 w 14"/>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53">
                <a:moveTo>
                  <a:pt x="5" y="0"/>
                </a:moveTo>
                <a:lnTo>
                  <a:pt x="0" y="6"/>
                </a:lnTo>
                <a:lnTo>
                  <a:pt x="6" y="53"/>
                </a:lnTo>
                <a:lnTo>
                  <a:pt x="13" y="49"/>
                </a:lnTo>
                <a:lnTo>
                  <a:pt x="14" y="41"/>
                </a:lnTo>
                <a:lnTo>
                  <a:pt x="10" y="18"/>
                </a:lnTo>
                <a:lnTo>
                  <a:pt x="13" y="16"/>
                </a:lnTo>
                <a:lnTo>
                  <a:pt x="5"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79" name="Freeform 267"/>
          <p:cNvSpPr>
            <a:spLocks/>
          </p:cNvSpPr>
          <p:nvPr/>
        </p:nvSpPr>
        <p:spPr bwMode="auto">
          <a:xfrm>
            <a:off x="3714751" y="5865814"/>
            <a:ext cx="27516" cy="34925"/>
          </a:xfrm>
          <a:custGeom>
            <a:avLst/>
            <a:gdLst>
              <a:gd name="T0" fmla="*/ 8 w 15"/>
              <a:gd name="T1" fmla="*/ 0 h 45"/>
              <a:gd name="T2" fmla="*/ 0 w 15"/>
              <a:gd name="T3" fmla="*/ 18 h 45"/>
              <a:gd name="T4" fmla="*/ 8 w 15"/>
              <a:gd name="T5" fmla="*/ 38 h 45"/>
              <a:gd name="T6" fmla="*/ 15 w 15"/>
              <a:gd name="T7" fmla="*/ 45 h 45"/>
              <a:gd name="T8" fmla="*/ 15 w 15"/>
              <a:gd name="T9" fmla="*/ 30 h 45"/>
              <a:gd name="T10" fmla="*/ 8 w 15"/>
              <a:gd name="T11" fmla="*/ 0 h 45"/>
              <a:gd name="T12" fmla="*/ 0 60000 65536"/>
              <a:gd name="T13" fmla="*/ 0 60000 65536"/>
              <a:gd name="T14" fmla="*/ 0 60000 65536"/>
              <a:gd name="T15" fmla="*/ 0 60000 65536"/>
              <a:gd name="T16" fmla="*/ 0 60000 65536"/>
              <a:gd name="T17" fmla="*/ 0 60000 65536"/>
              <a:gd name="T18" fmla="*/ 0 w 15"/>
              <a:gd name="T19" fmla="*/ 0 h 45"/>
              <a:gd name="T20" fmla="*/ 15 w 1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5" h="45">
                <a:moveTo>
                  <a:pt x="8" y="0"/>
                </a:moveTo>
                <a:lnTo>
                  <a:pt x="0" y="18"/>
                </a:lnTo>
                <a:lnTo>
                  <a:pt x="8" y="38"/>
                </a:lnTo>
                <a:lnTo>
                  <a:pt x="15" y="45"/>
                </a:lnTo>
                <a:lnTo>
                  <a:pt x="15" y="30"/>
                </a:lnTo>
                <a:lnTo>
                  <a:pt x="8"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80" name="Freeform 268"/>
          <p:cNvSpPr>
            <a:spLocks/>
          </p:cNvSpPr>
          <p:nvPr/>
        </p:nvSpPr>
        <p:spPr bwMode="auto">
          <a:xfrm>
            <a:off x="3213100" y="4467226"/>
            <a:ext cx="188384" cy="180975"/>
          </a:xfrm>
          <a:custGeom>
            <a:avLst/>
            <a:gdLst>
              <a:gd name="T0" fmla="*/ 0 w 103"/>
              <a:gd name="T1" fmla="*/ 94 h 235"/>
              <a:gd name="T2" fmla="*/ 2 w 103"/>
              <a:gd name="T3" fmla="*/ 131 h 235"/>
              <a:gd name="T4" fmla="*/ 0 w 103"/>
              <a:gd name="T5" fmla="*/ 137 h 235"/>
              <a:gd name="T6" fmla="*/ 13 w 103"/>
              <a:gd name="T7" fmla="*/ 147 h 235"/>
              <a:gd name="T8" fmla="*/ 17 w 103"/>
              <a:gd name="T9" fmla="*/ 139 h 235"/>
              <a:gd name="T10" fmla="*/ 19 w 103"/>
              <a:gd name="T11" fmla="*/ 147 h 235"/>
              <a:gd name="T12" fmla="*/ 18 w 103"/>
              <a:gd name="T13" fmla="*/ 169 h 235"/>
              <a:gd name="T14" fmla="*/ 11 w 103"/>
              <a:gd name="T15" fmla="*/ 175 h 235"/>
              <a:gd name="T16" fmla="*/ 13 w 103"/>
              <a:gd name="T17" fmla="*/ 196 h 235"/>
              <a:gd name="T18" fmla="*/ 9 w 103"/>
              <a:gd name="T19" fmla="*/ 212 h 235"/>
              <a:gd name="T20" fmla="*/ 16 w 103"/>
              <a:gd name="T21" fmla="*/ 208 h 235"/>
              <a:gd name="T22" fmla="*/ 36 w 103"/>
              <a:gd name="T23" fmla="*/ 235 h 235"/>
              <a:gd name="T24" fmla="*/ 41 w 103"/>
              <a:gd name="T25" fmla="*/ 222 h 235"/>
              <a:gd name="T26" fmla="*/ 42 w 103"/>
              <a:gd name="T27" fmla="*/ 206 h 235"/>
              <a:gd name="T28" fmla="*/ 47 w 103"/>
              <a:gd name="T29" fmla="*/ 192 h 235"/>
              <a:gd name="T30" fmla="*/ 50 w 103"/>
              <a:gd name="T31" fmla="*/ 171 h 235"/>
              <a:gd name="T32" fmla="*/ 52 w 103"/>
              <a:gd name="T33" fmla="*/ 171 h 235"/>
              <a:gd name="T34" fmla="*/ 52 w 103"/>
              <a:gd name="T35" fmla="*/ 177 h 235"/>
              <a:gd name="T36" fmla="*/ 55 w 103"/>
              <a:gd name="T37" fmla="*/ 177 h 235"/>
              <a:gd name="T38" fmla="*/ 53 w 103"/>
              <a:gd name="T39" fmla="*/ 171 h 235"/>
              <a:gd name="T40" fmla="*/ 58 w 103"/>
              <a:gd name="T41" fmla="*/ 161 h 235"/>
              <a:gd name="T42" fmla="*/ 69 w 103"/>
              <a:gd name="T43" fmla="*/ 153 h 235"/>
              <a:gd name="T44" fmla="*/ 88 w 103"/>
              <a:gd name="T45" fmla="*/ 131 h 235"/>
              <a:gd name="T46" fmla="*/ 99 w 103"/>
              <a:gd name="T47" fmla="*/ 88 h 235"/>
              <a:gd name="T48" fmla="*/ 103 w 103"/>
              <a:gd name="T49" fmla="*/ 88 h 235"/>
              <a:gd name="T50" fmla="*/ 96 w 103"/>
              <a:gd name="T51" fmla="*/ 59 h 235"/>
              <a:gd name="T52" fmla="*/ 102 w 103"/>
              <a:gd name="T53" fmla="*/ 57 h 235"/>
              <a:gd name="T54" fmla="*/ 82 w 103"/>
              <a:gd name="T55" fmla="*/ 39 h 235"/>
              <a:gd name="T56" fmla="*/ 64 w 103"/>
              <a:gd name="T57" fmla="*/ 39 h 235"/>
              <a:gd name="T58" fmla="*/ 53 w 103"/>
              <a:gd name="T59" fmla="*/ 20 h 235"/>
              <a:gd name="T60" fmla="*/ 38 w 103"/>
              <a:gd name="T61" fmla="*/ 0 h 235"/>
              <a:gd name="T62" fmla="*/ 31 w 103"/>
              <a:gd name="T63" fmla="*/ 14 h 235"/>
              <a:gd name="T64" fmla="*/ 15 w 103"/>
              <a:gd name="T65" fmla="*/ 29 h 235"/>
              <a:gd name="T66" fmla="*/ 11 w 103"/>
              <a:gd name="T67" fmla="*/ 59 h 235"/>
              <a:gd name="T68" fmla="*/ 9 w 103"/>
              <a:gd name="T69" fmla="*/ 75 h 235"/>
              <a:gd name="T70" fmla="*/ 0 w 103"/>
              <a:gd name="T71" fmla="*/ 94 h 2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3"/>
              <a:gd name="T109" fmla="*/ 0 h 235"/>
              <a:gd name="T110" fmla="*/ 103 w 103"/>
              <a:gd name="T111" fmla="*/ 235 h 2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3" h="235">
                <a:moveTo>
                  <a:pt x="0" y="94"/>
                </a:moveTo>
                <a:lnTo>
                  <a:pt x="2" y="131"/>
                </a:lnTo>
                <a:lnTo>
                  <a:pt x="0" y="137"/>
                </a:lnTo>
                <a:lnTo>
                  <a:pt x="13" y="147"/>
                </a:lnTo>
                <a:lnTo>
                  <a:pt x="17" y="139"/>
                </a:lnTo>
                <a:lnTo>
                  <a:pt x="19" y="147"/>
                </a:lnTo>
                <a:lnTo>
                  <a:pt x="18" y="169"/>
                </a:lnTo>
                <a:lnTo>
                  <a:pt x="11" y="175"/>
                </a:lnTo>
                <a:lnTo>
                  <a:pt x="13" y="196"/>
                </a:lnTo>
                <a:lnTo>
                  <a:pt x="9" y="212"/>
                </a:lnTo>
                <a:lnTo>
                  <a:pt x="16" y="208"/>
                </a:lnTo>
                <a:lnTo>
                  <a:pt x="36" y="235"/>
                </a:lnTo>
                <a:lnTo>
                  <a:pt x="41" y="222"/>
                </a:lnTo>
                <a:lnTo>
                  <a:pt x="42" y="206"/>
                </a:lnTo>
                <a:lnTo>
                  <a:pt x="47" y="192"/>
                </a:lnTo>
                <a:lnTo>
                  <a:pt x="50" y="171"/>
                </a:lnTo>
                <a:lnTo>
                  <a:pt x="52" y="171"/>
                </a:lnTo>
                <a:lnTo>
                  <a:pt x="52" y="177"/>
                </a:lnTo>
                <a:lnTo>
                  <a:pt x="55" y="177"/>
                </a:lnTo>
                <a:lnTo>
                  <a:pt x="53" y="171"/>
                </a:lnTo>
                <a:lnTo>
                  <a:pt x="58" y="161"/>
                </a:lnTo>
                <a:lnTo>
                  <a:pt x="69" y="153"/>
                </a:lnTo>
                <a:lnTo>
                  <a:pt x="88" y="131"/>
                </a:lnTo>
                <a:lnTo>
                  <a:pt x="99" y="88"/>
                </a:lnTo>
                <a:lnTo>
                  <a:pt x="103" y="88"/>
                </a:lnTo>
                <a:lnTo>
                  <a:pt x="96" y="59"/>
                </a:lnTo>
                <a:lnTo>
                  <a:pt x="102" y="57"/>
                </a:lnTo>
                <a:lnTo>
                  <a:pt x="82" y="39"/>
                </a:lnTo>
                <a:lnTo>
                  <a:pt x="64" y="39"/>
                </a:lnTo>
                <a:lnTo>
                  <a:pt x="53" y="20"/>
                </a:lnTo>
                <a:lnTo>
                  <a:pt x="38" y="0"/>
                </a:lnTo>
                <a:lnTo>
                  <a:pt x="31" y="14"/>
                </a:lnTo>
                <a:lnTo>
                  <a:pt x="15" y="29"/>
                </a:lnTo>
                <a:lnTo>
                  <a:pt x="11" y="59"/>
                </a:lnTo>
                <a:lnTo>
                  <a:pt x="9" y="75"/>
                </a:lnTo>
                <a:lnTo>
                  <a:pt x="0" y="9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81" name="Freeform 269"/>
          <p:cNvSpPr>
            <a:spLocks/>
          </p:cNvSpPr>
          <p:nvPr/>
        </p:nvSpPr>
        <p:spPr bwMode="auto">
          <a:xfrm>
            <a:off x="2865967" y="4510088"/>
            <a:ext cx="21167" cy="23812"/>
          </a:xfrm>
          <a:custGeom>
            <a:avLst/>
            <a:gdLst>
              <a:gd name="T0" fmla="*/ 0 w 12"/>
              <a:gd name="T1" fmla="*/ 0 h 33"/>
              <a:gd name="T2" fmla="*/ 6 w 12"/>
              <a:gd name="T3" fmla="*/ 20 h 33"/>
              <a:gd name="T4" fmla="*/ 0 w 12"/>
              <a:gd name="T5" fmla="*/ 31 h 33"/>
              <a:gd name="T6" fmla="*/ 12 w 12"/>
              <a:gd name="T7" fmla="*/ 33 h 33"/>
              <a:gd name="T8" fmla="*/ 5 w 12"/>
              <a:gd name="T9" fmla="*/ 0 h 33"/>
              <a:gd name="T10" fmla="*/ 0 w 12"/>
              <a:gd name="T11" fmla="*/ 0 h 33"/>
              <a:gd name="T12" fmla="*/ 0 60000 65536"/>
              <a:gd name="T13" fmla="*/ 0 60000 65536"/>
              <a:gd name="T14" fmla="*/ 0 60000 65536"/>
              <a:gd name="T15" fmla="*/ 0 60000 65536"/>
              <a:gd name="T16" fmla="*/ 0 60000 65536"/>
              <a:gd name="T17" fmla="*/ 0 60000 65536"/>
              <a:gd name="T18" fmla="*/ 0 w 12"/>
              <a:gd name="T19" fmla="*/ 0 h 33"/>
              <a:gd name="T20" fmla="*/ 12 w 12"/>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2" h="33">
                <a:moveTo>
                  <a:pt x="0" y="0"/>
                </a:moveTo>
                <a:lnTo>
                  <a:pt x="6" y="20"/>
                </a:lnTo>
                <a:lnTo>
                  <a:pt x="0" y="31"/>
                </a:lnTo>
                <a:lnTo>
                  <a:pt x="12" y="33"/>
                </a:lnTo>
                <a:lnTo>
                  <a:pt x="5" y="0"/>
                </a:lnTo>
                <a:lnTo>
                  <a:pt x="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82" name="Freeform 270"/>
          <p:cNvSpPr>
            <a:spLocks/>
          </p:cNvSpPr>
          <p:nvPr/>
        </p:nvSpPr>
        <p:spPr bwMode="auto">
          <a:xfrm>
            <a:off x="3238500" y="4584701"/>
            <a:ext cx="10584" cy="4763"/>
          </a:xfrm>
          <a:custGeom>
            <a:avLst/>
            <a:gdLst>
              <a:gd name="T0" fmla="*/ 6 w 6"/>
              <a:gd name="T1" fmla="*/ 2 h 8"/>
              <a:gd name="T2" fmla="*/ 3 w 6"/>
              <a:gd name="T3" fmla="*/ 8 h 8"/>
              <a:gd name="T4" fmla="*/ 0 w 6"/>
              <a:gd name="T5" fmla="*/ 0 h 8"/>
              <a:gd name="T6" fmla="*/ 6 w 6"/>
              <a:gd name="T7" fmla="*/ 2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6" y="2"/>
                </a:moveTo>
                <a:lnTo>
                  <a:pt x="3" y="8"/>
                </a:lnTo>
                <a:lnTo>
                  <a:pt x="0" y="0"/>
                </a:lnTo>
                <a:lnTo>
                  <a:pt x="6"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83" name="Freeform 271"/>
          <p:cNvSpPr>
            <a:spLocks/>
          </p:cNvSpPr>
          <p:nvPr/>
        </p:nvSpPr>
        <p:spPr bwMode="auto">
          <a:xfrm>
            <a:off x="2897718" y="4525964"/>
            <a:ext cx="10583" cy="1587"/>
          </a:xfrm>
          <a:custGeom>
            <a:avLst/>
            <a:gdLst>
              <a:gd name="T0" fmla="*/ 7 w 7"/>
              <a:gd name="T1" fmla="*/ 3 h 3"/>
              <a:gd name="T2" fmla="*/ 6 w 7"/>
              <a:gd name="T3" fmla="*/ 3 h 3"/>
              <a:gd name="T4" fmla="*/ 0 w 7"/>
              <a:gd name="T5" fmla="*/ 0 h 3"/>
              <a:gd name="T6" fmla="*/ 7 w 7"/>
              <a:gd name="T7" fmla="*/ 3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3"/>
                </a:moveTo>
                <a:lnTo>
                  <a:pt x="6" y="3"/>
                </a:lnTo>
                <a:lnTo>
                  <a:pt x="0" y="0"/>
                </a:lnTo>
                <a:lnTo>
                  <a:pt x="7" y="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84" name="Freeform 272"/>
          <p:cNvSpPr>
            <a:spLocks/>
          </p:cNvSpPr>
          <p:nvPr/>
        </p:nvSpPr>
        <p:spPr bwMode="auto">
          <a:xfrm>
            <a:off x="3204634" y="4510089"/>
            <a:ext cx="433917" cy="511175"/>
          </a:xfrm>
          <a:custGeom>
            <a:avLst/>
            <a:gdLst>
              <a:gd name="T0" fmla="*/ 229 w 237"/>
              <a:gd name="T1" fmla="*/ 526 h 665"/>
              <a:gd name="T2" fmla="*/ 230 w 237"/>
              <a:gd name="T3" fmla="*/ 586 h 665"/>
              <a:gd name="T4" fmla="*/ 228 w 237"/>
              <a:gd name="T5" fmla="*/ 620 h 665"/>
              <a:gd name="T6" fmla="*/ 224 w 237"/>
              <a:gd name="T7" fmla="*/ 649 h 665"/>
              <a:gd name="T8" fmla="*/ 214 w 237"/>
              <a:gd name="T9" fmla="*/ 665 h 665"/>
              <a:gd name="T10" fmla="*/ 194 w 237"/>
              <a:gd name="T11" fmla="*/ 630 h 665"/>
              <a:gd name="T12" fmla="*/ 163 w 237"/>
              <a:gd name="T13" fmla="*/ 598 h 665"/>
              <a:gd name="T14" fmla="*/ 132 w 237"/>
              <a:gd name="T15" fmla="*/ 567 h 665"/>
              <a:gd name="T16" fmla="*/ 101 w 237"/>
              <a:gd name="T17" fmla="*/ 512 h 665"/>
              <a:gd name="T18" fmla="*/ 89 w 237"/>
              <a:gd name="T19" fmla="*/ 453 h 665"/>
              <a:gd name="T20" fmla="*/ 69 w 237"/>
              <a:gd name="T21" fmla="*/ 388 h 665"/>
              <a:gd name="T22" fmla="*/ 53 w 237"/>
              <a:gd name="T23" fmla="*/ 337 h 665"/>
              <a:gd name="T24" fmla="*/ 38 w 237"/>
              <a:gd name="T25" fmla="*/ 284 h 665"/>
              <a:gd name="T26" fmla="*/ 17 w 237"/>
              <a:gd name="T27" fmla="*/ 239 h 665"/>
              <a:gd name="T28" fmla="*/ 6 w 237"/>
              <a:gd name="T29" fmla="*/ 212 h 665"/>
              <a:gd name="T30" fmla="*/ 9 w 237"/>
              <a:gd name="T31" fmla="*/ 141 h 665"/>
              <a:gd name="T32" fmla="*/ 18 w 237"/>
              <a:gd name="T33" fmla="*/ 141 h 665"/>
              <a:gd name="T34" fmla="*/ 21 w 237"/>
              <a:gd name="T35" fmla="*/ 153 h 665"/>
              <a:gd name="T36" fmla="*/ 46 w 237"/>
              <a:gd name="T37" fmla="*/ 167 h 665"/>
              <a:gd name="T38" fmla="*/ 52 w 237"/>
              <a:gd name="T39" fmla="*/ 137 h 665"/>
              <a:gd name="T40" fmla="*/ 57 w 237"/>
              <a:gd name="T41" fmla="*/ 116 h 665"/>
              <a:gd name="T42" fmla="*/ 60 w 237"/>
              <a:gd name="T43" fmla="*/ 122 h 665"/>
              <a:gd name="T44" fmla="*/ 63 w 237"/>
              <a:gd name="T45" fmla="*/ 106 h 665"/>
              <a:gd name="T46" fmla="*/ 93 w 237"/>
              <a:gd name="T47" fmla="*/ 76 h 665"/>
              <a:gd name="T48" fmla="*/ 108 w 237"/>
              <a:gd name="T49" fmla="*/ 33 h 665"/>
              <a:gd name="T50" fmla="*/ 107 w 237"/>
              <a:gd name="T51" fmla="*/ 2 h 665"/>
              <a:gd name="T52" fmla="*/ 118 w 237"/>
              <a:gd name="T53" fmla="*/ 18 h 665"/>
              <a:gd name="T54" fmla="*/ 142 w 237"/>
              <a:gd name="T55" fmla="*/ 63 h 665"/>
              <a:gd name="T56" fmla="*/ 167 w 237"/>
              <a:gd name="T57" fmla="*/ 80 h 665"/>
              <a:gd name="T58" fmla="*/ 199 w 237"/>
              <a:gd name="T59" fmla="*/ 92 h 665"/>
              <a:gd name="T60" fmla="*/ 204 w 237"/>
              <a:gd name="T61" fmla="*/ 151 h 665"/>
              <a:gd name="T62" fmla="*/ 183 w 237"/>
              <a:gd name="T63" fmla="*/ 157 h 665"/>
              <a:gd name="T64" fmla="*/ 154 w 237"/>
              <a:gd name="T65" fmla="*/ 182 h 665"/>
              <a:gd name="T66" fmla="*/ 144 w 237"/>
              <a:gd name="T67" fmla="*/ 237 h 665"/>
              <a:gd name="T68" fmla="*/ 143 w 237"/>
              <a:gd name="T69" fmla="*/ 294 h 665"/>
              <a:gd name="T70" fmla="*/ 151 w 237"/>
              <a:gd name="T71" fmla="*/ 337 h 665"/>
              <a:gd name="T72" fmla="*/ 168 w 237"/>
              <a:gd name="T73" fmla="*/ 355 h 665"/>
              <a:gd name="T74" fmla="*/ 195 w 237"/>
              <a:gd name="T75" fmla="*/ 343 h 665"/>
              <a:gd name="T76" fmla="*/ 197 w 237"/>
              <a:gd name="T77" fmla="*/ 398 h 665"/>
              <a:gd name="T78" fmla="*/ 226 w 237"/>
              <a:gd name="T79" fmla="*/ 424 h 665"/>
              <a:gd name="T80" fmla="*/ 232 w 237"/>
              <a:gd name="T81" fmla="*/ 461 h 6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7"/>
              <a:gd name="T124" fmla="*/ 0 h 665"/>
              <a:gd name="T125" fmla="*/ 237 w 237"/>
              <a:gd name="T126" fmla="*/ 665 h 6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7" h="665">
                <a:moveTo>
                  <a:pt x="231" y="506"/>
                </a:moveTo>
                <a:lnTo>
                  <a:pt x="229" y="526"/>
                </a:lnTo>
                <a:lnTo>
                  <a:pt x="228" y="555"/>
                </a:lnTo>
                <a:lnTo>
                  <a:pt x="230" y="586"/>
                </a:lnTo>
                <a:lnTo>
                  <a:pt x="237" y="588"/>
                </a:lnTo>
                <a:lnTo>
                  <a:pt x="228" y="620"/>
                </a:lnTo>
                <a:lnTo>
                  <a:pt x="228" y="634"/>
                </a:lnTo>
                <a:lnTo>
                  <a:pt x="224" y="649"/>
                </a:lnTo>
                <a:lnTo>
                  <a:pt x="217" y="665"/>
                </a:lnTo>
                <a:lnTo>
                  <a:pt x="214" y="665"/>
                </a:lnTo>
                <a:lnTo>
                  <a:pt x="201" y="647"/>
                </a:lnTo>
                <a:lnTo>
                  <a:pt x="194" y="630"/>
                </a:lnTo>
                <a:lnTo>
                  <a:pt x="178" y="614"/>
                </a:lnTo>
                <a:lnTo>
                  <a:pt x="163" y="598"/>
                </a:lnTo>
                <a:lnTo>
                  <a:pt x="147" y="583"/>
                </a:lnTo>
                <a:lnTo>
                  <a:pt x="132" y="567"/>
                </a:lnTo>
                <a:lnTo>
                  <a:pt x="117" y="539"/>
                </a:lnTo>
                <a:lnTo>
                  <a:pt x="101" y="512"/>
                </a:lnTo>
                <a:lnTo>
                  <a:pt x="101" y="494"/>
                </a:lnTo>
                <a:lnTo>
                  <a:pt x="89" y="453"/>
                </a:lnTo>
                <a:lnTo>
                  <a:pt x="77" y="414"/>
                </a:lnTo>
                <a:lnTo>
                  <a:pt x="69" y="388"/>
                </a:lnTo>
                <a:lnTo>
                  <a:pt x="60" y="363"/>
                </a:lnTo>
                <a:lnTo>
                  <a:pt x="53" y="337"/>
                </a:lnTo>
                <a:lnTo>
                  <a:pt x="45" y="310"/>
                </a:lnTo>
                <a:lnTo>
                  <a:pt x="38" y="284"/>
                </a:lnTo>
                <a:lnTo>
                  <a:pt x="31" y="257"/>
                </a:lnTo>
                <a:lnTo>
                  <a:pt x="17" y="239"/>
                </a:lnTo>
                <a:lnTo>
                  <a:pt x="4" y="220"/>
                </a:lnTo>
                <a:lnTo>
                  <a:pt x="6" y="212"/>
                </a:lnTo>
                <a:lnTo>
                  <a:pt x="0" y="163"/>
                </a:lnTo>
                <a:lnTo>
                  <a:pt x="9" y="141"/>
                </a:lnTo>
                <a:lnTo>
                  <a:pt x="16" y="120"/>
                </a:lnTo>
                <a:lnTo>
                  <a:pt x="18" y="141"/>
                </a:lnTo>
                <a:lnTo>
                  <a:pt x="14" y="157"/>
                </a:lnTo>
                <a:lnTo>
                  <a:pt x="21" y="153"/>
                </a:lnTo>
                <a:lnTo>
                  <a:pt x="41" y="180"/>
                </a:lnTo>
                <a:lnTo>
                  <a:pt x="46" y="167"/>
                </a:lnTo>
                <a:lnTo>
                  <a:pt x="47" y="151"/>
                </a:lnTo>
                <a:lnTo>
                  <a:pt x="52" y="137"/>
                </a:lnTo>
                <a:lnTo>
                  <a:pt x="55" y="116"/>
                </a:lnTo>
                <a:lnTo>
                  <a:pt x="57" y="116"/>
                </a:lnTo>
                <a:lnTo>
                  <a:pt x="57" y="122"/>
                </a:lnTo>
                <a:lnTo>
                  <a:pt x="60" y="122"/>
                </a:lnTo>
                <a:lnTo>
                  <a:pt x="58" y="116"/>
                </a:lnTo>
                <a:lnTo>
                  <a:pt x="63" y="106"/>
                </a:lnTo>
                <a:lnTo>
                  <a:pt x="74" y="98"/>
                </a:lnTo>
                <a:lnTo>
                  <a:pt x="93" y="76"/>
                </a:lnTo>
                <a:lnTo>
                  <a:pt x="104" y="33"/>
                </a:lnTo>
                <a:lnTo>
                  <a:pt x="108" y="33"/>
                </a:lnTo>
                <a:lnTo>
                  <a:pt x="101" y="4"/>
                </a:lnTo>
                <a:lnTo>
                  <a:pt x="107" y="2"/>
                </a:lnTo>
                <a:lnTo>
                  <a:pt x="108" y="0"/>
                </a:lnTo>
                <a:lnTo>
                  <a:pt x="118" y="18"/>
                </a:lnTo>
                <a:lnTo>
                  <a:pt x="128" y="35"/>
                </a:lnTo>
                <a:lnTo>
                  <a:pt x="142" y="63"/>
                </a:lnTo>
                <a:lnTo>
                  <a:pt x="145" y="80"/>
                </a:lnTo>
                <a:lnTo>
                  <a:pt x="167" y="80"/>
                </a:lnTo>
                <a:lnTo>
                  <a:pt x="182" y="82"/>
                </a:lnTo>
                <a:lnTo>
                  <a:pt x="199" y="92"/>
                </a:lnTo>
                <a:lnTo>
                  <a:pt x="193" y="137"/>
                </a:lnTo>
                <a:lnTo>
                  <a:pt x="204" y="151"/>
                </a:lnTo>
                <a:lnTo>
                  <a:pt x="198" y="149"/>
                </a:lnTo>
                <a:lnTo>
                  <a:pt x="183" y="157"/>
                </a:lnTo>
                <a:lnTo>
                  <a:pt x="168" y="169"/>
                </a:lnTo>
                <a:lnTo>
                  <a:pt x="154" y="182"/>
                </a:lnTo>
                <a:lnTo>
                  <a:pt x="150" y="210"/>
                </a:lnTo>
                <a:lnTo>
                  <a:pt x="144" y="237"/>
                </a:lnTo>
                <a:lnTo>
                  <a:pt x="135" y="267"/>
                </a:lnTo>
                <a:lnTo>
                  <a:pt x="143" y="294"/>
                </a:lnTo>
                <a:lnTo>
                  <a:pt x="152" y="322"/>
                </a:lnTo>
                <a:lnTo>
                  <a:pt x="151" y="337"/>
                </a:lnTo>
                <a:lnTo>
                  <a:pt x="157" y="339"/>
                </a:lnTo>
                <a:lnTo>
                  <a:pt x="168" y="355"/>
                </a:lnTo>
                <a:lnTo>
                  <a:pt x="183" y="361"/>
                </a:lnTo>
                <a:lnTo>
                  <a:pt x="195" y="343"/>
                </a:lnTo>
                <a:lnTo>
                  <a:pt x="196" y="371"/>
                </a:lnTo>
                <a:lnTo>
                  <a:pt x="197" y="398"/>
                </a:lnTo>
                <a:lnTo>
                  <a:pt x="217" y="396"/>
                </a:lnTo>
                <a:lnTo>
                  <a:pt x="226" y="424"/>
                </a:lnTo>
                <a:lnTo>
                  <a:pt x="235" y="453"/>
                </a:lnTo>
                <a:lnTo>
                  <a:pt x="232" y="461"/>
                </a:lnTo>
                <a:lnTo>
                  <a:pt x="231" y="50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16" name="Freeform 273"/>
          <p:cNvSpPr>
            <a:spLocks/>
          </p:cNvSpPr>
          <p:nvPr/>
        </p:nvSpPr>
        <p:spPr bwMode="auto">
          <a:xfrm>
            <a:off x="8123767" y="3027364"/>
            <a:ext cx="1678517" cy="915987"/>
          </a:xfrm>
          <a:custGeom>
            <a:avLst/>
            <a:gdLst>
              <a:gd name="T0" fmla="*/ 2147483647 w 919"/>
              <a:gd name="T1" fmla="*/ 2147483647 h 1191"/>
              <a:gd name="T2" fmla="*/ 2147483647 w 919"/>
              <a:gd name="T3" fmla="*/ 2147483647 h 1191"/>
              <a:gd name="T4" fmla="*/ 2147483647 w 919"/>
              <a:gd name="T5" fmla="*/ 2147483647 h 1191"/>
              <a:gd name="T6" fmla="*/ 2147483647 w 919"/>
              <a:gd name="T7" fmla="*/ 2147483647 h 1191"/>
              <a:gd name="T8" fmla="*/ 2147483647 w 919"/>
              <a:gd name="T9" fmla="*/ 2147483647 h 1191"/>
              <a:gd name="T10" fmla="*/ 2147483647 w 919"/>
              <a:gd name="T11" fmla="*/ 2147483647 h 1191"/>
              <a:gd name="T12" fmla="*/ 2147483647 w 919"/>
              <a:gd name="T13" fmla="*/ 2147483647 h 1191"/>
              <a:gd name="T14" fmla="*/ 2147483647 w 919"/>
              <a:gd name="T15" fmla="*/ 2147483647 h 1191"/>
              <a:gd name="T16" fmla="*/ 2147483647 w 919"/>
              <a:gd name="T17" fmla="*/ 2147483647 h 1191"/>
              <a:gd name="T18" fmla="*/ 2147483647 w 919"/>
              <a:gd name="T19" fmla="*/ 2147483647 h 1191"/>
              <a:gd name="T20" fmla="*/ 2147483647 w 919"/>
              <a:gd name="T21" fmla="*/ 2147483647 h 1191"/>
              <a:gd name="T22" fmla="*/ 2147483647 w 919"/>
              <a:gd name="T23" fmla="*/ 2147483647 h 1191"/>
              <a:gd name="T24" fmla="*/ 2147483647 w 919"/>
              <a:gd name="T25" fmla="*/ 2147483647 h 1191"/>
              <a:gd name="T26" fmla="*/ 2147483647 w 919"/>
              <a:gd name="T27" fmla="*/ 2147483647 h 1191"/>
              <a:gd name="T28" fmla="*/ 2147483647 w 919"/>
              <a:gd name="T29" fmla="*/ 2147483647 h 1191"/>
              <a:gd name="T30" fmla="*/ 2147483647 w 919"/>
              <a:gd name="T31" fmla="*/ 2147483647 h 1191"/>
              <a:gd name="T32" fmla="*/ 2147483647 w 919"/>
              <a:gd name="T33" fmla="*/ 2147483647 h 1191"/>
              <a:gd name="T34" fmla="*/ 2147483647 w 919"/>
              <a:gd name="T35" fmla="*/ 2147483647 h 1191"/>
              <a:gd name="T36" fmla="*/ 2147483647 w 919"/>
              <a:gd name="T37" fmla="*/ 2147483647 h 1191"/>
              <a:gd name="T38" fmla="*/ 2147483647 w 919"/>
              <a:gd name="T39" fmla="*/ 2147483647 h 1191"/>
              <a:gd name="T40" fmla="*/ 2147483647 w 919"/>
              <a:gd name="T41" fmla="*/ 2147483647 h 1191"/>
              <a:gd name="T42" fmla="*/ 2147483647 w 919"/>
              <a:gd name="T43" fmla="*/ 2147483647 h 1191"/>
              <a:gd name="T44" fmla="*/ 2147483647 w 919"/>
              <a:gd name="T45" fmla="*/ 2147483647 h 1191"/>
              <a:gd name="T46" fmla="*/ 2147483647 w 919"/>
              <a:gd name="T47" fmla="*/ 2147483647 h 1191"/>
              <a:gd name="T48" fmla="*/ 2147483647 w 919"/>
              <a:gd name="T49" fmla="*/ 0 h 1191"/>
              <a:gd name="T50" fmla="*/ 2147483647 w 919"/>
              <a:gd name="T51" fmla="*/ 2147483647 h 1191"/>
              <a:gd name="T52" fmla="*/ 2147483647 w 919"/>
              <a:gd name="T53" fmla="*/ 2147483647 h 1191"/>
              <a:gd name="T54" fmla="*/ 2147483647 w 919"/>
              <a:gd name="T55" fmla="*/ 2147483647 h 1191"/>
              <a:gd name="T56" fmla="*/ 2147483647 w 919"/>
              <a:gd name="T57" fmla="*/ 2147483647 h 1191"/>
              <a:gd name="T58" fmla="*/ 2147483647 w 919"/>
              <a:gd name="T59" fmla="*/ 2147483647 h 1191"/>
              <a:gd name="T60" fmla="*/ 2147483647 w 919"/>
              <a:gd name="T61" fmla="*/ 2147483647 h 1191"/>
              <a:gd name="T62" fmla="*/ 2147483647 w 919"/>
              <a:gd name="T63" fmla="*/ 2147483647 h 1191"/>
              <a:gd name="T64" fmla="*/ 2147483647 w 919"/>
              <a:gd name="T65" fmla="*/ 2147483647 h 1191"/>
              <a:gd name="T66" fmla="*/ 2147483647 w 919"/>
              <a:gd name="T67" fmla="*/ 2147483647 h 1191"/>
              <a:gd name="T68" fmla="*/ 2147483647 w 919"/>
              <a:gd name="T69" fmla="*/ 2147483647 h 1191"/>
              <a:gd name="T70" fmla="*/ 2147483647 w 919"/>
              <a:gd name="T71" fmla="*/ 2147483647 h 1191"/>
              <a:gd name="T72" fmla="*/ 2147483647 w 919"/>
              <a:gd name="T73" fmla="*/ 2147483647 h 1191"/>
              <a:gd name="T74" fmla="*/ 2147483647 w 919"/>
              <a:gd name="T75" fmla="*/ 2147483647 h 1191"/>
              <a:gd name="T76" fmla="*/ 2147483647 w 919"/>
              <a:gd name="T77" fmla="*/ 2147483647 h 1191"/>
              <a:gd name="T78" fmla="*/ 2147483647 w 919"/>
              <a:gd name="T79" fmla="*/ 2147483647 h 1191"/>
              <a:gd name="T80" fmla="*/ 2147483647 w 919"/>
              <a:gd name="T81" fmla="*/ 2147483647 h 1191"/>
              <a:gd name="T82" fmla="*/ 2147483647 w 919"/>
              <a:gd name="T83" fmla="*/ 2147483647 h 1191"/>
              <a:gd name="T84" fmla="*/ 2147483647 w 919"/>
              <a:gd name="T85" fmla="*/ 2147483647 h 1191"/>
              <a:gd name="T86" fmla="*/ 2147483647 w 919"/>
              <a:gd name="T87" fmla="*/ 2147483647 h 1191"/>
              <a:gd name="T88" fmla="*/ 2147483647 w 919"/>
              <a:gd name="T89" fmla="*/ 2147483647 h 1191"/>
              <a:gd name="T90" fmla="*/ 2147483647 w 919"/>
              <a:gd name="T91" fmla="*/ 2147483647 h 1191"/>
              <a:gd name="T92" fmla="*/ 2147483647 w 919"/>
              <a:gd name="T93" fmla="*/ 2147483647 h 1191"/>
              <a:gd name="T94" fmla="*/ 2147483647 w 919"/>
              <a:gd name="T95" fmla="*/ 2147483647 h 1191"/>
              <a:gd name="T96" fmla="*/ 2147483647 w 919"/>
              <a:gd name="T97" fmla="*/ 2147483647 h 1191"/>
              <a:gd name="T98" fmla="*/ 2147483647 w 919"/>
              <a:gd name="T99" fmla="*/ 2147483647 h 1191"/>
              <a:gd name="T100" fmla="*/ 2147483647 w 919"/>
              <a:gd name="T101" fmla="*/ 2147483647 h 1191"/>
              <a:gd name="T102" fmla="*/ 2147483647 w 919"/>
              <a:gd name="T103" fmla="*/ 2147483647 h 1191"/>
              <a:gd name="T104" fmla="*/ 2147483647 w 919"/>
              <a:gd name="T105" fmla="*/ 2147483647 h 1191"/>
              <a:gd name="T106" fmla="*/ 2147483647 w 919"/>
              <a:gd name="T107" fmla="*/ 2147483647 h 1191"/>
              <a:gd name="T108" fmla="*/ 2147483647 w 919"/>
              <a:gd name="T109" fmla="*/ 2147483647 h 1191"/>
              <a:gd name="T110" fmla="*/ 2147483647 w 919"/>
              <a:gd name="T111" fmla="*/ 2147483647 h 1191"/>
              <a:gd name="T112" fmla="*/ 2147483647 w 919"/>
              <a:gd name="T113" fmla="*/ 2147483647 h 1191"/>
              <a:gd name="T114" fmla="*/ 2147483647 w 919"/>
              <a:gd name="T115" fmla="*/ 2147483647 h 1191"/>
              <a:gd name="T116" fmla="*/ 2147483647 w 919"/>
              <a:gd name="T117" fmla="*/ 2147483647 h 11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19"/>
              <a:gd name="T178" fmla="*/ 0 h 1191"/>
              <a:gd name="T179" fmla="*/ 919 w 919"/>
              <a:gd name="T180" fmla="*/ 1191 h 11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19" h="1191">
                <a:moveTo>
                  <a:pt x="410" y="867"/>
                </a:moveTo>
                <a:lnTo>
                  <a:pt x="397" y="888"/>
                </a:lnTo>
                <a:lnTo>
                  <a:pt x="385" y="908"/>
                </a:lnTo>
                <a:lnTo>
                  <a:pt x="369" y="920"/>
                </a:lnTo>
                <a:lnTo>
                  <a:pt x="360" y="908"/>
                </a:lnTo>
                <a:lnTo>
                  <a:pt x="334" y="904"/>
                </a:lnTo>
                <a:lnTo>
                  <a:pt x="322" y="936"/>
                </a:lnTo>
                <a:lnTo>
                  <a:pt x="315" y="906"/>
                </a:lnTo>
                <a:lnTo>
                  <a:pt x="307" y="916"/>
                </a:lnTo>
                <a:lnTo>
                  <a:pt x="286" y="912"/>
                </a:lnTo>
                <a:lnTo>
                  <a:pt x="270" y="908"/>
                </a:lnTo>
                <a:lnTo>
                  <a:pt x="252" y="894"/>
                </a:lnTo>
                <a:lnTo>
                  <a:pt x="250" y="888"/>
                </a:lnTo>
                <a:lnTo>
                  <a:pt x="233" y="875"/>
                </a:lnTo>
                <a:lnTo>
                  <a:pt x="227" y="863"/>
                </a:lnTo>
                <a:lnTo>
                  <a:pt x="220" y="869"/>
                </a:lnTo>
                <a:lnTo>
                  <a:pt x="198" y="837"/>
                </a:lnTo>
                <a:lnTo>
                  <a:pt x="182" y="822"/>
                </a:lnTo>
                <a:lnTo>
                  <a:pt x="176" y="834"/>
                </a:lnTo>
                <a:lnTo>
                  <a:pt x="173" y="832"/>
                </a:lnTo>
                <a:lnTo>
                  <a:pt x="157" y="810"/>
                </a:lnTo>
                <a:lnTo>
                  <a:pt x="136" y="788"/>
                </a:lnTo>
                <a:lnTo>
                  <a:pt x="127" y="784"/>
                </a:lnTo>
                <a:lnTo>
                  <a:pt x="119" y="745"/>
                </a:lnTo>
                <a:lnTo>
                  <a:pt x="130" y="747"/>
                </a:lnTo>
                <a:lnTo>
                  <a:pt x="133" y="733"/>
                </a:lnTo>
                <a:lnTo>
                  <a:pt x="122" y="706"/>
                </a:lnTo>
                <a:lnTo>
                  <a:pt x="122" y="692"/>
                </a:lnTo>
                <a:lnTo>
                  <a:pt x="121" y="682"/>
                </a:lnTo>
                <a:lnTo>
                  <a:pt x="117" y="677"/>
                </a:lnTo>
                <a:lnTo>
                  <a:pt x="114" y="669"/>
                </a:lnTo>
                <a:lnTo>
                  <a:pt x="113" y="661"/>
                </a:lnTo>
                <a:lnTo>
                  <a:pt x="112" y="651"/>
                </a:lnTo>
                <a:lnTo>
                  <a:pt x="105" y="647"/>
                </a:lnTo>
                <a:lnTo>
                  <a:pt x="97" y="641"/>
                </a:lnTo>
                <a:lnTo>
                  <a:pt x="92" y="637"/>
                </a:lnTo>
                <a:lnTo>
                  <a:pt x="69" y="628"/>
                </a:lnTo>
                <a:lnTo>
                  <a:pt x="57" y="616"/>
                </a:lnTo>
                <a:lnTo>
                  <a:pt x="48" y="592"/>
                </a:lnTo>
                <a:lnTo>
                  <a:pt x="28" y="582"/>
                </a:lnTo>
                <a:lnTo>
                  <a:pt x="28" y="575"/>
                </a:lnTo>
                <a:lnTo>
                  <a:pt x="32" y="575"/>
                </a:lnTo>
                <a:lnTo>
                  <a:pt x="33" y="575"/>
                </a:lnTo>
                <a:lnTo>
                  <a:pt x="36" y="573"/>
                </a:lnTo>
                <a:lnTo>
                  <a:pt x="25" y="531"/>
                </a:lnTo>
                <a:lnTo>
                  <a:pt x="9" y="528"/>
                </a:lnTo>
                <a:lnTo>
                  <a:pt x="0" y="498"/>
                </a:lnTo>
                <a:lnTo>
                  <a:pt x="6" y="471"/>
                </a:lnTo>
                <a:lnTo>
                  <a:pt x="18" y="459"/>
                </a:lnTo>
                <a:lnTo>
                  <a:pt x="26" y="457"/>
                </a:lnTo>
                <a:lnTo>
                  <a:pt x="36" y="461"/>
                </a:lnTo>
                <a:lnTo>
                  <a:pt x="47" y="439"/>
                </a:lnTo>
                <a:lnTo>
                  <a:pt x="64" y="431"/>
                </a:lnTo>
                <a:lnTo>
                  <a:pt x="78" y="412"/>
                </a:lnTo>
                <a:lnTo>
                  <a:pt x="90" y="394"/>
                </a:lnTo>
                <a:lnTo>
                  <a:pt x="85" y="377"/>
                </a:lnTo>
                <a:lnTo>
                  <a:pt x="90" y="371"/>
                </a:lnTo>
                <a:lnTo>
                  <a:pt x="90" y="363"/>
                </a:lnTo>
                <a:lnTo>
                  <a:pt x="82" y="335"/>
                </a:lnTo>
                <a:lnTo>
                  <a:pt x="74" y="310"/>
                </a:lnTo>
                <a:lnTo>
                  <a:pt x="64" y="300"/>
                </a:lnTo>
                <a:lnTo>
                  <a:pt x="83" y="286"/>
                </a:lnTo>
                <a:lnTo>
                  <a:pt x="105" y="290"/>
                </a:lnTo>
                <a:lnTo>
                  <a:pt x="98" y="278"/>
                </a:lnTo>
                <a:lnTo>
                  <a:pt x="97" y="247"/>
                </a:lnTo>
                <a:lnTo>
                  <a:pt x="95" y="218"/>
                </a:lnTo>
                <a:lnTo>
                  <a:pt x="122" y="225"/>
                </a:lnTo>
                <a:lnTo>
                  <a:pt x="136" y="222"/>
                </a:lnTo>
                <a:lnTo>
                  <a:pt x="128" y="184"/>
                </a:lnTo>
                <a:lnTo>
                  <a:pt x="136" y="174"/>
                </a:lnTo>
                <a:lnTo>
                  <a:pt x="143" y="151"/>
                </a:lnTo>
                <a:lnTo>
                  <a:pt x="155" y="147"/>
                </a:lnTo>
                <a:lnTo>
                  <a:pt x="156" y="153"/>
                </a:lnTo>
                <a:lnTo>
                  <a:pt x="162" y="167"/>
                </a:lnTo>
                <a:lnTo>
                  <a:pt x="187" y="192"/>
                </a:lnTo>
                <a:lnTo>
                  <a:pt x="199" y="196"/>
                </a:lnTo>
                <a:lnTo>
                  <a:pt x="223" y="225"/>
                </a:lnTo>
                <a:lnTo>
                  <a:pt x="229" y="255"/>
                </a:lnTo>
                <a:lnTo>
                  <a:pt x="235" y="284"/>
                </a:lnTo>
                <a:lnTo>
                  <a:pt x="254" y="290"/>
                </a:lnTo>
                <a:lnTo>
                  <a:pt x="274" y="296"/>
                </a:lnTo>
                <a:lnTo>
                  <a:pt x="297" y="308"/>
                </a:lnTo>
                <a:lnTo>
                  <a:pt x="320" y="322"/>
                </a:lnTo>
                <a:lnTo>
                  <a:pt x="336" y="349"/>
                </a:lnTo>
                <a:lnTo>
                  <a:pt x="350" y="377"/>
                </a:lnTo>
                <a:lnTo>
                  <a:pt x="373" y="378"/>
                </a:lnTo>
                <a:lnTo>
                  <a:pt x="396" y="382"/>
                </a:lnTo>
                <a:lnTo>
                  <a:pt x="418" y="384"/>
                </a:lnTo>
                <a:lnTo>
                  <a:pt x="441" y="386"/>
                </a:lnTo>
                <a:lnTo>
                  <a:pt x="448" y="396"/>
                </a:lnTo>
                <a:lnTo>
                  <a:pt x="468" y="402"/>
                </a:lnTo>
                <a:lnTo>
                  <a:pt x="489" y="410"/>
                </a:lnTo>
                <a:lnTo>
                  <a:pt x="502" y="420"/>
                </a:lnTo>
                <a:lnTo>
                  <a:pt x="513" y="406"/>
                </a:lnTo>
                <a:lnTo>
                  <a:pt x="525" y="392"/>
                </a:lnTo>
                <a:lnTo>
                  <a:pt x="545" y="390"/>
                </a:lnTo>
                <a:lnTo>
                  <a:pt x="565" y="388"/>
                </a:lnTo>
                <a:lnTo>
                  <a:pt x="580" y="365"/>
                </a:lnTo>
                <a:lnTo>
                  <a:pt x="595" y="343"/>
                </a:lnTo>
                <a:lnTo>
                  <a:pt x="584" y="326"/>
                </a:lnTo>
                <a:lnTo>
                  <a:pt x="581" y="292"/>
                </a:lnTo>
                <a:lnTo>
                  <a:pt x="605" y="304"/>
                </a:lnTo>
                <a:lnTo>
                  <a:pt x="620" y="288"/>
                </a:lnTo>
                <a:lnTo>
                  <a:pt x="637" y="280"/>
                </a:lnTo>
                <a:lnTo>
                  <a:pt x="640" y="255"/>
                </a:lnTo>
                <a:lnTo>
                  <a:pt x="659" y="237"/>
                </a:lnTo>
                <a:lnTo>
                  <a:pt x="686" y="239"/>
                </a:lnTo>
                <a:lnTo>
                  <a:pt x="682" y="220"/>
                </a:lnTo>
                <a:lnTo>
                  <a:pt x="646" y="188"/>
                </a:lnTo>
                <a:lnTo>
                  <a:pt x="638" y="202"/>
                </a:lnTo>
                <a:lnTo>
                  <a:pt x="632" y="196"/>
                </a:lnTo>
                <a:lnTo>
                  <a:pt x="616" y="196"/>
                </a:lnTo>
                <a:lnTo>
                  <a:pt x="601" y="182"/>
                </a:lnTo>
                <a:lnTo>
                  <a:pt x="606" y="180"/>
                </a:lnTo>
                <a:lnTo>
                  <a:pt x="603" y="151"/>
                </a:lnTo>
                <a:lnTo>
                  <a:pt x="601" y="123"/>
                </a:lnTo>
                <a:lnTo>
                  <a:pt x="624" y="133"/>
                </a:lnTo>
                <a:lnTo>
                  <a:pt x="637" y="110"/>
                </a:lnTo>
                <a:lnTo>
                  <a:pt x="631" y="84"/>
                </a:lnTo>
                <a:lnTo>
                  <a:pt x="631" y="41"/>
                </a:lnTo>
                <a:lnTo>
                  <a:pt x="619" y="27"/>
                </a:lnTo>
                <a:lnTo>
                  <a:pt x="611" y="21"/>
                </a:lnTo>
                <a:lnTo>
                  <a:pt x="623" y="4"/>
                </a:lnTo>
                <a:lnTo>
                  <a:pt x="643" y="2"/>
                </a:lnTo>
                <a:lnTo>
                  <a:pt x="663" y="0"/>
                </a:lnTo>
                <a:lnTo>
                  <a:pt x="704" y="23"/>
                </a:lnTo>
                <a:lnTo>
                  <a:pt x="720" y="47"/>
                </a:lnTo>
                <a:lnTo>
                  <a:pt x="737" y="72"/>
                </a:lnTo>
                <a:lnTo>
                  <a:pt x="753" y="96"/>
                </a:lnTo>
                <a:lnTo>
                  <a:pt x="770" y="122"/>
                </a:lnTo>
                <a:lnTo>
                  <a:pt x="788" y="135"/>
                </a:lnTo>
                <a:lnTo>
                  <a:pt x="816" y="149"/>
                </a:lnTo>
                <a:lnTo>
                  <a:pt x="833" y="161"/>
                </a:lnTo>
                <a:lnTo>
                  <a:pt x="854" y="200"/>
                </a:lnTo>
                <a:lnTo>
                  <a:pt x="878" y="194"/>
                </a:lnTo>
                <a:lnTo>
                  <a:pt x="903" y="178"/>
                </a:lnTo>
                <a:lnTo>
                  <a:pt x="912" y="210"/>
                </a:lnTo>
                <a:lnTo>
                  <a:pt x="915" y="251"/>
                </a:lnTo>
                <a:lnTo>
                  <a:pt x="919" y="294"/>
                </a:lnTo>
                <a:lnTo>
                  <a:pt x="898" y="288"/>
                </a:lnTo>
                <a:lnTo>
                  <a:pt x="895" y="306"/>
                </a:lnTo>
                <a:lnTo>
                  <a:pt x="906" y="339"/>
                </a:lnTo>
                <a:lnTo>
                  <a:pt x="917" y="371"/>
                </a:lnTo>
                <a:lnTo>
                  <a:pt x="910" y="378"/>
                </a:lnTo>
                <a:lnTo>
                  <a:pt x="914" y="388"/>
                </a:lnTo>
                <a:lnTo>
                  <a:pt x="896" y="369"/>
                </a:lnTo>
                <a:lnTo>
                  <a:pt x="896" y="388"/>
                </a:lnTo>
                <a:lnTo>
                  <a:pt x="885" y="404"/>
                </a:lnTo>
                <a:lnTo>
                  <a:pt x="879" y="406"/>
                </a:lnTo>
                <a:lnTo>
                  <a:pt x="885" y="426"/>
                </a:lnTo>
                <a:lnTo>
                  <a:pt x="865" y="414"/>
                </a:lnTo>
                <a:lnTo>
                  <a:pt x="858" y="422"/>
                </a:lnTo>
                <a:lnTo>
                  <a:pt x="848" y="453"/>
                </a:lnTo>
                <a:lnTo>
                  <a:pt x="838" y="471"/>
                </a:lnTo>
                <a:lnTo>
                  <a:pt x="829" y="480"/>
                </a:lnTo>
                <a:lnTo>
                  <a:pt x="820" y="494"/>
                </a:lnTo>
                <a:lnTo>
                  <a:pt x="810" y="508"/>
                </a:lnTo>
                <a:lnTo>
                  <a:pt x="796" y="518"/>
                </a:lnTo>
                <a:lnTo>
                  <a:pt x="803" y="498"/>
                </a:lnTo>
                <a:lnTo>
                  <a:pt x="792" y="490"/>
                </a:lnTo>
                <a:lnTo>
                  <a:pt x="796" y="453"/>
                </a:lnTo>
                <a:lnTo>
                  <a:pt x="786" y="445"/>
                </a:lnTo>
                <a:lnTo>
                  <a:pt x="775" y="449"/>
                </a:lnTo>
                <a:lnTo>
                  <a:pt x="768" y="473"/>
                </a:lnTo>
                <a:lnTo>
                  <a:pt x="759" y="494"/>
                </a:lnTo>
                <a:lnTo>
                  <a:pt x="747" y="510"/>
                </a:lnTo>
                <a:lnTo>
                  <a:pt x="738" y="510"/>
                </a:lnTo>
                <a:lnTo>
                  <a:pt x="743" y="535"/>
                </a:lnTo>
                <a:lnTo>
                  <a:pt x="768" y="547"/>
                </a:lnTo>
                <a:lnTo>
                  <a:pt x="777" y="577"/>
                </a:lnTo>
                <a:lnTo>
                  <a:pt x="789" y="573"/>
                </a:lnTo>
                <a:lnTo>
                  <a:pt x="803" y="555"/>
                </a:lnTo>
                <a:lnTo>
                  <a:pt x="824" y="569"/>
                </a:lnTo>
                <a:lnTo>
                  <a:pt x="834" y="573"/>
                </a:lnTo>
                <a:lnTo>
                  <a:pt x="835" y="590"/>
                </a:lnTo>
                <a:lnTo>
                  <a:pt x="825" y="588"/>
                </a:lnTo>
                <a:lnTo>
                  <a:pt x="814" y="600"/>
                </a:lnTo>
                <a:lnTo>
                  <a:pt x="809" y="618"/>
                </a:lnTo>
                <a:lnTo>
                  <a:pt x="805" y="630"/>
                </a:lnTo>
                <a:lnTo>
                  <a:pt x="801" y="665"/>
                </a:lnTo>
                <a:lnTo>
                  <a:pt x="826" y="692"/>
                </a:lnTo>
                <a:lnTo>
                  <a:pt x="838" y="720"/>
                </a:lnTo>
                <a:lnTo>
                  <a:pt x="850" y="747"/>
                </a:lnTo>
                <a:lnTo>
                  <a:pt x="869" y="777"/>
                </a:lnTo>
                <a:lnTo>
                  <a:pt x="842" y="763"/>
                </a:lnTo>
                <a:lnTo>
                  <a:pt x="843" y="765"/>
                </a:lnTo>
                <a:lnTo>
                  <a:pt x="859" y="784"/>
                </a:lnTo>
                <a:lnTo>
                  <a:pt x="876" y="802"/>
                </a:lnTo>
                <a:lnTo>
                  <a:pt x="859" y="824"/>
                </a:lnTo>
                <a:lnTo>
                  <a:pt x="854" y="830"/>
                </a:lnTo>
                <a:lnTo>
                  <a:pt x="864" y="834"/>
                </a:lnTo>
                <a:lnTo>
                  <a:pt x="875" y="832"/>
                </a:lnTo>
                <a:lnTo>
                  <a:pt x="887" y="843"/>
                </a:lnTo>
                <a:lnTo>
                  <a:pt x="880" y="857"/>
                </a:lnTo>
                <a:lnTo>
                  <a:pt x="887" y="857"/>
                </a:lnTo>
                <a:lnTo>
                  <a:pt x="886" y="863"/>
                </a:lnTo>
                <a:lnTo>
                  <a:pt x="880" y="871"/>
                </a:lnTo>
                <a:lnTo>
                  <a:pt x="882" y="877"/>
                </a:lnTo>
                <a:lnTo>
                  <a:pt x="883" y="885"/>
                </a:lnTo>
                <a:lnTo>
                  <a:pt x="880" y="885"/>
                </a:lnTo>
                <a:lnTo>
                  <a:pt x="886" y="898"/>
                </a:lnTo>
                <a:lnTo>
                  <a:pt x="881" y="900"/>
                </a:lnTo>
                <a:lnTo>
                  <a:pt x="871" y="910"/>
                </a:lnTo>
                <a:lnTo>
                  <a:pt x="876" y="920"/>
                </a:lnTo>
                <a:lnTo>
                  <a:pt x="872" y="937"/>
                </a:lnTo>
                <a:lnTo>
                  <a:pt x="867" y="963"/>
                </a:lnTo>
                <a:lnTo>
                  <a:pt x="864" y="967"/>
                </a:lnTo>
                <a:lnTo>
                  <a:pt x="867" y="973"/>
                </a:lnTo>
                <a:lnTo>
                  <a:pt x="859" y="981"/>
                </a:lnTo>
                <a:lnTo>
                  <a:pt x="858" y="981"/>
                </a:lnTo>
                <a:lnTo>
                  <a:pt x="867" y="987"/>
                </a:lnTo>
                <a:lnTo>
                  <a:pt x="867" y="1004"/>
                </a:lnTo>
                <a:lnTo>
                  <a:pt x="863" y="1002"/>
                </a:lnTo>
                <a:lnTo>
                  <a:pt x="861" y="1012"/>
                </a:lnTo>
                <a:lnTo>
                  <a:pt x="858" y="1018"/>
                </a:lnTo>
                <a:lnTo>
                  <a:pt x="856" y="1024"/>
                </a:lnTo>
                <a:lnTo>
                  <a:pt x="855" y="1036"/>
                </a:lnTo>
                <a:lnTo>
                  <a:pt x="846" y="1038"/>
                </a:lnTo>
                <a:lnTo>
                  <a:pt x="844" y="1041"/>
                </a:lnTo>
                <a:lnTo>
                  <a:pt x="845" y="1049"/>
                </a:lnTo>
                <a:lnTo>
                  <a:pt x="840" y="1061"/>
                </a:lnTo>
                <a:lnTo>
                  <a:pt x="826" y="1081"/>
                </a:lnTo>
                <a:lnTo>
                  <a:pt x="826" y="1085"/>
                </a:lnTo>
                <a:lnTo>
                  <a:pt x="821" y="1094"/>
                </a:lnTo>
                <a:lnTo>
                  <a:pt x="811" y="1096"/>
                </a:lnTo>
                <a:lnTo>
                  <a:pt x="809" y="1098"/>
                </a:lnTo>
                <a:lnTo>
                  <a:pt x="806" y="1102"/>
                </a:lnTo>
                <a:lnTo>
                  <a:pt x="799" y="1104"/>
                </a:lnTo>
                <a:lnTo>
                  <a:pt x="794" y="1102"/>
                </a:lnTo>
                <a:lnTo>
                  <a:pt x="790" y="1108"/>
                </a:lnTo>
                <a:lnTo>
                  <a:pt x="789" y="1112"/>
                </a:lnTo>
                <a:lnTo>
                  <a:pt x="783" y="1112"/>
                </a:lnTo>
                <a:lnTo>
                  <a:pt x="774" y="1089"/>
                </a:lnTo>
                <a:lnTo>
                  <a:pt x="770" y="1096"/>
                </a:lnTo>
                <a:lnTo>
                  <a:pt x="773" y="1122"/>
                </a:lnTo>
                <a:lnTo>
                  <a:pt x="769" y="1114"/>
                </a:lnTo>
                <a:lnTo>
                  <a:pt x="770" y="1128"/>
                </a:lnTo>
                <a:lnTo>
                  <a:pt x="766" y="1126"/>
                </a:lnTo>
                <a:lnTo>
                  <a:pt x="760" y="1138"/>
                </a:lnTo>
                <a:lnTo>
                  <a:pt x="754" y="1128"/>
                </a:lnTo>
                <a:lnTo>
                  <a:pt x="753" y="1136"/>
                </a:lnTo>
                <a:lnTo>
                  <a:pt x="748" y="1136"/>
                </a:lnTo>
                <a:lnTo>
                  <a:pt x="737" y="1145"/>
                </a:lnTo>
                <a:lnTo>
                  <a:pt x="727" y="1151"/>
                </a:lnTo>
                <a:lnTo>
                  <a:pt x="724" y="1153"/>
                </a:lnTo>
                <a:lnTo>
                  <a:pt x="723" y="1171"/>
                </a:lnTo>
                <a:lnTo>
                  <a:pt x="727" y="1191"/>
                </a:lnTo>
                <a:lnTo>
                  <a:pt x="717" y="1187"/>
                </a:lnTo>
                <a:lnTo>
                  <a:pt x="713" y="1151"/>
                </a:lnTo>
                <a:lnTo>
                  <a:pt x="708" y="1143"/>
                </a:lnTo>
                <a:lnTo>
                  <a:pt x="700" y="1145"/>
                </a:lnTo>
                <a:lnTo>
                  <a:pt x="694" y="1141"/>
                </a:lnTo>
                <a:lnTo>
                  <a:pt x="687" y="1136"/>
                </a:lnTo>
                <a:lnTo>
                  <a:pt x="685" y="1140"/>
                </a:lnTo>
                <a:lnTo>
                  <a:pt x="680" y="1145"/>
                </a:lnTo>
                <a:lnTo>
                  <a:pt x="662" y="1132"/>
                </a:lnTo>
                <a:lnTo>
                  <a:pt x="654" y="1122"/>
                </a:lnTo>
                <a:lnTo>
                  <a:pt x="651" y="1098"/>
                </a:lnTo>
                <a:lnTo>
                  <a:pt x="630" y="1085"/>
                </a:lnTo>
                <a:lnTo>
                  <a:pt x="622" y="1083"/>
                </a:lnTo>
                <a:lnTo>
                  <a:pt x="611" y="1104"/>
                </a:lnTo>
                <a:lnTo>
                  <a:pt x="606" y="1104"/>
                </a:lnTo>
                <a:lnTo>
                  <a:pt x="602" y="1106"/>
                </a:lnTo>
                <a:lnTo>
                  <a:pt x="598" y="1104"/>
                </a:lnTo>
                <a:lnTo>
                  <a:pt x="591" y="1106"/>
                </a:lnTo>
                <a:lnTo>
                  <a:pt x="587" y="1110"/>
                </a:lnTo>
                <a:lnTo>
                  <a:pt x="577" y="1106"/>
                </a:lnTo>
                <a:lnTo>
                  <a:pt x="574" y="1114"/>
                </a:lnTo>
                <a:lnTo>
                  <a:pt x="565" y="1116"/>
                </a:lnTo>
                <a:lnTo>
                  <a:pt x="569" y="1157"/>
                </a:lnTo>
                <a:lnTo>
                  <a:pt x="562" y="1151"/>
                </a:lnTo>
                <a:lnTo>
                  <a:pt x="558" y="1143"/>
                </a:lnTo>
                <a:lnTo>
                  <a:pt x="554" y="1140"/>
                </a:lnTo>
                <a:lnTo>
                  <a:pt x="541" y="1147"/>
                </a:lnTo>
                <a:lnTo>
                  <a:pt x="533" y="1126"/>
                </a:lnTo>
                <a:lnTo>
                  <a:pt x="523" y="1118"/>
                </a:lnTo>
                <a:lnTo>
                  <a:pt x="524" y="1089"/>
                </a:lnTo>
                <a:lnTo>
                  <a:pt x="513" y="1081"/>
                </a:lnTo>
                <a:lnTo>
                  <a:pt x="509" y="1055"/>
                </a:lnTo>
                <a:lnTo>
                  <a:pt x="508" y="1051"/>
                </a:lnTo>
                <a:lnTo>
                  <a:pt x="489" y="1055"/>
                </a:lnTo>
                <a:lnTo>
                  <a:pt x="488" y="1039"/>
                </a:lnTo>
                <a:lnTo>
                  <a:pt x="487" y="1026"/>
                </a:lnTo>
                <a:lnTo>
                  <a:pt x="495" y="1000"/>
                </a:lnTo>
                <a:lnTo>
                  <a:pt x="498" y="983"/>
                </a:lnTo>
                <a:lnTo>
                  <a:pt x="494" y="955"/>
                </a:lnTo>
                <a:lnTo>
                  <a:pt x="490" y="926"/>
                </a:lnTo>
                <a:lnTo>
                  <a:pt x="483" y="918"/>
                </a:lnTo>
                <a:lnTo>
                  <a:pt x="468" y="890"/>
                </a:lnTo>
                <a:lnTo>
                  <a:pt x="466" y="902"/>
                </a:lnTo>
                <a:lnTo>
                  <a:pt x="447" y="890"/>
                </a:lnTo>
                <a:lnTo>
                  <a:pt x="447" y="875"/>
                </a:lnTo>
                <a:lnTo>
                  <a:pt x="440" y="871"/>
                </a:lnTo>
                <a:lnTo>
                  <a:pt x="441" y="865"/>
                </a:lnTo>
                <a:lnTo>
                  <a:pt x="434" y="861"/>
                </a:lnTo>
                <a:lnTo>
                  <a:pt x="425" y="871"/>
                </a:lnTo>
                <a:lnTo>
                  <a:pt x="410" y="867"/>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786" name="Freeform 274"/>
          <p:cNvSpPr>
            <a:spLocks/>
          </p:cNvSpPr>
          <p:nvPr/>
        </p:nvSpPr>
        <p:spPr bwMode="auto">
          <a:xfrm>
            <a:off x="9404352" y="3949701"/>
            <a:ext cx="69849" cy="49213"/>
          </a:xfrm>
          <a:custGeom>
            <a:avLst/>
            <a:gdLst>
              <a:gd name="T0" fmla="*/ 29 w 38"/>
              <a:gd name="T1" fmla="*/ 0 h 63"/>
              <a:gd name="T2" fmla="*/ 11 w 38"/>
              <a:gd name="T3" fmla="*/ 6 h 63"/>
              <a:gd name="T4" fmla="*/ 0 w 38"/>
              <a:gd name="T5" fmla="*/ 22 h 63"/>
              <a:gd name="T6" fmla="*/ 0 w 38"/>
              <a:gd name="T7" fmla="*/ 51 h 63"/>
              <a:gd name="T8" fmla="*/ 14 w 38"/>
              <a:gd name="T9" fmla="*/ 63 h 63"/>
              <a:gd name="T10" fmla="*/ 21 w 38"/>
              <a:gd name="T11" fmla="*/ 59 h 63"/>
              <a:gd name="T12" fmla="*/ 32 w 38"/>
              <a:gd name="T13" fmla="*/ 38 h 63"/>
              <a:gd name="T14" fmla="*/ 38 w 38"/>
              <a:gd name="T15" fmla="*/ 14 h 63"/>
              <a:gd name="T16" fmla="*/ 36 w 38"/>
              <a:gd name="T17" fmla="*/ 2 h 63"/>
              <a:gd name="T18" fmla="*/ 29 w 38"/>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63"/>
              <a:gd name="T32" fmla="*/ 38 w 38"/>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63">
                <a:moveTo>
                  <a:pt x="29" y="0"/>
                </a:moveTo>
                <a:lnTo>
                  <a:pt x="11" y="6"/>
                </a:lnTo>
                <a:lnTo>
                  <a:pt x="0" y="22"/>
                </a:lnTo>
                <a:lnTo>
                  <a:pt x="0" y="51"/>
                </a:lnTo>
                <a:lnTo>
                  <a:pt x="14" y="63"/>
                </a:lnTo>
                <a:lnTo>
                  <a:pt x="21" y="59"/>
                </a:lnTo>
                <a:lnTo>
                  <a:pt x="32" y="38"/>
                </a:lnTo>
                <a:lnTo>
                  <a:pt x="38" y="14"/>
                </a:lnTo>
                <a:lnTo>
                  <a:pt x="36" y="2"/>
                </a:lnTo>
                <a:lnTo>
                  <a:pt x="29"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87" name="Freeform 275"/>
          <p:cNvSpPr>
            <a:spLocks/>
          </p:cNvSpPr>
          <p:nvPr/>
        </p:nvSpPr>
        <p:spPr bwMode="auto">
          <a:xfrm>
            <a:off x="9956800" y="3351214"/>
            <a:ext cx="281517" cy="223837"/>
          </a:xfrm>
          <a:custGeom>
            <a:avLst/>
            <a:gdLst>
              <a:gd name="T0" fmla="*/ 143 w 153"/>
              <a:gd name="T1" fmla="*/ 219 h 290"/>
              <a:gd name="T2" fmla="*/ 139 w 153"/>
              <a:gd name="T3" fmla="*/ 211 h 290"/>
              <a:gd name="T4" fmla="*/ 139 w 153"/>
              <a:gd name="T5" fmla="*/ 227 h 290"/>
              <a:gd name="T6" fmla="*/ 132 w 153"/>
              <a:gd name="T7" fmla="*/ 233 h 290"/>
              <a:gd name="T8" fmla="*/ 130 w 153"/>
              <a:gd name="T9" fmla="*/ 247 h 290"/>
              <a:gd name="T10" fmla="*/ 125 w 153"/>
              <a:gd name="T11" fmla="*/ 229 h 290"/>
              <a:gd name="T12" fmla="*/ 121 w 153"/>
              <a:gd name="T13" fmla="*/ 249 h 290"/>
              <a:gd name="T14" fmla="*/ 103 w 153"/>
              <a:gd name="T15" fmla="*/ 247 h 290"/>
              <a:gd name="T16" fmla="*/ 97 w 153"/>
              <a:gd name="T17" fmla="*/ 243 h 290"/>
              <a:gd name="T18" fmla="*/ 91 w 153"/>
              <a:gd name="T19" fmla="*/ 233 h 290"/>
              <a:gd name="T20" fmla="*/ 95 w 153"/>
              <a:gd name="T21" fmla="*/ 251 h 290"/>
              <a:gd name="T22" fmla="*/ 99 w 153"/>
              <a:gd name="T23" fmla="*/ 260 h 290"/>
              <a:gd name="T24" fmla="*/ 91 w 153"/>
              <a:gd name="T25" fmla="*/ 276 h 290"/>
              <a:gd name="T26" fmla="*/ 89 w 153"/>
              <a:gd name="T27" fmla="*/ 290 h 290"/>
              <a:gd name="T28" fmla="*/ 73 w 153"/>
              <a:gd name="T29" fmla="*/ 268 h 290"/>
              <a:gd name="T30" fmla="*/ 70 w 153"/>
              <a:gd name="T31" fmla="*/ 245 h 290"/>
              <a:gd name="T32" fmla="*/ 50 w 153"/>
              <a:gd name="T33" fmla="*/ 249 h 290"/>
              <a:gd name="T34" fmla="*/ 26 w 153"/>
              <a:gd name="T35" fmla="*/ 259 h 290"/>
              <a:gd name="T36" fmla="*/ 20 w 153"/>
              <a:gd name="T37" fmla="*/ 274 h 290"/>
              <a:gd name="T38" fmla="*/ 0 w 153"/>
              <a:gd name="T39" fmla="*/ 266 h 290"/>
              <a:gd name="T40" fmla="*/ 3 w 153"/>
              <a:gd name="T41" fmla="*/ 255 h 290"/>
              <a:gd name="T42" fmla="*/ 15 w 153"/>
              <a:gd name="T43" fmla="*/ 235 h 290"/>
              <a:gd name="T44" fmla="*/ 26 w 153"/>
              <a:gd name="T45" fmla="*/ 213 h 290"/>
              <a:gd name="T46" fmla="*/ 43 w 153"/>
              <a:gd name="T47" fmla="*/ 213 h 290"/>
              <a:gd name="T48" fmla="*/ 60 w 153"/>
              <a:gd name="T49" fmla="*/ 211 h 290"/>
              <a:gd name="T50" fmla="*/ 64 w 153"/>
              <a:gd name="T51" fmla="*/ 213 h 290"/>
              <a:gd name="T52" fmla="*/ 74 w 153"/>
              <a:gd name="T53" fmla="*/ 206 h 290"/>
              <a:gd name="T54" fmla="*/ 71 w 153"/>
              <a:gd name="T55" fmla="*/ 186 h 290"/>
              <a:gd name="T56" fmla="*/ 69 w 153"/>
              <a:gd name="T57" fmla="*/ 157 h 290"/>
              <a:gd name="T58" fmla="*/ 77 w 153"/>
              <a:gd name="T59" fmla="*/ 149 h 290"/>
              <a:gd name="T60" fmla="*/ 76 w 153"/>
              <a:gd name="T61" fmla="*/ 158 h 290"/>
              <a:gd name="T62" fmla="*/ 82 w 153"/>
              <a:gd name="T63" fmla="*/ 170 h 290"/>
              <a:gd name="T64" fmla="*/ 90 w 153"/>
              <a:gd name="T65" fmla="*/ 157 h 290"/>
              <a:gd name="T66" fmla="*/ 99 w 153"/>
              <a:gd name="T67" fmla="*/ 141 h 290"/>
              <a:gd name="T68" fmla="*/ 101 w 153"/>
              <a:gd name="T69" fmla="*/ 113 h 290"/>
              <a:gd name="T70" fmla="*/ 102 w 153"/>
              <a:gd name="T71" fmla="*/ 88 h 290"/>
              <a:gd name="T72" fmla="*/ 93 w 153"/>
              <a:gd name="T73" fmla="*/ 58 h 290"/>
              <a:gd name="T74" fmla="*/ 87 w 153"/>
              <a:gd name="T75" fmla="*/ 27 h 290"/>
              <a:gd name="T76" fmla="*/ 88 w 153"/>
              <a:gd name="T77" fmla="*/ 9 h 290"/>
              <a:gd name="T78" fmla="*/ 97 w 153"/>
              <a:gd name="T79" fmla="*/ 19 h 290"/>
              <a:gd name="T80" fmla="*/ 101 w 153"/>
              <a:gd name="T81" fmla="*/ 13 h 290"/>
              <a:gd name="T82" fmla="*/ 99 w 153"/>
              <a:gd name="T83" fmla="*/ 9 h 290"/>
              <a:gd name="T84" fmla="*/ 91 w 153"/>
              <a:gd name="T85" fmla="*/ 9 h 290"/>
              <a:gd name="T86" fmla="*/ 93 w 153"/>
              <a:gd name="T87" fmla="*/ 0 h 290"/>
              <a:gd name="T88" fmla="*/ 101 w 153"/>
              <a:gd name="T89" fmla="*/ 6 h 290"/>
              <a:gd name="T90" fmla="*/ 117 w 153"/>
              <a:gd name="T91" fmla="*/ 37 h 290"/>
              <a:gd name="T92" fmla="*/ 134 w 153"/>
              <a:gd name="T93" fmla="*/ 70 h 290"/>
              <a:gd name="T94" fmla="*/ 135 w 153"/>
              <a:gd name="T95" fmla="*/ 111 h 290"/>
              <a:gd name="T96" fmla="*/ 131 w 153"/>
              <a:gd name="T97" fmla="*/ 125 h 290"/>
              <a:gd name="T98" fmla="*/ 142 w 153"/>
              <a:gd name="T99" fmla="*/ 170 h 290"/>
              <a:gd name="T100" fmla="*/ 153 w 153"/>
              <a:gd name="T101" fmla="*/ 206 h 290"/>
              <a:gd name="T102" fmla="*/ 145 w 153"/>
              <a:gd name="T103" fmla="*/ 237 h 290"/>
              <a:gd name="T104" fmla="*/ 143 w 153"/>
              <a:gd name="T105" fmla="*/ 219 h 2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3"/>
              <a:gd name="T160" fmla="*/ 0 h 290"/>
              <a:gd name="T161" fmla="*/ 153 w 153"/>
              <a:gd name="T162" fmla="*/ 290 h 2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3" h="290">
                <a:moveTo>
                  <a:pt x="143" y="219"/>
                </a:moveTo>
                <a:lnTo>
                  <a:pt x="139" y="211"/>
                </a:lnTo>
                <a:lnTo>
                  <a:pt x="139" y="227"/>
                </a:lnTo>
                <a:lnTo>
                  <a:pt x="132" y="233"/>
                </a:lnTo>
                <a:lnTo>
                  <a:pt x="130" y="247"/>
                </a:lnTo>
                <a:lnTo>
                  <a:pt x="125" y="229"/>
                </a:lnTo>
                <a:lnTo>
                  <a:pt x="121" y="249"/>
                </a:lnTo>
                <a:lnTo>
                  <a:pt x="103" y="247"/>
                </a:lnTo>
                <a:lnTo>
                  <a:pt x="97" y="243"/>
                </a:lnTo>
                <a:lnTo>
                  <a:pt x="91" y="233"/>
                </a:lnTo>
                <a:lnTo>
                  <a:pt x="95" y="251"/>
                </a:lnTo>
                <a:lnTo>
                  <a:pt x="99" y="260"/>
                </a:lnTo>
                <a:lnTo>
                  <a:pt x="91" y="276"/>
                </a:lnTo>
                <a:lnTo>
                  <a:pt x="89" y="290"/>
                </a:lnTo>
                <a:lnTo>
                  <a:pt x="73" y="268"/>
                </a:lnTo>
                <a:lnTo>
                  <a:pt x="70" y="245"/>
                </a:lnTo>
                <a:lnTo>
                  <a:pt x="50" y="249"/>
                </a:lnTo>
                <a:lnTo>
                  <a:pt x="26" y="259"/>
                </a:lnTo>
                <a:lnTo>
                  <a:pt x="20" y="274"/>
                </a:lnTo>
                <a:lnTo>
                  <a:pt x="0" y="266"/>
                </a:lnTo>
                <a:lnTo>
                  <a:pt x="3" y="255"/>
                </a:lnTo>
                <a:lnTo>
                  <a:pt x="15" y="235"/>
                </a:lnTo>
                <a:lnTo>
                  <a:pt x="26" y="213"/>
                </a:lnTo>
                <a:lnTo>
                  <a:pt x="43" y="213"/>
                </a:lnTo>
                <a:lnTo>
                  <a:pt x="60" y="211"/>
                </a:lnTo>
                <a:lnTo>
                  <a:pt x="64" y="213"/>
                </a:lnTo>
                <a:lnTo>
                  <a:pt x="74" y="206"/>
                </a:lnTo>
                <a:lnTo>
                  <a:pt x="71" y="186"/>
                </a:lnTo>
                <a:lnTo>
                  <a:pt x="69" y="157"/>
                </a:lnTo>
                <a:lnTo>
                  <a:pt x="77" y="149"/>
                </a:lnTo>
                <a:lnTo>
                  <a:pt x="76" y="158"/>
                </a:lnTo>
                <a:lnTo>
                  <a:pt x="82" y="170"/>
                </a:lnTo>
                <a:lnTo>
                  <a:pt x="90" y="157"/>
                </a:lnTo>
                <a:lnTo>
                  <a:pt x="99" y="141"/>
                </a:lnTo>
                <a:lnTo>
                  <a:pt x="101" y="113"/>
                </a:lnTo>
                <a:lnTo>
                  <a:pt x="102" y="88"/>
                </a:lnTo>
                <a:lnTo>
                  <a:pt x="93" y="58"/>
                </a:lnTo>
                <a:lnTo>
                  <a:pt x="87" y="27"/>
                </a:lnTo>
                <a:lnTo>
                  <a:pt x="88" y="9"/>
                </a:lnTo>
                <a:lnTo>
                  <a:pt x="97" y="19"/>
                </a:lnTo>
                <a:lnTo>
                  <a:pt x="101" y="13"/>
                </a:lnTo>
                <a:lnTo>
                  <a:pt x="99" y="9"/>
                </a:lnTo>
                <a:lnTo>
                  <a:pt x="91" y="9"/>
                </a:lnTo>
                <a:lnTo>
                  <a:pt x="93" y="0"/>
                </a:lnTo>
                <a:lnTo>
                  <a:pt x="101" y="6"/>
                </a:lnTo>
                <a:lnTo>
                  <a:pt x="117" y="37"/>
                </a:lnTo>
                <a:lnTo>
                  <a:pt x="134" y="70"/>
                </a:lnTo>
                <a:lnTo>
                  <a:pt x="135" y="111"/>
                </a:lnTo>
                <a:lnTo>
                  <a:pt x="131" y="125"/>
                </a:lnTo>
                <a:lnTo>
                  <a:pt x="142" y="170"/>
                </a:lnTo>
                <a:lnTo>
                  <a:pt x="153" y="206"/>
                </a:lnTo>
                <a:lnTo>
                  <a:pt x="145" y="237"/>
                </a:lnTo>
                <a:lnTo>
                  <a:pt x="143" y="21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88" name="Freeform 276"/>
          <p:cNvSpPr>
            <a:spLocks/>
          </p:cNvSpPr>
          <p:nvPr/>
        </p:nvSpPr>
        <p:spPr bwMode="auto">
          <a:xfrm>
            <a:off x="10058401" y="3241675"/>
            <a:ext cx="158751" cy="109538"/>
          </a:xfrm>
          <a:custGeom>
            <a:avLst/>
            <a:gdLst>
              <a:gd name="T0" fmla="*/ 68 w 88"/>
              <a:gd name="T1" fmla="*/ 55 h 146"/>
              <a:gd name="T2" fmla="*/ 53 w 88"/>
              <a:gd name="T3" fmla="*/ 49 h 146"/>
              <a:gd name="T4" fmla="*/ 26 w 88"/>
              <a:gd name="T5" fmla="*/ 24 h 146"/>
              <a:gd name="T6" fmla="*/ 0 w 88"/>
              <a:gd name="T7" fmla="*/ 0 h 146"/>
              <a:gd name="T8" fmla="*/ 4 w 88"/>
              <a:gd name="T9" fmla="*/ 18 h 146"/>
              <a:gd name="T10" fmla="*/ 13 w 88"/>
              <a:gd name="T11" fmla="*/ 49 h 146"/>
              <a:gd name="T12" fmla="*/ 21 w 88"/>
              <a:gd name="T13" fmla="*/ 79 h 146"/>
              <a:gd name="T14" fmla="*/ 10 w 88"/>
              <a:gd name="T15" fmla="*/ 79 h 146"/>
              <a:gd name="T16" fmla="*/ 6 w 88"/>
              <a:gd name="T17" fmla="*/ 85 h 146"/>
              <a:gd name="T18" fmla="*/ 8 w 88"/>
              <a:gd name="T19" fmla="*/ 99 h 146"/>
              <a:gd name="T20" fmla="*/ 11 w 88"/>
              <a:gd name="T21" fmla="*/ 118 h 146"/>
              <a:gd name="T22" fmla="*/ 23 w 88"/>
              <a:gd name="T23" fmla="*/ 146 h 146"/>
              <a:gd name="T24" fmla="*/ 26 w 88"/>
              <a:gd name="T25" fmla="*/ 138 h 146"/>
              <a:gd name="T26" fmla="*/ 35 w 88"/>
              <a:gd name="T27" fmla="*/ 136 h 146"/>
              <a:gd name="T28" fmla="*/ 15 w 88"/>
              <a:gd name="T29" fmla="*/ 112 h 146"/>
              <a:gd name="T30" fmla="*/ 24 w 88"/>
              <a:gd name="T31" fmla="*/ 110 h 146"/>
              <a:gd name="T32" fmla="*/ 31 w 88"/>
              <a:gd name="T33" fmla="*/ 104 h 146"/>
              <a:gd name="T34" fmla="*/ 65 w 88"/>
              <a:gd name="T35" fmla="*/ 124 h 146"/>
              <a:gd name="T36" fmla="*/ 66 w 88"/>
              <a:gd name="T37" fmla="*/ 114 h 146"/>
              <a:gd name="T38" fmla="*/ 75 w 88"/>
              <a:gd name="T39" fmla="*/ 91 h 146"/>
              <a:gd name="T40" fmla="*/ 88 w 88"/>
              <a:gd name="T41" fmla="*/ 79 h 146"/>
              <a:gd name="T42" fmla="*/ 79 w 88"/>
              <a:gd name="T43" fmla="*/ 69 h 146"/>
              <a:gd name="T44" fmla="*/ 74 w 88"/>
              <a:gd name="T45" fmla="*/ 44 h 146"/>
              <a:gd name="T46" fmla="*/ 68 w 88"/>
              <a:gd name="T47" fmla="*/ 55 h 1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8"/>
              <a:gd name="T73" fmla="*/ 0 h 146"/>
              <a:gd name="T74" fmla="*/ 88 w 88"/>
              <a:gd name="T75" fmla="*/ 146 h 1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8" h="146">
                <a:moveTo>
                  <a:pt x="68" y="55"/>
                </a:moveTo>
                <a:lnTo>
                  <a:pt x="53" y="49"/>
                </a:lnTo>
                <a:lnTo>
                  <a:pt x="26" y="24"/>
                </a:lnTo>
                <a:lnTo>
                  <a:pt x="0" y="0"/>
                </a:lnTo>
                <a:lnTo>
                  <a:pt x="4" y="18"/>
                </a:lnTo>
                <a:lnTo>
                  <a:pt x="13" y="49"/>
                </a:lnTo>
                <a:lnTo>
                  <a:pt x="21" y="79"/>
                </a:lnTo>
                <a:lnTo>
                  <a:pt x="10" y="79"/>
                </a:lnTo>
                <a:lnTo>
                  <a:pt x="6" y="85"/>
                </a:lnTo>
                <a:lnTo>
                  <a:pt x="8" y="99"/>
                </a:lnTo>
                <a:lnTo>
                  <a:pt x="11" y="118"/>
                </a:lnTo>
                <a:lnTo>
                  <a:pt x="23" y="146"/>
                </a:lnTo>
                <a:lnTo>
                  <a:pt x="26" y="138"/>
                </a:lnTo>
                <a:lnTo>
                  <a:pt x="35" y="136"/>
                </a:lnTo>
                <a:lnTo>
                  <a:pt x="15" y="112"/>
                </a:lnTo>
                <a:lnTo>
                  <a:pt x="24" y="110"/>
                </a:lnTo>
                <a:lnTo>
                  <a:pt x="31" y="104"/>
                </a:lnTo>
                <a:lnTo>
                  <a:pt x="65" y="124"/>
                </a:lnTo>
                <a:lnTo>
                  <a:pt x="66" y="114"/>
                </a:lnTo>
                <a:lnTo>
                  <a:pt x="75" y="91"/>
                </a:lnTo>
                <a:lnTo>
                  <a:pt x="88" y="79"/>
                </a:lnTo>
                <a:lnTo>
                  <a:pt x="79" y="69"/>
                </a:lnTo>
                <a:lnTo>
                  <a:pt x="74" y="44"/>
                </a:lnTo>
                <a:lnTo>
                  <a:pt x="68" y="5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89" name="Freeform 277"/>
          <p:cNvSpPr>
            <a:spLocks/>
          </p:cNvSpPr>
          <p:nvPr/>
        </p:nvSpPr>
        <p:spPr bwMode="auto">
          <a:xfrm>
            <a:off x="9929284" y="3563939"/>
            <a:ext cx="82549" cy="77787"/>
          </a:xfrm>
          <a:custGeom>
            <a:avLst/>
            <a:gdLst>
              <a:gd name="T0" fmla="*/ 45 w 45"/>
              <a:gd name="T1" fmla="*/ 36 h 102"/>
              <a:gd name="T2" fmla="*/ 43 w 45"/>
              <a:gd name="T3" fmla="*/ 61 h 102"/>
              <a:gd name="T4" fmla="*/ 42 w 45"/>
              <a:gd name="T5" fmla="*/ 88 h 102"/>
              <a:gd name="T6" fmla="*/ 37 w 45"/>
              <a:gd name="T7" fmla="*/ 102 h 102"/>
              <a:gd name="T8" fmla="*/ 30 w 45"/>
              <a:gd name="T9" fmla="*/ 81 h 102"/>
              <a:gd name="T10" fmla="*/ 31 w 45"/>
              <a:gd name="T11" fmla="*/ 96 h 102"/>
              <a:gd name="T12" fmla="*/ 27 w 45"/>
              <a:gd name="T13" fmla="*/ 88 h 102"/>
              <a:gd name="T14" fmla="*/ 21 w 45"/>
              <a:gd name="T15" fmla="*/ 61 h 102"/>
              <a:gd name="T16" fmla="*/ 22 w 45"/>
              <a:gd name="T17" fmla="*/ 45 h 102"/>
              <a:gd name="T18" fmla="*/ 10 w 45"/>
              <a:gd name="T19" fmla="*/ 28 h 102"/>
              <a:gd name="T20" fmla="*/ 16 w 45"/>
              <a:gd name="T21" fmla="*/ 47 h 102"/>
              <a:gd name="T22" fmla="*/ 9 w 45"/>
              <a:gd name="T23" fmla="*/ 47 h 102"/>
              <a:gd name="T24" fmla="*/ 6 w 45"/>
              <a:gd name="T25" fmla="*/ 34 h 102"/>
              <a:gd name="T26" fmla="*/ 8 w 45"/>
              <a:gd name="T27" fmla="*/ 34 h 102"/>
              <a:gd name="T28" fmla="*/ 0 w 45"/>
              <a:gd name="T29" fmla="*/ 20 h 102"/>
              <a:gd name="T30" fmla="*/ 18 w 45"/>
              <a:gd name="T31" fmla="*/ 0 h 102"/>
              <a:gd name="T32" fmla="*/ 29 w 45"/>
              <a:gd name="T33" fmla="*/ 12 h 102"/>
              <a:gd name="T34" fmla="*/ 35 w 45"/>
              <a:gd name="T35" fmla="*/ 18 h 102"/>
              <a:gd name="T36" fmla="*/ 36 w 45"/>
              <a:gd name="T37" fmla="*/ 24 h 102"/>
              <a:gd name="T38" fmla="*/ 45 w 45"/>
              <a:gd name="T39" fmla="*/ 36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102"/>
              <a:gd name="T62" fmla="*/ 45 w 45"/>
              <a:gd name="T63" fmla="*/ 102 h 1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102">
                <a:moveTo>
                  <a:pt x="45" y="36"/>
                </a:moveTo>
                <a:lnTo>
                  <a:pt x="43" y="61"/>
                </a:lnTo>
                <a:lnTo>
                  <a:pt x="42" y="88"/>
                </a:lnTo>
                <a:lnTo>
                  <a:pt x="37" y="102"/>
                </a:lnTo>
                <a:lnTo>
                  <a:pt x="30" y="81"/>
                </a:lnTo>
                <a:lnTo>
                  <a:pt x="31" y="96"/>
                </a:lnTo>
                <a:lnTo>
                  <a:pt x="27" y="88"/>
                </a:lnTo>
                <a:lnTo>
                  <a:pt x="21" y="61"/>
                </a:lnTo>
                <a:lnTo>
                  <a:pt x="22" y="45"/>
                </a:lnTo>
                <a:lnTo>
                  <a:pt x="10" y="28"/>
                </a:lnTo>
                <a:lnTo>
                  <a:pt x="16" y="47"/>
                </a:lnTo>
                <a:lnTo>
                  <a:pt x="9" y="47"/>
                </a:lnTo>
                <a:lnTo>
                  <a:pt x="6" y="34"/>
                </a:lnTo>
                <a:lnTo>
                  <a:pt x="8" y="34"/>
                </a:lnTo>
                <a:lnTo>
                  <a:pt x="0" y="20"/>
                </a:lnTo>
                <a:lnTo>
                  <a:pt x="18" y="0"/>
                </a:lnTo>
                <a:lnTo>
                  <a:pt x="29" y="12"/>
                </a:lnTo>
                <a:lnTo>
                  <a:pt x="35" y="18"/>
                </a:lnTo>
                <a:lnTo>
                  <a:pt x="36" y="24"/>
                </a:lnTo>
                <a:lnTo>
                  <a:pt x="45" y="3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90" name="Freeform 278"/>
          <p:cNvSpPr>
            <a:spLocks/>
          </p:cNvSpPr>
          <p:nvPr/>
        </p:nvSpPr>
        <p:spPr bwMode="auto">
          <a:xfrm>
            <a:off x="10005484" y="3551238"/>
            <a:ext cx="76200" cy="44450"/>
          </a:xfrm>
          <a:custGeom>
            <a:avLst/>
            <a:gdLst>
              <a:gd name="T0" fmla="*/ 33 w 41"/>
              <a:gd name="T1" fmla="*/ 35 h 56"/>
              <a:gd name="T2" fmla="*/ 20 w 41"/>
              <a:gd name="T3" fmla="*/ 35 h 56"/>
              <a:gd name="T4" fmla="*/ 18 w 41"/>
              <a:gd name="T5" fmla="*/ 56 h 56"/>
              <a:gd name="T6" fmla="*/ 8 w 41"/>
              <a:gd name="T7" fmla="*/ 43 h 56"/>
              <a:gd name="T8" fmla="*/ 3 w 41"/>
              <a:gd name="T9" fmla="*/ 31 h 56"/>
              <a:gd name="T10" fmla="*/ 0 w 41"/>
              <a:gd name="T11" fmla="*/ 33 h 56"/>
              <a:gd name="T12" fmla="*/ 10 w 41"/>
              <a:gd name="T13" fmla="*/ 11 h 56"/>
              <a:gd name="T14" fmla="*/ 20 w 41"/>
              <a:gd name="T15" fmla="*/ 7 h 56"/>
              <a:gd name="T16" fmla="*/ 29 w 41"/>
              <a:gd name="T17" fmla="*/ 0 h 56"/>
              <a:gd name="T18" fmla="*/ 37 w 41"/>
              <a:gd name="T19" fmla="*/ 9 h 56"/>
              <a:gd name="T20" fmla="*/ 41 w 41"/>
              <a:gd name="T21" fmla="*/ 19 h 56"/>
              <a:gd name="T22" fmla="*/ 33 w 41"/>
              <a:gd name="T23" fmla="*/ 35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56"/>
              <a:gd name="T38" fmla="*/ 41 w 41"/>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56">
                <a:moveTo>
                  <a:pt x="33" y="35"/>
                </a:moveTo>
                <a:lnTo>
                  <a:pt x="20" y="35"/>
                </a:lnTo>
                <a:lnTo>
                  <a:pt x="18" y="56"/>
                </a:lnTo>
                <a:lnTo>
                  <a:pt x="8" y="43"/>
                </a:lnTo>
                <a:lnTo>
                  <a:pt x="3" y="31"/>
                </a:lnTo>
                <a:lnTo>
                  <a:pt x="0" y="33"/>
                </a:lnTo>
                <a:lnTo>
                  <a:pt x="10" y="11"/>
                </a:lnTo>
                <a:lnTo>
                  <a:pt x="20" y="7"/>
                </a:lnTo>
                <a:lnTo>
                  <a:pt x="29" y="0"/>
                </a:lnTo>
                <a:lnTo>
                  <a:pt x="37" y="9"/>
                </a:lnTo>
                <a:lnTo>
                  <a:pt x="41" y="19"/>
                </a:lnTo>
                <a:lnTo>
                  <a:pt x="33" y="3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91" name="Freeform 279"/>
          <p:cNvSpPr>
            <a:spLocks/>
          </p:cNvSpPr>
          <p:nvPr/>
        </p:nvSpPr>
        <p:spPr bwMode="auto">
          <a:xfrm>
            <a:off x="9961034" y="3759200"/>
            <a:ext cx="14817" cy="19050"/>
          </a:xfrm>
          <a:custGeom>
            <a:avLst/>
            <a:gdLst>
              <a:gd name="T0" fmla="*/ 0 w 8"/>
              <a:gd name="T1" fmla="*/ 26 h 26"/>
              <a:gd name="T2" fmla="*/ 8 w 8"/>
              <a:gd name="T3" fmla="*/ 4 h 26"/>
              <a:gd name="T4" fmla="*/ 6 w 8"/>
              <a:gd name="T5" fmla="*/ 0 h 26"/>
              <a:gd name="T6" fmla="*/ 0 w 8"/>
              <a:gd name="T7" fmla="*/ 26 h 26"/>
              <a:gd name="T8" fmla="*/ 0 60000 65536"/>
              <a:gd name="T9" fmla="*/ 0 60000 65536"/>
              <a:gd name="T10" fmla="*/ 0 60000 65536"/>
              <a:gd name="T11" fmla="*/ 0 60000 65536"/>
              <a:gd name="T12" fmla="*/ 0 w 8"/>
              <a:gd name="T13" fmla="*/ 0 h 26"/>
              <a:gd name="T14" fmla="*/ 8 w 8"/>
              <a:gd name="T15" fmla="*/ 26 h 26"/>
            </a:gdLst>
            <a:ahLst/>
            <a:cxnLst>
              <a:cxn ang="T8">
                <a:pos x="T0" y="T1"/>
              </a:cxn>
              <a:cxn ang="T9">
                <a:pos x="T2" y="T3"/>
              </a:cxn>
              <a:cxn ang="T10">
                <a:pos x="T4" y="T5"/>
              </a:cxn>
              <a:cxn ang="T11">
                <a:pos x="T6" y="T7"/>
              </a:cxn>
            </a:cxnLst>
            <a:rect l="T12" t="T13" r="T14" b="T15"/>
            <a:pathLst>
              <a:path w="8" h="26">
                <a:moveTo>
                  <a:pt x="0" y="26"/>
                </a:moveTo>
                <a:lnTo>
                  <a:pt x="8" y="4"/>
                </a:lnTo>
                <a:lnTo>
                  <a:pt x="6" y="0"/>
                </a:lnTo>
                <a:lnTo>
                  <a:pt x="0" y="2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92" name="Freeform 280"/>
          <p:cNvSpPr>
            <a:spLocks/>
          </p:cNvSpPr>
          <p:nvPr/>
        </p:nvSpPr>
        <p:spPr bwMode="auto">
          <a:xfrm>
            <a:off x="10115551" y="3441700"/>
            <a:ext cx="8467" cy="7938"/>
          </a:xfrm>
          <a:custGeom>
            <a:avLst/>
            <a:gdLst>
              <a:gd name="T0" fmla="*/ 4 w 4"/>
              <a:gd name="T1" fmla="*/ 10 h 10"/>
              <a:gd name="T2" fmla="*/ 1 w 4"/>
              <a:gd name="T3" fmla="*/ 0 h 10"/>
              <a:gd name="T4" fmla="*/ 0 w 4"/>
              <a:gd name="T5" fmla="*/ 10 h 10"/>
              <a:gd name="T6" fmla="*/ 4 w 4"/>
              <a:gd name="T7" fmla="*/ 10 h 10"/>
              <a:gd name="T8" fmla="*/ 0 60000 65536"/>
              <a:gd name="T9" fmla="*/ 0 60000 65536"/>
              <a:gd name="T10" fmla="*/ 0 60000 65536"/>
              <a:gd name="T11" fmla="*/ 0 60000 65536"/>
              <a:gd name="T12" fmla="*/ 0 w 4"/>
              <a:gd name="T13" fmla="*/ 0 h 10"/>
              <a:gd name="T14" fmla="*/ 4 w 4"/>
              <a:gd name="T15" fmla="*/ 10 h 10"/>
            </a:gdLst>
            <a:ahLst/>
            <a:cxnLst>
              <a:cxn ang="T8">
                <a:pos x="T0" y="T1"/>
              </a:cxn>
              <a:cxn ang="T9">
                <a:pos x="T2" y="T3"/>
              </a:cxn>
              <a:cxn ang="T10">
                <a:pos x="T4" y="T5"/>
              </a:cxn>
              <a:cxn ang="T11">
                <a:pos x="T6" y="T7"/>
              </a:cxn>
            </a:cxnLst>
            <a:rect l="T12" t="T13" r="T14" b="T15"/>
            <a:pathLst>
              <a:path w="4" h="10">
                <a:moveTo>
                  <a:pt x="4" y="10"/>
                </a:moveTo>
                <a:lnTo>
                  <a:pt x="1" y="0"/>
                </a:lnTo>
                <a:lnTo>
                  <a:pt x="0" y="10"/>
                </a:lnTo>
                <a:lnTo>
                  <a:pt x="4" y="1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93" name="Freeform 281"/>
          <p:cNvSpPr>
            <a:spLocks/>
          </p:cNvSpPr>
          <p:nvPr/>
        </p:nvSpPr>
        <p:spPr bwMode="auto">
          <a:xfrm>
            <a:off x="9956801" y="3602038"/>
            <a:ext cx="6351" cy="6350"/>
          </a:xfrm>
          <a:custGeom>
            <a:avLst/>
            <a:gdLst>
              <a:gd name="T0" fmla="*/ 3 w 4"/>
              <a:gd name="T1" fmla="*/ 0 h 6"/>
              <a:gd name="T2" fmla="*/ 4 w 4"/>
              <a:gd name="T3" fmla="*/ 6 h 6"/>
              <a:gd name="T4" fmla="*/ 0 w 4"/>
              <a:gd name="T5" fmla="*/ 6 h 6"/>
              <a:gd name="T6" fmla="*/ 3 w 4"/>
              <a:gd name="T7" fmla="*/ 0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3" y="0"/>
                </a:moveTo>
                <a:lnTo>
                  <a:pt x="4" y="6"/>
                </a:lnTo>
                <a:lnTo>
                  <a:pt x="0" y="6"/>
                </a:lnTo>
                <a:lnTo>
                  <a:pt x="3"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794" name="Freeform 282"/>
          <p:cNvSpPr>
            <a:spLocks/>
          </p:cNvSpPr>
          <p:nvPr/>
        </p:nvSpPr>
        <p:spPr bwMode="auto">
          <a:xfrm>
            <a:off x="9654118" y="3311526"/>
            <a:ext cx="148167" cy="142875"/>
          </a:xfrm>
          <a:custGeom>
            <a:avLst/>
            <a:gdLst>
              <a:gd name="T0" fmla="*/ 21 w 82"/>
              <a:gd name="T1" fmla="*/ 123 h 186"/>
              <a:gd name="T2" fmla="*/ 10 w 82"/>
              <a:gd name="T3" fmla="*/ 119 h 186"/>
              <a:gd name="T4" fmla="*/ 0 w 82"/>
              <a:gd name="T5" fmla="*/ 102 h 186"/>
              <a:gd name="T6" fmla="*/ 10 w 82"/>
              <a:gd name="T7" fmla="*/ 84 h 186"/>
              <a:gd name="T8" fmla="*/ 20 w 82"/>
              <a:gd name="T9" fmla="*/ 53 h 186"/>
              <a:gd name="T10" fmla="*/ 27 w 82"/>
              <a:gd name="T11" fmla="*/ 45 h 186"/>
              <a:gd name="T12" fmla="*/ 47 w 82"/>
              <a:gd name="T13" fmla="*/ 57 h 186"/>
              <a:gd name="T14" fmla="*/ 41 w 82"/>
              <a:gd name="T15" fmla="*/ 37 h 186"/>
              <a:gd name="T16" fmla="*/ 47 w 82"/>
              <a:gd name="T17" fmla="*/ 35 h 186"/>
              <a:gd name="T18" fmla="*/ 58 w 82"/>
              <a:gd name="T19" fmla="*/ 19 h 186"/>
              <a:gd name="T20" fmla="*/ 58 w 82"/>
              <a:gd name="T21" fmla="*/ 0 h 186"/>
              <a:gd name="T22" fmla="*/ 76 w 82"/>
              <a:gd name="T23" fmla="*/ 19 h 186"/>
              <a:gd name="T24" fmla="*/ 80 w 82"/>
              <a:gd name="T25" fmla="*/ 23 h 186"/>
              <a:gd name="T26" fmla="*/ 71 w 82"/>
              <a:gd name="T27" fmla="*/ 43 h 186"/>
              <a:gd name="T28" fmla="*/ 77 w 82"/>
              <a:gd name="T29" fmla="*/ 78 h 186"/>
              <a:gd name="T30" fmla="*/ 69 w 82"/>
              <a:gd name="T31" fmla="*/ 100 h 186"/>
              <a:gd name="T32" fmla="*/ 59 w 82"/>
              <a:gd name="T33" fmla="*/ 121 h 186"/>
              <a:gd name="T34" fmla="*/ 63 w 82"/>
              <a:gd name="T35" fmla="*/ 137 h 186"/>
              <a:gd name="T36" fmla="*/ 82 w 82"/>
              <a:gd name="T37" fmla="*/ 157 h 186"/>
              <a:gd name="T38" fmla="*/ 74 w 82"/>
              <a:gd name="T39" fmla="*/ 166 h 186"/>
              <a:gd name="T40" fmla="*/ 61 w 82"/>
              <a:gd name="T41" fmla="*/ 178 h 186"/>
              <a:gd name="T42" fmla="*/ 61 w 82"/>
              <a:gd name="T43" fmla="*/ 184 h 186"/>
              <a:gd name="T44" fmla="*/ 45 w 82"/>
              <a:gd name="T45" fmla="*/ 180 h 186"/>
              <a:gd name="T46" fmla="*/ 40 w 82"/>
              <a:gd name="T47" fmla="*/ 186 h 186"/>
              <a:gd name="T48" fmla="*/ 32 w 82"/>
              <a:gd name="T49" fmla="*/ 178 h 186"/>
              <a:gd name="T50" fmla="*/ 27 w 82"/>
              <a:gd name="T51" fmla="*/ 172 h 186"/>
              <a:gd name="T52" fmla="*/ 30 w 82"/>
              <a:gd name="T53" fmla="*/ 155 h 186"/>
              <a:gd name="T54" fmla="*/ 32 w 82"/>
              <a:gd name="T55" fmla="*/ 153 h 186"/>
              <a:gd name="T56" fmla="*/ 26 w 82"/>
              <a:gd name="T57" fmla="*/ 145 h 186"/>
              <a:gd name="T58" fmla="*/ 21 w 82"/>
              <a:gd name="T59" fmla="*/ 123 h 1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2"/>
              <a:gd name="T91" fmla="*/ 0 h 186"/>
              <a:gd name="T92" fmla="*/ 82 w 82"/>
              <a:gd name="T93" fmla="*/ 186 h 1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2" h="186">
                <a:moveTo>
                  <a:pt x="21" y="123"/>
                </a:moveTo>
                <a:lnTo>
                  <a:pt x="10" y="119"/>
                </a:lnTo>
                <a:lnTo>
                  <a:pt x="0" y="102"/>
                </a:lnTo>
                <a:lnTo>
                  <a:pt x="10" y="84"/>
                </a:lnTo>
                <a:lnTo>
                  <a:pt x="20" y="53"/>
                </a:lnTo>
                <a:lnTo>
                  <a:pt x="27" y="45"/>
                </a:lnTo>
                <a:lnTo>
                  <a:pt x="47" y="57"/>
                </a:lnTo>
                <a:lnTo>
                  <a:pt x="41" y="37"/>
                </a:lnTo>
                <a:lnTo>
                  <a:pt x="47" y="35"/>
                </a:lnTo>
                <a:lnTo>
                  <a:pt x="58" y="19"/>
                </a:lnTo>
                <a:lnTo>
                  <a:pt x="58" y="0"/>
                </a:lnTo>
                <a:lnTo>
                  <a:pt x="76" y="19"/>
                </a:lnTo>
                <a:lnTo>
                  <a:pt x="80" y="23"/>
                </a:lnTo>
                <a:lnTo>
                  <a:pt x="71" y="43"/>
                </a:lnTo>
                <a:lnTo>
                  <a:pt x="77" y="78"/>
                </a:lnTo>
                <a:lnTo>
                  <a:pt x="69" y="100"/>
                </a:lnTo>
                <a:lnTo>
                  <a:pt x="59" y="121"/>
                </a:lnTo>
                <a:lnTo>
                  <a:pt x="63" y="137"/>
                </a:lnTo>
                <a:lnTo>
                  <a:pt x="82" y="157"/>
                </a:lnTo>
                <a:lnTo>
                  <a:pt x="74" y="166"/>
                </a:lnTo>
                <a:lnTo>
                  <a:pt x="61" y="178"/>
                </a:lnTo>
                <a:lnTo>
                  <a:pt x="61" y="184"/>
                </a:lnTo>
                <a:lnTo>
                  <a:pt x="45" y="180"/>
                </a:lnTo>
                <a:lnTo>
                  <a:pt x="40" y="186"/>
                </a:lnTo>
                <a:lnTo>
                  <a:pt x="32" y="178"/>
                </a:lnTo>
                <a:lnTo>
                  <a:pt x="27" y="172"/>
                </a:lnTo>
                <a:lnTo>
                  <a:pt x="30" y="155"/>
                </a:lnTo>
                <a:lnTo>
                  <a:pt x="32" y="153"/>
                </a:lnTo>
                <a:lnTo>
                  <a:pt x="26" y="145"/>
                </a:lnTo>
                <a:lnTo>
                  <a:pt x="21" y="12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26" name="Freeform 283"/>
          <p:cNvSpPr>
            <a:spLocks/>
          </p:cNvSpPr>
          <p:nvPr/>
        </p:nvSpPr>
        <p:spPr bwMode="auto">
          <a:xfrm>
            <a:off x="9766300" y="3430588"/>
            <a:ext cx="120651" cy="119062"/>
          </a:xfrm>
          <a:custGeom>
            <a:avLst/>
            <a:gdLst>
              <a:gd name="T0" fmla="*/ 2147483647 w 68"/>
              <a:gd name="T1" fmla="*/ 2147483647 h 151"/>
              <a:gd name="T2" fmla="*/ 2147483647 w 68"/>
              <a:gd name="T3" fmla="*/ 2147483647 h 151"/>
              <a:gd name="T4" fmla="*/ 2147483647 w 68"/>
              <a:gd name="T5" fmla="*/ 2147483647 h 151"/>
              <a:gd name="T6" fmla="*/ 2147483647 w 68"/>
              <a:gd name="T7" fmla="*/ 2147483647 h 151"/>
              <a:gd name="T8" fmla="*/ 2147483647 w 68"/>
              <a:gd name="T9" fmla="*/ 2147483647 h 151"/>
              <a:gd name="T10" fmla="*/ 2147483647 w 68"/>
              <a:gd name="T11" fmla="*/ 2147483647 h 151"/>
              <a:gd name="T12" fmla="*/ 2147483647 w 68"/>
              <a:gd name="T13" fmla="*/ 2147483647 h 151"/>
              <a:gd name="T14" fmla="*/ 2147483647 w 68"/>
              <a:gd name="T15" fmla="*/ 2147483647 h 151"/>
              <a:gd name="T16" fmla="*/ 2147483647 w 68"/>
              <a:gd name="T17" fmla="*/ 2147483647 h 151"/>
              <a:gd name="T18" fmla="*/ 2147483647 w 68"/>
              <a:gd name="T19" fmla="*/ 2147483647 h 151"/>
              <a:gd name="T20" fmla="*/ 2147483647 w 68"/>
              <a:gd name="T21" fmla="*/ 2147483647 h 151"/>
              <a:gd name="T22" fmla="*/ 2147483647 w 68"/>
              <a:gd name="T23" fmla="*/ 2147483647 h 151"/>
              <a:gd name="T24" fmla="*/ 2147483647 w 68"/>
              <a:gd name="T25" fmla="*/ 2147483647 h 151"/>
              <a:gd name="T26" fmla="*/ 2147483647 w 68"/>
              <a:gd name="T27" fmla="*/ 2147483647 h 151"/>
              <a:gd name="T28" fmla="*/ 2147483647 w 68"/>
              <a:gd name="T29" fmla="*/ 2147483647 h 151"/>
              <a:gd name="T30" fmla="*/ 2147483647 w 68"/>
              <a:gd name="T31" fmla="*/ 2147483647 h 151"/>
              <a:gd name="T32" fmla="*/ 2147483647 w 68"/>
              <a:gd name="T33" fmla="*/ 2147483647 h 151"/>
              <a:gd name="T34" fmla="*/ 0 w 68"/>
              <a:gd name="T35" fmla="*/ 2147483647 h 151"/>
              <a:gd name="T36" fmla="*/ 0 w 68"/>
              <a:gd name="T37" fmla="*/ 2147483647 h 151"/>
              <a:gd name="T38" fmla="*/ 2147483647 w 68"/>
              <a:gd name="T39" fmla="*/ 2147483647 h 151"/>
              <a:gd name="T40" fmla="*/ 2147483647 w 68"/>
              <a:gd name="T41" fmla="*/ 0 h 151"/>
              <a:gd name="T42" fmla="*/ 2147483647 w 68"/>
              <a:gd name="T43" fmla="*/ 2147483647 h 151"/>
              <a:gd name="T44" fmla="*/ 2147483647 w 68"/>
              <a:gd name="T45" fmla="*/ 2147483647 h 151"/>
              <a:gd name="T46" fmla="*/ 2147483647 w 68"/>
              <a:gd name="T47" fmla="*/ 2147483647 h 151"/>
              <a:gd name="T48" fmla="*/ 2147483647 w 68"/>
              <a:gd name="T49" fmla="*/ 2147483647 h 151"/>
              <a:gd name="T50" fmla="*/ 2147483647 w 68"/>
              <a:gd name="T51" fmla="*/ 2147483647 h 151"/>
              <a:gd name="T52" fmla="*/ 2147483647 w 68"/>
              <a:gd name="T53" fmla="*/ 2147483647 h 151"/>
              <a:gd name="T54" fmla="*/ 2147483647 w 68"/>
              <a:gd name="T55" fmla="*/ 2147483647 h 151"/>
              <a:gd name="T56" fmla="*/ 2147483647 w 68"/>
              <a:gd name="T57" fmla="*/ 2147483647 h 151"/>
              <a:gd name="T58" fmla="*/ 2147483647 w 68"/>
              <a:gd name="T59" fmla="*/ 2147483647 h 151"/>
              <a:gd name="T60" fmla="*/ 2147483647 w 68"/>
              <a:gd name="T61" fmla="*/ 2147483647 h 1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8"/>
              <a:gd name="T94" fmla="*/ 0 h 151"/>
              <a:gd name="T95" fmla="*/ 68 w 68"/>
              <a:gd name="T96" fmla="*/ 151 h 1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8" h="151">
                <a:moveTo>
                  <a:pt x="40" y="149"/>
                </a:moveTo>
                <a:lnTo>
                  <a:pt x="39" y="141"/>
                </a:lnTo>
                <a:lnTo>
                  <a:pt x="33" y="147"/>
                </a:lnTo>
                <a:lnTo>
                  <a:pt x="29" y="151"/>
                </a:lnTo>
                <a:lnTo>
                  <a:pt x="25" y="145"/>
                </a:lnTo>
                <a:lnTo>
                  <a:pt x="26" y="141"/>
                </a:lnTo>
                <a:lnTo>
                  <a:pt x="25" y="137"/>
                </a:lnTo>
                <a:lnTo>
                  <a:pt x="22" y="129"/>
                </a:lnTo>
                <a:lnTo>
                  <a:pt x="19" y="109"/>
                </a:lnTo>
                <a:lnTo>
                  <a:pt x="18" y="98"/>
                </a:lnTo>
                <a:lnTo>
                  <a:pt x="18" y="94"/>
                </a:lnTo>
                <a:lnTo>
                  <a:pt x="7" y="72"/>
                </a:lnTo>
                <a:lnTo>
                  <a:pt x="3" y="64"/>
                </a:lnTo>
                <a:lnTo>
                  <a:pt x="5" y="62"/>
                </a:lnTo>
                <a:lnTo>
                  <a:pt x="13" y="66"/>
                </a:lnTo>
                <a:lnTo>
                  <a:pt x="12" y="60"/>
                </a:lnTo>
                <a:lnTo>
                  <a:pt x="1" y="33"/>
                </a:lnTo>
                <a:lnTo>
                  <a:pt x="0" y="27"/>
                </a:lnTo>
                <a:lnTo>
                  <a:pt x="0" y="21"/>
                </a:lnTo>
                <a:lnTo>
                  <a:pt x="13" y="9"/>
                </a:lnTo>
                <a:lnTo>
                  <a:pt x="21" y="0"/>
                </a:lnTo>
                <a:lnTo>
                  <a:pt x="40" y="35"/>
                </a:lnTo>
                <a:lnTo>
                  <a:pt x="58" y="70"/>
                </a:lnTo>
                <a:lnTo>
                  <a:pt x="68" y="119"/>
                </a:lnTo>
                <a:lnTo>
                  <a:pt x="61" y="127"/>
                </a:lnTo>
                <a:lnTo>
                  <a:pt x="53" y="135"/>
                </a:lnTo>
                <a:lnTo>
                  <a:pt x="48" y="131"/>
                </a:lnTo>
                <a:lnTo>
                  <a:pt x="46" y="137"/>
                </a:lnTo>
                <a:lnTo>
                  <a:pt x="45" y="139"/>
                </a:lnTo>
                <a:lnTo>
                  <a:pt x="42" y="141"/>
                </a:lnTo>
                <a:lnTo>
                  <a:pt x="40" y="149"/>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08827" name="Freeform 284"/>
          <p:cNvSpPr>
            <a:spLocks/>
          </p:cNvSpPr>
          <p:nvPr/>
        </p:nvSpPr>
        <p:spPr bwMode="auto">
          <a:xfrm>
            <a:off x="9745133" y="3806826"/>
            <a:ext cx="44451" cy="87313"/>
          </a:xfrm>
          <a:custGeom>
            <a:avLst/>
            <a:gdLst>
              <a:gd name="T0" fmla="*/ 2147483647 w 25"/>
              <a:gd name="T1" fmla="*/ 2147483647 h 118"/>
              <a:gd name="T2" fmla="*/ 2147483647 w 25"/>
              <a:gd name="T3" fmla="*/ 2147483647 h 118"/>
              <a:gd name="T4" fmla="*/ 0 w 25"/>
              <a:gd name="T5" fmla="*/ 2147483647 h 118"/>
              <a:gd name="T6" fmla="*/ 2147483647 w 25"/>
              <a:gd name="T7" fmla="*/ 2147483647 h 118"/>
              <a:gd name="T8" fmla="*/ 2147483647 w 25"/>
              <a:gd name="T9" fmla="*/ 0 h 118"/>
              <a:gd name="T10" fmla="*/ 2147483647 w 25"/>
              <a:gd name="T11" fmla="*/ 2147483647 h 118"/>
              <a:gd name="T12" fmla="*/ 2147483647 w 25"/>
              <a:gd name="T13" fmla="*/ 2147483647 h 118"/>
              <a:gd name="T14" fmla="*/ 2147483647 w 25"/>
              <a:gd name="T15" fmla="*/ 2147483647 h 118"/>
              <a:gd name="T16" fmla="*/ 2147483647 w 25"/>
              <a:gd name="T17" fmla="*/ 2147483647 h 118"/>
              <a:gd name="T18" fmla="*/ 2147483647 w 25"/>
              <a:gd name="T19" fmla="*/ 2147483647 h 1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118"/>
              <a:gd name="T32" fmla="*/ 25 w 25"/>
              <a:gd name="T33" fmla="*/ 118 h 1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118">
                <a:moveTo>
                  <a:pt x="16" y="118"/>
                </a:moveTo>
                <a:lnTo>
                  <a:pt x="2" y="88"/>
                </a:lnTo>
                <a:lnTo>
                  <a:pt x="0" y="47"/>
                </a:lnTo>
                <a:lnTo>
                  <a:pt x="7" y="24"/>
                </a:lnTo>
                <a:lnTo>
                  <a:pt x="14" y="0"/>
                </a:lnTo>
                <a:lnTo>
                  <a:pt x="25" y="8"/>
                </a:lnTo>
                <a:lnTo>
                  <a:pt x="23" y="35"/>
                </a:lnTo>
                <a:lnTo>
                  <a:pt x="21" y="63"/>
                </a:lnTo>
                <a:lnTo>
                  <a:pt x="19" y="90"/>
                </a:lnTo>
                <a:lnTo>
                  <a:pt x="16" y="118"/>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797" name="Freeform 285"/>
          <p:cNvSpPr>
            <a:spLocks/>
          </p:cNvSpPr>
          <p:nvPr/>
        </p:nvSpPr>
        <p:spPr bwMode="auto">
          <a:xfrm>
            <a:off x="8405284" y="3065463"/>
            <a:ext cx="971549" cy="284162"/>
          </a:xfrm>
          <a:custGeom>
            <a:avLst/>
            <a:gdLst>
              <a:gd name="T0" fmla="*/ 313 w 531"/>
              <a:gd name="T1" fmla="*/ 355 h 373"/>
              <a:gd name="T2" fmla="*/ 286 w 531"/>
              <a:gd name="T3" fmla="*/ 339 h 373"/>
              <a:gd name="T4" fmla="*/ 241 w 531"/>
              <a:gd name="T5" fmla="*/ 335 h 373"/>
              <a:gd name="T6" fmla="*/ 195 w 531"/>
              <a:gd name="T7" fmla="*/ 330 h 373"/>
              <a:gd name="T8" fmla="*/ 165 w 531"/>
              <a:gd name="T9" fmla="*/ 275 h 373"/>
              <a:gd name="T10" fmla="*/ 119 w 531"/>
              <a:gd name="T11" fmla="*/ 249 h 373"/>
              <a:gd name="T12" fmla="*/ 80 w 531"/>
              <a:gd name="T13" fmla="*/ 237 h 373"/>
              <a:gd name="T14" fmla="*/ 68 w 531"/>
              <a:gd name="T15" fmla="*/ 178 h 373"/>
              <a:gd name="T16" fmla="*/ 32 w 531"/>
              <a:gd name="T17" fmla="*/ 145 h 373"/>
              <a:gd name="T18" fmla="*/ 1 w 531"/>
              <a:gd name="T19" fmla="*/ 106 h 373"/>
              <a:gd name="T20" fmla="*/ 7 w 531"/>
              <a:gd name="T21" fmla="*/ 90 h 373"/>
              <a:gd name="T22" fmla="*/ 38 w 531"/>
              <a:gd name="T23" fmla="*/ 61 h 373"/>
              <a:gd name="T24" fmla="*/ 87 w 531"/>
              <a:gd name="T25" fmla="*/ 51 h 373"/>
              <a:gd name="T26" fmla="*/ 115 w 531"/>
              <a:gd name="T27" fmla="*/ 71 h 373"/>
              <a:gd name="T28" fmla="*/ 152 w 531"/>
              <a:gd name="T29" fmla="*/ 61 h 373"/>
              <a:gd name="T30" fmla="*/ 141 w 531"/>
              <a:gd name="T31" fmla="*/ 0 h 373"/>
              <a:gd name="T32" fmla="*/ 196 w 531"/>
              <a:gd name="T33" fmla="*/ 22 h 373"/>
              <a:gd name="T34" fmla="*/ 232 w 531"/>
              <a:gd name="T35" fmla="*/ 65 h 373"/>
              <a:gd name="T36" fmla="*/ 282 w 531"/>
              <a:gd name="T37" fmla="*/ 63 h 373"/>
              <a:gd name="T38" fmla="*/ 313 w 531"/>
              <a:gd name="T39" fmla="*/ 84 h 373"/>
              <a:gd name="T40" fmla="*/ 365 w 531"/>
              <a:gd name="T41" fmla="*/ 94 h 373"/>
              <a:gd name="T42" fmla="*/ 401 w 531"/>
              <a:gd name="T43" fmla="*/ 63 h 373"/>
              <a:gd name="T44" fmla="*/ 446 w 531"/>
              <a:gd name="T45" fmla="*/ 76 h 373"/>
              <a:gd name="T46" fmla="*/ 451 w 531"/>
              <a:gd name="T47" fmla="*/ 133 h 373"/>
              <a:gd name="T48" fmla="*/ 461 w 531"/>
              <a:gd name="T49" fmla="*/ 149 h 373"/>
              <a:gd name="T50" fmla="*/ 483 w 531"/>
              <a:gd name="T51" fmla="*/ 155 h 373"/>
              <a:gd name="T52" fmla="*/ 527 w 531"/>
              <a:gd name="T53" fmla="*/ 173 h 373"/>
              <a:gd name="T54" fmla="*/ 504 w 531"/>
              <a:gd name="T55" fmla="*/ 190 h 373"/>
              <a:gd name="T56" fmla="*/ 482 w 531"/>
              <a:gd name="T57" fmla="*/ 233 h 373"/>
              <a:gd name="T58" fmla="*/ 450 w 531"/>
              <a:gd name="T59" fmla="*/ 257 h 373"/>
              <a:gd name="T60" fmla="*/ 429 w 531"/>
              <a:gd name="T61" fmla="*/ 279 h 373"/>
              <a:gd name="T62" fmla="*/ 425 w 531"/>
              <a:gd name="T63" fmla="*/ 318 h 373"/>
              <a:gd name="T64" fmla="*/ 390 w 531"/>
              <a:gd name="T65" fmla="*/ 343 h 373"/>
              <a:gd name="T66" fmla="*/ 358 w 531"/>
              <a:gd name="T67" fmla="*/ 359 h 373"/>
              <a:gd name="T68" fmla="*/ 334 w 531"/>
              <a:gd name="T69" fmla="*/ 363 h 3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1"/>
              <a:gd name="T106" fmla="*/ 0 h 373"/>
              <a:gd name="T107" fmla="*/ 531 w 531"/>
              <a:gd name="T108" fmla="*/ 373 h 3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1" h="373">
                <a:moveTo>
                  <a:pt x="334" y="363"/>
                </a:moveTo>
                <a:lnTo>
                  <a:pt x="313" y="355"/>
                </a:lnTo>
                <a:lnTo>
                  <a:pt x="293" y="349"/>
                </a:lnTo>
                <a:lnTo>
                  <a:pt x="286" y="339"/>
                </a:lnTo>
                <a:lnTo>
                  <a:pt x="263" y="337"/>
                </a:lnTo>
                <a:lnTo>
                  <a:pt x="241" y="335"/>
                </a:lnTo>
                <a:lnTo>
                  <a:pt x="218" y="331"/>
                </a:lnTo>
                <a:lnTo>
                  <a:pt x="195" y="330"/>
                </a:lnTo>
                <a:lnTo>
                  <a:pt x="181" y="302"/>
                </a:lnTo>
                <a:lnTo>
                  <a:pt x="165" y="275"/>
                </a:lnTo>
                <a:lnTo>
                  <a:pt x="142" y="261"/>
                </a:lnTo>
                <a:lnTo>
                  <a:pt x="119" y="249"/>
                </a:lnTo>
                <a:lnTo>
                  <a:pt x="99" y="243"/>
                </a:lnTo>
                <a:lnTo>
                  <a:pt x="80" y="237"/>
                </a:lnTo>
                <a:lnTo>
                  <a:pt x="74" y="208"/>
                </a:lnTo>
                <a:lnTo>
                  <a:pt x="68" y="178"/>
                </a:lnTo>
                <a:lnTo>
                  <a:pt x="44" y="149"/>
                </a:lnTo>
                <a:lnTo>
                  <a:pt x="32" y="145"/>
                </a:lnTo>
                <a:lnTo>
                  <a:pt x="7" y="120"/>
                </a:lnTo>
                <a:lnTo>
                  <a:pt x="1" y="106"/>
                </a:lnTo>
                <a:lnTo>
                  <a:pt x="0" y="100"/>
                </a:lnTo>
                <a:lnTo>
                  <a:pt x="7" y="90"/>
                </a:lnTo>
                <a:lnTo>
                  <a:pt x="22" y="78"/>
                </a:lnTo>
                <a:lnTo>
                  <a:pt x="38" y="61"/>
                </a:lnTo>
                <a:lnTo>
                  <a:pt x="54" y="45"/>
                </a:lnTo>
                <a:lnTo>
                  <a:pt x="87" y="51"/>
                </a:lnTo>
                <a:lnTo>
                  <a:pt x="92" y="63"/>
                </a:lnTo>
                <a:lnTo>
                  <a:pt x="115" y="71"/>
                </a:lnTo>
                <a:lnTo>
                  <a:pt x="140" y="78"/>
                </a:lnTo>
                <a:lnTo>
                  <a:pt x="152" y="61"/>
                </a:lnTo>
                <a:lnTo>
                  <a:pt x="136" y="37"/>
                </a:lnTo>
                <a:lnTo>
                  <a:pt x="141" y="0"/>
                </a:lnTo>
                <a:lnTo>
                  <a:pt x="168" y="12"/>
                </a:lnTo>
                <a:lnTo>
                  <a:pt x="196" y="22"/>
                </a:lnTo>
                <a:lnTo>
                  <a:pt x="207" y="43"/>
                </a:lnTo>
                <a:lnTo>
                  <a:pt x="232" y="65"/>
                </a:lnTo>
                <a:lnTo>
                  <a:pt x="259" y="55"/>
                </a:lnTo>
                <a:lnTo>
                  <a:pt x="282" y="63"/>
                </a:lnTo>
                <a:lnTo>
                  <a:pt x="304" y="73"/>
                </a:lnTo>
                <a:lnTo>
                  <a:pt x="313" y="84"/>
                </a:lnTo>
                <a:lnTo>
                  <a:pt x="346" y="100"/>
                </a:lnTo>
                <a:lnTo>
                  <a:pt x="365" y="94"/>
                </a:lnTo>
                <a:lnTo>
                  <a:pt x="383" y="88"/>
                </a:lnTo>
                <a:lnTo>
                  <a:pt x="401" y="63"/>
                </a:lnTo>
                <a:lnTo>
                  <a:pt x="431" y="75"/>
                </a:lnTo>
                <a:lnTo>
                  <a:pt x="446" y="76"/>
                </a:lnTo>
                <a:lnTo>
                  <a:pt x="448" y="104"/>
                </a:lnTo>
                <a:lnTo>
                  <a:pt x="451" y="133"/>
                </a:lnTo>
                <a:lnTo>
                  <a:pt x="446" y="135"/>
                </a:lnTo>
                <a:lnTo>
                  <a:pt x="461" y="149"/>
                </a:lnTo>
                <a:lnTo>
                  <a:pt x="477" y="149"/>
                </a:lnTo>
                <a:lnTo>
                  <a:pt x="483" y="155"/>
                </a:lnTo>
                <a:lnTo>
                  <a:pt x="491" y="141"/>
                </a:lnTo>
                <a:lnTo>
                  <a:pt x="527" y="173"/>
                </a:lnTo>
                <a:lnTo>
                  <a:pt x="531" y="192"/>
                </a:lnTo>
                <a:lnTo>
                  <a:pt x="504" y="190"/>
                </a:lnTo>
                <a:lnTo>
                  <a:pt x="485" y="208"/>
                </a:lnTo>
                <a:lnTo>
                  <a:pt x="482" y="233"/>
                </a:lnTo>
                <a:lnTo>
                  <a:pt x="465" y="241"/>
                </a:lnTo>
                <a:lnTo>
                  <a:pt x="450" y="257"/>
                </a:lnTo>
                <a:lnTo>
                  <a:pt x="426" y="245"/>
                </a:lnTo>
                <a:lnTo>
                  <a:pt x="429" y="279"/>
                </a:lnTo>
                <a:lnTo>
                  <a:pt x="440" y="296"/>
                </a:lnTo>
                <a:lnTo>
                  <a:pt x="425" y="318"/>
                </a:lnTo>
                <a:lnTo>
                  <a:pt x="410" y="341"/>
                </a:lnTo>
                <a:lnTo>
                  <a:pt x="390" y="343"/>
                </a:lnTo>
                <a:lnTo>
                  <a:pt x="370" y="345"/>
                </a:lnTo>
                <a:lnTo>
                  <a:pt x="358" y="359"/>
                </a:lnTo>
                <a:lnTo>
                  <a:pt x="347" y="373"/>
                </a:lnTo>
                <a:lnTo>
                  <a:pt x="334" y="36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29" name="Freeform 286"/>
          <p:cNvSpPr>
            <a:spLocks/>
          </p:cNvSpPr>
          <p:nvPr/>
        </p:nvSpPr>
        <p:spPr bwMode="auto">
          <a:xfrm>
            <a:off x="7228418" y="2973389"/>
            <a:ext cx="1155700" cy="384175"/>
          </a:xfrm>
          <a:custGeom>
            <a:avLst/>
            <a:gdLst>
              <a:gd name="T0" fmla="*/ 2147483647 w 633"/>
              <a:gd name="T1" fmla="*/ 2147483647 h 499"/>
              <a:gd name="T2" fmla="*/ 2147483647 w 633"/>
              <a:gd name="T3" fmla="*/ 2147483647 h 499"/>
              <a:gd name="T4" fmla="*/ 2147483647 w 633"/>
              <a:gd name="T5" fmla="*/ 2147483647 h 499"/>
              <a:gd name="T6" fmla="*/ 2147483647 w 633"/>
              <a:gd name="T7" fmla="*/ 2147483647 h 499"/>
              <a:gd name="T8" fmla="*/ 2147483647 w 633"/>
              <a:gd name="T9" fmla="*/ 2147483647 h 499"/>
              <a:gd name="T10" fmla="*/ 2147483647 w 633"/>
              <a:gd name="T11" fmla="*/ 2147483647 h 499"/>
              <a:gd name="T12" fmla="*/ 2147483647 w 633"/>
              <a:gd name="T13" fmla="*/ 2147483647 h 499"/>
              <a:gd name="T14" fmla="*/ 2147483647 w 633"/>
              <a:gd name="T15" fmla="*/ 2147483647 h 499"/>
              <a:gd name="T16" fmla="*/ 2147483647 w 633"/>
              <a:gd name="T17" fmla="*/ 2147483647 h 499"/>
              <a:gd name="T18" fmla="*/ 2147483647 w 633"/>
              <a:gd name="T19" fmla="*/ 2147483647 h 499"/>
              <a:gd name="T20" fmla="*/ 2147483647 w 633"/>
              <a:gd name="T21" fmla="*/ 2147483647 h 499"/>
              <a:gd name="T22" fmla="*/ 2147483647 w 633"/>
              <a:gd name="T23" fmla="*/ 2147483647 h 499"/>
              <a:gd name="T24" fmla="*/ 2147483647 w 633"/>
              <a:gd name="T25" fmla="*/ 2147483647 h 499"/>
              <a:gd name="T26" fmla="*/ 2147483647 w 633"/>
              <a:gd name="T27" fmla="*/ 2147483647 h 499"/>
              <a:gd name="T28" fmla="*/ 2147483647 w 633"/>
              <a:gd name="T29" fmla="*/ 1825609162 h 499"/>
              <a:gd name="T30" fmla="*/ 2147483647 w 633"/>
              <a:gd name="T31" fmla="*/ 2147483647 h 499"/>
              <a:gd name="T32" fmla="*/ 2147483647 w 633"/>
              <a:gd name="T33" fmla="*/ 2147483647 h 499"/>
              <a:gd name="T34" fmla="*/ 2147483647 w 633"/>
              <a:gd name="T35" fmla="*/ 2147483647 h 499"/>
              <a:gd name="T36" fmla="*/ 2147483647 w 633"/>
              <a:gd name="T37" fmla="*/ 2147483647 h 499"/>
              <a:gd name="T38" fmla="*/ 2147483647 w 633"/>
              <a:gd name="T39" fmla="*/ 2147483647 h 499"/>
              <a:gd name="T40" fmla="*/ 2147483647 w 633"/>
              <a:gd name="T41" fmla="*/ 2147483647 h 499"/>
              <a:gd name="T42" fmla="*/ 2147483647 w 633"/>
              <a:gd name="T43" fmla="*/ 2147483647 h 499"/>
              <a:gd name="T44" fmla="*/ 2147483647 w 633"/>
              <a:gd name="T45" fmla="*/ 2147483647 h 499"/>
              <a:gd name="T46" fmla="*/ 2147483647 w 633"/>
              <a:gd name="T47" fmla="*/ 2147483647 h 499"/>
              <a:gd name="T48" fmla="*/ 2147483647 w 633"/>
              <a:gd name="T49" fmla="*/ 2147483647 h 499"/>
              <a:gd name="T50" fmla="*/ 2147483647 w 633"/>
              <a:gd name="T51" fmla="*/ 2147483647 h 499"/>
              <a:gd name="T52" fmla="*/ 2147483647 w 633"/>
              <a:gd name="T53" fmla="*/ 2147483647 h 499"/>
              <a:gd name="T54" fmla="*/ 2147483647 w 633"/>
              <a:gd name="T55" fmla="*/ 2147483647 h 499"/>
              <a:gd name="T56" fmla="*/ 2147483647 w 633"/>
              <a:gd name="T57" fmla="*/ 2147483647 h 499"/>
              <a:gd name="T58" fmla="*/ 2147483647 w 633"/>
              <a:gd name="T59" fmla="*/ 2147483647 h 499"/>
              <a:gd name="T60" fmla="*/ 2147483647 w 633"/>
              <a:gd name="T61" fmla="*/ 2147483647 h 499"/>
              <a:gd name="T62" fmla="*/ 2147483647 w 633"/>
              <a:gd name="T63" fmla="*/ 2147483647 h 499"/>
              <a:gd name="T64" fmla="*/ 2147483647 w 633"/>
              <a:gd name="T65" fmla="*/ 2147483647 h 499"/>
              <a:gd name="T66" fmla="*/ 2147483647 w 633"/>
              <a:gd name="T67" fmla="*/ 2147483647 h 499"/>
              <a:gd name="T68" fmla="*/ 2147483647 w 633"/>
              <a:gd name="T69" fmla="*/ 2147483647 h 499"/>
              <a:gd name="T70" fmla="*/ 2147483647 w 633"/>
              <a:gd name="T71" fmla="*/ 2147483647 h 499"/>
              <a:gd name="T72" fmla="*/ 2147483647 w 633"/>
              <a:gd name="T73" fmla="*/ 2147483647 h 499"/>
              <a:gd name="T74" fmla="*/ 2147483647 w 633"/>
              <a:gd name="T75" fmla="*/ 2147483647 h 499"/>
              <a:gd name="T76" fmla="*/ 2147483647 w 633"/>
              <a:gd name="T77" fmla="*/ 2147483647 h 499"/>
              <a:gd name="T78" fmla="*/ 2147483647 w 633"/>
              <a:gd name="T79" fmla="*/ 2147483647 h 499"/>
              <a:gd name="T80" fmla="*/ 2147483647 w 633"/>
              <a:gd name="T81" fmla="*/ 2147483647 h 499"/>
              <a:gd name="T82" fmla="*/ 2147483647 w 633"/>
              <a:gd name="T83" fmla="*/ 2147483647 h 499"/>
              <a:gd name="T84" fmla="*/ 2147483647 w 633"/>
              <a:gd name="T85" fmla="*/ 2147483647 h 499"/>
              <a:gd name="T86" fmla="*/ 2147483647 w 633"/>
              <a:gd name="T87" fmla="*/ 2147483647 h 499"/>
              <a:gd name="T88" fmla="*/ 2147483647 w 633"/>
              <a:gd name="T89" fmla="*/ 2147483647 h 499"/>
              <a:gd name="T90" fmla="*/ 2147483647 w 633"/>
              <a:gd name="T91" fmla="*/ 2147483647 h 499"/>
              <a:gd name="T92" fmla="*/ 2147483647 w 633"/>
              <a:gd name="T93" fmla="*/ 2147483647 h 499"/>
              <a:gd name="T94" fmla="*/ 2147483647 w 633"/>
              <a:gd name="T95" fmla="*/ 2147483647 h 499"/>
              <a:gd name="T96" fmla="*/ 2147483647 w 633"/>
              <a:gd name="T97" fmla="*/ 2147483647 h 499"/>
              <a:gd name="T98" fmla="*/ 2147483647 w 633"/>
              <a:gd name="T99" fmla="*/ 2147483647 h 499"/>
              <a:gd name="T100" fmla="*/ 2147483647 w 633"/>
              <a:gd name="T101" fmla="*/ 2147483647 h 499"/>
              <a:gd name="T102" fmla="*/ 2147483647 w 633"/>
              <a:gd name="T103" fmla="*/ 2147483647 h 499"/>
              <a:gd name="T104" fmla="*/ 2147483647 w 633"/>
              <a:gd name="T105" fmla="*/ 2147483647 h 499"/>
              <a:gd name="T106" fmla="*/ 2147483647 w 633"/>
              <a:gd name="T107" fmla="*/ 2147483647 h 4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3"/>
              <a:gd name="T163" fmla="*/ 0 h 499"/>
              <a:gd name="T164" fmla="*/ 633 w 633"/>
              <a:gd name="T165" fmla="*/ 499 h 4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3" h="499">
                <a:moveTo>
                  <a:pt x="87" y="296"/>
                </a:moveTo>
                <a:lnTo>
                  <a:pt x="74" y="296"/>
                </a:lnTo>
                <a:lnTo>
                  <a:pt x="53" y="312"/>
                </a:lnTo>
                <a:lnTo>
                  <a:pt x="50" y="314"/>
                </a:lnTo>
                <a:lnTo>
                  <a:pt x="38" y="279"/>
                </a:lnTo>
                <a:lnTo>
                  <a:pt x="18" y="253"/>
                </a:lnTo>
                <a:lnTo>
                  <a:pt x="0" y="226"/>
                </a:lnTo>
                <a:lnTo>
                  <a:pt x="3" y="187"/>
                </a:lnTo>
                <a:lnTo>
                  <a:pt x="4" y="147"/>
                </a:lnTo>
                <a:lnTo>
                  <a:pt x="24" y="163"/>
                </a:lnTo>
                <a:lnTo>
                  <a:pt x="27" y="147"/>
                </a:lnTo>
                <a:lnTo>
                  <a:pt x="38" y="132"/>
                </a:lnTo>
                <a:lnTo>
                  <a:pt x="50" y="116"/>
                </a:lnTo>
                <a:lnTo>
                  <a:pt x="74" y="116"/>
                </a:lnTo>
                <a:lnTo>
                  <a:pt x="95" y="132"/>
                </a:lnTo>
                <a:lnTo>
                  <a:pt x="117" y="149"/>
                </a:lnTo>
                <a:lnTo>
                  <a:pt x="140" y="147"/>
                </a:lnTo>
                <a:lnTo>
                  <a:pt x="171" y="145"/>
                </a:lnTo>
                <a:lnTo>
                  <a:pt x="201" y="155"/>
                </a:lnTo>
                <a:lnTo>
                  <a:pt x="205" y="145"/>
                </a:lnTo>
                <a:lnTo>
                  <a:pt x="187" y="110"/>
                </a:lnTo>
                <a:lnTo>
                  <a:pt x="195" y="69"/>
                </a:lnTo>
                <a:lnTo>
                  <a:pt x="209" y="71"/>
                </a:lnTo>
                <a:lnTo>
                  <a:pt x="190" y="53"/>
                </a:lnTo>
                <a:lnTo>
                  <a:pt x="210" y="47"/>
                </a:lnTo>
                <a:lnTo>
                  <a:pt x="231" y="41"/>
                </a:lnTo>
                <a:lnTo>
                  <a:pt x="250" y="32"/>
                </a:lnTo>
                <a:lnTo>
                  <a:pt x="269" y="22"/>
                </a:lnTo>
                <a:lnTo>
                  <a:pt x="287" y="12"/>
                </a:lnTo>
                <a:lnTo>
                  <a:pt x="306" y="4"/>
                </a:lnTo>
                <a:lnTo>
                  <a:pt x="321" y="0"/>
                </a:lnTo>
                <a:lnTo>
                  <a:pt x="333" y="24"/>
                </a:lnTo>
                <a:lnTo>
                  <a:pt x="362" y="41"/>
                </a:lnTo>
                <a:lnTo>
                  <a:pt x="375" y="53"/>
                </a:lnTo>
                <a:lnTo>
                  <a:pt x="387" y="57"/>
                </a:lnTo>
                <a:lnTo>
                  <a:pt x="407" y="43"/>
                </a:lnTo>
                <a:lnTo>
                  <a:pt x="427" y="30"/>
                </a:lnTo>
                <a:lnTo>
                  <a:pt x="431" y="36"/>
                </a:lnTo>
                <a:lnTo>
                  <a:pt x="427" y="51"/>
                </a:lnTo>
                <a:lnTo>
                  <a:pt x="450" y="77"/>
                </a:lnTo>
                <a:lnTo>
                  <a:pt x="470" y="104"/>
                </a:lnTo>
                <a:lnTo>
                  <a:pt x="493" y="130"/>
                </a:lnTo>
                <a:lnTo>
                  <a:pt x="513" y="155"/>
                </a:lnTo>
                <a:lnTo>
                  <a:pt x="518" y="147"/>
                </a:lnTo>
                <a:lnTo>
                  <a:pt x="530" y="155"/>
                </a:lnTo>
                <a:lnTo>
                  <a:pt x="550" y="149"/>
                </a:lnTo>
                <a:lnTo>
                  <a:pt x="571" y="173"/>
                </a:lnTo>
                <a:lnTo>
                  <a:pt x="593" y="196"/>
                </a:lnTo>
                <a:lnTo>
                  <a:pt x="614" y="187"/>
                </a:lnTo>
                <a:lnTo>
                  <a:pt x="633" y="222"/>
                </a:lnTo>
                <a:lnTo>
                  <a:pt x="626" y="245"/>
                </a:lnTo>
                <a:lnTo>
                  <a:pt x="618" y="255"/>
                </a:lnTo>
                <a:lnTo>
                  <a:pt x="626" y="293"/>
                </a:lnTo>
                <a:lnTo>
                  <a:pt x="612" y="296"/>
                </a:lnTo>
                <a:lnTo>
                  <a:pt x="585" y="289"/>
                </a:lnTo>
                <a:lnTo>
                  <a:pt x="587" y="318"/>
                </a:lnTo>
                <a:lnTo>
                  <a:pt x="588" y="349"/>
                </a:lnTo>
                <a:lnTo>
                  <a:pt x="595" y="361"/>
                </a:lnTo>
                <a:lnTo>
                  <a:pt x="573" y="357"/>
                </a:lnTo>
                <a:lnTo>
                  <a:pt x="554" y="371"/>
                </a:lnTo>
                <a:lnTo>
                  <a:pt x="564" y="381"/>
                </a:lnTo>
                <a:lnTo>
                  <a:pt x="572" y="406"/>
                </a:lnTo>
                <a:lnTo>
                  <a:pt x="580" y="434"/>
                </a:lnTo>
                <a:lnTo>
                  <a:pt x="580" y="442"/>
                </a:lnTo>
                <a:lnTo>
                  <a:pt x="575" y="448"/>
                </a:lnTo>
                <a:lnTo>
                  <a:pt x="554" y="424"/>
                </a:lnTo>
                <a:lnTo>
                  <a:pt x="532" y="428"/>
                </a:lnTo>
                <a:lnTo>
                  <a:pt x="511" y="434"/>
                </a:lnTo>
                <a:lnTo>
                  <a:pt x="488" y="434"/>
                </a:lnTo>
                <a:lnTo>
                  <a:pt x="473" y="430"/>
                </a:lnTo>
                <a:lnTo>
                  <a:pt x="464" y="451"/>
                </a:lnTo>
                <a:lnTo>
                  <a:pt x="446" y="448"/>
                </a:lnTo>
                <a:lnTo>
                  <a:pt x="429" y="442"/>
                </a:lnTo>
                <a:lnTo>
                  <a:pt x="419" y="457"/>
                </a:lnTo>
                <a:lnTo>
                  <a:pt x="403" y="479"/>
                </a:lnTo>
                <a:lnTo>
                  <a:pt x="388" y="499"/>
                </a:lnTo>
                <a:lnTo>
                  <a:pt x="371" y="485"/>
                </a:lnTo>
                <a:lnTo>
                  <a:pt x="356" y="469"/>
                </a:lnTo>
                <a:lnTo>
                  <a:pt x="354" y="442"/>
                </a:lnTo>
                <a:lnTo>
                  <a:pt x="336" y="418"/>
                </a:lnTo>
                <a:lnTo>
                  <a:pt x="318" y="416"/>
                </a:lnTo>
                <a:lnTo>
                  <a:pt x="302" y="414"/>
                </a:lnTo>
                <a:lnTo>
                  <a:pt x="284" y="412"/>
                </a:lnTo>
                <a:lnTo>
                  <a:pt x="267" y="410"/>
                </a:lnTo>
                <a:lnTo>
                  <a:pt x="250" y="373"/>
                </a:lnTo>
                <a:lnTo>
                  <a:pt x="229" y="353"/>
                </a:lnTo>
                <a:lnTo>
                  <a:pt x="207" y="334"/>
                </a:lnTo>
                <a:lnTo>
                  <a:pt x="187" y="347"/>
                </a:lnTo>
                <a:lnTo>
                  <a:pt x="166" y="361"/>
                </a:lnTo>
                <a:lnTo>
                  <a:pt x="172" y="393"/>
                </a:lnTo>
                <a:lnTo>
                  <a:pt x="176" y="426"/>
                </a:lnTo>
                <a:lnTo>
                  <a:pt x="181" y="457"/>
                </a:lnTo>
                <a:lnTo>
                  <a:pt x="185" y="491"/>
                </a:lnTo>
                <a:lnTo>
                  <a:pt x="165" y="479"/>
                </a:lnTo>
                <a:lnTo>
                  <a:pt x="146" y="469"/>
                </a:lnTo>
                <a:lnTo>
                  <a:pt x="149" y="444"/>
                </a:lnTo>
                <a:lnTo>
                  <a:pt x="120" y="444"/>
                </a:lnTo>
                <a:lnTo>
                  <a:pt x="106" y="434"/>
                </a:lnTo>
                <a:lnTo>
                  <a:pt x="99" y="428"/>
                </a:lnTo>
                <a:lnTo>
                  <a:pt x="85" y="393"/>
                </a:lnTo>
                <a:lnTo>
                  <a:pt x="76" y="383"/>
                </a:lnTo>
                <a:lnTo>
                  <a:pt x="95" y="381"/>
                </a:lnTo>
                <a:lnTo>
                  <a:pt x="87" y="367"/>
                </a:lnTo>
                <a:lnTo>
                  <a:pt x="97" y="351"/>
                </a:lnTo>
                <a:lnTo>
                  <a:pt x="117" y="351"/>
                </a:lnTo>
                <a:lnTo>
                  <a:pt x="112" y="340"/>
                </a:lnTo>
                <a:lnTo>
                  <a:pt x="108" y="298"/>
                </a:lnTo>
                <a:lnTo>
                  <a:pt x="87" y="296"/>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799" name="Freeform 287"/>
          <p:cNvSpPr>
            <a:spLocks/>
          </p:cNvSpPr>
          <p:nvPr/>
        </p:nvSpPr>
        <p:spPr bwMode="auto">
          <a:xfrm>
            <a:off x="7046384" y="3282951"/>
            <a:ext cx="249767" cy="68263"/>
          </a:xfrm>
          <a:custGeom>
            <a:avLst/>
            <a:gdLst>
              <a:gd name="T0" fmla="*/ 28 w 137"/>
              <a:gd name="T1" fmla="*/ 34 h 93"/>
              <a:gd name="T2" fmla="*/ 0 w 137"/>
              <a:gd name="T3" fmla="*/ 4 h 93"/>
              <a:gd name="T4" fmla="*/ 3 w 137"/>
              <a:gd name="T5" fmla="*/ 0 h 93"/>
              <a:gd name="T6" fmla="*/ 20 w 137"/>
              <a:gd name="T7" fmla="*/ 2 h 93"/>
              <a:gd name="T8" fmla="*/ 39 w 137"/>
              <a:gd name="T9" fmla="*/ 4 h 93"/>
              <a:gd name="T10" fmla="*/ 63 w 137"/>
              <a:gd name="T11" fmla="*/ 22 h 93"/>
              <a:gd name="T12" fmla="*/ 88 w 137"/>
              <a:gd name="T13" fmla="*/ 40 h 93"/>
              <a:gd name="T14" fmla="*/ 113 w 137"/>
              <a:gd name="T15" fmla="*/ 57 h 93"/>
              <a:gd name="T16" fmla="*/ 137 w 137"/>
              <a:gd name="T17" fmla="*/ 75 h 93"/>
              <a:gd name="T18" fmla="*/ 132 w 137"/>
              <a:gd name="T19" fmla="*/ 93 h 93"/>
              <a:gd name="T20" fmla="*/ 116 w 137"/>
              <a:gd name="T21" fmla="*/ 89 h 93"/>
              <a:gd name="T22" fmla="*/ 92 w 137"/>
              <a:gd name="T23" fmla="*/ 89 h 93"/>
              <a:gd name="T24" fmla="*/ 68 w 137"/>
              <a:gd name="T25" fmla="*/ 87 h 93"/>
              <a:gd name="T26" fmla="*/ 46 w 137"/>
              <a:gd name="T27" fmla="*/ 91 h 93"/>
              <a:gd name="T28" fmla="*/ 45 w 137"/>
              <a:gd name="T29" fmla="*/ 63 h 93"/>
              <a:gd name="T30" fmla="*/ 28 w 137"/>
              <a:gd name="T31" fmla="*/ 34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7"/>
              <a:gd name="T49" fmla="*/ 0 h 93"/>
              <a:gd name="T50" fmla="*/ 137 w 137"/>
              <a:gd name="T51" fmla="*/ 93 h 9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7" h="93">
                <a:moveTo>
                  <a:pt x="28" y="34"/>
                </a:moveTo>
                <a:lnTo>
                  <a:pt x="0" y="4"/>
                </a:lnTo>
                <a:lnTo>
                  <a:pt x="3" y="0"/>
                </a:lnTo>
                <a:lnTo>
                  <a:pt x="20" y="2"/>
                </a:lnTo>
                <a:lnTo>
                  <a:pt x="39" y="4"/>
                </a:lnTo>
                <a:lnTo>
                  <a:pt x="63" y="22"/>
                </a:lnTo>
                <a:lnTo>
                  <a:pt x="88" y="40"/>
                </a:lnTo>
                <a:lnTo>
                  <a:pt x="113" y="57"/>
                </a:lnTo>
                <a:lnTo>
                  <a:pt x="137" y="75"/>
                </a:lnTo>
                <a:lnTo>
                  <a:pt x="132" y="93"/>
                </a:lnTo>
                <a:lnTo>
                  <a:pt x="116" y="89"/>
                </a:lnTo>
                <a:lnTo>
                  <a:pt x="92" y="89"/>
                </a:lnTo>
                <a:lnTo>
                  <a:pt x="68" y="87"/>
                </a:lnTo>
                <a:lnTo>
                  <a:pt x="46" y="91"/>
                </a:lnTo>
                <a:lnTo>
                  <a:pt x="45" y="63"/>
                </a:lnTo>
                <a:lnTo>
                  <a:pt x="28" y="3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00" name="Freeform 288"/>
          <p:cNvSpPr>
            <a:spLocks/>
          </p:cNvSpPr>
          <p:nvPr/>
        </p:nvSpPr>
        <p:spPr bwMode="auto">
          <a:xfrm>
            <a:off x="7992534" y="3298826"/>
            <a:ext cx="294217" cy="112713"/>
          </a:xfrm>
          <a:custGeom>
            <a:avLst/>
            <a:gdLst>
              <a:gd name="T0" fmla="*/ 53 w 161"/>
              <a:gd name="T1" fmla="*/ 84 h 145"/>
              <a:gd name="T2" fmla="*/ 35 w 161"/>
              <a:gd name="T3" fmla="*/ 65 h 145"/>
              <a:gd name="T4" fmla="*/ 12 w 161"/>
              <a:gd name="T5" fmla="*/ 61 h 145"/>
              <a:gd name="T6" fmla="*/ 0 w 161"/>
              <a:gd name="T7" fmla="*/ 33 h 145"/>
              <a:gd name="T8" fmla="*/ 10 w 161"/>
              <a:gd name="T9" fmla="*/ 18 h 145"/>
              <a:gd name="T10" fmla="*/ 27 w 161"/>
              <a:gd name="T11" fmla="*/ 24 h 145"/>
              <a:gd name="T12" fmla="*/ 45 w 161"/>
              <a:gd name="T13" fmla="*/ 27 h 145"/>
              <a:gd name="T14" fmla="*/ 54 w 161"/>
              <a:gd name="T15" fmla="*/ 6 h 145"/>
              <a:gd name="T16" fmla="*/ 69 w 161"/>
              <a:gd name="T17" fmla="*/ 10 h 145"/>
              <a:gd name="T18" fmla="*/ 92 w 161"/>
              <a:gd name="T19" fmla="*/ 10 h 145"/>
              <a:gd name="T20" fmla="*/ 113 w 161"/>
              <a:gd name="T21" fmla="*/ 4 h 145"/>
              <a:gd name="T22" fmla="*/ 135 w 161"/>
              <a:gd name="T23" fmla="*/ 0 h 145"/>
              <a:gd name="T24" fmla="*/ 156 w 161"/>
              <a:gd name="T25" fmla="*/ 24 h 145"/>
              <a:gd name="T26" fmla="*/ 161 w 161"/>
              <a:gd name="T27" fmla="*/ 41 h 145"/>
              <a:gd name="T28" fmla="*/ 149 w 161"/>
              <a:gd name="T29" fmla="*/ 59 h 145"/>
              <a:gd name="T30" fmla="*/ 135 w 161"/>
              <a:gd name="T31" fmla="*/ 78 h 145"/>
              <a:gd name="T32" fmla="*/ 118 w 161"/>
              <a:gd name="T33" fmla="*/ 86 h 145"/>
              <a:gd name="T34" fmla="*/ 107 w 161"/>
              <a:gd name="T35" fmla="*/ 108 h 145"/>
              <a:gd name="T36" fmla="*/ 97 w 161"/>
              <a:gd name="T37" fmla="*/ 104 h 145"/>
              <a:gd name="T38" fmla="*/ 89 w 161"/>
              <a:gd name="T39" fmla="*/ 106 h 145"/>
              <a:gd name="T40" fmla="*/ 77 w 161"/>
              <a:gd name="T41" fmla="*/ 118 h 145"/>
              <a:gd name="T42" fmla="*/ 71 w 161"/>
              <a:gd name="T43" fmla="*/ 145 h 145"/>
              <a:gd name="T44" fmla="*/ 42 w 161"/>
              <a:gd name="T45" fmla="*/ 139 h 145"/>
              <a:gd name="T46" fmla="*/ 13 w 161"/>
              <a:gd name="T47" fmla="*/ 133 h 145"/>
              <a:gd name="T48" fmla="*/ 12 w 161"/>
              <a:gd name="T49" fmla="*/ 110 h 145"/>
              <a:gd name="T50" fmla="*/ 32 w 161"/>
              <a:gd name="T51" fmla="*/ 98 h 145"/>
              <a:gd name="T52" fmla="*/ 53 w 161"/>
              <a:gd name="T53" fmla="*/ 84 h 1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1"/>
              <a:gd name="T82" fmla="*/ 0 h 145"/>
              <a:gd name="T83" fmla="*/ 161 w 161"/>
              <a:gd name="T84" fmla="*/ 145 h 1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1" h="145">
                <a:moveTo>
                  <a:pt x="53" y="84"/>
                </a:moveTo>
                <a:lnTo>
                  <a:pt x="35" y="65"/>
                </a:lnTo>
                <a:lnTo>
                  <a:pt x="12" y="61"/>
                </a:lnTo>
                <a:lnTo>
                  <a:pt x="0" y="33"/>
                </a:lnTo>
                <a:lnTo>
                  <a:pt x="10" y="18"/>
                </a:lnTo>
                <a:lnTo>
                  <a:pt x="27" y="24"/>
                </a:lnTo>
                <a:lnTo>
                  <a:pt x="45" y="27"/>
                </a:lnTo>
                <a:lnTo>
                  <a:pt x="54" y="6"/>
                </a:lnTo>
                <a:lnTo>
                  <a:pt x="69" y="10"/>
                </a:lnTo>
                <a:lnTo>
                  <a:pt x="92" y="10"/>
                </a:lnTo>
                <a:lnTo>
                  <a:pt x="113" y="4"/>
                </a:lnTo>
                <a:lnTo>
                  <a:pt x="135" y="0"/>
                </a:lnTo>
                <a:lnTo>
                  <a:pt x="156" y="24"/>
                </a:lnTo>
                <a:lnTo>
                  <a:pt x="161" y="41"/>
                </a:lnTo>
                <a:lnTo>
                  <a:pt x="149" y="59"/>
                </a:lnTo>
                <a:lnTo>
                  <a:pt x="135" y="78"/>
                </a:lnTo>
                <a:lnTo>
                  <a:pt x="118" y="86"/>
                </a:lnTo>
                <a:lnTo>
                  <a:pt x="107" y="108"/>
                </a:lnTo>
                <a:lnTo>
                  <a:pt x="97" y="104"/>
                </a:lnTo>
                <a:lnTo>
                  <a:pt x="89" y="106"/>
                </a:lnTo>
                <a:lnTo>
                  <a:pt x="77" y="118"/>
                </a:lnTo>
                <a:lnTo>
                  <a:pt x="71" y="145"/>
                </a:lnTo>
                <a:lnTo>
                  <a:pt x="42" y="139"/>
                </a:lnTo>
                <a:lnTo>
                  <a:pt x="13" y="133"/>
                </a:lnTo>
                <a:lnTo>
                  <a:pt x="12" y="110"/>
                </a:lnTo>
                <a:lnTo>
                  <a:pt x="32" y="98"/>
                </a:lnTo>
                <a:lnTo>
                  <a:pt x="53" y="8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01" name="Freeform 289"/>
          <p:cNvSpPr>
            <a:spLocks/>
          </p:cNvSpPr>
          <p:nvPr/>
        </p:nvSpPr>
        <p:spPr bwMode="auto">
          <a:xfrm>
            <a:off x="7448551" y="3313114"/>
            <a:ext cx="448733" cy="212725"/>
          </a:xfrm>
          <a:custGeom>
            <a:avLst/>
            <a:gdLst>
              <a:gd name="T0" fmla="*/ 234 w 246"/>
              <a:gd name="T1" fmla="*/ 213 h 274"/>
              <a:gd name="T2" fmla="*/ 227 w 246"/>
              <a:gd name="T3" fmla="*/ 241 h 274"/>
              <a:gd name="T4" fmla="*/ 212 w 246"/>
              <a:gd name="T5" fmla="*/ 255 h 274"/>
              <a:gd name="T6" fmla="*/ 207 w 246"/>
              <a:gd name="T7" fmla="*/ 274 h 274"/>
              <a:gd name="T8" fmla="*/ 197 w 246"/>
              <a:gd name="T9" fmla="*/ 270 h 274"/>
              <a:gd name="T10" fmla="*/ 181 w 246"/>
              <a:gd name="T11" fmla="*/ 262 h 274"/>
              <a:gd name="T12" fmla="*/ 174 w 246"/>
              <a:gd name="T13" fmla="*/ 223 h 274"/>
              <a:gd name="T14" fmla="*/ 159 w 246"/>
              <a:gd name="T15" fmla="*/ 219 h 274"/>
              <a:gd name="T16" fmla="*/ 144 w 246"/>
              <a:gd name="T17" fmla="*/ 204 h 274"/>
              <a:gd name="T18" fmla="*/ 129 w 246"/>
              <a:gd name="T19" fmla="*/ 186 h 274"/>
              <a:gd name="T20" fmla="*/ 101 w 246"/>
              <a:gd name="T21" fmla="*/ 168 h 274"/>
              <a:gd name="T22" fmla="*/ 86 w 246"/>
              <a:gd name="T23" fmla="*/ 172 h 274"/>
              <a:gd name="T24" fmla="*/ 66 w 246"/>
              <a:gd name="T25" fmla="*/ 176 h 274"/>
              <a:gd name="T26" fmla="*/ 54 w 246"/>
              <a:gd name="T27" fmla="*/ 200 h 274"/>
              <a:gd name="T28" fmla="*/ 48 w 246"/>
              <a:gd name="T29" fmla="*/ 198 h 274"/>
              <a:gd name="T30" fmla="*/ 44 w 246"/>
              <a:gd name="T31" fmla="*/ 168 h 274"/>
              <a:gd name="T32" fmla="*/ 40 w 246"/>
              <a:gd name="T33" fmla="*/ 137 h 274"/>
              <a:gd name="T34" fmla="*/ 29 w 246"/>
              <a:gd name="T35" fmla="*/ 125 h 274"/>
              <a:gd name="T36" fmla="*/ 27 w 246"/>
              <a:gd name="T37" fmla="*/ 127 h 274"/>
              <a:gd name="T38" fmla="*/ 32 w 246"/>
              <a:gd name="T39" fmla="*/ 119 h 274"/>
              <a:gd name="T40" fmla="*/ 33 w 246"/>
              <a:gd name="T41" fmla="*/ 115 h 274"/>
              <a:gd name="T42" fmla="*/ 29 w 246"/>
              <a:gd name="T43" fmla="*/ 102 h 274"/>
              <a:gd name="T44" fmla="*/ 22 w 246"/>
              <a:gd name="T45" fmla="*/ 106 h 274"/>
              <a:gd name="T46" fmla="*/ 21 w 246"/>
              <a:gd name="T47" fmla="*/ 107 h 274"/>
              <a:gd name="T48" fmla="*/ 16 w 246"/>
              <a:gd name="T49" fmla="*/ 70 h 274"/>
              <a:gd name="T50" fmla="*/ 19 w 246"/>
              <a:gd name="T51" fmla="*/ 68 h 274"/>
              <a:gd name="T52" fmla="*/ 27 w 246"/>
              <a:gd name="T53" fmla="*/ 70 h 274"/>
              <a:gd name="T54" fmla="*/ 36 w 246"/>
              <a:gd name="T55" fmla="*/ 78 h 274"/>
              <a:gd name="T56" fmla="*/ 41 w 246"/>
              <a:gd name="T57" fmla="*/ 76 h 274"/>
              <a:gd name="T58" fmla="*/ 42 w 246"/>
              <a:gd name="T59" fmla="*/ 72 h 274"/>
              <a:gd name="T60" fmla="*/ 44 w 246"/>
              <a:gd name="T61" fmla="*/ 60 h 274"/>
              <a:gd name="T62" fmla="*/ 27 w 246"/>
              <a:gd name="T63" fmla="*/ 31 h 274"/>
              <a:gd name="T64" fmla="*/ 14 w 246"/>
              <a:gd name="T65" fmla="*/ 29 h 274"/>
              <a:gd name="T66" fmla="*/ 14 w 246"/>
              <a:gd name="T67" fmla="*/ 58 h 274"/>
              <a:gd name="T68" fmla="*/ 14 w 246"/>
              <a:gd name="T69" fmla="*/ 60 h 274"/>
              <a:gd name="T70" fmla="*/ 3 w 246"/>
              <a:gd name="T71" fmla="*/ 23 h 274"/>
              <a:gd name="T72" fmla="*/ 4 w 246"/>
              <a:gd name="T73" fmla="*/ 7 h 274"/>
              <a:gd name="T74" fmla="*/ 0 w 246"/>
              <a:gd name="T75" fmla="*/ 0 h 274"/>
              <a:gd name="T76" fmla="*/ 29 w 246"/>
              <a:gd name="T77" fmla="*/ 0 h 274"/>
              <a:gd name="T78" fmla="*/ 26 w 246"/>
              <a:gd name="T79" fmla="*/ 25 h 274"/>
              <a:gd name="T80" fmla="*/ 45 w 246"/>
              <a:gd name="T81" fmla="*/ 35 h 274"/>
              <a:gd name="T82" fmla="*/ 65 w 246"/>
              <a:gd name="T83" fmla="*/ 47 h 274"/>
              <a:gd name="T84" fmla="*/ 88 w 246"/>
              <a:gd name="T85" fmla="*/ 55 h 274"/>
              <a:gd name="T86" fmla="*/ 85 w 246"/>
              <a:gd name="T87" fmla="*/ 35 h 274"/>
              <a:gd name="T88" fmla="*/ 92 w 246"/>
              <a:gd name="T89" fmla="*/ 27 h 274"/>
              <a:gd name="T90" fmla="*/ 107 w 246"/>
              <a:gd name="T91" fmla="*/ 2 h 274"/>
              <a:gd name="T92" fmla="*/ 128 w 246"/>
              <a:gd name="T93" fmla="*/ 27 h 274"/>
              <a:gd name="T94" fmla="*/ 141 w 246"/>
              <a:gd name="T95" fmla="*/ 64 h 274"/>
              <a:gd name="T96" fmla="*/ 164 w 246"/>
              <a:gd name="T97" fmla="*/ 80 h 274"/>
              <a:gd name="T98" fmla="*/ 178 w 246"/>
              <a:gd name="T99" fmla="*/ 92 h 274"/>
              <a:gd name="T100" fmla="*/ 206 w 246"/>
              <a:gd name="T101" fmla="*/ 125 h 274"/>
              <a:gd name="T102" fmla="*/ 235 w 246"/>
              <a:gd name="T103" fmla="*/ 157 h 274"/>
              <a:gd name="T104" fmla="*/ 246 w 246"/>
              <a:gd name="T105" fmla="*/ 192 h 274"/>
              <a:gd name="T106" fmla="*/ 240 w 246"/>
              <a:gd name="T107" fmla="*/ 202 h 274"/>
              <a:gd name="T108" fmla="*/ 234 w 246"/>
              <a:gd name="T109" fmla="*/ 213 h 2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6"/>
              <a:gd name="T166" fmla="*/ 0 h 274"/>
              <a:gd name="T167" fmla="*/ 246 w 246"/>
              <a:gd name="T168" fmla="*/ 274 h 2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6" h="274">
                <a:moveTo>
                  <a:pt x="234" y="213"/>
                </a:moveTo>
                <a:lnTo>
                  <a:pt x="227" y="241"/>
                </a:lnTo>
                <a:lnTo>
                  <a:pt x="212" y="255"/>
                </a:lnTo>
                <a:lnTo>
                  <a:pt x="207" y="274"/>
                </a:lnTo>
                <a:lnTo>
                  <a:pt x="197" y="270"/>
                </a:lnTo>
                <a:lnTo>
                  <a:pt x="181" y="262"/>
                </a:lnTo>
                <a:lnTo>
                  <a:pt x="174" y="223"/>
                </a:lnTo>
                <a:lnTo>
                  <a:pt x="159" y="219"/>
                </a:lnTo>
                <a:lnTo>
                  <a:pt x="144" y="204"/>
                </a:lnTo>
                <a:lnTo>
                  <a:pt x="129" y="186"/>
                </a:lnTo>
                <a:lnTo>
                  <a:pt x="101" y="168"/>
                </a:lnTo>
                <a:lnTo>
                  <a:pt x="86" y="172"/>
                </a:lnTo>
                <a:lnTo>
                  <a:pt x="66" y="176"/>
                </a:lnTo>
                <a:lnTo>
                  <a:pt x="54" y="200"/>
                </a:lnTo>
                <a:lnTo>
                  <a:pt x="48" y="198"/>
                </a:lnTo>
                <a:lnTo>
                  <a:pt x="44" y="168"/>
                </a:lnTo>
                <a:lnTo>
                  <a:pt x="40" y="137"/>
                </a:lnTo>
                <a:lnTo>
                  <a:pt x="29" y="125"/>
                </a:lnTo>
                <a:lnTo>
                  <a:pt x="27" y="127"/>
                </a:lnTo>
                <a:lnTo>
                  <a:pt x="32" y="119"/>
                </a:lnTo>
                <a:lnTo>
                  <a:pt x="33" y="115"/>
                </a:lnTo>
                <a:lnTo>
                  <a:pt x="29" y="102"/>
                </a:lnTo>
                <a:lnTo>
                  <a:pt x="22" y="106"/>
                </a:lnTo>
                <a:lnTo>
                  <a:pt x="21" y="107"/>
                </a:lnTo>
                <a:lnTo>
                  <a:pt x="16" y="70"/>
                </a:lnTo>
                <a:lnTo>
                  <a:pt x="19" y="68"/>
                </a:lnTo>
                <a:lnTo>
                  <a:pt x="27" y="70"/>
                </a:lnTo>
                <a:lnTo>
                  <a:pt x="36" y="78"/>
                </a:lnTo>
                <a:lnTo>
                  <a:pt x="41" y="76"/>
                </a:lnTo>
                <a:lnTo>
                  <a:pt x="42" y="72"/>
                </a:lnTo>
                <a:lnTo>
                  <a:pt x="44" y="60"/>
                </a:lnTo>
                <a:lnTo>
                  <a:pt x="27" y="31"/>
                </a:lnTo>
                <a:lnTo>
                  <a:pt x="14" y="29"/>
                </a:lnTo>
                <a:lnTo>
                  <a:pt x="14" y="58"/>
                </a:lnTo>
                <a:lnTo>
                  <a:pt x="14" y="60"/>
                </a:lnTo>
                <a:lnTo>
                  <a:pt x="3" y="23"/>
                </a:lnTo>
                <a:lnTo>
                  <a:pt x="4" y="7"/>
                </a:lnTo>
                <a:lnTo>
                  <a:pt x="0" y="0"/>
                </a:lnTo>
                <a:lnTo>
                  <a:pt x="29" y="0"/>
                </a:lnTo>
                <a:lnTo>
                  <a:pt x="26" y="25"/>
                </a:lnTo>
                <a:lnTo>
                  <a:pt x="45" y="35"/>
                </a:lnTo>
                <a:lnTo>
                  <a:pt x="65" y="47"/>
                </a:lnTo>
                <a:lnTo>
                  <a:pt x="88" y="55"/>
                </a:lnTo>
                <a:lnTo>
                  <a:pt x="85" y="35"/>
                </a:lnTo>
                <a:lnTo>
                  <a:pt x="92" y="27"/>
                </a:lnTo>
                <a:lnTo>
                  <a:pt x="107" y="2"/>
                </a:lnTo>
                <a:lnTo>
                  <a:pt x="128" y="27"/>
                </a:lnTo>
                <a:lnTo>
                  <a:pt x="141" y="64"/>
                </a:lnTo>
                <a:lnTo>
                  <a:pt x="164" y="80"/>
                </a:lnTo>
                <a:lnTo>
                  <a:pt x="178" y="92"/>
                </a:lnTo>
                <a:lnTo>
                  <a:pt x="206" y="125"/>
                </a:lnTo>
                <a:lnTo>
                  <a:pt x="235" y="157"/>
                </a:lnTo>
                <a:lnTo>
                  <a:pt x="246" y="192"/>
                </a:lnTo>
                <a:lnTo>
                  <a:pt x="240" y="202"/>
                </a:lnTo>
                <a:lnTo>
                  <a:pt x="234" y="21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02" name="Freeform 290"/>
          <p:cNvSpPr>
            <a:spLocks/>
          </p:cNvSpPr>
          <p:nvPr/>
        </p:nvSpPr>
        <p:spPr bwMode="auto">
          <a:xfrm>
            <a:off x="7768167" y="3436939"/>
            <a:ext cx="412751" cy="250825"/>
          </a:xfrm>
          <a:custGeom>
            <a:avLst/>
            <a:gdLst>
              <a:gd name="T0" fmla="*/ 2 w 227"/>
              <a:gd name="T1" fmla="*/ 142 h 326"/>
              <a:gd name="T2" fmla="*/ 0 w 227"/>
              <a:gd name="T3" fmla="*/ 148 h 326"/>
              <a:gd name="T4" fmla="*/ 0 w 227"/>
              <a:gd name="T5" fmla="*/ 167 h 326"/>
              <a:gd name="T6" fmla="*/ 8 w 227"/>
              <a:gd name="T7" fmla="*/ 175 h 326"/>
              <a:gd name="T8" fmla="*/ 6 w 227"/>
              <a:gd name="T9" fmla="*/ 183 h 326"/>
              <a:gd name="T10" fmla="*/ 10 w 227"/>
              <a:gd name="T11" fmla="*/ 214 h 326"/>
              <a:gd name="T12" fmla="*/ 13 w 227"/>
              <a:gd name="T13" fmla="*/ 244 h 326"/>
              <a:gd name="T14" fmla="*/ 30 w 227"/>
              <a:gd name="T15" fmla="*/ 255 h 326"/>
              <a:gd name="T16" fmla="*/ 33 w 227"/>
              <a:gd name="T17" fmla="*/ 267 h 326"/>
              <a:gd name="T18" fmla="*/ 21 w 227"/>
              <a:gd name="T19" fmla="*/ 310 h 326"/>
              <a:gd name="T20" fmla="*/ 35 w 227"/>
              <a:gd name="T21" fmla="*/ 318 h 326"/>
              <a:gd name="T22" fmla="*/ 50 w 227"/>
              <a:gd name="T23" fmla="*/ 326 h 326"/>
              <a:gd name="T24" fmla="*/ 76 w 227"/>
              <a:gd name="T25" fmla="*/ 326 h 326"/>
              <a:gd name="T26" fmla="*/ 95 w 227"/>
              <a:gd name="T27" fmla="*/ 318 h 326"/>
              <a:gd name="T28" fmla="*/ 114 w 227"/>
              <a:gd name="T29" fmla="*/ 310 h 326"/>
              <a:gd name="T30" fmla="*/ 114 w 227"/>
              <a:gd name="T31" fmla="*/ 295 h 326"/>
              <a:gd name="T32" fmla="*/ 117 w 227"/>
              <a:gd name="T33" fmla="*/ 265 h 326"/>
              <a:gd name="T34" fmla="*/ 134 w 227"/>
              <a:gd name="T35" fmla="*/ 253 h 326"/>
              <a:gd name="T36" fmla="*/ 138 w 227"/>
              <a:gd name="T37" fmla="*/ 244 h 326"/>
              <a:gd name="T38" fmla="*/ 155 w 227"/>
              <a:gd name="T39" fmla="*/ 246 h 326"/>
              <a:gd name="T40" fmla="*/ 157 w 227"/>
              <a:gd name="T41" fmla="*/ 204 h 326"/>
              <a:gd name="T42" fmla="*/ 170 w 227"/>
              <a:gd name="T43" fmla="*/ 183 h 326"/>
              <a:gd name="T44" fmla="*/ 160 w 227"/>
              <a:gd name="T45" fmla="*/ 163 h 326"/>
              <a:gd name="T46" fmla="*/ 174 w 227"/>
              <a:gd name="T47" fmla="*/ 161 h 326"/>
              <a:gd name="T48" fmla="*/ 178 w 227"/>
              <a:gd name="T49" fmla="*/ 146 h 326"/>
              <a:gd name="T50" fmla="*/ 183 w 227"/>
              <a:gd name="T51" fmla="*/ 118 h 326"/>
              <a:gd name="T52" fmla="*/ 173 w 227"/>
              <a:gd name="T53" fmla="*/ 89 h 326"/>
              <a:gd name="T54" fmla="*/ 182 w 227"/>
              <a:gd name="T55" fmla="*/ 65 h 326"/>
              <a:gd name="T56" fmla="*/ 203 w 227"/>
              <a:gd name="T57" fmla="*/ 57 h 326"/>
              <a:gd name="T58" fmla="*/ 223 w 227"/>
              <a:gd name="T59" fmla="*/ 49 h 326"/>
              <a:gd name="T60" fmla="*/ 223 w 227"/>
              <a:gd name="T61" fmla="*/ 42 h 326"/>
              <a:gd name="T62" fmla="*/ 227 w 227"/>
              <a:gd name="T63" fmla="*/ 42 h 326"/>
              <a:gd name="T64" fmla="*/ 213 w 227"/>
              <a:gd name="T65" fmla="*/ 40 h 326"/>
              <a:gd name="T66" fmla="*/ 207 w 227"/>
              <a:gd name="T67" fmla="*/ 40 h 326"/>
              <a:gd name="T68" fmla="*/ 195 w 227"/>
              <a:gd name="T69" fmla="*/ 40 h 326"/>
              <a:gd name="T70" fmla="*/ 173 w 227"/>
              <a:gd name="T71" fmla="*/ 59 h 326"/>
              <a:gd name="T72" fmla="*/ 167 w 227"/>
              <a:gd name="T73" fmla="*/ 16 h 326"/>
              <a:gd name="T74" fmla="*/ 162 w 227"/>
              <a:gd name="T75" fmla="*/ 16 h 326"/>
              <a:gd name="T76" fmla="*/ 157 w 227"/>
              <a:gd name="T77" fmla="*/ 0 h 326"/>
              <a:gd name="T78" fmla="*/ 149 w 227"/>
              <a:gd name="T79" fmla="*/ 6 h 326"/>
              <a:gd name="T80" fmla="*/ 147 w 227"/>
              <a:gd name="T81" fmla="*/ 28 h 326"/>
              <a:gd name="T82" fmla="*/ 134 w 227"/>
              <a:gd name="T83" fmla="*/ 38 h 326"/>
              <a:gd name="T84" fmla="*/ 130 w 227"/>
              <a:gd name="T85" fmla="*/ 46 h 326"/>
              <a:gd name="T86" fmla="*/ 119 w 227"/>
              <a:gd name="T87" fmla="*/ 46 h 326"/>
              <a:gd name="T88" fmla="*/ 110 w 227"/>
              <a:gd name="T89" fmla="*/ 47 h 326"/>
              <a:gd name="T90" fmla="*/ 105 w 227"/>
              <a:gd name="T91" fmla="*/ 42 h 326"/>
              <a:gd name="T92" fmla="*/ 87 w 227"/>
              <a:gd name="T93" fmla="*/ 38 h 326"/>
              <a:gd name="T94" fmla="*/ 71 w 227"/>
              <a:gd name="T95" fmla="*/ 32 h 326"/>
              <a:gd name="T96" fmla="*/ 65 w 227"/>
              <a:gd name="T97" fmla="*/ 42 h 326"/>
              <a:gd name="T98" fmla="*/ 59 w 227"/>
              <a:gd name="T99" fmla="*/ 53 h 326"/>
              <a:gd name="T100" fmla="*/ 52 w 227"/>
              <a:gd name="T101" fmla="*/ 81 h 326"/>
              <a:gd name="T102" fmla="*/ 37 w 227"/>
              <a:gd name="T103" fmla="*/ 95 h 326"/>
              <a:gd name="T104" fmla="*/ 32 w 227"/>
              <a:gd name="T105" fmla="*/ 114 h 326"/>
              <a:gd name="T106" fmla="*/ 22 w 227"/>
              <a:gd name="T107" fmla="*/ 110 h 326"/>
              <a:gd name="T108" fmla="*/ 6 w 227"/>
              <a:gd name="T109" fmla="*/ 102 h 326"/>
              <a:gd name="T110" fmla="*/ 2 w 227"/>
              <a:gd name="T111" fmla="*/ 142 h 3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7"/>
              <a:gd name="T169" fmla="*/ 0 h 326"/>
              <a:gd name="T170" fmla="*/ 227 w 227"/>
              <a:gd name="T171" fmla="*/ 326 h 3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7" h="326">
                <a:moveTo>
                  <a:pt x="2" y="142"/>
                </a:moveTo>
                <a:lnTo>
                  <a:pt x="0" y="148"/>
                </a:lnTo>
                <a:lnTo>
                  <a:pt x="0" y="167"/>
                </a:lnTo>
                <a:lnTo>
                  <a:pt x="8" y="175"/>
                </a:lnTo>
                <a:lnTo>
                  <a:pt x="6" y="183"/>
                </a:lnTo>
                <a:lnTo>
                  <a:pt x="10" y="214"/>
                </a:lnTo>
                <a:lnTo>
                  <a:pt x="13" y="244"/>
                </a:lnTo>
                <a:lnTo>
                  <a:pt x="30" y="255"/>
                </a:lnTo>
                <a:lnTo>
                  <a:pt x="33" y="267"/>
                </a:lnTo>
                <a:lnTo>
                  <a:pt x="21" y="310"/>
                </a:lnTo>
                <a:lnTo>
                  <a:pt x="35" y="318"/>
                </a:lnTo>
                <a:lnTo>
                  <a:pt x="50" y="326"/>
                </a:lnTo>
                <a:lnTo>
                  <a:pt x="76" y="326"/>
                </a:lnTo>
                <a:lnTo>
                  <a:pt x="95" y="318"/>
                </a:lnTo>
                <a:lnTo>
                  <a:pt x="114" y="310"/>
                </a:lnTo>
                <a:lnTo>
                  <a:pt x="114" y="295"/>
                </a:lnTo>
                <a:lnTo>
                  <a:pt x="117" y="265"/>
                </a:lnTo>
                <a:lnTo>
                  <a:pt x="134" y="253"/>
                </a:lnTo>
                <a:lnTo>
                  <a:pt x="138" y="244"/>
                </a:lnTo>
                <a:lnTo>
                  <a:pt x="155" y="246"/>
                </a:lnTo>
                <a:lnTo>
                  <a:pt x="157" y="204"/>
                </a:lnTo>
                <a:lnTo>
                  <a:pt x="170" y="183"/>
                </a:lnTo>
                <a:lnTo>
                  <a:pt x="160" y="163"/>
                </a:lnTo>
                <a:lnTo>
                  <a:pt x="174" y="161"/>
                </a:lnTo>
                <a:lnTo>
                  <a:pt x="178" y="146"/>
                </a:lnTo>
                <a:lnTo>
                  <a:pt x="183" y="118"/>
                </a:lnTo>
                <a:lnTo>
                  <a:pt x="173" y="89"/>
                </a:lnTo>
                <a:lnTo>
                  <a:pt x="182" y="65"/>
                </a:lnTo>
                <a:lnTo>
                  <a:pt x="203" y="57"/>
                </a:lnTo>
                <a:lnTo>
                  <a:pt x="223" y="49"/>
                </a:lnTo>
                <a:lnTo>
                  <a:pt x="223" y="42"/>
                </a:lnTo>
                <a:lnTo>
                  <a:pt x="227" y="42"/>
                </a:lnTo>
                <a:lnTo>
                  <a:pt x="213" y="40"/>
                </a:lnTo>
                <a:lnTo>
                  <a:pt x="207" y="40"/>
                </a:lnTo>
                <a:lnTo>
                  <a:pt x="195" y="40"/>
                </a:lnTo>
                <a:lnTo>
                  <a:pt x="173" y="59"/>
                </a:lnTo>
                <a:lnTo>
                  <a:pt x="167" y="16"/>
                </a:lnTo>
                <a:lnTo>
                  <a:pt x="162" y="16"/>
                </a:lnTo>
                <a:lnTo>
                  <a:pt x="157" y="0"/>
                </a:lnTo>
                <a:lnTo>
                  <a:pt x="149" y="6"/>
                </a:lnTo>
                <a:lnTo>
                  <a:pt x="147" y="28"/>
                </a:lnTo>
                <a:lnTo>
                  <a:pt x="134" y="38"/>
                </a:lnTo>
                <a:lnTo>
                  <a:pt x="130" y="46"/>
                </a:lnTo>
                <a:lnTo>
                  <a:pt x="119" y="46"/>
                </a:lnTo>
                <a:lnTo>
                  <a:pt x="110" y="47"/>
                </a:lnTo>
                <a:lnTo>
                  <a:pt x="105" y="42"/>
                </a:lnTo>
                <a:lnTo>
                  <a:pt x="87" y="38"/>
                </a:lnTo>
                <a:lnTo>
                  <a:pt x="71" y="32"/>
                </a:lnTo>
                <a:lnTo>
                  <a:pt x="65" y="42"/>
                </a:lnTo>
                <a:lnTo>
                  <a:pt x="59" y="53"/>
                </a:lnTo>
                <a:lnTo>
                  <a:pt x="52" y="81"/>
                </a:lnTo>
                <a:lnTo>
                  <a:pt x="37" y="95"/>
                </a:lnTo>
                <a:lnTo>
                  <a:pt x="32" y="114"/>
                </a:lnTo>
                <a:lnTo>
                  <a:pt x="22" y="110"/>
                </a:lnTo>
                <a:lnTo>
                  <a:pt x="6" y="102"/>
                </a:lnTo>
                <a:lnTo>
                  <a:pt x="2" y="14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03" name="Freeform 291"/>
          <p:cNvSpPr>
            <a:spLocks/>
          </p:cNvSpPr>
          <p:nvPr/>
        </p:nvSpPr>
        <p:spPr bwMode="auto">
          <a:xfrm>
            <a:off x="6885517" y="3513139"/>
            <a:ext cx="65616" cy="28575"/>
          </a:xfrm>
          <a:custGeom>
            <a:avLst/>
            <a:gdLst>
              <a:gd name="T0" fmla="*/ 36 w 36"/>
              <a:gd name="T1" fmla="*/ 0 h 38"/>
              <a:gd name="T2" fmla="*/ 14 w 36"/>
              <a:gd name="T3" fmla="*/ 12 h 38"/>
              <a:gd name="T4" fmla="*/ 0 w 36"/>
              <a:gd name="T5" fmla="*/ 24 h 38"/>
              <a:gd name="T6" fmla="*/ 7 w 36"/>
              <a:gd name="T7" fmla="*/ 38 h 38"/>
              <a:gd name="T8" fmla="*/ 26 w 36"/>
              <a:gd name="T9" fmla="*/ 26 h 38"/>
              <a:gd name="T10" fmla="*/ 26 w 36"/>
              <a:gd name="T11" fmla="*/ 20 h 38"/>
              <a:gd name="T12" fmla="*/ 36 w 36"/>
              <a:gd name="T13" fmla="*/ 0 h 38"/>
              <a:gd name="T14" fmla="*/ 0 60000 65536"/>
              <a:gd name="T15" fmla="*/ 0 60000 65536"/>
              <a:gd name="T16" fmla="*/ 0 60000 65536"/>
              <a:gd name="T17" fmla="*/ 0 60000 65536"/>
              <a:gd name="T18" fmla="*/ 0 60000 65536"/>
              <a:gd name="T19" fmla="*/ 0 60000 65536"/>
              <a:gd name="T20" fmla="*/ 0 60000 65536"/>
              <a:gd name="T21" fmla="*/ 0 w 36"/>
              <a:gd name="T22" fmla="*/ 0 h 38"/>
              <a:gd name="T23" fmla="*/ 36 w 3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8">
                <a:moveTo>
                  <a:pt x="36" y="0"/>
                </a:moveTo>
                <a:lnTo>
                  <a:pt x="14" y="12"/>
                </a:lnTo>
                <a:lnTo>
                  <a:pt x="0" y="24"/>
                </a:lnTo>
                <a:lnTo>
                  <a:pt x="7" y="38"/>
                </a:lnTo>
                <a:lnTo>
                  <a:pt x="26" y="26"/>
                </a:lnTo>
                <a:lnTo>
                  <a:pt x="26" y="20"/>
                </a:lnTo>
                <a:lnTo>
                  <a:pt x="36"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35" name="Line 292"/>
          <p:cNvSpPr>
            <a:spLocks noChangeShapeType="1"/>
          </p:cNvSpPr>
          <p:nvPr/>
        </p:nvSpPr>
        <p:spPr bwMode="auto">
          <a:xfrm>
            <a:off x="8161867" y="3479801"/>
            <a:ext cx="6351" cy="3175"/>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36" name="Line 293"/>
          <p:cNvSpPr>
            <a:spLocks noChangeShapeType="1"/>
          </p:cNvSpPr>
          <p:nvPr/>
        </p:nvSpPr>
        <p:spPr bwMode="auto">
          <a:xfrm>
            <a:off x="8166100" y="3479800"/>
            <a:ext cx="0" cy="7938"/>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37" name="Line 294"/>
          <p:cNvSpPr>
            <a:spLocks noChangeShapeType="1"/>
          </p:cNvSpPr>
          <p:nvPr/>
        </p:nvSpPr>
        <p:spPr bwMode="auto">
          <a:xfrm flipH="1">
            <a:off x="8157633" y="3487738"/>
            <a:ext cx="8467" cy="4762"/>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38" name="Line 295"/>
          <p:cNvSpPr>
            <a:spLocks noChangeShapeType="1"/>
          </p:cNvSpPr>
          <p:nvPr/>
        </p:nvSpPr>
        <p:spPr bwMode="auto">
          <a:xfrm flipH="1">
            <a:off x="8147051" y="3489325"/>
            <a:ext cx="12700" cy="6350"/>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39" name="Line 296"/>
          <p:cNvSpPr>
            <a:spLocks noChangeShapeType="1"/>
          </p:cNvSpPr>
          <p:nvPr/>
        </p:nvSpPr>
        <p:spPr bwMode="auto">
          <a:xfrm flipH="1">
            <a:off x="8144934" y="3492501"/>
            <a:ext cx="6351" cy="4763"/>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40" name="Line 297"/>
          <p:cNvSpPr>
            <a:spLocks noChangeShapeType="1"/>
          </p:cNvSpPr>
          <p:nvPr/>
        </p:nvSpPr>
        <p:spPr bwMode="auto">
          <a:xfrm flipH="1">
            <a:off x="8138584" y="3495675"/>
            <a:ext cx="6349" cy="7938"/>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41" name="Line 298"/>
          <p:cNvSpPr>
            <a:spLocks noChangeShapeType="1"/>
          </p:cNvSpPr>
          <p:nvPr/>
        </p:nvSpPr>
        <p:spPr bwMode="auto">
          <a:xfrm flipH="1">
            <a:off x="8138584" y="3503613"/>
            <a:ext cx="0" cy="6350"/>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42" name="Line 299"/>
          <p:cNvSpPr>
            <a:spLocks noChangeShapeType="1"/>
          </p:cNvSpPr>
          <p:nvPr/>
        </p:nvSpPr>
        <p:spPr bwMode="auto">
          <a:xfrm>
            <a:off x="8138585" y="3509964"/>
            <a:ext cx="2116" cy="7937"/>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43" name="Line 300"/>
          <p:cNvSpPr>
            <a:spLocks noChangeShapeType="1"/>
          </p:cNvSpPr>
          <p:nvPr/>
        </p:nvSpPr>
        <p:spPr bwMode="auto">
          <a:xfrm>
            <a:off x="8140701" y="3517900"/>
            <a:ext cx="4233" cy="3175"/>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44" name="Line 301"/>
          <p:cNvSpPr>
            <a:spLocks noChangeShapeType="1"/>
          </p:cNvSpPr>
          <p:nvPr/>
        </p:nvSpPr>
        <p:spPr bwMode="auto">
          <a:xfrm>
            <a:off x="8157633" y="3546476"/>
            <a:ext cx="0" cy="9525"/>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45" name="Line 302"/>
          <p:cNvSpPr>
            <a:spLocks noChangeShapeType="1"/>
          </p:cNvSpPr>
          <p:nvPr/>
        </p:nvSpPr>
        <p:spPr bwMode="auto">
          <a:xfrm>
            <a:off x="8157634" y="3554414"/>
            <a:ext cx="14817" cy="9525"/>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46" name="Line 303"/>
          <p:cNvSpPr>
            <a:spLocks noChangeShapeType="1"/>
          </p:cNvSpPr>
          <p:nvPr/>
        </p:nvSpPr>
        <p:spPr bwMode="auto">
          <a:xfrm>
            <a:off x="8172451" y="3562350"/>
            <a:ext cx="10583" cy="6350"/>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47" name="Line 304"/>
          <p:cNvSpPr>
            <a:spLocks noChangeShapeType="1"/>
          </p:cNvSpPr>
          <p:nvPr/>
        </p:nvSpPr>
        <p:spPr bwMode="auto">
          <a:xfrm>
            <a:off x="8180918" y="3568700"/>
            <a:ext cx="2116" cy="7938"/>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48" name="Line 305"/>
          <p:cNvSpPr>
            <a:spLocks noChangeShapeType="1"/>
          </p:cNvSpPr>
          <p:nvPr/>
        </p:nvSpPr>
        <p:spPr bwMode="auto">
          <a:xfrm>
            <a:off x="8180918" y="3575050"/>
            <a:ext cx="2116" cy="9525"/>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49" name="Line 306"/>
          <p:cNvSpPr>
            <a:spLocks noChangeShapeType="1"/>
          </p:cNvSpPr>
          <p:nvPr/>
        </p:nvSpPr>
        <p:spPr bwMode="auto">
          <a:xfrm>
            <a:off x="8183034" y="3581400"/>
            <a:ext cx="16933" cy="6350"/>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50" name="Line 307"/>
          <p:cNvSpPr>
            <a:spLocks noChangeShapeType="1"/>
          </p:cNvSpPr>
          <p:nvPr/>
        </p:nvSpPr>
        <p:spPr bwMode="auto">
          <a:xfrm>
            <a:off x="8195734" y="3587750"/>
            <a:ext cx="4233" cy="0"/>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51" name="Line 308"/>
          <p:cNvSpPr>
            <a:spLocks noChangeShapeType="1"/>
          </p:cNvSpPr>
          <p:nvPr/>
        </p:nvSpPr>
        <p:spPr bwMode="auto">
          <a:xfrm flipV="1">
            <a:off x="8346017" y="3554413"/>
            <a:ext cx="14816" cy="7937"/>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52" name="Line 309"/>
          <p:cNvSpPr>
            <a:spLocks noChangeShapeType="1"/>
          </p:cNvSpPr>
          <p:nvPr/>
        </p:nvSpPr>
        <p:spPr bwMode="auto">
          <a:xfrm flipV="1">
            <a:off x="8356600" y="3541713"/>
            <a:ext cx="6351" cy="12700"/>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53" name="Line 310"/>
          <p:cNvSpPr>
            <a:spLocks noChangeShapeType="1"/>
          </p:cNvSpPr>
          <p:nvPr/>
        </p:nvSpPr>
        <p:spPr bwMode="auto">
          <a:xfrm flipV="1">
            <a:off x="8362952" y="3516313"/>
            <a:ext cx="4233" cy="25400"/>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54" name="Line 311"/>
          <p:cNvSpPr>
            <a:spLocks noChangeShapeType="1"/>
          </p:cNvSpPr>
          <p:nvPr/>
        </p:nvSpPr>
        <p:spPr bwMode="auto">
          <a:xfrm flipH="1" flipV="1">
            <a:off x="8354485" y="3513138"/>
            <a:ext cx="12700" cy="4762"/>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55" name="Line 312"/>
          <p:cNvSpPr>
            <a:spLocks noChangeShapeType="1"/>
          </p:cNvSpPr>
          <p:nvPr/>
        </p:nvSpPr>
        <p:spPr bwMode="auto">
          <a:xfrm flipH="1">
            <a:off x="8312151" y="3508375"/>
            <a:ext cx="6349" cy="0"/>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08856" name="Line 313"/>
          <p:cNvSpPr>
            <a:spLocks noChangeShapeType="1"/>
          </p:cNvSpPr>
          <p:nvPr/>
        </p:nvSpPr>
        <p:spPr bwMode="auto">
          <a:xfrm flipH="1">
            <a:off x="8290984" y="3508376"/>
            <a:ext cx="23283" cy="9525"/>
          </a:xfrm>
          <a:prstGeom prst="line">
            <a:avLst/>
          </a:prstGeom>
          <a:noFill/>
          <a:ln w="1588">
            <a:solidFill>
              <a:srgbClr val="000000"/>
            </a:solidFill>
            <a:round/>
            <a:headEnd/>
            <a:tailEnd/>
          </a:ln>
          <a:effectLst>
            <a:prstShdw prst="shdw17" dist="17961" dir="2700000">
              <a:srgbClr val="000000">
                <a:alpha val="74998"/>
              </a:srgbClr>
            </a:prstShdw>
          </a:effectLst>
          <a:extLst>
            <a:ext uri="{909E8E84-426E-40DD-AFC4-6F175D3DCCD1}">
              <a14:hiddenFill xmlns:a14="http://schemas.microsoft.com/office/drawing/2010/main">
                <a:noFill/>
              </a14:hiddenFill>
            </a:ext>
          </a:extLst>
        </p:spPr>
        <p:txBody>
          <a:bodyPr/>
          <a:lstStyle/>
          <a:p>
            <a:endParaRPr lang="en-US"/>
          </a:p>
        </p:txBody>
      </p:sp>
      <p:sp>
        <p:nvSpPr>
          <p:cNvPr id="1344826" name="Freeform 314"/>
          <p:cNvSpPr>
            <a:spLocks/>
          </p:cNvSpPr>
          <p:nvPr/>
        </p:nvSpPr>
        <p:spPr bwMode="auto">
          <a:xfrm>
            <a:off x="6976534" y="3541713"/>
            <a:ext cx="40217" cy="42862"/>
          </a:xfrm>
          <a:custGeom>
            <a:avLst/>
            <a:gdLst>
              <a:gd name="T0" fmla="*/ 20 w 22"/>
              <a:gd name="T1" fmla="*/ 29 h 57"/>
              <a:gd name="T2" fmla="*/ 9 w 22"/>
              <a:gd name="T3" fmla="*/ 51 h 57"/>
              <a:gd name="T4" fmla="*/ 0 w 22"/>
              <a:gd name="T5" fmla="*/ 57 h 57"/>
              <a:gd name="T6" fmla="*/ 7 w 22"/>
              <a:gd name="T7" fmla="*/ 27 h 57"/>
              <a:gd name="T8" fmla="*/ 12 w 22"/>
              <a:gd name="T9" fmla="*/ 0 h 57"/>
              <a:gd name="T10" fmla="*/ 22 w 22"/>
              <a:gd name="T11" fmla="*/ 8 h 57"/>
              <a:gd name="T12" fmla="*/ 20 w 22"/>
              <a:gd name="T13" fmla="*/ 29 h 57"/>
              <a:gd name="T14" fmla="*/ 0 60000 65536"/>
              <a:gd name="T15" fmla="*/ 0 60000 65536"/>
              <a:gd name="T16" fmla="*/ 0 60000 65536"/>
              <a:gd name="T17" fmla="*/ 0 60000 65536"/>
              <a:gd name="T18" fmla="*/ 0 60000 65536"/>
              <a:gd name="T19" fmla="*/ 0 60000 65536"/>
              <a:gd name="T20" fmla="*/ 0 60000 65536"/>
              <a:gd name="T21" fmla="*/ 0 w 22"/>
              <a:gd name="T22" fmla="*/ 0 h 57"/>
              <a:gd name="T23" fmla="*/ 22 w 22"/>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57">
                <a:moveTo>
                  <a:pt x="20" y="29"/>
                </a:moveTo>
                <a:lnTo>
                  <a:pt x="9" y="51"/>
                </a:lnTo>
                <a:lnTo>
                  <a:pt x="0" y="57"/>
                </a:lnTo>
                <a:lnTo>
                  <a:pt x="7" y="27"/>
                </a:lnTo>
                <a:lnTo>
                  <a:pt x="12" y="0"/>
                </a:lnTo>
                <a:lnTo>
                  <a:pt x="22" y="8"/>
                </a:lnTo>
                <a:lnTo>
                  <a:pt x="20" y="2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27" name="Freeform 315"/>
          <p:cNvSpPr>
            <a:spLocks/>
          </p:cNvSpPr>
          <p:nvPr/>
        </p:nvSpPr>
        <p:spPr bwMode="auto">
          <a:xfrm>
            <a:off x="6991351" y="3471864"/>
            <a:ext cx="188383" cy="136525"/>
          </a:xfrm>
          <a:custGeom>
            <a:avLst/>
            <a:gdLst>
              <a:gd name="T0" fmla="*/ 66 w 104"/>
              <a:gd name="T1" fmla="*/ 13 h 176"/>
              <a:gd name="T2" fmla="*/ 40 w 104"/>
              <a:gd name="T3" fmla="*/ 11 h 176"/>
              <a:gd name="T4" fmla="*/ 15 w 104"/>
              <a:gd name="T5" fmla="*/ 15 h 176"/>
              <a:gd name="T6" fmla="*/ 8 w 104"/>
              <a:gd name="T7" fmla="*/ 19 h 176"/>
              <a:gd name="T8" fmla="*/ 8 w 104"/>
              <a:gd name="T9" fmla="*/ 35 h 176"/>
              <a:gd name="T10" fmla="*/ 2 w 104"/>
              <a:gd name="T11" fmla="*/ 47 h 176"/>
              <a:gd name="T12" fmla="*/ 0 w 104"/>
              <a:gd name="T13" fmla="*/ 45 h 176"/>
              <a:gd name="T14" fmla="*/ 4 w 104"/>
              <a:gd name="T15" fmla="*/ 92 h 176"/>
              <a:gd name="T16" fmla="*/ 14 w 104"/>
              <a:gd name="T17" fmla="*/ 100 h 176"/>
              <a:gd name="T18" fmla="*/ 12 w 104"/>
              <a:gd name="T19" fmla="*/ 121 h 176"/>
              <a:gd name="T20" fmla="*/ 1 w 104"/>
              <a:gd name="T21" fmla="*/ 143 h 176"/>
              <a:gd name="T22" fmla="*/ 2 w 104"/>
              <a:gd name="T23" fmla="*/ 160 h 176"/>
              <a:gd name="T24" fmla="*/ 24 w 104"/>
              <a:gd name="T25" fmla="*/ 176 h 176"/>
              <a:gd name="T26" fmla="*/ 39 w 104"/>
              <a:gd name="T27" fmla="*/ 156 h 176"/>
              <a:gd name="T28" fmla="*/ 55 w 104"/>
              <a:gd name="T29" fmla="*/ 139 h 176"/>
              <a:gd name="T30" fmla="*/ 72 w 104"/>
              <a:gd name="T31" fmla="*/ 119 h 176"/>
              <a:gd name="T32" fmla="*/ 90 w 104"/>
              <a:gd name="T33" fmla="*/ 100 h 176"/>
              <a:gd name="T34" fmla="*/ 90 w 104"/>
              <a:gd name="T35" fmla="*/ 66 h 176"/>
              <a:gd name="T36" fmla="*/ 89 w 104"/>
              <a:gd name="T37" fmla="*/ 31 h 176"/>
              <a:gd name="T38" fmla="*/ 104 w 104"/>
              <a:gd name="T39" fmla="*/ 3 h 176"/>
              <a:gd name="T40" fmla="*/ 100 w 104"/>
              <a:gd name="T41" fmla="*/ 0 h 176"/>
              <a:gd name="T42" fmla="*/ 82 w 104"/>
              <a:gd name="T43" fmla="*/ 7 h 176"/>
              <a:gd name="T44" fmla="*/ 66 w 104"/>
              <a:gd name="T45" fmla="*/ 13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76"/>
              <a:gd name="T71" fmla="*/ 104 w 10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76">
                <a:moveTo>
                  <a:pt x="66" y="13"/>
                </a:moveTo>
                <a:lnTo>
                  <a:pt x="40" y="11"/>
                </a:lnTo>
                <a:lnTo>
                  <a:pt x="15" y="15"/>
                </a:lnTo>
                <a:lnTo>
                  <a:pt x="8" y="19"/>
                </a:lnTo>
                <a:lnTo>
                  <a:pt x="8" y="35"/>
                </a:lnTo>
                <a:lnTo>
                  <a:pt x="2" y="47"/>
                </a:lnTo>
                <a:lnTo>
                  <a:pt x="0" y="45"/>
                </a:lnTo>
                <a:lnTo>
                  <a:pt x="4" y="92"/>
                </a:lnTo>
                <a:lnTo>
                  <a:pt x="14" y="100"/>
                </a:lnTo>
                <a:lnTo>
                  <a:pt x="12" y="121"/>
                </a:lnTo>
                <a:lnTo>
                  <a:pt x="1" y="143"/>
                </a:lnTo>
                <a:lnTo>
                  <a:pt x="2" y="160"/>
                </a:lnTo>
                <a:lnTo>
                  <a:pt x="24" y="176"/>
                </a:lnTo>
                <a:lnTo>
                  <a:pt x="39" y="156"/>
                </a:lnTo>
                <a:lnTo>
                  <a:pt x="55" y="139"/>
                </a:lnTo>
                <a:lnTo>
                  <a:pt x="72" y="119"/>
                </a:lnTo>
                <a:lnTo>
                  <a:pt x="90" y="100"/>
                </a:lnTo>
                <a:lnTo>
                  <a:pt x="90" y="66"/>
                </a:lnTo>
                <a:lnTo>
                  <a:pt x="89" y="31"/>
                </a:lnTo>
                <a:lnTo>
                  <a:pt x="104" y="3"/>
                </a:lnTo>
                <a:lnTo>
                  <a:pt x="100" y="0"/>
                </a:lnTo>
                <a:lnTo>
                  <a:pt x="82" y="7"/>
                </a:lnTo>
                <a:lnTo>
                  <a:pt x="66" y="1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28" name="Freeform 316"/>
          <p:cNvSpPr>
            <a:spLocks/>
          </p:cNvSpPr>
          <p:nvPr/>
        </p:nvSpPr>
        <p:spPr bwMode="auto">
          <a:xfrm>
            <a:off x="7929034" y="3344863"/>
            <a:ext cx="260351" cy="139700"/>
          </a:xfrm>
          <a:custGeom>
            <a:avLst/>
            <a:gdLst>
              <a:gd name="T0" fmla="*/ 119 w 143"/>
              <a:gd name="T1" fmla="*/ 159 h 178"/>
              <a:gd name="T2" fmla="*/ 107 w 143"/>
              <a:gd name="T3" fmla="*/ 159 h 178"/>
              <a:gd name="T4" fmla="*/ 85 w 143"/>
              <a:gd name="T5" fmla="*/ 178 h 178"/>
              <a:gd name="T6" fmla="*/ 79 w 143"/>
              <a:gd name="T7" fmla="*/ 135 h 178"/>
              <a:gd name="T8" fmla="*/ 74 w 143"/>
              <a:gd name="T9" fmla="*/ 135 h 178"/>
              <a:gd name="T10" fmla="*/ 69 w 143"/>
              <a:gd name="T11" fmla="*/ 119 h 178"/>
              <a:gd name="T12" fmla="*/ 61 w 143"/>
              <a:gd name="T13" fmla="*/ 125 h 178"/>
              <a:gd name="T14" fmla="*/ 59 w 143"/>
              <a:gd name="T15" fmla="*/ 147 h 178"/>
              <a:gd name="T16" fmla="*/ 46 w 143"/>
              <a:gd name="T17" fmla="*/ 157 h 178"/>
              <a:gd name="T18" fmla="*/ 42 w 143"/>
              <a:gd name="T19" fmla="*/ 165 h 178"/>
              <a:gd name="T20" fmla="*/ 31 w 143"/>
              <a:gd name="T21" fmla="*/ 165 h 178"/>
              <a:gd name="T22" fmla="*/ 22 w 143"/>
              <a:gd name="T23" fmla="*/ 166 h 178"/>
              <a:gd name="T24" fmla="*/ 17 w 143"/>
              <a:gd name="T25" fmla="*/ 161 h 178"/>
              <a:gd name="T26" fmla="*/ 20 w 143"/>
              <a:gd name="T27" fmla="*/ 137 h 178"/>
              <a:gd name="T28" fmla="*/ 25 w 143"/>
              <a:gd name="T29" fmla="*/ 114 h 178"/>
              <a:gd name="T30" fmla="*/ 20 w 143"/>
              <a:gd name="T31" fmla="*/ 100 h 178"/>
              <a:gd name="T32" fmla="*/ 8 w 143"/>
              <a:gd name="T33" fmla="*/ 88 h 178"/>
              <a:gd name="T34" fmla="*/ 0 w 143"/>
              <a:gd name="T35" fmla="*/ 72 h 178"/>
              <a:gd name="T36" fmla="*/ 18 w 143"/>
              <a:gd name="T37" fmla="*/ 47 h 178"/>
              <a:gd name="T38" fmla="*/ 35 w 143"/>
              <a:gd name="T39" fmla="*/ 19 h 178"/>
              <a:gd name="T40" fmla="*/ 48 w 143"/>
              <a:gd name="T41" fmla="*/ 0 h 178"/>
              <a:gd name="T42" fmla="*/ 71 w 143"/>
              <a:gd name="T43" fmla="*/ 4 h 178"/>
              <a:gd name="T44" fmla="*/ 89 w 143"/>
              <a:gd name="T45" fmla="*/ 23 h 178"/>
              <a:gd name="T46" fmla="*/ 68 w 143"/>
              <a:gd name="T47" fmla="*/ 37 h 178"/>
              <a:gd name="T48" fmla="*/ 48 w 143"/>
              <a:gd name="T49" fmla="*/ 49 h 178"/>
              <a:gd name="T50" fmla="*/ 49 w 143"/>
              <a:gd name="T51" fmla="*/ 72 h 178"/>
              <a:gd name="T52" fmla="*/ 78 w 143"/>
              <a:gd name="T53" fmla="*/ 78 h 178"/>
              <a:gd name="T54" fmla="*/ 107 w 143"/>
              <a:gd name="T55" fmla="*/ 84 h 178"/>
              <a:gd name="T56" fmla="*/ 116 w 143"/>
              <a:gd name="T57" fmla="*/ 114 h 178"/>
              <a:gd name="T58" fmla="*/ 132 w 143"/>
              <a:gd name="T59" fmla="*/ 117 h 178"/>
              <a:gd name="T60" fmla="*/ 143 w 143"/>
              <a:gd name="T61" fmla="*/ 159 h 178"/>
              <a:gd name="T62" fmla="*/ 140 w 143"/>
              <a:gd name="T63" fmla="*/ 161 h 178"/>
              <a:gd name="T64" fmla="*/ 139 w 143"/>
              <a:gd name="T65" fmla="*/ 161 h 178"/>
              <a:gd name="T66" fmla="*/ 125 w 143"/>
              <a:gd name="T67" fmla="*/ 159 h 178"/>
              <a:gd name="T68" fmla="*/ 119 w 143"/>
              <a:gd name="T69" fmla="*/ 159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178"/>
              <a:gd name="T107" fmla="*/ 143 w 143"/>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178">
                <a:moveTo>
                  <a:pt x="119" y="159"/>
                </a:moveTo>
                <a:lnTo>
                  <a:pt x="107" y="159"/>
                </a:lnTo>
                <a:lnTo>
                  <a:pt x="85" y="178"/>
                </a:lnTo>
                <a:lnTo>
                  <a:pt x="79" y="135"/>
                </a:lnTo>
                <a:lnTo>
                  <a:pt x="74" y="135"/>
                </a:lnTo>
                <a:lnTo>
                  <a:pt x="69" y="119"/>
                </a:lnTo>
                <a:lnTo>
                  <a:pt x="61" y="125"/>
                </a:lnTo>
                <a:lnTo>
                  <a:pt x="59" y="147"/>
                </a:lnTo>
                <a:lnTo>
                  <a:pt x="46" y="157"/>
                </a:lnTo>
                <a:lnTo>
                  <a:pt x="42" y="165"/>
                </a:lnTo>
                <a:lnTo>
                  <a:pt x="31" y="165"/>
                </a:lnTo>
                <a:lnTo>
                  <a:pt x="22" y="166"/>
                </a:lnTo>
                <a:lnTo>
                  <a:pt x="17" y="161"/>
                </a:lnTo>
                <a:lnTo>
                  <a:pt x="20" y="137"/>
                </a:lnTo>
                <a:lnTo>
                  <a:pt x="25" y="114"/>
                </a:lnTo>
                <a:lnTo>
                  <a:pt x="20" y="100"/>
                </a:lnTo>
                <a:lnTo>
                  <a:pt x="8" y="88"/>
                </a:lnTo>
                <a:lnTo>
                  <a:pt x="0" y="72"/>
                </a:lnTo>
                <a:lnTo>
                  <a:pt x="18" y="47"/>
                </a:lnTo>
                <a:lnTo>
                  <a:pt x="35" y="19"/>
                </a:lnTo>
                <a:lnTo>
                  <a:pt x="48" y="0"/>
                </a:lnTo>
                <a:lnTo>
                  <a:pt x="71" y="4"/>
                </a:lnTo>
                <a:lnTo>
                  <a:pt x="89" y="23"/>
                </a:lnTo>
                <a:lnTo>
                  <a:pt x="68" y="37"/>
                </a:lnTo>
                <a:lnTo>
                  <a:pt x="48" y="49"/>
                </a:lnTo>
                <a:lnTo>
                  <a:pt x="49" y="72"/>
                </a:lnTo>
                <a:lnTo>
                  <a:pt x="78" y="78"/>
                </a:lnTo>
                <a:lnTo>
                  <a:pt x="107" y="84"/>
                </a:lnTo>
                <a:lnTo>
                  <a:pt x="116" y="114"/>
                </a:lnTo>
                <a:lnTo>
                  <a:pt x="132" y="117"/>
                </a:lnTo>
                <a:lnTo>
                  <a:pt x="143" y="159"/>
                </a:lnTo>
                <a:lnTo>
                  <a:pt x="140" y="161"/>
                </a:lnTo>
                <a:lnTo>
                  <a:pt x="139" y="161"/>
                </a:lnTo>
                <a:lnTo>
                  <a:pt x="125" y="159"/>
                </a:lnTo>
                <a:lnTo>
                  <a:pt x="119" y="15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29" name="Freeform 317"/>
          <p:cNvSpPr>
            <a:spLocks/>
          </p:cNvSpPr>
          <p:nvPr/>
        </p:nvSpPr>
        <p:spPr bwMode="auto">
          <a:xfrm>
            <a:off x="7533217" y="3228975"/>
            <a:ext cx="482600" cy="241300"/>
          </a:xfrm>
          <a:custGeom>
            <a:avLst/>
            <a:gdLst>
              <a:gd name="T0" fmla="*/ 189 w 265"/>
              <a:gd name="T1" fmla="*/ 267 h 312"/>
              <a:gd name="T2" fmla="*/ 160 w 265"/>
              <a:gd name="T3" fmla="*/ 235 h 312"/>
              <a:gd name="T4" fmla="*/ 132 w 265"/>
              <a:gd name="T5" fmla="*/ 202 h 312"/>
              <a:gd name="T6" fmla="*/ 118 w 265"/>
              <a:gd name="T7" fmla="*/ 190 h 312"/>
              <a:gd name="T8" fmla="*/ 95 w 265"/>
              <a:gd name="T9" fmla="*/ 174 h 312"/>
              <a:gd name="T10" fmla="*/ 82 w 265"/>
              <a:gd name="T11" fmla="*/ 137 h 312"/>
              <a:gd name="T12" fmla="*/ 61 w 265"/>
              <a:gd name="T13" fmla="*/ 112 h 312"/>
              <a:gd name="T14" fmla="*/ 46 w 265"/>
              <a:gd name="T15" fmla="*/ 137 h 312"/>
              <a:gd name="T16" fmla="*/ 39 w 265"/>
              <a:gd name="T17" fmla="*/ 145 h 312"/>
              <a:gd name="T18" fmla="*/ 42 w 265"/>
              <a:gd name="T19" fmla="*/ 165 h 312"/>
              <a:gd name="T20" fmla="*/ 19 w 265"/>
              <a:gd name="T21" fmla="*/ 157 h 312"/>
              <a:gd name="T22" fmla="*/ 15 w 265"/>
              <a:gd name="T23" fmla="*/ 123 h 312"/>
              <a:gd name="T24" fmla="*/ 10 w 265"/>
              <a:gd name="T25" fmla="*/ 92 h 312"/>
              <a:gd name="T26" fmla="*/ 6 w 265"/>
              <a:gd name="T27" fmla="*/ 59 h 312"/>
              <a:gd name="T28" fmla="*/ 0 w 265"/>
              <a:gd name="T29" fmla="*/ 27 h 312"/>
              <a:gd name="T30" fmla="*/ 21 w 265"/>
              <a:gd name="T31" fmla="*/ 13 h 312"/>
              <a:gd name="T32" fmla="*/ 41 w 265"/>
              <a:gd name="T33" fmla="*/ 0 h 312"/>
              <a:gd name="T34" fmla="*/ 63 w 265"/>
              <a:gd name="T35" fmla="*/ 19 h 312"/>
              <a:gd name="T36" fmla="*/ 84 w 265"/>
              <a:gd name="T37" fmla="*/ 39 h 312"/>
              <a:gd name="T38" fmla="*/ 101 w 265"/>
              <a:gd name="T39" fmla="*/ 76 h 312"/>
              <a:gd name="T40" fmla="*/ 118 w 265"/>
              <a:gd name="T41" fmla="*/ 78 h 312"/>
              <a:gd name="T42" fmla="*/ 136 w 265"/>
              <a:gd name="T43" fmla="*/ 80 h 312"/>
              <a:gd name="T44" fmla="*/ 152 w 265"/>
              <a:gd name="T45" fmla="*/ 82 h 312"/>
              <a:gd name="T46" fmla="*/ 170 w 265"/>
              <a:gd name="T47" fmla="*/ 84 h 312"/>
              <a:gd name="T48" fmla="*/ 188 w 265"/>
              <a:gd name="T49" fmla="*/ 108 h 312"/>
              <a:gd name="T50" fmla="*/ 190 w 265"/>
              <a:gd name="T51" fmla="*/ 135 h 312"/>
              <a:gd name="T52" fmla="*/ 205 w 265"/>
              <a:gd name="T53" fmla="*/ 151 h 312"/>
              <a:gd name="T54" fmla="*/ 222 w 265"/>
              <a:gd name="T55" fmla="*/ 165 h 312"/>
              <a:gd name="T56" fmla="*/ 237 w 265"/>
              <a:gd name="T57" fmla="*/ 145 h 312"/>
              <a:gd name="T58" fmla="*/ 253 w 265"/>
              <a:gd name="T59" fmla="*/ 123 h 312"/>
              <a:gd name="T60" fmla="*/ 265 w 265"/>
              <a:gd name="T61" fmla="*/ 151 h 312"/>
              <a:gd name="T62" fmla="*/ 252 w 265"/>
              <a:gd name="T63" fmla="*/ 170 h 312"/>
              <a:gd name="T64" fmla="*/ 235 w 265"/>
              <a:gd name="T65" fmla="*/ 198 h 312"/>
              <a:gd name="T66" fmla="*/ 217 w 265"/>
              <a:gd name="T67" fmla="*/ 223 h 312"/>
              <a:gd name="T68" fmla="*/ 225 w 265"/>
              <a:gd name="T69" fmla="*/ 239 h 312"/>
              <a:gd name="T70" fmla="*/ 237 w 265"/>
              <a:gd name="T71" fmla="*/ 251 h 312"/>
              <a:gd name="T72" fmla="*/ 242 w 265"/>
              <a:gd name="T73" fmla="*/ 265 h 312"/>
              <a:gd name="T74" fmla="*/ 237 w 265"/>
              <a:gd name="T75" fmla="*/ 288 h 312"/>
              <a:gd name="T76" fmla="*/ 234 w 265"/>
              <a:gd name="T77" fmla="*/ 312 h 312"/>
              <a:gd name="T78" fmla="*/ 216 w 265"/>
              <a:gd name="T79" fmla="*/ 308 h 312"/>
              <a:gd name="T80" fmla="*/ 200 w 265"/>
              <a:gd name="T81" fmla="*/ 302 h 312"/>
              <a:gd name="T82" fmla="*/ 189 w 265"/>
              <a:gd name="T83" fmla="*/ 267 h 3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5"/>
              <a:gd name="T127" fmla="*/ 0 h 312"/>
              <a:gd name="T128" fmla="*/ 265 w 265"/>
              <a:gd name="T129" fmla="*/ 312 h 3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5" h="312">
                <a:moveTo>
                  <a:pt x="189" y="267"/>
                </a:moveTo>
                <a:lnTo>
                  <a:pt x="160" y="235"/>
                </a:lnTo>
                <a:lnTo>
                  <a:pt x="132" y="202"/>
                </a:lnTo>
                <a:lnTo>
                  <a:pt x="118" y="190"/>
                </a:lnTo>
                <a:lnTo>
                  <a:pt x="95" y="174"/>
                </a:lnTo>
                <a:lnTo>
                  <a:pt x="82" y="137"/>
                </a:lnTo>
                <a:lnTo>
                  <a:pt x="61" y="112"/>
                </a:lnTo>
                <a:lnTo>
                  <a:pt x="46" y="137"/>
                </a:lnTo>
                <a:lnTo>
                  <a:pt x="39" y="145"/>
                </a:lnTo>
                <a:lnTo>
                  <a:pt x="42" y="165"/>
                </a:lnTo>
                <a:lnTo>
                  <a:pt x="19" y="157"/>
                </a:lnTo>
                <a:lnTo>
                  <a:pt x="15" y="123"/>
                </a:lnTo>
                <a:lnTo>
                  <a:pt x="10" y="92"/>
                </a:lnTo>
                <a:lnTo>
                  <a:pt x="6" y="59"/>
                </a:lnTo>
                <a:lnTo>
                  <a:pt x="0" y="27"/>
                </a:lnTo>
                <a:lnTo>
                  <a:pt x="21" y="13"/>
                </a:lnTo>
                <a:lnTo>
                  <a:pt x="41" y="0"/>
                </a:lnTo>
                <a:lnTo>
                  <a:pt x="63" y="19"/>
                </a:lnTo>
                <a:lnTo>
                  <a:pt x="84" y="39"/>
                </a:lnTo>
                <a:lnTo>
                  <a:pt x="101" y="76"/>
                </a:lnTo>
                <a:lnTo>
                  <a:pt x="118" y="78"/>
                </a:lnTo>
                <a:lnTo>
                  <a:pt x="136" y="80"/>
                </a:lnTo>
                <a:lnTo>
                  <a:pt x="152" y="82"/>
                </a:lnTo>
                <a:lnTo>
                  <a:pt x="170" y="84"/>
                </a:lnTo>
                <a:lnTo>
                  <a:pt x="188" y="108"/>
                </a:lnTo>
                <a:lnTo>
                  <a:pt x="190" y="135"/>
                </a:lnTo>
                <a:lnTo>
                  <a:pt x="205" y="151"/>
                </a:lnTo>
                <a:lnTo>
                  <a:pt x="222" y="165"/>
                </a:lnTo>
                <a:lnTo>
                  <a:pt x="237" y="145"/>
                </a:lnTo>
                <a:lnTo>
                  <a:pt x="253" y="123"/>
                </a:lnTo>
                <a:lnTo>
                  <a:pt x="265" y="151"/>
                </a:lnTo>
                <a:lnTo>
                  <a:pt x="252" y="170"/>
                </a:lnTo>
                <a:lnTo>
                  <a:pt x="235" y="198"/>
                </a:lnTo>
                <a:lnTo>
                  <a:pt x="217" y="223"/>
                </a:lnTo>
                <a:lnTo>
                  <a:pt x="225" y="239"/>
                </a:lnTo>
                <a:lnTo>
                  <a:pt x="237" y="251"/>
                </a:lnTo>
                <a:lnTo>
                  <a:pt x="242" y="265"/>
                </a:lnTo>
                <a:lnTo>
                  <a:pt x="237" y="288"/>
                </a:lnTo>
                <a:lnTo>
                  <a:pt x="234" y="312"/>
                </a:lnTo>
                <a:lnTo>
                  <a:pt x="216" y="308"/>
                </a:lnTo>
                <a:lnTo>
                  <a:pt x="200" y="302"/>
                </a:lnTo>
                <a:lnTo>
                  <a:pt x="189" y="26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30" name="Freeform 318"/>
          <p:cNvSpPr>
            <a:spLocks/>
          </p:cNvSpPr>
          <p:nvPr/>
        </p:nvSpPr>
        <p:spPr bwMode="auto">
          <a:xfrm>
            <a:off x="6491817" y="3328989"/>
            <a:ext cx="76200" cy="41275"/>
          </a:xfrm>
          <a:custGeom>
            <a:avLst/>
            <a:gdLst>
              <a:gd name="T0" fmla="*/ 11 w 41"/>
              <a:gd name="T1" fmla="*/ 55 h 55"/>
              <a:gd name="T2" fmla="*/ 0 w 41"/>
              <a:gd name="T3" fmla="*/ 18 h 55"/>
              <a:gd name="T4" fmla="*/ 4 w 41"/>
              <a:gd name="T5" fmla="*/ 16 h 55"/>
              <a:gd name="T6" fmla="*/ 5 w 41"/>
              <a:gd name="T7" fmla="*/ 12 h 55"/>
              <a:gd name="T8" fmla="*/ 9 w 41"/>
              <a:gd name="T9" fmla="*/ 8 h 55"/>
              <a:gd name="T10" fmla="*/ 14 w 41"/>
              <a:gd name="T11" fmla="*/ 10 h 55"/>
              <a:gd name="T12" fmla="*/ 16 w 41"/>
              <a:gd name="T13" fmla="*/ 4 h 55"/>
              <a:gd name="T14" fmla="*/ 18 w 41"/>
              <a:gd name="T15" fmla="*/ 4 h 55"/>
              <a:gd name="T16" fmla="*/ 22 w 41"/>
              <a:gd name="T17" fmla="*/ 6 h 55"/>
              <a:gd name="T18" fmla="*/ 23 w 41"/>
              <a:gd name="T19" fmla="*/ 4 h 55"/>
              <a:gd name="T20" fmla="*/ 29 w 41"/>
              <a:gd name="T21" fmla="*/ 0 h 55"/>
              <a:gd name="T22" fmla="*/ 33 w 41"/>
              <a:gd name="T23" fmla="*/ 10 h 55"/>
              <a:gd name="T24" fmla="*/ 37 w 41"/>
              <a:gd name="T25" fmla="*/ 6 h 55"/>
              <a:gd name="T26" fmla="*/ 39 w 41"/>
              <a:gd name="T27" fmla="*/ 12 h 55"/>
              <a:gd name="T28" fmla="*/ 41 w 41"/>
              <a:gd name="T29" fmla="*/ 38 h 55"/>
              <a:gd name="T30" fmla="*/ 11 w 41"/>
              <a:gd name="T31" fmla="*/ 55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
              <a:gd name="T49" fmla="*/ 0 h 55"/>
              <a:gd name="T50" fmla="*/ 41 w 41"/>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 h="55">
                <a:moveTo>
                  <a:pt x="11" y="55"/>
                </a:moveTo>
                <a:lnTo>
                  <a:pt x="0" y="18"/>
                </a:lnTo>
                <a:lnTo>
                  <a:pt x="4" y="16"/>
                </a:lnTo>
                <a:lnTo>
                  <a:pt x="5" y="12"/>
                </a:lnTo>
                <a:lnTo>
                  <a:pt x="9" y="8"/>
                </a:lnTo>
                <a:lnTo>
                  <a:pt x="14" y="10"/>
                </a:lnTo>
                <a:lnTo>
                  <a:pt x="16" y="4"/>
                </a:lnTo>
                <a:lnTo>
                  <a:pt x="18" y="4"/>
                </a:lnTo>
                <a:lnTo>
                  <a:pt x="22" y="6"/>
                </a:lnTo>
                <a:lnTo>
                  <a:pt x="23" y="4"/>
                </a:lnTo>
                <a:lnTo>
                  <a:pt x="29" y="0"/>
                </a:lnTo>
                <a:lnTo>
                  <a:pt x="33" y="10"/>
                </a:lnTo>
                <a:lnTo>
                  <a:pt x="37" y="6"/>
                </a:lnTo>
                <a:lnTo>
                  <a:pt x="39" y="12"/>
                </a:lnTo>
                <a:lnTo>
                  <a:pt x="41" y="38"/>
                </a:lnTo>
                <a:lnTo>
                  <a:pt x="11" y="5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31" name="Freeform 319"/>
          <p:cNvSpPr>
            <a:spLocks/>
          </p:cNvSpPr>
          <p:nvPr/>
        </p:nvSpPr>
        <p:spPr bwMode="auto">
          <a:xfrm>
            <a:off x="6551084" y="3275013"/>
            <a:ext cx="177800" cy="82550"/>
          </a:xfrm>
          <a:custGeom>
            <a:avLst/>
            <a:gdLst>
              <a:gd name="T0" fmla="*/ 6 w 98"/>
              <a:gd name="T1" fmla="*/ 7 h 104"/>
              <a:gd name="T2" fmla="*/ 1 w 98"/>
              <a:gd name="T3" fmla="*/ 0 h 104"/>
              <a:gd name="T4" fmla="*/ 0 w 98"/>
              <a:gd name="T5" fmla="*/ 21 h 104"/>
              <a:gd name="T6" fmla="*/ 8 w 98"/>
              <a:gd name="T7" fmla="*/ 41 h 104"/>
              <a:gd name="T8" fmla="*/ 0 w 98"/>
              <a:gd name="T9" fmla="*/ 60 h 104"/>
              <a:gd name="T10" fmla="*/ 6 w 98"/>
              <a:gd name="T11" fmla="*/ 72 h 104"/>
              <a:gd name="T12" fmla="*/ 8 w 98"/>
              <a:gd name="T13" fmla="*/ 78 h 104"/>
              <a:gd name="T14" fmla="*/ 10 w 98"/>
              <a:gd name="T15" fmla="*/ 104 h 104"/>
              <a:gd name="T16" fmla="*/ 29 w 98"/>
              <a:gd name="T17" fmla="*/ 98 h 104"/>
              <a:gd name="T18" fmla="*/ 57 w 98"/>
              <a:gd name="T19" fmla="*/ 104 h 104"/>
              <a:gd name="T20" fmla="*/ 64 w 98"/>
              <a:gd name="T21" fmla="*/ 96 h 104"/>
              <a:gd name="T22" fmla="*/ 67 w 98"/>
              <a:gd name="T23" fmla="*/ 90 h 104"/>
              <a:gd name="T24" fmla="*/ 70 w 98"/>
              <a:gd name="T25" fmla="*/ 82 h 104"/>
              <a:gd name="T26" fmla="*/ 94 w 98"/>
              <a:gd name="T27" fmla="*/ 80 h 104"/>
              <a:gd name="T28" fmla="*/ 87 w 98"/>
              <a:gd name="T29" fmla="*/ 64 h 104"/>
              <a:gd name="T30" fmla="*/ 89 w 98"/>
              <a:gd name="T31" fmla="*/ 51 h 104"/>
              <a:gd name="T32" fmla="*/ 94 w 98"/>
              <a:gd name="T33" fmla="*/ 29 h 104"/>
              <a:gd name="T34" fmla="*/ 98 w 98"/>
              <a:gd name="T35" fmla="*/ 17 h 104"/>
              <a:gd name="T36" fmla="*/ 67 w 98"/>
              <a:gd name="T37" fmla="*/ 3 h 104"/>
              <a:gd name="T38" fmla="*/ 42 w 98"/>
              <a:gd name="T39" fmla="*/ 19 h 104"/>
              <a:gd name="T40" fmla="*/ 23 w 98"/>
              <a:gd name="T41" fmla="*/ 13 h 104"/>
              <a:gd name="T42" fmla="*/ 6 w 98"/>
              <a:gd name="T43" fmla="*/ 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
              <a:gd name="T67" fmla="*/ 0 h 104"/>
              <a:gd name="T68" fmla="*/ 98 w 98"/>
              <a:gd name="T69" fmla="*/ 104 h 1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 h="104">
                <a:moveTo>
                  <a:pt x="6" y="7"/>
                </a:moveTo>
                <a:lnTo>
                  <a:pt x="1" y="0"/>
                </a:lnTo>
                <a:lnTo>
                  <a:pt x="0" y="21"/>
                </a:lnTo>
                <a:lnTo>
                  <a:pt x="8" y="41"/>
                </a:lnTo>
                <a:lnTo>
                  <a:pt x="0" y="60"/>
                </a:lnTo>
                <a:lnTo>
                  <a:pt x="6" y="72"/>
                </a:lnTo>
                <a:lnTo>
                  <a:pt x="8" y="78"/>
                </a:lnTo>
                <a:lnTo>
                  <a:pt x="10" y="104"/>
                </a:lnTo>
                <a:lnTo>
                  <a:pt x="29" y="98"/>
                </a:lnTo>
                <a:lnTo>
                  <a:pt x="57" y="104"/>
                </a:lnTo>
                <a:lnTo>
                  <a:pt x="64" y="96"/>
                </a:lnTo>
                <a:lnTo>
                  <a:pt x="67" y="90"/>
                </a:lnTo>
                <a:lnTo>
                  <a:pt x="70" y="82"/>
                </a:lnTo>
                <a:lnTo>
                  <a:pt x="94" y="80"/>
                </a:lnTo>
                <a:lnTo>
                  <a:pt x="87" y="64"/>
                </a:lnTo>
                <a:lnTo>
                  <a:pt x="89" y="51"/>
                </a:lnTo>
                <a:lnTo>
                  <a:pt x="94" y="29"/>
                </a:lnTo>
                <a:lnTo>
                  <a:pt x="98" y="17"/>
                </a:lnTo>
                <a:lnTo>
                  <a:pt x="67" y="3"/>
                </a:lnTo>
                <a:lnTo>
                  <a:pt x="42" y="19"/>
                </a:lnTo>
                <a:lnTo>
                  <a:pt x="23" y="13"/>
                </a:lnTo>
                <a:lnTo>
                  <a:pt x="6" y="7"/>
                </a:lnTo>
                <a:close/>
              </a:path>
            </a:pathLst>
          </a:custGeom>
          <a:solidFill>
            <a:schemeClr val="tx2"/>
          </a:solidFill>
          <a:ln>
            <a:noFill/>
          </a:ln>
          <a:effectLst>
            <a:prstShdw prst="shdw17" dist="17961" dir="2700000">
              <a:srgbClr val="925500"/>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32" name="Freeform 320"/>
          <p:cNvSpPr>
            <a:spLocks/>
          </p:cNvSpPr>
          <p:nvPr/>
        </p:nvSpPr>
        <p:spPr bwMode="auto">
          <a:xfrm>
            <a:off x="6462184" y="3324226"/>
            <a:ext cx="50800" cy="79375"/>
          </a:xfrm>
          <a:custGeom>
            <a:avLst/>
            <a:gdLst>
              <a:gd name="T0" fmla="*/ 0 w 28"/>
              <a:gd name="T1" fmla="*/ 24 h 102"/>
              <a:gd name="T2" fmla="*/ 4 w 28"/>
              <a:gd name="T3" fmla="*/ 73 h 102"/>
              <a:gd name="T4" fmla="*/ 15 w 28"/>
              <a:gd name="T5" fmla="*/ 102 h 102"/>
              <a:gd name="T6" fmla="*/ 19 w 28"/>
              <a:gd name="T7" fmla="*/ 93 h 102"/>
              <a:gd name="T8" fmla="*/ 28 w 28"/>
              <a:gd name="T9" fmla="*/ 63 h 102"/>
              <a:gd name="T10" fmla="*/ 28 w 28"/>
              <a:gd name="T11" fmla="*/ 61 h 102"/>
              <a:gd name="T12" fmla="*/ 17 w 28"/>
              <a:gd name="T13" fmla="*/ 24 h 102"/>
              <a:gd name="T14" fmla="*/ 13 w 28"/>
              <a:gd name="T15" fmla="*/ 4 h 102"/>
              <a:gd name="T16" fmla="*/ 3 w 28"/>
              <a:gd name="T17" fmla="*/ 0 h 102"/>
              <a:gd name="T18" fmla="*/ 0 w 28"/>
              <a:gd name="T19" fmla="*/ 24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02"/>
              <a:gd name="T32" fmla="*/ 28 w 2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02">
                <a:moveTo>
                  <a:pt x="0" y="24"/>
                </a:moveTo>
                <a:lnTo>
                  <a:pt x="4" y="73"/>
                </a:lnTo>
                <a:lnTo>
                  <a:pt x="15" y="102"/>
                </a:lnTo>
                <a:lnTo>
                  <a:pt x="19" y="93"/>
                </a:lnTo>
                <a:lnTo>
                  <a:pt x="28" y="63"/>
                </a:lnTo>
                <a:lnTo>
                  <a:pt x="28" y="61"/>
                </a:lnTo>
                <a:lnTo>
                  <a:pt x="17" y="24"/>
                </a:lnTo>
                <a:lnTo>
                  <a:pt x="13" y="4"/>
                </a:lnTo>
                <a:lnTo>
                  <a:pt x="3" y="0"/>
                </a:lnTo>
                <a:lnTo>
                  <a:pt x="0" y="2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33" name="Freeform 321"/>
          <p:cNvSpPr>
            <a:spLocks/>
          </p:cNvSpPr>
          <p:nvPr/>
        </p:nvSpPr>
        <p:spPr bwMode="auto">
          <a:xfrm>
            <a:off x="7171267" y="3349626"/>
            <a:ext cx="137584" cy="68263"/>
          </a:xfrm>
          <a:custGeom>
            <a:avLst/>
            <a:gdLst>
              <a:gd name="T0" fmla="*/ 10 w 76"/>
              <a:gd name="T1" fmla="*/ 13 h 92"/>
              <a:gd name="T2" fmla="*/ 0 w 76"/>
              <a:gd name="T3" fmla="*/ 0 h 92"/>
              <a:gd name="T4" fmla="*/ 24 w 76"/>
              <a:gd name="T5" fmla="*/ 2 h 92"/>
              <a:gd name="T6" fmla="*/ 48 w 76"/>
              <a:gd name="T7" fmla="*/ 2 h 92"/>
              <a:gd name="T8" fmla="*/ 64 w 76"/>
              <a:gd name="T9" fmla="*/ 6 h 92"/>
              <a:gd name="T10" fmla="*/ 64 w 76"/>
              <a:gd name="T11" fmla="*/ 39 h 92"/>
              <a:gd name="T12" fmla="*/ 70 w 76"/>
              <a:gd name="T13" fmla="*/ 43 h 92"/>
              <a:gd name="T14" fmla="*/ 64 w 76"/>
              <a:gd name="T15" fmla="*/ 57 h 92"/>
              <a:gd name="T16" fmla="*/ 76 w 76"/>
              <a:gd name="T17" fmla="*/ 88 h 92"/>
              <a:gd name="T18" fmla="*/ 69 w 76"/>
              <a:gd name="T19" fmla="*/ 92 h 92"/>
              <a:gd name="T20" fmla="*/ 64 w 76"/>
              <a:gd name="T21" fmla="*/ 86 h 92"/>
              <a:gd name="T22" fmla="*/ 63 w 76"/>
              <a:gd name="T23" fmla="*/ 80 h 92"/>
              <a:gd name="T24" fmla="*/ 58 w 76"/>
              <a:gd name="T25" fmla="*/ 76 h 92"/>
              <a:gd name="T26" fmla="*/ 55 w 76"/>
              <a:gd name="T27" fmla="*/ 74 h 92"/>
              <a:gd name="T28" fmla="*/ 49 w 76"/>
              <a:gd name="T29" fmla="*/ 72 h 92"/>
              <a:gd name="T30" fmla="*/ 45 w 76"/>
              <a:gd name="T31" fmla="*/ 68 h 92"/>
              <a:gd name="T32" fmla="*/ 38 w 76"/>
              <a:gd name="T33" fmla="*/ 68 h 92"/>
              <a:gd name="T34" fmla="*/ 24 w 76"/>
              <a:gd name="T35" fmla="*/ 57 h 92"/>
              <a:gd name="T36" fmla="*/ 16 w 76"/>
              <a:gd name="T37" fmla="*/ 37 h 92"/>
              <a:gd name="T38" fmla="*/ 10 w 76"/>
              <a:gd name="T39" fmla="*/ 13 h 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6"/>
              <a:gd name="T61" fmla="*/ 0 h 92"/>
              <a:gd name="T62" fmla="*/ 76 w 76"/>
              <a:gd name="T63" fmla="*/ 92 h 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6" h="92">
                <a:moveTo>
                  <a:pt x="10" y="13"/>
                </a:moveTo>
                <a:lnTo>
                  <a:pt x="0" y="0"/>
                </a:lnTo>
                <a:lnTo>
                  <a:pt x="24" y="2"/>
                </a:lnTo>
                <a:lnTo>
                  <a:pt x="48" y="2"/>
                </a:lnTo>
                <a:lnTo>
                  <a:pt x="64" y="6"/>
                </a:lnTo>
                <a:lnTo>
                  <a:pt x="64" y="39"/>
                </a:lnTo>
                <a:lnTo>
                  <a:pt x="70" y="43"/>
                </a:lnTo>
                <a:lnTo>
                  <a:pt x="64" y="57"/>
                </a:lnTo>
                <a:lnTo>
                  <a:pt x="76" y="88"/>
                </a:lnTo>
                <a:lnTo>
                  <a:pt x="69" y="92"/>
                </a:lnTo>
                <a:lnTo>
                  <a:pt x="64" y="86"/>
                </a:lnTo>
                <a:lnTo>
                  <a:pt x="63" y="80"/>
                </a:lnTo>
                <a:lnTo>
                  <a:pt x="58" y="76"/>
                </a:lnTo>
                <a:lnTo>
                  <a:pt x="55" y="74"/>
                </a:lnTo>
                <a:lnTo>
                  <a:pt x="49" y="72"/>
                </a:lnTo>
                <a:lnTo>
                  <a:pt x="45" y="68"/>
                </a:lnTo>
                <a:lnTo>
                  <a:pt x="38" y="68"/>
                </a:lnTo>
                <a:lnTo>
                  <a:pt x="24" y="57"/>
                </a:lnTo>
                <a:lnTo>
                  <a:pt x="16" y="37"/>
                </a:lnTo>
                <a:lnTo>
                  <a:pt x="10" y="1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34" name="Freeform 322"/>
          <p:cNvSpPr>
            <a:spLocks/>
          </p:cNvSpPr>
          <p:nvPr/>
        </p:nvSpPr>
        <p:spPr bwMode="auto">
          <a:xfrm>
            <a:off x="7287684" y="3338514"/>
            <a:ext cx="118533" cy="98425"/>
          </a:xfrm>
          <a:custGeom>
            <a:avLst/>
            <a:gdLst>
              <a:gd name="T0" fmla="*/ 12 w 65"/>
              <a:gd name="T1" fmla="*/ 100 h 125"/>
              <a:gd name="T2" fmla="*/ 0 w 65"/>
              <a:gd name="T3" fmla="*/ 69 h 125"/>
              <a:gd name="T4" fmla="*/ 6 w 65"/>
              <a:gd name="T5" fmla="*/ 55 h 125"/>
              <a:gd name="T6" fmla="*/ 0 w 65"/>
              <a:gd name="T7" fmla="*/ 51 h 125"/>
              <a:gd name="T8" fmla="*/ 0 w 65"/>
              <a:gd name="T9" fmla="*/ 18 h 125"/>
              <a:gd name="T10" fmla="*/ 5 w 65"/>
              <a:gd name="T11" fmla="*/ 0 h 125"/>
              <a:gd name="T12" fmla="*/ 33 w 65"/>
              <a:gd name="T13" fmla="*/ 8 h 125"/>
              <a:gd name="T14" fmla="*/ 43 w 65"/>
              <a:gd name="T15" fmla="*/ 31 h 125"/>
              <a:gd name="T16" fmla="*/ 65 w 65"/>
              <a:gd name="T17" fmla="*/ 57 h 125"/>
              <a:gd name="T18" fmla="*/ 55 w 65"/>
              <a:gd name="T19" fmla="*/ 59 h 125"/>
              <a:gd name="T20" fmla="*/ 49 w 65"/>
              <a:gd name="T21" fmla="*/ 102 h 125"/>
              <a:gd name="T22" fmla="*/ 48 w 65"/>
              <a:gd name="T23" fmla="*/ 125 h 125"/>
              <a:gd name="T24" fmla="*/ 33 w 65"/>
              <a:gd name="T25" fmla="*/ 108 h 125"/>
              <a:gd name="T26" fmla="*/ 34 w 65"/>
              <a:gd name="T27" fmla="*/ 100 h 125"/>
              <a:gd name="T28" fmla="*/ 29 w 65"/>
              <a:gd name="T29" fmla="*/ 80 h 125"/>
              <a:gd name="T30" fmla="*/ 12 w 65"/>
              <a:gd name="T31" fmla="*/ 100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125"/>
              <a:gd name="T50" fmla="*/ 65 w 65"/>
              <a:gd name="T51" fmla="*/ 125 h 1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125">
                <a:moveTo>
                  <a:pt x="12" y="100"/>
                </a:moveTo>
                <a:lnTo>
                  <a:pt x="0" y="69"/>
                </a:lnTo>
                <a:lnTo>
                  <a:pt x="6" y="55"/>
                </a:lnTo>
                <a:lnTo>
                  <a:pt x="0" y="51"/>
                </a:lnTo>
                <a:lnTo>
                  <a:pt x="0" y="18"/>
                </a:lnTo>
                <a:lnTo>
                  <a:pt x="5" y="0"/>
                </a:lnTo>
                <a:lnTo>
                  <a:pt x="33" y="8"/>
                </a:lnTo>
                <a:lnTo>
                  <a:pt x="43" y="31"/>
                </a:lnTo>
                <a:lnTo>
                  <a:pt x="65" y="57"/>
                </a:lnTo>
                <a:lnTo>
                  <a:pt x="55" y="59"/>
                </a:lnTo>
                <a:lnTo>
                  <a:pt x="49" y="102"/>
                </a:lnTo>
                <a:lnTo>
                  <a:pt x="48" y="125"/>
                </a:lnTo>
                <a:lnTo>
                  <a:pt x="33" y="108"/>
                </a:lnTo>
                <a:lnTo>
                  <a:pt x="34" y="100"/>
                </a:lnTo>
                <a:lnTo>
                  <a:pt x="29" y="80"/>
                </a:lnTo>
                <a:lnTo>
                  <a:pt x="12" y="10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35" name="Freeform 323"/>
          <p:cNvSpPr>
            <a:spLocks/>
          </p:cNvSpPr>
          <p:nvPr/>
        </p:nvSpPr>
        <p:spPr bwMode="auto">
          <a:xfrm>
            <a:off x="7241118" y="3403600"/>
            <a:ext cx="55033" cy="20638"/>
          </a:xfrm>
          <a:custGeom>
            <a:avLst/>
            <a:gdLst>
              <a:gd name="T0" fmla="*/ 31 w 31"/>
              <a:gd name="T1" fmla="*/ 24 h 30"/>
              <a:gd name="T2" fmla="*/ 25 w 31"/>
              <a:gd name="T3" fmla="*/ 30 h 30"/>
              <a:gd name="T4" fmla="*/ 5 w 31"/>
              <a:gd name="T5" fmla="*/ 8 h 30"/>
              <a:gd name="T6" fmla="*/ 1 w 31"/>
              <a:gd name="T7" fmla="*/ 2 h 30"/>
              <a:gd name="T8" fmla="*/ 0 w 31"/>
              <a:gd name="T9" fmla="*/ 0 h 30"/>
              <a:gd name="T10" fmla="*/ 7 w 31"/>
              <a:gd name="T11" fmla="*/ 0 h 30"/>
              <a:gd name="T12" fmla="*/ 11 w 31"/>
              <a:gd name="T13" fmla="*/ 4 h 30"/>
              <a:gd name="T14" fmla="*/ 16 w 31"/>
              <a:gd name="T15" fmla="*/ 6 h 30"/>
              <a:gd name="T16" fmla="*/ 20 w 31"/>
              <a:gd name="T17" fmla="*/ 8 h 30"/>
              <a:gd name="T18" fmla="*/ 25 w 31"/>
              <a:gd name="T19" fmla="*/ 12 h 30"/>
              <a:gd name="T20" fmla="*/ 26 w 31"/>
              <a:gd name="T21" fmla="*/ 18 h 30"/>
              <a:gd name="T22" fmla="*/ 31 w 31"/>
              <a:gd name="T23" fmla="*/ 24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30"/>
              <a:gd name="T38" fmla="*/ 31 w 31"/>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30">
                <a:moveTo>
                  <a:pt x="31" y="24"/>
                </a:moveTo>
                <a:lnTo>
                  <a:pt x="25" y="30"/>
                </a:lnTo>
                <a:lnTo>
                  <a:pt x="5" y="8"/>
                </a:lnTo>
                <a:lnTo>
                  <a:pt x="1" y="2"/>
                </a:lnTo>
                <a:lnTo>
                  <a:pt x="0" y="0"/>
                </a:lnTo>
                <a:lnTo>
                  <a:pt x="7" y="0"/>
                </a:lnTo>
                <a:lnTo>
                  <a:pt x="11" y="4"/>
                </a:lnTo>
                <a:lnTo>
                  <a:pt x="16" y="6"/>
                </a:lnTo>
                <a:lnTo>
                  <a:pt x="20" y="8"/>
                </a:lnTo>
                <a:lnTo>
                  <a:pt x="25" y="12"/>
                </a:lnTo>
                <a:lnTo>
                  <a:pt x="26" y="18"/>
                </a:lnTo>
                <a:lnTo>
                  <a:pt x="31" y="2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67" name="Freeform 324"/>
          <p:cNvSpPr>
            <a:spLocks/>
          </p:cNvSpPr>
          <p:nvPr/>
        </p:nvSpPr>
        <p:spPr bwMode="auto">
          <a:xfrm>
            <a:off x="6489700" y="3344864"/>
            <a:ext cx="188384" cy="147637"/>
          </a:xfrm>
          <a:custGeom>
            <a:avLst/>
            <a:gdLst>
              <a:gd name="T0" fmla="*/ 2147483647 w 104"/>
              <a:gd name="T1" fmla="*/ 2147483647 h 188"/>
              <a:gd name="T2" fmla="*/ 2147483647 w 104"/>
              <a:gd name="T3" fmla="*/ 2147483647 h 188"/>
              <a:gd name="T4" fmla="*/ 0 w 104"/>
              <a:gd name="T5" fmla="*/ 2147483647 h 188"/>
              <a:gd name="T6" fmla="*/ 2147483647 w 104"/>
              <a:gd name="T7" fmla="*/ 2147483647 h 188"/>
              <a:gd name="T8" fmla="*/ 2147483647 w 104"/>
              <a:gd name="T9" fmla="*/ 2147483647 h 188"/>
              <a:gd name="T10" fmla="*/ 2147483647 w 104"/>
              <a:gd name="T11" fmla="*/ 2147483647 h 188"/>
              <a:gd name="T12" fmla="*/ 2147483647 w 104"/>
              <a:gd name="T13" fmla="*/ 2147483647 h 188"/>
              <a:gd name="T14" fmla="*/ 2147483647 w 104"/>
              <a:gd name="T15" fmla="*/ 2147483647 h 188"/>
              <a:gd name="T16" fmla="*/ 2147483647 w 104"/>
              <a:gd name="T17" fmla="*/ 2147483647 h 188"/>
              <a:gd name="T18" fmla="*/ 2147483647 w 104"/>
              <a:gd name="T19" fmla="*/ 2147483647 h 188"/>
              <a:gd name="T20" fmla="*/ 2147483647 w 104"/>
              <a:gd name="T21" fmla="*/ 0 h 188"/>
              <a:gd name="T22" fmla="*/ 2147483647 w 104"/>
              <a:gd name="T23" fmla="*/ 2147483647 h 188"/>
              <a:gd name="T24" fmla="*/ 2147483647 w 104"/>
              <a:gd name="T25" fmla="*/ 2147483647 h 188"/>
              <a:gd name="T26" fmla="*/ 2147483647 w 104"/>
              <a:gd name="T27" fmla="*/ 2147483647 h 188"/>
              <a:gd name="T28" fmla="*/ 2147483647 w 104"/>
              <a:gd name="T29" fmla="*/ 2147483647 h 188"/>
              <a:gd name="T30" fmla="*/ 2147483647 w 104"/>
              <a:gd name="T31" fmla="*/ 2147483647 h 188"/>
              <a:gd name="T32" fmla="*/ 2147483647 w 104"/>
              <a:gd name="T33" fmla="*/ 2147483647 h 188"/>
              <a:gd name="T34" fmla="*/ 2147483647 w 104"/>
              <a:gd name="T35" fmla="*/ 2147483647 h 188"/>
              <a:gd name="T36" fmla="*/ 2147483647 w 104"/>
              <a:gd name="T37" fmla="*/ 2147483647 h 188"/>
              <a:gd name="T38" fmla="*/ 2147483647 w 104"/>
              <a:gd name="T39" fmla="*/ 2147483647 h 188"/>
              <a:gd name="T40" fmla="*/ 2147483647 w 104"/>
              <a:gd name="T41" fmla="*/ 2147483647 h 188"/>
              <a:gd name="T42" fmla="*/ 2147483647 w 104"/>
              <a:gd name="T43" fmla="*/ 2147483647 h 188"/>
              <a:gd name="T44" fmla="*/ 2147483647 w 104"/>
              <a:gd name="T45" fmla="*/ 2147483647 h 188"/>
              <a:gd name="T46" fmla="*/ 2147483647 w 104"/>
              <a:gd name="T47" fmla="*/ 2147483647 h 188"/>
              <a:gd name="T48" fmla="*/ 2147483647 w 104"/>
              <a:gd name="T49" fmla="*/ 2147483647 h 188"/>
              <a:gd name="T50" fmla="*/ 2147483647 w 104"/>
              <a:gd name="T51" fmla="*/ 2147483647 h 188"/>
              <a:gd name="T52" fmla="*/ 2147483647 w 104"/>
              <a:gd name="T53" fmla="*/ 2147483647 h 188"/>
              <a:gd name="T54" fmla="*/ 2147483647 w 104"/>
              <a:gd name="T55" fmla="*/ 2147483647 h 188"/>
              <a:gd name="T56" fmla="*/ 2147483647 w 104"/>
              <a:gd name="T57" fmla="*/ 2147483647 h 188"/>
              <a:gd name="T58" fmla="*/ 2147483647 w 104"/>
              <a:gd name="T59" fmla="*/ 2147483647 h 188"/>
              <a:gd name="T60" fmla="*/ 2147483647 w 104"/>
              <a:gd name="T61" fmla="*/ 2147483647 h 188"/>
              <a:gd name="T62" fmla="*/ 2147483647 w 104"/>
              <a:gd name="T63" fmla="*/ 2147483647 h 188"/>
              <a:gd name="T64" fmla="*/ 2147483647 w 104"/>
              <a:gd name="T65" fmla="*/ 2147483647 h 188"/>
              <a:gd name="T66" fmla="*/ 2147483647 w 104"/>
              <a:gd name="T67" fmla="*/ 2147483647 h 188"/>
              <a:gd name="T68" fmla="*/ 2147483647 w 104"/>
              <a:gd name="T69" fmla="*/ 2147483647 h 188"/>
              <a:gd name="T70" fmla="*/ 2147483647 w 104"/>
              <a:gd name="T71" fmla="*/ 2147483647 h 188"/>
              <a:gd name="T72" fmla="*/ 2147483647 w 104"/>
              <a:gd name="T73" fmla="*/ 2147483647 h 188"/>
              <a:gd name="T74" fmla="*/ 2147483647 w 104"/>
              <a:gd name="T75" fmla="*/ 2147483647 h 188"/>
              <a:gd name="T76" fmla="*/ 2147483647 w 104"/>
              <a:gd name="T77" fmla="*/ 2147483647 h 188"/>
              <a:gd name="T78" fmla="*/ 2147483647 w 104"/>
              <a:gd name="T79" fmla="*/ 2147483647 h 188"/>
              <a:gd name="T80" fmla="*/ 2147483647 w 104"/>
              <a:gd name="T81" fmla="*/ 2147483647 h 188"/>
              <a:gd name="T82" fmla="*/ 2147483647 w 104"/>
              <a:gd name="T83" fmla="*/ 2147483647 h 188"/>
              <a:gd name="T84" fmla="*/ 2147483647 w 104"/>
              <a:gd name="T85" fmla="*/ 2147483647 h 188"/>
              <a:gd name="T86" fmla="*/ 2147483647 w 104"/>
              <a:gd name="T87" fmla="*/ 2147483647 h 188"/>
              <a:gd name="T88" fmla="*/ 2147483647 w 104"/>
              <a:gd name="T89" fmla="*/ 2147483647 h 188"/>
              <a:gd name="T90" fmla="*/ 2147483647 w 104"/>
              <a:gd name="T91" fmla="*/ 2147483647 h 188"/>
              <a:gd name="T92" fmla="*/ 2147483647 w 104"/>
              <a:gd name="T93" fmla="*/ 2147483647 h 188"/>
              <a:gd name="T94" fmla="*/ 2147483647 w 104"/>
              <a:gd name="T95" fmla="*/ 2147483647 h 1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4"/>
              <a:gd name="T145" fmla="*/ 0 h 188"/>
              <a:gd name="T146" fmla="*/ 104 w 104"/>
              <a:gd name="T147" fmla="*/ 188 h 1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4" h="188">
                <a:moveTo>
                  <a:pt x="20" y="98"/>
                </a:moveTo>
                <a:lnTo>
                  <a:pt x="8" y="90"/>
                </a:lnTo>
                <a:lnTo>
                  <a:pt x="0" y="72"/>
                </a:lnTo>
                <a:lnTo>
                  <a:pt x="4" y="63"/>
                </a:lnTo>
                <a:lnTo>
                  <a:pt x="13" y="33"/>
                </a:lnTo>
                <a:lnTo>
                  <a:pt x="13" y="31"/>
                </a:lnTo>
                <a:lnTo>
                  <a:pt x="43" y="14"/>
                </a:lnTo>
                <a:lnTo>
                  <a:pt x="62" y="8"/>
                </a:lnTo>
                <a:lnTo>
                  <a:pt x="90" y="14"/>
                </a:lnTo>
                <a:lnTo>
                  <a:pt x="97" y="6"/>
                </a:lnTo>
                <a:lnTo>
                  <a:pt x="100" y="0"/>
                </a:lnTo>
                <a:lnTo>
                  <a:pt x="104" y="14"/>
                </a:lnTo>
                <a:lnTo>
                  <a:pt x="97" y="35"/>
                </a:lnTo>
                <a:lnTo>
                  <a:pt x="77" y="27"/>
                </a:lnTo>
                <a:lnTo>
                  <a:pt x="60" y="39"/>
                </a:lnTo>
                <a:lnTo>
                  <a:pt x="68" y="53"/>
                </a:lnTo>
                <a:lnTo>
                  <a:pt x="61" y="55"/>
                </a:lnTo>
                <a:lnTo>
                  <a:pt x="62" y="61"/>
                </a:lnTo>
                <a:lnTo>
                  <a:pt x="55" y="57"/>
                </a:lnTo>
                <a:lnTo>
                  <a:pt x="59" y="65"/>
                </a:lnTo>
                <a:lnTo>
                  <a:pt x="47" y="43"/>
                </a:lnTo>
                <a:lnTo>
                  <a:pt x="42" y="49"/>
                </a:lnTo>
                <a:lnTo>
                  <a:pt x="50" y="78"/>
                </a:lnTo>
                <a:lnTo>
                  <a:pt x="53" y="94"/>
                </a:lnTo>
                <a:lnTo>
                  <a:pt x="46" y="88"/>
                </a:lnTo>
                <a:lnTo>
                  <a:pt x="49" y="100"/>
                </a:lnTo>
                <a:lnTo>
                  <a:pt x="45" y="104"/>
                </a:lnTo>
                <a:lnTo>
                  <a:pt x="68" y="129"/>
                </a:lnTo>
                <a:lnTo>
                  <a:pt x="67" y="143"/>
                </a:lnTo>
                <a:lnTo>
                  <a:pt x="60" y="135"/>
                </a:lnTo>
                <a:lnTo>
                  <a:pt x="54" y="139"/>
                </a:lnTo>
                <a:lnTo>
                  <a:pt x="59" y="155"/>
                </a:lnTo>
                <a:lnTo>
                  <a:pt x="49" y="155"/>
                </a:lnTo>
                <a:lnTo>
                  <a:pt x="55" y="188"/>
                </a:lnTo>
                <a:lnTo>
                  <a:pt x="46" y="180"/>
                </a:lnTo>
                <a:lnTo>
                  <a:pt x="44" y="188"/>
                </a:lnTo>
                <a:lnTo>
                  <a:pt x="35" y="170"/>
                </a:lnTo>
                <a:lnTo>
                  <a:pt x="33" y="178"/>
                </a:lnTo>
                <a:lnTo>
                  <a:pt x="24" y="147"/>
                </a:lnTo>
                <a:lnTo>
                  <a:pt x="23" y="133"/>
                </a:lnTo>
                <a:lnTo>
                  <a:pt x="38" y="125"/>
                </a:lnTo>
                <a:lnTo>
                  <a:pt x="53" y="131"/>
                </a:lnTo>
                <a:lnTo>
                  <a:pt x="52" y="125"/>
                </a:lnTo>
                <a:lnTo>
                  <a:pt x="42" y="119"/>
                </a:lnTo>
                <a:lnTo>
                  <a:pt x="24" y="117"/>
                </a:lnTo>
                <a:lnTo>
                  <a:pt x="20" y="117"/>
                </a:lnTo>
                <a:lnTo>
                  <a:pt x="16" y="100"/>
                </a:lnTo>
                <a:lnTo>
                  <a:pt x="20" y="98"/>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837" name="Freeform 325"/>
          <p:cNvSpPr>
            <a:spLocks/>
          </p:cNvSpPr>
          <p:nvPr/>
        </p:nvSpPr>
        <p:spPr bwMode="auto">
          <a:xfrm>
            <a:off x="6610351" y="3517901"/>
            <a:ext cx="86783" cy="15875"/>
          </a:xfrm>
          <a:custGeom>
            <a:avLst/>
            <a:gdLst>
              <a:gd name="T0" fmla="*/ 36 w 47"/>
              <a:gd name="T1" fmla="*/ 10 h 20"/>
              <a:gd name="T2" fmla="*/ 9 w 47"/>
              <a:gd name="T3" fmla="*/ 0 h 20"/>
              <a:gd name="T4" fmla="*/ 1 w 47"/>
              <a:gd name="T5" fmla="*/ 0 h 20"/>
              <a:gd name="T6" fmla="*/ 0 w 47"/>
              <a:gd name="T7" fmla="*/ 10 h 20"/>
              <a:gd name="T8" fmla="*/ 17 w 47"/>
              <a:gd name="T9" fmla="*/ 16 h 20"/>
              <a:gd name="T10" fmla="*/ 32 w 47"/>
              <a:gd name="T11" fmla="*/ 20 h 20"/>
              <a:gd name="T12" fmla="*/ 47 w 47"/>
              <a:gd name="T13" fmla="*/ 12 h 20"/>
              <a:gd name="T14" fmla="*/ 36 w 47"/>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20"/>
              <a:gd name="T26" fmla="*/ 47 w 4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20">
                <a:moveTo>
                  <a:pt x="36" y="10"/>
                </a:moveTo>
                <a:lnTo>
                  <a:pt x="9" y="0"/>
                </a:lnTo>
                <a:lnTo>
                  <a:pt x="1" y="0"/>
                </a:lnTo>
                <a:lnTo>
                  <a:pt x="0" y="10"/>
                </a:lnTo>
                <a:lnTo>
                  <a:pt x="17" y="16"/>
                </a:lnTo>
                <a:lnTo>
                  <a:pt x="32" y="20"/>
                </a:lnTo>
                <a:lnTo>
                  <a:pt x="47" y="12"/>
                </a:lnTo>
                <a:lnTo>
                  <a:pt x="36" y="1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69" name="Freeform 326"/>
          <p:cNvSpPr>
            <a:spLocks/>
          </p:cNvSpPr>
          <p:nvPr/>
        </p:nvSpPr>
        <p:spPr bwMode="auto">
          <a:xfrm>
            <a:off x="6584952" y="3421063"/>
            <a:ext cx="44449" cy="25400"/>
          </a:xfrm>
          <a:custGeom>
            <a:avLst/>
            <a:gdLst>
              <a:gd name="T0" fmla="*/ 2147483647 w 26"/>
              <a:gd name="T1" fmla="*/ 2147483647 h 33"/>
              <a:gd name="T2" fmla="*/ 2147483647 w 26"/>
              <a:gd name="T3" fmla="*/ 2147483647 h 33"/>
              <a:gd name="T4" fmla="*/ 0 w 26"/>
              <a:gd name="T5" fmla="*/ 0 h 33"/>
              <a:gd name="T6" fmla="*/ 2147483647 w 26"/>
              <a:gd name="T7" fmla="*/ 2147483647 h 33"/>
              <a:gd name="T8" fmla="*/ 2147483647 w 26"/>
              <a:gd name="T9" fmla="*/ 2147483647 h 33"/>
              <a:gd name="T10" fmla="*/ 2147483647 w 26"/>
              <a:gd name="T11" fmla="*/ 2147483647 h 33"/>
              <a:gd name="T12" fmla="*/ 0 60000 65536"/>
              <a:gd name="T13" fmla="*/ 0 60000 65536"/>
              <a:gd name="T14" fmla="*/ 0 60000 65536"/>
              <a:gd name="T15" fmla="*/ 0 60000 65536"/>
              <a:gd name="T16" fmla="*/ 0 60000 65536"/>
              <a:gd name="T17" fmla="*/ 0 60000 65536"/>
              <a:gd name="T18" fmla="*/ 0 w 26"/>
              <a:gd name="T19" fmla="*/ 0 h 33"/>
              <a:gd name="T20" fmla="*/ 26 w 2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6" h="33">
                <a:moveTo>
                  <a:pt x="26" y="31"/>
                </a:moveTo>
                <a:lnTo>
                  <a:pt x="13" y="10"/>
                </a:lnTo>
                <a:lnTo>
                  <a:pt x="0" y="0"/>
                </a:lnTo>
                <a:lnTo>
                  <a:pt x="13" y="16"/>
                </a:lnTo>
                <a:lnTo>
                  <a:pt x="26" y="33"/>
                </a:lnTo>
                <a:lnTo>
                  <a:pt x="26" y="31"/>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839" name="Freeform 327"/>
          <p:cNvSpPr>
            <a:spLocks/>
          </p:cNvSpPr>
          <p:nvPr/>
        </p:nvSpPr>
        <p:spPr bwMode="auto">
          <a:xfrm>
            <a:off x="6669618" y="3413126"/>
            <a:ext cx="16933" cy="4763"/>
          </a:xfrm>
          <a:custGeom>
            <a:avLst/>
            <a:gdLst>
              <a:gd name="T0" fmla="*/ 11 w 11"/>
              <a:gd name="T1" fmla="*/ 8 h 8"/>
              <a:gd name="T2" fmla="*/ 5 w 11"/>
              <a:gd name="T3" fmla="*/ 4 h 8"/>
              <a:gd name="T4" fmla="*/ 0 w 11"/>
              <a:gd name="T5" fmla="*/ 0 h 8"/>
              <a:gd name="T6" fmla="*/ 10 w 11"/>
              <a:gd name="T7" fmla="*/ 4 h 8"/>
              <a:gd name="T8" fmla="*/ 11 w 11"/>
              <a:gd name="T9" fmla="*/ 8 h 8"/>
              <a:gd name="T10" fmla="*/ 0 60000 65536"/>
              <a:gd name="T11" fmla="*/ 0 60000 65536"/>
              <a:gd name="T12" fmla="*/ 0 60000 65536"/>
              <a:gd name="T13" fmla="*/ 0 60000 65536"/>
              <a:gd name="T14" fmla="*/ 0 60000 65536"/>
              <a:gd name="T15" fmla="*/ 0 w 11"/>
              <a:gd name="T16" fmla="*/ 0 h 8"/>
              <a:gd name="T17" fmla="*/ 11 w 11"/>
              <a:gd name="T18" fmla="*/ 8 h 8"/>
            </a:gdLst>
            <a:ahLst/>
            <a:cxnLst>
              <a:cxn ang="T10">
                <a:pos x="T0" y="T1"/>
              </a:cxn>
              <a:cxn ang="T11">
                <a:pos x="T2" y="T3"/>
              </a:cxn>
              <a:cxn ang="T12">
                <a:pos x="T4" y="T5"/>
              </a:cxn>
              <a:cxn ang="T13">
                <a:pos x="T6" y="T7"/>
              </a:cxn>
              <a:cxn ang="T14">
                <a:pos x="T8" y="T9"/>
              </a:cxn>
            </a:cxnLst>
            <a:rect l="T15" t="T16" r="T17" b="T18"/>
            <a:pathLst>
              <a:path w="11" h="8">
                <a:moveTo>
                  <a:pt x="11" y="8"/>
                </a:moveTo>
                <a:lnTo>
                  <a:pt x="5" y="4"/>
                </a:lnTo>
                <a:lnTo>
                  <a:pt x="0" y="0"/>
                </a:lnTo>
                <a:lnTo>
                  <a:pt x="10" y="4"/>
                </a:lnTo>
                <a:lnTo>
                  <a:pt x="11" y="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40" name="Freeform 328"/>
          <p:cNvSpPr>
            <a:spLocks/>
          </p:cNvSpPr>
          <p:nvPr/>
        </p:nvSpPr>
        <p:spPr bwMode="auto">
          <a:xfrm>
            <a:off x="6504517" y="3436939"/>
            <a:ext cx="8467" cy="9525"/>
          </a:xfrm>
          <a:custGeom>
            <a:avLst/>
            <a:gdLst>
              <a:gd name="T0" fmla="*/ 0 w 5"/>
              <a:gd name="T1" fmla="*/ 0 h 10"/>
              <a:gd name="T2" fmla="*/ 5 w 5"/>
              <a:gd name="T3" fmla="*/ 8 h 10"/>
              <a:gd name="T4" fmla="*/ 1 w 5"/>
              <a:gd name="T5" fmla="*/ 10 h 10"/>
              <a:gd name="T6" fmla="*/ 0 w 5"/>
              <a:gd name="T7" fmla="*/ 0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0" y="0"/>
                </a:moveTo>
                <a:lnTo>
                  <a:pt x="5" y="8"/>
                </a:lnTo>
                <a:lnTo>
                  <a:pt x="1" y="10"/>
                </a:lnTo>
                <a:lnTo>
                  <a:pt x="0"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41" name="Freeform 329"/>
          <p:cNvSpPr>
            <a:spLocks/>
          </p:cNvSpPr>
          <p:nvPr/>
        </p:nvSpPr>
        <p:spPr bwMode="auto">
          <a:xfrm>
            <a:off x="6671734" y="3430588"/>
            <a:ext cx="6351" cy="11112"/>
          </a:xfrm>
          <a:custGeom>
            <a:avLst/>
            <a:gdLst>
              <a:gd name="T0" fmla="*/ 4 w 4"/>
              <a:gd name="T1" fmla="*/ 0 h 11"/>
              <a:gd name="T2" fmla="*/ 3 w 4"/>
              <a:gd name="T3" fmla="*/ 11 h 11"/>
              <a:gd name="T4" fmla="*/ 0 w 4"/>
              <a:gd name="T5" fmla="*/ 4 h 11"/>
              <a:gd name="T6" fmla="*/ 4 w 4"/>
              <a:gd name="T7" fmla="*/ 0 h 11"/>
              <a:gd name="T8" fmla="*/ 0 60000 65536"/>
              <a:gd name="T9" fmla="*/ 0 60000 65536"/>
              <a:gd name="T10" fmla="*/ 0 60000 65536"/>
              <a:gd name="T11" fmla="*/ 0 60000 65536"/>
              <a:gd name="T12" fmla="*/ 0 w 4"/>
              <a:gd name="T13" fmla="*/ 0 h 11"/>
              <a:gd name="T14" fmla="*/ 4 w 4"/>
              <a:gd name="T15" fmla="*/ 11 h 11"/>
            </a:gdLst>
            <a:ahLst/>
            <a:cxnLst>
              <a:cxn ang="T8">
                <a:pos x="T0" y="T1"/>
              </a:cxn>
              <a:cxn ang="T9">
                <a:pos x="T2" y="T3"/>
              </a:cxn>
              <a:cxn ang="T10">
                <a:pos x="T4" y="T5"/>
              </a:cxn>
              <a:cxn ang="T11">
                <a:pos x="T6" y="T7"/>
              </a:cxn>
            </a:cxnLst>
            <a:rect l="T12" t="T13" r="T14" b="T15"/>
            <a:pathLst>
              <a:path w="4" h="11">
                <a:moveTo>
                  <a:pt x="4" y="0"/>
                </a:moveTo>
                <a:lnTo>
                  <a:pt x="3" y="11"/>
                </a:lnTo>
                <a:lnTo>
                  <a:pt x="0" y="4"/>
                </a:lnTo>
                <a:lnTo>
                  <a:pt x="4"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42" name="Freeform 330"/>
          <p:cNvSpPr>
            <a:spLocks/>
          </p:cNvSpPr>
          <p:nvPr/>
        </p:nvSpPr>
        <p:spPr bwMode="auto">
          <a:xfrm>
            <a:off x="6081185" y="3203575"/>
            <a:ext cx="359833" cy="247650"/>
          </a:xfrm>
          <a:custGeom>
            <a:avLst/>
            <a:gdLst>
              <a:gd name="T0" fmla="*/ 84 w 197"/>
              <a:gd name="T1" fmla="*/ 0 h 324"/>
              <a:gd name="T2" fmla="*/ 58 w 197"/>
              <a:gd name="T3" fmla="*/ 2 h 324"/>
              <a:gd name="T4" fmla="*/ 54 w 197"/>
              <a:gd name="T5" fmla="*/ 10 h 324"/>
              <a:gd name="T6" fmla="*/ 39 w 197"/>
              <a:gd name="T7" fmla="*/ 20 h 324"/>
              <a:gd name="T8" fmla="*/ 22 w 197"/>
              <a:gd name="T9" fmla="*/ 20 h 324"/>
              <a:gd name="T10" fmla="*/ 4 w 197"/>
              <a:gd name="T11" fmla="*/ 36 h 324"/>
              <a:gd name="T12" fmla="*/ 0 w 197"/>
              <a:gd name="T13" fmla="*/ 63 h 324"/>
              <a:gd name="T14" fmla="*/ 1 w 197"/>
              <a:gd name="T15" fmla="*/ 87 h 324"/>
              <a:gd name="T16" fmla="*/ 12 w 197"/>
              <a:gd name="T17" fmla="*/ 112 h 324"/>
              <a:gd name="T18" fmla="*/ 50 w 197"/>
              <a:gd name="T19" fmla="*/ 100 h 324"/>
              <a:gd name="T20" fmla="*/ 76 w 197"/>
              <a:gd name="T21" fmla="*/ 161 h 324"/>
              <a:gd name="T22" fmla="*/ 96 w 197"/>
              <a:gd name="T23" fmla="*/ 191 h 324"/>
              <a:gd name="T24" fmla="*/ 109 w 197"/>
              <a:gd name="T25" fmla="*/ 201 h 324"/>
              <a:gd name="T26" fmla="*/ 139 w 197"/>
              <a:gd name="T27" fmla="*/ 234 h 324"/>
              <a:gd name="T28" fmla="*/ 159 w 197"/>
              <a:gd name="T29" fmla="*/ 283 h 324"/>
              <a:gd name="T30" fmla="*/ 160 w 197"/>
              <a:gd name="T31" fmla="*/ 324 h 324"/>
              <a:gd name="T32" fmla="*/ 173 w 197"/>
              <a:gd name="T33" fmla="*/ 287 h 324"/>
              <a:gd name="T34" fmla="*/ 167 w 197"/>
              <a:gd name="T35" fmla="*/ 261 h 324"/>
              <a:gd name="T36" fmla="*/ 181 w 197"/>
              <a:gd name="T37" fmla="*/ 238 h 324"/>
              <a:gd name="T38" fmla="*/ 197 w 197"/>
              <a:gd name="T39" fmla="*/ 238 h 324"/>
              <a:gd name="T40" fmla="*/ 154 w 197"/>
              <a:gd name="T41" fmla="*/ 197 h 324"/>
              <a:gd name="T42" fmla="*/ 150 w 197"/>
              <a:gd name="T43" fmla="*/ 179 h 324"/>
              <a:gd name="T44" fmla="*/ 120 w 197"/>
              <a:gd name="T45" fmla="*/ 146 h 324"/>
              <a:gd name="T46" fmla="*/ 96 w 197"/>
              <a:gd name="T47" fmla="*/ 104 h 324"/>
              <a:gd name="T48" fmla="*/ 87 w 197"/>
              <a:gd name="T49" fmla="*/ 59 h 324"/>
              <a:gd name="T50" fmla="*/ 111 w 197"/>
              <a:gd name="T51" fmla="*/ 49 h 324"/>
              <a:gd name="T52" fmla="*/ 109 w 197"/>
              <a:gd name="T53" fmla="*/ 14 h 324"/>
              <a:gd name="T54" fmla="*/ 94 w 197"/>
              <a:gd name="T55" fmla="*/ 104 h 324"/>
              <a:gd name="T56" fmla="*/ 92 w 197"/>
              <a:gd name="T57" fmla="*/ 106 h 324"/>
              <a:gd name="T58" fmla="*/ 93 w 197"/>
              <a:gd name="T59" fmla="*/ 108 h 324"/>
              <a:gd name="T60" fmla="*/ 109 w 197"/>
              <a:gd name="T61" fmla="*/ 14 h 324"/>
              <a:gd name="T62" fmla="*/ 109 w 197"/>
              <a:gd name="T63" fmla="*/ 14 h 3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324"/>
              <a:gd name="T98" fmla="*/ 197 w 197"/>
              <a:gd name="T99" fmla="*/ 324 h 3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324">
                <a:moveTo>
                  <a:pt x="109" y="14"/>
                </a:moveTo>
                <a:lnTo>
                  <a:pt x="84" y="0"/>
                </a:lnTo>
                <a:lnTo>
                  <a:pt x="66" y="4"/>
                </a:lnTo>
                <a:lnTo>
                  <a:pt x="58" y="2"/>
                </a:lnTo>
                <a:lnTo>
                  <a:pt x="58" y="4"/>
                </a:lnTo>
                <a:lnTo>
                  <a:pt x="54" y="10"/>
                </a:lnTo>
                <a:lnTo>
                  <a:pt x="50" y="20"/>
                </a:lnTo>
                <a:lnTo>
                  <a:pt x="39" y="20"/>
                </a:lnTo>
                <a:lnTo>
                  <a:pt x="33" y="36"/>
                </a:lnTo>
                <a:lnTo>
                  <a:pt x="22" y="20"/>
                </a:lnTo>
                <a:lnTo>
                  <a:pt x="13" y="34"/>
                </a:lnTo>
                <a:lnTo>
                  <a:pt x="4" y="36"/>
                </a:lnTo>
                <a:lnTo>
                  <a:pt x="2" y="49"/>
                </a:lnTo>
                <a:lnTo>
                  <a:pt x="0" y="63"/>
                </a:lnTo>
                <a:lnTo>
                  <a:pt x="1" y="73"/>
                </a:lnTo>
                <a:lnTo>
                  <a:pt x="1" y="87"/>
                </a:lnTo>
                <a:lnTo>
                  <a:pt x="12" y="99"/>
                </a:lnTo>
                <a:lnTo>
                  <a:pt x="12" y="112"/>
                </a:lnTo>
                <a:lnTo>
                  <a:pt x="28" y="93"/>
                </a:lnTo>
                <a:lnTo>
                  <a:pt x="50" y="100"/>
                </a:lnTo>
                <a:lnTo>
                  <a:pt x="62" y="138"/>
                </a:lnTo>
                <a:lnTo>
                  <a:pt x="76" y="161"/>
                </a:lnTo>
                <a:lnTo>
                  <a:pt x="92" y="187"/>
                </a:lnTo>
                <a:lnTo>
                  <a:pt x="96" y="191"/>
                </a:lnTo>
                <a:lnTo>
                  <a:pt x="97" y="191"/>
                </a:lnTo>
                <a:lnTo>
                  <a:pt x="109" y="201"/>
                </a:lnTo>
                <a:lnTo>
                  <a:pt x="129" y="226"/>
                </a:lnTo>
                <a:lnTo>
                  <a:pt x="139" y="234"/>
                </a:lnTo>
                <a:lnTo>
                  <a:pt x="148" y="246"/>
                </a:lnTo>
                <a:lnTo>
                  <a:pt x="159" y="283"/>
                </a:lnTo>
                <a:lnTo>
                  <a:pt x="152" y="314"/>
                </a:lnTo>
                <a:lnTo>
                  <a:pt x="160" y="324"/>
                </a:lnTo>
                <a:lnTo>
                  <a:pt x="168" y="301"/>
                </a:lnTo>
                <a:lnTo>
                  <a:pt x="173" y="287"/>
                </a:lnTo>
                <a:lnTo>
                  <a:pt x="177" y="277"/>
                </a:lnTo>
                <a:lnTo>
                  <a:pt x="167" y="261"/>
                </a:lnTo>
                <a:lnTo>
                  <a:pt x="171" y="232"/>
                </a:lnTo>
                <a:lnTo>
                  <a:pt x="181" y="238"/>
                </a:lnTo>
                <a:lnTo>
                  <a:pt x="193" y="253"/>
                </a:lnTo>
                <a:lnTo>
                  <a:pt x="197" y="238"/>
                </a:lnTo>
                <a:lnTo>
                  <a:pt x="174" y="218"/>
                </a:lnTo>
                <a:lnTo>
                  <a:pt x="154" y="197"/>
                </a:lnTo>
                <a:lnTo>
                  <a:pt x="157" y="185"/>
                </a:lnTo>
                <a:lnTo>
                  <a:pt x="150" y="179"/>
                </a:lnTo>
                <a:lnTo>
                  <a:pt x="129" y="169"/>
                </a:lnTo>
                <a:lnTo>
                  <a:pt x="120" y="146"/>
                </a:lnTo>
                <a:lnTo>
                  <a:pt x="113" y="122"/>
                </a:lnTo>
                <a:lnTo>
                  <a:pt x="96" y="104"/>
                </a:lnTo>
                <a:lnTo>
                  <a:pt x="90" y="75"/>
                </a:lnTo>
                <a:lnTo>
                  <a:pt x="87" y="59"/>
                </a:lnTo>
                <a:lnTo>
                  <a:pt x="102" y="44"/>
                </a:lnTo>
                <a:lnTo>
                  <a:pt x="111" y="49"/>
                </a:lnTo>
                <a:lnTo>
                  <a:pt x="107" y="26"/>
                </a:lnTo>
                <a:lnTo>
                  <a:pt x="109" y="14"/>
                </a:lnTo>
                <a:lnTo>
                  <a:pt x="94" y="106"/>
                </a:lnTo>
                <a:lnTo>
                  <a:pt x="94" y="104"/>
                </a:lnTo>
                <a:lnTo>
                  <a:pt x="93" y="104"/>
                </a:lnTo>
                <a:lnTo>
                  <a:pt x="92" y="106"/>
                </a:lnTo>
                <a:lnTo>
                  <a:pt x="92" y="108"/>
                </a:lnTo>
                <a:lnTo>
                  <a:pt x="93" y="108"/>
                </a:lnTo>
                <a:lnTo>
                  <a:pt x="94" y="106"/>
                </a:lnTo>
                <a:lnTo>
                  <a:pt x="109" y="14"/>
                </a:lnTo>
                <a:lnTo>
                  <a:pt x="97" y="187"/>
                </a:lnTo>
                <a:lnTo>
                  <a:pt x="109" y="1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74" name="Freeform 331"/>
          <p:cNvSpPr>
            <a:spLocks/>
          </p:cNvSpPr>
          <p:nvPr/>
        </p:nvSpPr>
        <p:spPr bwMode="auto">
          <a:xfrm>
            <a:off x="6081185" y="3203575"/>
            <a:ext cx="359833" cy="247650"/>
          </a:xfrm>
          <a:custGeom>
            <a:avLst/>
            <a:gdLst>
              <a:gd name="T0" fmla="*/ 2147483647 w 197"/>
              <a:gd name="T1" fmla="*/ 2147483647 h 324"/>
              <a:gd name="T2" fmla="*/ 2147483647 w 197"/>
              <a:gd name="T3" fmla="*/ 0 h 324"/>
              <a:gd name="T4" fmla="*/ 2147483647 w 197"/>
              <a:gd name="T5" fmla="*/ 1786001444 h 324"/>
              <a:gd name="T6" fmla="*/ 2147483647 w 197"/>
              <a:gd name="T7" fmla="*/ 893293469 h 324"/>
              <a:gd name="T8" fmla="*/ 2147483647 w 197"/>
              <a:gd name="T9" fmla="*/ 1786001444 h 324"/>
              <a:gd name="T10" fmla="*/ 2147483647 w 197"/>
              <a:gd name="T11" fmla="*/ 2147483647 h 324"/>
              <a:gd name="T12" fmla="*/ 2147483647 w 197"/>
              <a:gd name="T13" fmla="*/ 2147483647 h 324"/>
              <a:gd name="T14" fmla="*/ 2147483647 w 197"/>
              <a:gd name="T15" fmla="*/ 2147483647 h 324"/>
              <a:gd name="T16" fmla="*/ 2147483647 w 197"/>
              <a:gd name="T17" fmla="*/ 2147483647 h 324"/>
              <a:gd name="T18" fmla="*/ 2147483647 w 197"/>
              <a:gd name="T19" fmla="*/ 2147483647 h 324"/>
              <a:gd name="T20" fmla="*/ 2147483647 w 197"/>
              <a:gd name="T21" fmla="*/ 2147483647 h 324"/>
              <a:gd name="T22" fmla="*/ 2147483647 w 197"/>
              <a:gd name="T23" fmla="*/ 2147483647 h 324"/>
              <a:gd name="T24" fmla="*/ 2147483647 w 197"/>
              <a:gd name="T25" fmla="*/ 2147483647 h 324"/>
              <a:gd name="T26" fmla="*/ 0 w 197"/>
              <a:gd name="T27" fmla="*/ 2147483647 h 324"/>
              <a:gd name="T28" fmla="*/ 2147483647 w 197"/>
              <a:gd name="T29" fmla="*/ 2147483647 h 324"/>
              <a:gd name="T30" fmla="*/ 2147483647 w 197"/>
              <a:gd name="T31" fmla="*/ 2147483647 h 324"/>
              <a:gd name="T32" fmla="*/ 2147483647 w 197"/>
              <a:gd name="T33" fmla="*/ 2147483647 h 324"/>
              <a:gd name="T34" fmla="*/ 2147483647 w 197"/>
              <a:gd name="T35" fmla="*/ 2147483647 h 324"/>
              <a:gd name="T36" fmla="*/ 2147483647 w 197"/>
              <a:gd name="T37" fmla="*/ 2147483647 h 324"/>
              <a:gd name="T38" fmla="*/ 2147483647 w 197"/>
              <a:gd name="T39" fmla="*/ 2147483647 h 324"/>
              <a:gd name="T40" fmla="*/ 2147483647 w 197"/>
              <a:gd name="T41" fmla="*/ 2147483647 h 324"/>
              <a:gd name="T42" fmla="*/ 2147483647 w 197"/>
              <a:gd name="T43" fmla="*/ 2147483647 h 324"/>
              <a:gd name="T44" fmla="*/ 2147483647 w 197"/>
              <a:gd name="T45" fmla="*/ 2147483647 h 324"/>
              <a:gd name="T46" fmla="*/ 2147483647 w 197"/>
              <a:gd name="T47" fmla="*/ 2147483647 h 324"/>
              <a:gd name="T48" fmla="*/ 2147483647 w 197"/>
              <a:gd name="T49" fmla="*/ 2147483647 h 324"/>
              <a:gd name="T50" fmla="*/ 2147483647 w 197"/>
              <a:gd name="T51" fmla="*/ 2147483647 h 324"/>
              <a:gd name="T52" fmla="*/ 2147483647 w 197"/>
              <a:gd name="T53" fmla="*/ 2147483647 h 324"/>
              <a:gd name="T54" fmla="*/ 2147483647 w 197"/>
              <a:gd name="T55" fmla="*/ 2147483647 h 324"/>
              <a:gd name="T56" fmla="*/ 2147483647 w 197"/>
              <a:gd name="T57" fmla="*/ 2147483647 h 324"/>
              <a:gd name="T58" fmla="*/ 2147483647 w 197"/>
              <a:gd name="T59" fmla="*/ 2147483647 h 324"/>
              <a:gd name="T60" fmla="*/ 2147483647 w 197"/>
              <a:gd name="T61" fmla="*/ 2147483647 h 324"/>
              <a:gd name="T62" fmla="*/ 2147483647 w 197"/>
              <a:gd name="T63" fmla="*/ 2147483647 h 324"/>
              <a:gd name="T64" fmla="*/ 2147483647 w 197"/>
              <a:gd name="T65" fmla="*/ 2147483647 h 324"/>
              <a:gd name="T66" fmla="*/ 2147483647 w 197"/>
              <a:gd name="T67" fmla="*/ 2147483647 h 324"/>
              <a:gd name="T68" fmla="*/ 2147483647 w 197"/>
              <a:gd name="T69" fmla="*/ 2147483647 h 324"/>
              <a:gd name="T70" fmla="*/ 2147483647 w 197"/>
              <a:gd name="T71" fmla="*/ 2147483647 h 324"/>
              <a:gd name="T72" fmla="*/ 2147483647 w 197"/>
              <a:gd name="T73" fmla="*/ 2147483647 h 324"/>
              <a:gd name="T74" fmla="*/ 2147483647 w 197"/>
              <a:gd name="T75" fmla="*/ 2147483647 h 324"/>
              <a:gd name="T76" fmla="*/ 2147483647 w 197"/>
              <a:gd name="T77" fmla="*/ 2147483647 h 324"/>
              <a:gd name="T78" fmla="*/ 2147483647 w 197"/>
              <a:gd name="T79" fmla="*/ 2147483647 h 324"/>
              <a:gd name="T80" fmla="*/ 2147483647 w 197"/>
              <a:gd name="T81" fmla="*/ 2147483647 h 324"/>
              <a:gd name="T82" fmla="*/ 2147483647 w 197"/>
              <a:gd name="T83" fmla="*/ 2147483647 h 324"/>
              <a:gd name="T84" fmla="*/ 2147483647 w 197"/>
              <a:gd name="T85" fmla="*/ 2147483647 h 324"/>
              <a:gd name="T86" fmla="*/ 2147483647 w 197"/>
              <a:gd name="T87" fmla="*/ 2147483647 h 324"/>
              <a:gd name="T88" fmla="*/ 2147483647 w 197"/>
              <a:gd name="T89" fmla="*/ 2147483647 h 324"/>
              <a:gd name="T90" fmla="*/ 2147483647 w 197"/>
              <a:gd name="T91" fmla="*/ 2147483647 h 324"/>
              <a:gd name="T92" fmla="*/ 2147483647 w 197"/>
              <a:gd name="T93" fmla="*/ 2147483647 h 324"/>
              <a:gd name="T94" fmla="*/ 2147483647 w 197"/>
              <a:gd name="T95" fmla="*/ 2147483647 h 324"/>
              <a:gd name="T96" fmla="*/ 2147483647 w 197"/>
              <a:gd name="T97" fmla="*/ 2147483647 h 324"/>
              <a:gd name="T98" fmla="*/ 2147483647 w 197"/>
              <a:gd name="T99" fmla="*/ 2147483647 h 324"/>
              <a:gd name="T100" fmla="*/ 2147483647 w 197"/>
              <a:gd name="T101" fmla="*/ 2147483647 h 324"/>
              <a:gd name="T102" fmla="*/ 2147483647 w 197"/>
              <a:gd name="T103" fmla="*/ 2147483647 h 324"/>
              <a:gd name="T104" fmla="*/ 2147483647 w 197"/>
              <a:gd name="T105" fmla="*/ 2147483647 h 324"/>
              <a:gd name="T106" fmla="*/ 2147483647 w 197"/>
              <a:gd name="T107" fmla="*/ 2147483647 h 3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7"/>
              <a:gd name="T163" fmla="*/ 0 h 324"/>
              <a:gd name="T164" fmla="*/ 197 w 197"/>
              <a:gd name="T165" fmla="*/ 324 h 32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7" h="324">
                <a:moveTo>
                  <a:pt x="109" y="14"/>
                </a:moveTo>
                <a:lnTo>
                  <a:pt x="84" y="0"/>
                </a:lnTo>
                <a:lnTo>
                  <a:pt x="66" y="4"/>
                </a:lnTo>
                <a:lnTo>
                  <a:pt x="58" y="2"/>
                </a:lnTo>
                <a:lnTo>
                  <a:pt x="58" y="4"/>
                </a:lnTo>
                <a:lnTo>
                  <a:pt x="54" y="10"/>
                </a:lnTo>
                <a:lnTo>
                  <a:pt x="50" y="20"/>
                </a:lnTo>
                <a:lnTo>
                  <a:pt x="39" y="20"/>
                </a:lnTo>
                <a:lnTo>
                  <a:pt x="33" y="36"/>
                </a:lnTo>
                <a:lnTo>
                  <a:pt x="22" y="20"/>
                </a:lnTo>
                <a:lnTo>
                  <a:pt x="13" y="34"/>
                </a:lnTo>
                <a:lnTo>
                  <a:pt x="4" y="36"/>
                </a:lnTo>
                <a:lnTo>
                  <a:pt x="2" y="49"/>
                </a:lnTo>
                <a:lnTo>
                  <a:pt x="0" y="63"/>
                </a:lnTo>
                <a:lnTo>
                  <a:pt x="1" y="73"/>
                </a:lnTo>
                <a:lnTo>
                  <a:pt x="1" y="87"/>
                </a:lnTo>
                <a:lnTo>
                  <a:pt x="12" y="99"/>
                </a:lnTo>
                <a:lnTo>
                  <a:pt x="12" y="112"/>
                </a:lnTo>
                <a:lnTo>
                  <a:pt x="28" y="93"/>
                </a:lnTo>
                <a:lnTo>
                  <a:pt x="50" y="100"/>
                </a:lnTo>
                <a:lnTo>
                  <a:pt x="62" y="138"/>
                </a:lnTo>
                <a:lnTo>
                  <a:pt x="76" y="161"/>
                </a:lnTo>
                <a:lnTo>
                  <a:pt x="92" y="187"/>
                </a:lnTo>
                <a:lnTo>
                  <a:pt x="96" y="191"/>
                </a:lnTo>
                <a:lnTo>
                  <a:pt x="97" y="191"/>
                </a:lnTo>
                <a:lnTo>
                  <a:pt x="109" y="201"/>
                </a:lnTo>
                <a:lnTo>
                  <a:pt x="129" y="226"/>
                </a:lnTo>
                <a:lnTo>
                  <a:pt x="139" y="234"/>
                </a:lnTo>
                <a:lnTo>
                  <a:pt x="148" y="246"/>
                </a:lnTo>
                <a:lnTo>
                  <a:pt x="159" y="283"/>
                </a:lnTo>
                <a:lnTo>
                  <a:pt x="152" y="314"/>
                </a:lnTo>
                <a:lnTo>
                  <a:pt x="160" y="324"/>
                </a:lnTo>
                <a:lnTo>
                  <a:pt x="168" y="301"/>
                </a:lnTo>
                <a:lnTo>
                  <a:pt x="173" y="287"/>
                </a:lnTo>
                <a:lnTo>
                  <a:pt x="177" y="277"/>
                </a:lnTo>
                <a:lnTo>
                  <a:pt x="167" y="261"/>
                </a:lnTo>
                <a:lnTo>
                  <a:pt x="171" y="232"/>
                </a:lnTo>
                <a:lnTo>
                  <a:pt x="181" y="238"/>
                </a:lnTo>
                <a:lnTo>
                  <a:pt x="193" y="253"/>
                </a:lnTo>
                <a:lnTo>
                  <a:pt x="197" y="238"/>
                </a:lnTo>
                <a:lnTo>
                  <a:pt x="174" y="218"/>
                </a:lnTo>
                <a:lnTo>
                  <a:pt x="154" y="197"/>
                </a:lnTo>
                <a:lnTo>
                  <a:pt x="157" y="185"/>
                </a:lnTo>
                <a:lnTo>
                  <a:pt x="150" y="179"/>
                </a:lnTo>
                <a:lnTo>
                  <a:pt x="129" y="169"/>
                </a:lnTo>
                <a:lnTo>
                  <a:pt x="120" y="146"/>
                </a:lnTo>
                <a:lnTo>
                  <a:pt x="113" y="122"/>
                </a:lnTo>
                <a:lnTo>
                  <a:pt x="96" y="104"/>
                </a:lnTo>
                <a:lnTo>
                  <a:pt x="90" y="75"/>
                </a:lnTo>
                <a:lnTo>
                  <a:pt x="87" y="59"/>
                </a:lnTo>
                <a:lnTo>
                  <a:pt x="102" y="44"/>
                </a:lnTo>
                <a:lnTo>
                  <a:pt x="111" y="49"/>
                </a:lnTo>
                <a:lnTo>
                  <a:pt x="107" y="26"/>
                </a:lnTo>
                <a:lnTo>
                  <a:pt x="109" y="14"/>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844" name="Freeform 332"/>
          <p:cNvSpPr>
            <a:spLocks/>
          </p:cNvSpPr>
          <p:nvPr/>
        </p:nvSpPr>
        <p:spPr bwMode="auto">
          <a:xfrm>
            <a:off x="6248401" y="3282951"/>
            <a:ext cx="4233" cy="3175"/>
          </a:xfrm>
          <a:custGeom>
            <a:avLst/>
            <a:gdLst>
              <a:gd name="T0" fmla="*/ 2 w 2"/>
              <a:gd name="T1" fmla="*/ 2 h 4"/>
              <a:gd name="T2" fmla="*/ 2 w 2"/>
              <a:gd name="T3" fmla="*/ 0 h 4"/>
              <a:gd name="T4" fmla="*/ 1 w 2"/>
              <a:gd name="T5" fmla="*/ 0 h 4"/>
              <a:gd name="T6" fmla="*/ 0 w 2"/>
              <a:gd name="T7" fmla="*/ 2 h 4"/>
              <a:gd name="T8" fmla="*/ 0 w 2"/>
              <a:gd name="T9" fmla="*/ 4 h 4"/>
              <a:gd name="T10" fmla="*/ 1 w 2"/>
              <a:gd name="T11" fmla="*/ 4 h 4"/>
              <a:gd name="T12" fmla="*/ 2 w 2"/>
              <a:gd name="T13" fmla="*/ 2 h 4"/>
              <a:gd name="T14" fmla="*/ 0 60000 65536"/>
              <a:gd name="T15" fmla="*/ 0 60000 65536"/>
              <a:gd name="T16" fmla="*/ 0 60000 65536"/>
              <a:gd name="T17" fmla="*/ 0 60000 65536"/>
              <a:gd name="T18" fmla="*/ 0 60000 65536"/>
              <a:gd name="T19" fmla="*/ 0 60000 65536"/>
              <a:gd name="T20" fmla="*/ 0 60000 65536"/>
              <a:gd name="T21" fmla="*/ 0 w 2"/>
              <a:gd name="T22" fmla="*/ 0 h 4"/>
              <a:gd name="T23" fmla="*/ 2 w 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4">
                <a:moveTo>
                  <a:pt x="2" y="2"/>
                </a:moveTo>
                <a:lnTo>
                  <a:pt x="2" y="0"/>
                </a:lnTo>
                <a:lnTo>
                  <a:pt x="1" y="0"/>
                </a:lnTo>
                <a:lnTo>
                  <a:pt x="0" y="2"/>
                </a:lnTo>
                <a:lnTo>
                  <a:pt x="0" y="4"/>
                </a:lnTo>
                <a:lnTo>
                  <a:pt x="1" y="4"/>
                </a:lnTo>
                <a:lnTo>
                  <a:pt x="2"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45" name="Freeform 333"/>
          <p:cNvSpPr>
            <a:spLocks/>
          </p:cNvSpPr>
          <p:nvPr/>
        </p:nvSpPr>
        <p:spPr bwMode="auto">
          <a:xfrm>
            <a:off x="6261101" y="3441700"/>
            <a:ext cx="97367" cy="46038"/>
          </a:xfrm>
          <a:custGeom>
            <a:avLst/>
            <a:gdLst>
              <a:gd name="T0" fmla="*/ 47 w 53"/>
              <a:gd name="T1" fmla="*/ 36 h 59"/>
              <a:gd name="T2" fmla="*/ 47 w 53"/>
              <a:gd name="T3" fmla="*/ 59 h 59"/>
              <a:gd name="T4" fmla="*/ 26 w 53"/>
              <a:gd name="T5" fmla="*/ 43 h 59"/>
              <a:gd name="T6" fmla="*/ 5 w 53"/>
              <a:gd name="T7" fmla="*/ 26 h 59"/>
              <a:gd name="T8" fmla="*/ 0 w 53"/>
              <a:gd name="T9" fmla="*/ 10 h 59"/>
              <a:gd name="T10" fmla="*/ 16 w 53"/>
              <a:gd name="T11" fmla="*/ 6 h 59"/>
              <a:gd name="T12" fmla="*/ 35 w 53"/>
              <a:gd name="T13" fmla="*/ 4 h 59"/>
              <a:gd name="T14" fmla="*/ 53 w 53"/>
              <a:gd name="T15" fmla="*/ 0 h 59"/>
              <a:gd name="T16" fmla="*/ 47 w 53"/>
              <a:gd name="T17" fmla="*/ 36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59"/>
              <a:gd name="T29" fmla="*/ 53 w 53"/>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59">
                <a:moveTo>
                  <a:pt x="47" y="36"/>
                </a:moveTo>
                <a:lnTo>
                  <a:pt x="47" y="59"/>
                </a:lnTo>
                <a:lnTo>
                  <a:pt x="26" y="43"/>
                </a:lnTo>
                <a:lnTo>
                  <a:pt x="5" y="26"/>
                </a:lnTo>
                <a:lnTo>
                  <a:pt x="0" y="10"/>
                </a:lnTo>
                <a:lnTo>
                  <a:pt x="16" y="6"/>
                </a:lnTo>
                <a:lnTo>
                  <a:pt x="35" y="4"/>
                </a:lnTo>
                <a:lnTo>
                  <a:pt x="53" y="0"/>
                </a:lnTo>
                <a:lnTo>
                  <a:pt x="47" y="3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46" name="Freeform 334"/>
          <p:cNvSpPr>
            <a:spLocks/>
          </p:cNvSpPr>
          <p:nvPr/>
        </p:nvSpPr>
        <p:spPr bwMode="auto">
          <a:xfrm>
            <a:off x="6129867" y="3357564"/>
            <a:ext cx="46567" cy="66675"/>
          </a:xfrm>
          <a:custGeom>
            <a:avLst/>
            <a:gdLst>
              <a:gd name="T0" fmla="*/ 14 w 26"/>
              <a:gd name="T1" fmla="*/ 75 h 87"/>
              <a:gd name="T2" fmla="*/ 7 w 26"/>
              <a:gd name="T3" fmla="*/ 87 h 87"/>
              <a:gd name="T4" fmla="*/ 3 w 26"/>
              <a:gd name="T5" fmla="*/ 67 h 87"/>
              <a:gd name="T6" fmla="*/ 1 w 26"/>
              <a:gd name="T7" fmla="*/ 40 h 87"/>
              <a:gd name="T8" fmla="*/ 0 w 26"/>
              <a:gd name="T9" fmla="*/ 14 h 87"/>
              <a:gd name="T10" fmla="*/ 15 w 26"/>
              <a:gd name="T11" fmla="*/ 0 h 87"/>
              <a:gd name="T12" fmla="*/ 26 w 26"/>
              <a:gd name="T13" fmla="*/ 28 h 87"/>
              <a:gd name="T14" fmla="*/ 23 w 26"/>
              <a:gd name="T15" fmla="*/ 73 h 87"/>
              <a:gd name="T16" fmla="*/ 14 w 26"/>
              <a:gd name="T17" fmla="*/ 75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87"/>
              <a:gd name="T29" fmla="*/ 26 w 26"/>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87">
                <a:moveTo>
                  <a:pt x="14" y="75"/>
                </a:moveTo>
                <a:lnTo>
                  <a:pt x="7" y="87"/>
                </a:lnTo>
                <a:lnTo>
                  <a:pt x="3" y="67"/>
                </a:lnTo>
                <a:lnTo>
                  <a:pt x="1" y="40"/>
                </a:lnTo>
                <a:lnTo>
                  <a:pt x="0" y="14"/>
                </a:lnTo>
                <a:lnTo>
                  <a:pt x="15" y="0"/>
                </a:lnTo>
                <a:lnTo>
                  <a:pt x="26" y="28"/>
                </a:lnTo>
                <a:lnTo>
                  <a:pt x="23" y="73"/>
                </a:lnTo>
                <a:lnTo>
                  <a:pt x="14" y="7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47" name="Freeform 335"/>
          <p:cNvSpPr>
            <a:spLocks/>
          </p:cNvSpPr>
          <p:nvPr/>
        </p:nvSpPr>
        <p:spPr bwMode="auto">
          <a:xfrm>
            <a:off x="6100233" y="3287714"/>
            <a:ext cx="0" cy="3175"/>
          </a:xfrm>
          <a:custGeom>
            <a:avLst/>
            <a:gdLst>
              <a:gd name="T0" fmla="*/ 1 w 1"/>
              <a:gd name="T1" fmla="*/ 2 h 2"/>
              <a:gd name="T2" fmla="*/ 1 w 1"/>
              <a:gd name="T3" fmla="*/ 0 h 2"/>
              <a:gd name="T4" fmla="*/ 0 w 1"/>
              <a:gd name="T5" fmla="*/ 2 h 2"/>
              <a:gd name="T6" fmla="*/ 1 w 1"/>
              <a:gd name="T7" fmla="*/ 2 h 2"/>
              <a:gd name="T8" fmla="*/ 0 60000 65536"/>
              <a:gd name="T9" fmla="*/ 0 60000 65536"/>
              <a:gd name="T10" fmla="*/ 0 60000 65536"/>
              <a:gd name="T11" fmla="*/ 0 60000 65536"/>
              <a:gd name="T12" fmla="*/ 0 w 1"/>
              <a:gd name="T13" fmla="*/ 0 h 2"/>
              <a:gd name="T14" fmla="*/ 0 w 1"/>
              <a:gd name="T15" fmla="*/ 2 h 2"/>
            </a:gdLst>
            <a:ahLst/>
            <a:cxnLst>
              <a:cxn ang="T8">
                <a:pos x="T0" y="T1"/>
              </a:cxn>
              <a:cxn ang="T9">
                <a:pos x="T2" y="T3"/>
              </a:cxn>
              <a:cxn ang="T10">
                <a:pos x="T4" y="T5"/>
              </a:cxn>
              <a:cxn ang="T11">
                <a:pos x="T6" y="T7"/>
              </a:cxn>
            </a:cxnLst>
            <a:rect l="T12" t="T13" r="T14" b="T15"/>
            <a:pathLst>
              <a:path w="1" h="2">
                <a:moveTo>
                  <a:pt x="1" y="2"/>
                </a:moveTo>
                <a:lnTo>
                  <a:pt x="1" y="0"/>
                </a:lnTo>
                <a:lnTo>
                  <a:pt x="0" y="2"/>
                </a:lnTo>
                <a:lnTo>
                  <a:pt x="1"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79" name="Freeform 336"/>
          <p:cNvSpPr>
            <a:spLocks/>
          </p:cNvSpPr>
          <p:nvPr/>
        </p:nvSpPr>
        <p:spPr bwMode="auto">
          <a:xfrm>
            <a:off x="6678084" y="3336925"/>
            <a:ext cx="582083" cy="171450"/>
          </a:xfrm>
          <a:custGeom>
            <a:avLst/>
            <a:gdLst>
              <a:gd name="T0" fmla="*/ 2147483647 w 317"/>
              <a:gd name="T1" fmla="*/ 2147483647 h 220"/>
              <a:gd name="T2" fmla="*/ 2147483647 w 317"/>
              <a:gd name="T3" fmla="*/ 2147483647 h 220"/>
              <a:gd name="T4" fmla="*/ 2147483647 w 317"/>
              <a:gd name="T5" fmla="*/ 2147483647 h 220"/>
              <a:gd name="T6" fmla="*/ 2147483647 w 317"/>
              <a:gd name="T7" fmla="*/ 2147483647 h 220"/>
              <a:gd name="T8" fmla="*/ 2147483647 w 317"/>
              <a:gd name="T9" fmla="*/ 2147483647 h 220"/>
              <a:gd name="T10" fmla="*/ 2147483647 w 317"/>
              <a:gd name="T11" fmla="*/ 2147483647 h 220"/>
              <a:gd name="T12" fmla="*/ 2147483647 w 317"/>
              <a:gd name="T13" fmla="*/ 2147483647 h 220"/>
              <a:gd name="T14" fmla="*/ 2147483647 w 317"/>
              <a:gd name="T15" fmla="*/ 2147483647 h 220"/>
              <a:gd name="T16" fmla="*/ 2147483647 w 317"/>
              <a:gd name="T17" fmla="*/ 2147483647 h 220"/>
              <a:gd name="T18" fmla="*/ 2147483647 w 317"/>
              <a:gd name="T19" fmla="*/ 2147483647 h 220"/>
              <a:gd name="T20" fmla="*/ 2147483647 w 317"/>
              <a:gd name="T21" fmla="*/ 2147483647 h 220"/>
              <a:gd name="T22" fmla="*/ 2147483647 w 317"/>
              <a:gd name="T23" fmla="*/ 2147483647 h 220"/>
              <a:gd name="T24" fmla="*/ 2147483647 w 317"/>
              <a:gd name="T25" fmla="*/ 2147483647 h 220"/>
              <a:gd name="T26" fmla="*/ 2147483647 w 317"/>
              <a:gd name="T27" fmla="*/ 2147483647 h 220"/>
              <a:gd name="T28" fmla="*/ 2147483647 w 317"/>
              <a:gd name="T29" fmla="*/ 2147483647 h 220"/>
              <a:gd name="T30" fmla="*/ 2147483647 w 317"/>
              <a:gd name="T31" fmla="*/ 2147483647 h 220"/>
              <a:gd name="T32" fmla="*/ 0 w 317"/>
              <a:gd name="T33" fmla="*/ 2147483647 h 220"/>
              <a:gd name="T34" fmla="*/ 2147483647 w 317"/>
              <a:gd name="T35" fmla="*/ 2147483647 h 220"/>
              <a:gd name="T36" fmla="*/ 2147483647 w 317"/>
              <a:gd name="T37" fmla="*/ 2147483647 h 220"/>
              <a:gd name="T38" fmla="*/ 2147483647 w 317"/>
              <a:gd name="T39" fmla="*/ 2147483647 h 220"/>
              <a:gd name="T40" fmla="*/ 2147483647 w 317"/>
              <a:gd name="T41" fmla="*/ 2147483647 h 220"/>
              <a:gd name="T42" fmla="*/ 2147483647 w 317"/>
              <a:gd name="T43" fmla="*/ 1893068546 h 220"/>
              <a:gd name="T44" fmla="*/ 2147483647 w 317"/>
              <a:gd name="T45" fmla="*/ 946838207 h 220"/>
              <a:gd name="T46" fmla="*/ 2147483647 w 317"/>
              <a:gd name="T47" fmla="*/ 2147483647 h 220"/>
              <a:gd name="T48" fmla="*/ 2147483647 w 317"/>
              <a:gd name="T49" fmla="*/ 2147483647 h 220"/>
              <a:gd name="T50" fmla="*/ 2147483647 w 317"/>
              <a:gd name="T51" fmla="*/ 2147483647 h 220"/>
              <a:gd name="T52" fmla="*/ 2147483647 w 317"/>
              <a:gd name="T53" fmla="*/ 2147483647 h 220"/>
              <a:gd name="T54" fmla="*/ 2147483647 w 317"/>
              <a:gd name="T55" fmla="*/ 2147483647 h 220"/>
              <a:gd name="T56" fmla="*/ 2147483647 w 317"/>
              <a:gd name="T57" fmla="*/ 2147483647 h 220"/>
              <a:gd name="T58" fmla="*/ 2147483647 w 317"/>
              <a:gd name="T59" fmla="*/ 2147483647 h 220"/>
              <a:gd name="T60" fmla="*/ 2147483647 w 317"/>
              <a:gd name="T61" fmla="*/ 2147483647 h 220"/>
              <a:gd name="T62" fmla="*/ 2147483647 w 317"/>
              <a:gd name="T63" fmla="*/ 2147483647 h 220"/>
              <a:gd name="T64" fmla="*/ 2147483647 w 317"/>
              <a:gd name="T65" fmla="*/ 2147483647 h 220"/>
              <a:gd name="T66" fmla="*/ 2147483647 w 317"/>
              <a:gd name="T67" fmla="*/ 2147483647 h 2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220"/>
              <a:gd name="T104" fmla="*/ 317 w 317"/>
              <a:gd name="T105" fmla="*/ 220 h 2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220">
                <a:moveTo>
                  <a:pt x="237" y="186"/>
                </a:moveTo>
                <a:lnTo>
                  <a:pt x="211" y="184"/>
                </a:lnTo>
                <a:lnTo>
                  <a:pt x="186" y="188"/>
                </a:lnTo>
                <a:lnTo>
                  <a:pt x="179" y="192"/>
                </a:lnTo>
                <a:lnTo>
                  <a:pt x="179" y="208"/>
                </a:lnTo>
                <a:lnTo>
                  <a:pt x="173" y="220"/>
                </a:lnTo>
                <a:lnTo>
                  <a:pt x="171" y="218"/>
                </a:lnTo>
                <a:lnTo>
                  <a:pt x="171" y="212"/>
                </a:lnTo>
                <a:lnTo>
                  <a:pt x="172" y="184"/>
                </a:lnTo>
                <a:lnTo>
                  <a:pt x="164" y="192"/>
                </a:lnTo>
                <a:lnTo>
                  <a:pt x="153" y="190"/>
                </a:lnTo>
                <a:lnTo>
                  <a:pt x="140" y="200"/>
                </a:lnTo>
                <a:lnTo>
                  <a:pt x="122" y="214"/>
                </a:lnTo>
                <a:lnTo>
                  <a:pt x="108" y="206"/>
                </a:lnTo>
                <a:lnTo>
                  <a:pt x="81" y="184"/>
                </a:lnTo>
                <a:lnTo>
                  <a:pt x="78" y="200"/>
                </a:lnTo>
                <a:lnTo>
                  <a:pt x="69" y="208"/>
                </a:lnTo>
                <a:lnTo>
                  <a:pt x="54" y="198"/>
                </a:lnTo>
                <a:lnTo>
                  <a:pt x="45" y="190"/>
                </a:lnTo>
                <a:lnTo>
                  <a:pt x="36" y="192"/>
                </a:lnTo>
                <a:lnTo>
                  <a:pt x="27" y="192"/>
                </a:lnTo>
                <a:lnTo>
                  <a:pt x="37" y="182"/>
                </a:lnTo>
                <a:lnTo>
                  <a:pt x="24" y="178"/>
                </a:lnTo>
                <a:lnTo>
                  <a:pt x="26" y="171"/>
                </a:lnTo>
                <a:lnTo>
                  <a:pt x="18" y="157"/>
                </a:lnTo>
                <a:lnTo>
                  <a:pt x="20" y="151"/>
                </a:lnTo>
                <a:lnTo>
                  <a:pt x="6" y="137"/>
                </a:lnTo>
                <a:lnTo>
                  <a:pt x="3" y="126"/>
                </a:lnTo>
                <a:lnTo>
                  <a:pt x="9" y="127"/>
                </a:lnTo>
                <a:lnTo>
                  <a:pt x="14" y="129"/>
                </a:lnTo>
                <a:lnTo>
                  <a:pt x="11" y="116"/>
                </a:lnTo>
                <a:lnTo>
                  <a:pt x="11" y="110"/>
                </a:lnTo>
                <a:lnTo>
                  <a:pt x="9" y="92"/>
                </a:lnTo>
                <a:lnTo>
                  <a:pt x="0" y="90"/>
                </a:lnTo>
                <a:lnTo>
                  <a:pt x="1" y="65"/>
                </a:lnTo>
                <a:lnTo>
                  <a:pt x="17" y="59"/>
                </a:lnTo>
                <a:lnTo>
                  <a:pt x="23" y="53"/>
                </a:lnTo>
                <a:lnTo>
                  <a:pt x="43" y="55"/>
                </a:lnTo>
                <a:lnTo>
                  <a:pt x="56" y="45"/>
                </a:lnTo>
                <a:lnTo>
                  <a:pt x="50" y="43"/>
                </a:lnTo>
                <a:lnTo>
                  <a:pt x="43" y="31"/>
                </a:lnTo>
                <a:lnTo>
                  <a:pt x="74" y="33"/>
                </a:lnTo>
                <a:lnTo>
                  <a:pt x="97" y="8"/>
                </a:lnTo>
                <a:lnTo>
                  <a:pt x="113" y="4"/>
                </a:lnTo>
                <a:lnTo>
                  <a:pt x="129" y="0"/>
                </a:lnTo>
                <a:lnTo>
                  <a:pt x="140" y="2"/>
                </a:lnTo>
                <a:lnTo>
                  <a:pt x="152" y="12"/>
                </a:lnTo>
                <a:lnTo>
                  <a:pt x="158" y="18"/>
                </a:lnTo>
                <a:lnTo>
                  <a:pt x="179" y="27"/>
                </a:lnTo>
                <a:lnTo>
                  <a:pt x="201" y="37"/>
                </a:lnTo>
                <a:lnTo>
                  <a:pt x="221" y="37"/>
                </a:lnTo>
                <a:lnTo>
                  <a:pt x="247" y="18"/>
                </a:lnTo>
                <a:lnTo>
                  <a:pt x="269" y="14"/>
                </a:lnTo>
                <a:lnTo>
                  <a:pt x="279" y="27"/>
                </a:lnTo>
                <a:lnTo>
                  <a:pt x="285" y="51"/>
                </a:lnTo>
                <a:lnTo>
                  <a:pt x="293" y="71"/>
                </a:lnTo>
                <a:lnTo>
                  <a:pt x="307" y="82"/>
                </a:lnTo>
                <a:lnTo>
                  <a:pt x="300" y="92"/>
                </a:lnTo>
                <a:lnTo>
                  <a:pt x="302" y="112"/>
                </a:lnTo>
                <a:lnTo>
                  <a:pt x="306" y="149"/>
                </a:lnTo>
                <a:lnTo>
                  <a:pt x="317" y="175"/>
                </a:lnTo>
                <a:lnTo>
                  <a:pt x="307" y="176"/>
                </a:lnTo>
                <a:lnTo>
                  <a:pt x="303" y="169"/>
                </a:lnTo>
                <a:lnTo>
                  <a:pt x="280" y="171"/>
                </a:lnTo>
                <a:lnTo>
                  <a:pt x="275" y="176"/>
                </a:lnTo>
                <a:lnTo>
                  <a:pt x="271" y="173"/>
                </a:lnTo>
                <a:lnTo>
                  <a:pt x="253" y="180"/>
                </a:lnTo>
                <a:lnTo>
                  <a:pt x="237" y="186"/>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849" name="Freeform 337"/>
          <p:cNvSpPr>
            <a:spLocks/>
          </p:cNvSpPr>
          <p:nvPr/>
        </p:nvSpPr>
        <p:spPr bwMode="auto">
          <a:xfrm>
            <a:off x="6665384" y="3336925"/>
            <a:ext cx="91016" cy="50800"/>
          </a:xfrm>
          <a:custGeom>
            <a:avLst/>
            <a:gdLst>
              <a:gd name="T0" fmla="*/ 6 w 49"/>
              <a:gd name="T1" fmla="*/ 2 h 65"/>
              <a:gd name="T2" fmla="*/ 3 w 49"/>
              <a:gd name="T3" fmla="*/ 10 h 65"/>
              <a:gd name="T4" fmla="*/ 7 w 49"/>
              <a:gd name="T5" fmla="*/ 24 h 65"/>
              <a:gd name="T6" fmla="*/ 0 w 49"/>
              <a:gd name="T7" fmla="*/ 45 h 65"/>
              <a:gd name="T8" fmla="*/ 11 w 49"/>
              <a:gd name="T9" fmla="*/ 49 h 65"/>
              <a:gd name="T10" fmla="*/ 6 w 49"/>
              <a:gd name="T11" fmla="*/ 65 h 65"/>
              <a:gd name="T12" fmla="*/ 23 w 49"/>
              <a:gd name="T13" fmla="*/ 41 h 65"/>
              <a:gd name="T14" fmla="*/ 49 w 49"/>
              <a:gd name="T15" fmla="*/ 33 h 65"/>
              <a:gd name="T16" fmla="*/ 42 w 49"/>
              <a:gd name="T17" fmla="*/ 24 h 65"/>
              <a:gd name="T18" fmla="*/ 30 w 49"/>
              <a:gd name="T19" fmla="*/ 0 h 65"/>
              <a:gd name="T20" fmla="*/ 6 w 49"/>
              <a:gd name="T21" fmla="*/ 2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65"/>
              <a:gd name="T35" fmla="*/ 49 w 49"/>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65">
                <a:moveTo>
                  <a:pt x="6" y="2"/>
                </a:moveTo>
                <a:lnTo>
                  <a:pt x="3" y="10"/>
                </a:lnTo>
                <a:lnTo>
                  <a:pt x="7" y="24"/>
                </a:lnTo>
                <a:lnTo>
                  <a:pt x="0" y="45"/>
                </a:lnTo>
                <a:lnTo>
                  <a:pt x="11" y="49"/>
                </a:lnTo>
                <a:lnTo>
                  <a:pt x="6" y="65"/>
                </a:lnTo>
                <a:lnTo>
                  <a:pt x="23" y="41"/>
                </a:lnTo>
                <a:lnTo>
                  <a:pt x="49" y="33"/>
                </a:lnTo>
                <a:lnTo>
                  <a:pt x="42" y="24"/>
                </a:lnTo>
                <a:lnTo>
                  <a:pt x="30" y="0"/>
                </a:lnTo>
                <a:lnTo>
                  <a:pt x="6"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50" name="Freeform 338"/>
          <p:cNvSpPr>
            <a:spLocks/>
          </p:cNvSpPr>
          <p:nvPr/>
        </p:nvSpPr>
        <p:spPr bwMode="auto">
          <a:xfrm>
            <a:off x="6525684" y="2960688"/>
            <a:ext cx="251883" cy="120650"/>
          </a:xfrm>
          <a:custGeom>
            <a:avLst/>
            <a:gdLst>
              <a:gd name="T0" fmla="*/ 139 w 139"/>
              <a:gd name="T1" fmla="*/ 84 h 157"/>
              <a:gd name="T2" fmla="*/ 133 w 139"/>
              <a:gd name="T3" fmla="*/ 94 h 157"/>
              <a:gd name="T4" fmla="*/ 138 w 139"/>
              <a:gd name="T5" fmla="*/ 125 h 157"/>
              <a:gd name="T6" fmla="*/ 119 w 139"/>
              <a:gd name="T7" fmla="*/ 143 h 157"/>
              <a:gd name="T8" fmla="*/ 120 w 139"/>
              <a:gd name="T9" fmla="*/ 157 h 157"/>
              <a:gd name="T10" fmla="*/ 93 w 139"/>
              <a:gd name="T11" fmla="*/ 147 h 157"/>
              <a:gd name="T12" fmla="*/ 65 w 139"/>
              <a:gd name="T13" fmla="*/ 139 h 157"/>
              <a:gd name="T14" fmla="*/ 39 w 139"/>
              <a:gd name="T15" fmla="*/ 137 h 157"/>
              <a:gd name="T16" fmla="*/ 11 w 139"/>
              <a:gd name="T17" fmla="*/ 137 h 157"/>
              <a:gd name="T18" fmla="*/ 2 w 139"/>
              <a:gd name="T19" fmla="*/ 127 h 157"/>
              <a:gd name="T20" fmla="*/ 12 w 139"/>
              <a:gd name="T21" fmla="*/ 104 h 157"/>
              <a:gd name="T22" fmla="*/ 0 w 139"/>
              <a:gd name="T23" fmla="*/ 58 h 157"/>
              <a:gd name="T24" fmla="*/ 23 w 139"/>
              <a:gd name="T25" fmla="*/ 31 h 157"/>
              <a:gd name="T26" fmla="*/ 46 w 139"/>
              <a:gd name="T27" fmla="*/ 4 h 157"/>
              <a:gd name="T28" fmla="*/ 67 w 139"/>
              <a:gd name="T29" fmla="*/ 0 h 157"/>
              <a:gd name="T30" fmla="*/ 91 w 139"/>
              <a:gd name="T31" fmla="*/ 6 h 157"/>
              <a:gd name="T32" fmla="*/ 116 w 139"/>
              <a:gd name="T33" fmla="*/ 13 h 157"/>
              <a:gd name="T34" fmla="*/ 119 w 139"/>
              <a:gd name="T35" fmla="*/ 53 h 157"/>
              <a:gd name="T36" fmla="*/ 139 w 139"/>
              <a:gd name="T37" fmla="*/ 84 h 1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157"/>
              <a:gd name="T59" fmla="*/ 139 w 139"/>
              <a:gd name="T60" fmla="*/ 157 h 1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157">
                <a:moveTo>
                  <a:pt x="139" y="84"/>
                </a:moveTo>
                <a:lnTo>
                  <a:pt x="133" y="94"/>
                </a:lnTo>
                <a:lnTo>
                  <a:pt x="138" y="125"/>
                </a:lnTo>
                <a:lnTo>
                  <a:pt x="119" y="143"/>
                </a:lnTo>
                <a:lnTo>
                  <a:pt x="120" y="157"/>
                </a:lnTo>
                <a:lnTo>
                  <a:pt x="93" y="147"/>
                </a:lnTo>
                <a:lnTo>
                  <a:pt x="65" y="139"/>
                </a:lnTo>
                <a:lnTo>
                  <a:pt x="39" y="137"/>
                </a:lnTo>
                <a:lnTo>
                  <a:pt x="11" y="137"/>
                </a:lnTo>
                <a:lnTo>
                  <a:pt x="2" y="127"/>
                </a:lnTo>
                <a:lnTo>
                  <a:pt x="12" y="104"/>
                </a:lnTo>
                <a:lnTo>
                  <a:pt x="0" y="58"/>
                </a:lnTo>
                <a:lnTo>
                  <a:pt x="23" y="31"/>
                </a:lnTo>
                <a:lnTo>
                  <a:pt x="46" y="4"/>
                </a:lnTo>
                <a:lnTo>
                  <a:pt x="67" y="0"/>
                </a:lnTo>
                <a:lnTo>
                  <a:pt x="91" y="6"/>
                </a:lnTo>
                <a:lnTo>
                  <a:pt x="116" y="13"/>
                </a:lnTo>
                <a:lnTo>
                  <a:pt x="119" y="53"/>
                </a:lnTo>
                <a:lnTo>
                  <a:pt x="139" y="8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51" name="Freeform 339"/>
          <p:cNvSpPr>
            <a:spLocks/>
          </p:cNvSpPr>
          <p:nvPr/>
        </p:nvSpPr>
        <p:spPr bwMode="auto">
          <a:xfrm>
            <a:off x="6102352" y="2938464"/>
            <a:ext cx="69849" cy="52387"/>
          </a:xfrm>
          <a:custGeom>
            <a:avLst/>
            <a:gdLst>
              <a:gd name="T0" fmla="*/ 21 w 37"/>
              <a:gd name="T1" fmla="*/ 63 h 71"/>
              <a:gd name="T2" fmla="*/ 19 w 37"/>
              <a:gd name="T3" fmla="*/ 71 h 71"/>
              <a:gd name="T4" fmla="*/ 8 w 37"/>
              <a:gd name="T5" fmla="*/ 67 h 71"/>
              <a:gd name="T6" fmla="*/ 5 w 37"/>
              <a:gd name="T7" fmla="*/ 63 h 71"/>
              <a:gd name="T8" fmla="*/ 2 w 37"/>
              <a:gd name="T9" fmla="*/ 45 h 71"/>
              <a:gd name="T10" fmla="*/ 0 w 37"/>
              <a:gd name="T11" fmla="*/ 12 h 71"/>
              <a:gd name="T12" fmla="*/ 9 w 37"/>
              <a:gd name="T13" fmla="*/ 8 h 71"/>
              <a:gd name="T14" fmla="*/ 13 w 37"/>
              <a:gd name="T15" fmla="*/ 12 h 71"/>
              <a:gd name="T16" fmla="*/ 14 w 37"/>
              <a:gd name="T17" fmla="*/ 4 h 71"/>
              <a:gd name="T18" fmla="*/ 25 w 37"/>
              <a:gd name="T19" fmla="*/ 0 h 71"/>
              <a:gd name="T20" fmla="*/ 29 w 37"/>
              <a:gd name="T21" fmla="*/ 12 h 71"/>
              <a:gd name="T22" fmla="*/ 37 w 37"/>
              <a:gd name="T23" fmla="*/ 12 h 71"/>
              <a:gd name="T24" fmla="*/ 34 w 37"/>
              <a:gd name="T25" fmla="*/ 26 h 71"/>
              <a:gd name="T26" fmla="*/ 23 w 37"/>
              <a:gd name="T27" fmla="*/ 41 h 71"/>
              <a:gd name="T28" fmla="*/ 24 w 37"/>
              <a:gd name="T29" fmla="*/ 45 h 71"/>
              <a:gd name="T30" fmla="*/ 21 w 37"/>
              <a:gd name="T31" fmla="*/ 63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71"/>
              <a:gd name="T50" fmla="*/ 37 w 37"/>
              <a:gd name="T51" fmla="*/ 71 h 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71">
                <a:moveTo>
                  <a:pt x="21" y="63"/>
                </a:moveTo>
                <a:lnTo>
                  <a:pt x="19" y="71"/>
                </a:lnTo>
                <a:lnTo>
                  <a:pt x="8" y="67"/>
                </a:lnTo>
                <a:lnTo>
                  <a:pt x="5" y="63"/>
                </a:lnTo>
                <a:lnTo>
                  <a:pt x="2" y="45"/>
                </a:lnTo>
                <a:lnTo>
                  <a:pt x="0" y="12"/>
                </a:lnTo>
                <a:lnTo>
                  <a:pt x="9" y="8"/>
                </a:lnTo>
                <a:lnTo>
                  <a:pt x="13" y="12"/>
                </a:lnTo>
                <a:lnTo>
                  <a:pt x="14" y="4"/>
                </a:lnTo>
                <a:lnTo>
                  <a:pt x="25" y="0"/>
                </a:lnTo>
                <a:lnTo>
                  <a:pt x="29" y="12"/>
                </a:lnTo>
                <a:lnTo>
                  <a:pt x="37" y="12"/>
                </a:lnTo>
                <a:lnTo>
                  <a:pt x="34" y="26"/>
                </a:lnTo>
                <a:lnTo>
                  <a:pt x="23" y="41"/>
                </a:lnTo>
                <a:lnTo>
                  <a:pt x="24" y="45"/>
                </a:lnTo>
                <a:lnTo>
                  <a:pt x="21" y="63"/>
                </a:lnTo>
                <a:close/>
              </a:path>
            </a:pathLst>
          </a:custGeom>
          <a:solidFill>
            <a:schemeClr val="tx2"/>
          </a:solidFill>
          <a:ln>
            <a:noFill/>
          </a:ln>
          <a:effectLst>
            <a:prstShdw prst="shdw17" dist="17961" dir="2700000">
              <a:srgbClr val="925500"/>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52" name="Freeform 340"/>
          <p:cNvSpPr>
            <a:spLocks/>
          </p:cNvSpPr>
          <p:nvPr/>
        </p:nvSpPr>
        <p:spPr bwMode="auto">
          <a:xfrm>
            <a:off x="6182784" y="2957514"/>
            <a:ext cx="42333" cy="28575"/>
          </a:xfrm>
          <a:custGeom>
            <a:avLst/>
            <a:gdLst>
              <a:gd name="T0" fmla="*/ 23 w 23"/>
              <a:gd name="T1" fmla="*/ 11 h 37"/>
              <a:gd name="T2" fmla="*/ 20 w 23"/>
              <a:gd name="T3" fmla="*/ 6 h 37"/>
              <a:gd name="T4" fmla="*/ 15 w 23"/>
              <a:gd name="T5" fmla="*/ 0 h 37"/>
              <a:gd name="T6" fmla="*/ 15 w 23"/>
              <a:gd name="T7" fmla="*/ 11 h 37"/>
              <a:gd name="T8" fmla="*/ 9 w 23"/>
              <a:gd name="T9" fmla="*/ 10 h 37"/>
              <a:gd name="T10" fmla="*/ 3 w 23"/>
              <a:gd name="T11" fmla="*/ 4 h 37"/>
              <a:gd name="T12" fmla="*/ 0 w 23"/>
              <a:gd name="T13" fmla="*/ 11 h 37"/>
              <a:gd name="T14" fmla="*/ 0 w 23"/>
              <a:gd name="T15" fmla="*/ 19 h 37"/>
              <a:gd name="T16" fmla="*/ 13 w 23"/>
              <a:gd name="T17" fmla="*/ 37 h 37"/>
              <a:gd name="T18" fmla="*/ 17 w 23"/>
              <a:gd name="T19" fmla="*/ 29 h 37"/>
              <a:gd name="T20" fmla="*/ 17 w 23"/>
              <a:gd name="T21" fmla="*/ 21 h 37"/>
              <a:gd name="T22" fmla="*/ 23 w 23"/>
              <a:gd name="T23" fmla="*/ 11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37"/>
              <a:gd name="T38" fmla="*/ 23 w 23"/>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37">
                <a:moveTo>
                  <a:pt x="23" y="11"/>
                </a:moveTo>
                <a:lnTo>
                  <a:pt x="20" y="6"/>
                </a:lnTo>
                <a:lnTo>
                  <a:pt x="15" y="0"/>
                </a:lnTo>
                <a:lnTo>
                  <a:pt x="15" y="11"/>
                </a:lnTo>
                <a:lnTo>
                  <a:pt x="9" y="10"/>
                </a:lnTo>
                <a:lnTo>
                  <a:pt x="3" y="4"/>
                </a:lnTo>
                <a:lnTo>
                  <a:pt x="0" y="11"/>
                </a:lnTo>
                <a:lnTo>
                  <a:pt x="0" y="19"/>
                </a:lnTo>
                <a:lnTo>
                  <a:pt x="13" y="37"/>
                </a:lnTo>
                <a:lnTo>
                  <a:pt x="17" y="29"/>
                </a:lnTo>
                <a:lnTo>
                  <a:pt x="17" y="21"/>
                </a:lnTo>
                <a:lnTo>
                  <a:pt x="23" y="1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53" name="Freeform 341"/>
          <p:cNvSpPr>
            <a:spLocks/>
          </p:cNvSpPr>
          <p:nvPr/>
        </p:nvSpPr>
        <p:spPr bwMode="auto">
          <a:xfrm>
            <a:off x="6108700" y="2914651"/>
            <a:ext cx="59267" cy="30163"/>
          </a:xfrm>
          <a:custGeom>
            <a:avLst/>
            <a:gdLst>
              <a:gd name="T0" fmla="*/ 25 w 31"/>
              <a:gd name="T1" fmla="*/ 25 h 37"/>
              <a:gd name="T2" fmla="*/ 3 w 31"/>
              <a:gd name="T3" fmla="*/ 25 h 37"/>
              <a:gd name="T4" fmla="*/ 0 w 31"/>
              <a:gd name="T5" fmla="*/ 37 h 37"/>
              <a:gd name="T6" fmla="*/ 1 w 31"/>
              <a:gd name="T7" fmla="*/ 21 h 37"/>
              <a:gd name="T8" fmla="*/ 15 w 31"/>
              <a:gd name="T9" fmla="*/ 16 h 37"/>
              <a:gd name="T10" fmla="*/ 31 w 31"/>
              <a:gd name="T11" fmla="*/ 0 h 37"/>
              <a:gd name="T12" fmla="*/ 25 w 31"/>
              <a:gd name="T13" fmla="*/ 25 h 37"/>
              <a:gd name="T14" fmla="*/ 0 60000 65536"/>
              <a:gd name="T15" fmla="*/ 0 60000 65536"/>
              <a:gd name="T16" fmla="*/ 0 60000 65536"/>
              <a:gd name="T17" fmla="*/ 0 60000 65536"/>
              <a:gd name="T18" fmla="*/ 0 60000 65536"/>
              <a:gd name="T19" fmla="*/ 0 60000 65536"/>
              <a:gd name="T20" fmla="*/ 0 60000 65536"/>
              <a:gd name="T21" fmla="*/ 0 w 31"/>
              <a:gd name="T22" fmla="*/ 0 h 37"/>
              <a:gd name="T23" fmla="*/ 31 w 3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7">
                <a:moveTo>
                  <a:pt x="25" y="25"/>
                </a:moveTo>
                <a:lnTo>
                  <a:pt x="3" y="25"/>
                </a:lnTo>
                <a:lnTo>
                  <a:pt x="0" y="37"/>
                </a:lnTo>
                <a:lnTo>
                  <a:pt x="1" y="21"/>
                </a:lnTo>
                <a:lnTo>
                  <a:pt x="15" y="16"/>
                </a:lnTo>
                <a:lnTo>
                  <a:pt x="31" y="0"/>
                </a:lnTo>
                <a:lnTo>
                  <a:pt x="25" y="2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54" name="Freeform 342"/>
          <p:cNvSpPr>
            <a:spLocks/>
          </p:cNvSpPr>
          <p:nvPr/>
        </p:nvSpPr>
        <p:spPr bwMode="auto">
          <a:xfrm>
            <a:off x="6148918" y="2973388"/>
            <a:ext cx="27516" cy="11112"/>
          </a:xfrm>
          <a:custGeom>
            <a:avLst/>
            <a:gdLst>
              <a:gd name="T0" fmla="*/ 16 w 16"/>
              <a:gd name="T1" fmla="*/ 6 h 14"/>
              <a:gd name="T2" fmla="*/ 11 w 16"/>
              <a:gd name="T3" fmla="*/ 0 h 14"/>
              <a:gd name="T4" fmla="*/ 0 w 16"/>
              <a:gd name="T5" fmla="*/ 2 h 14"/>
              <a:gd name="T6" fmla="*/ 12 w 16"/>
              <a:gd name="T7" fmla="*/ 14 h 14"/>
              <a:gd name="T8" fmla="*/ 16 w 16"/>
              <a:gd name="T9" fmla="*/ 6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16" y="6"/>
                </a:moveTo>
                <a:lnTo>
                  <a:pt x="11" y="0"/>
                </a:lnTo>
                <a:lnTo>
                  <a:pt x="0" y="2"/>
                </a:lnTo>
                <a:lnTo>
                  <a:pt x="12" y="14"/>
                </a:lnTo>
                <a:lnTo>
                  <a:pt x="16" y="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55" name="Freeform 343"/>
          <p:cNvSpPr>
            <a:spLocks/>
          </p:cNvSpPr>
          <p:nvPr/>
        </p:nvSpPr>
        <p:spPr bwMode="auto">
          <a:xfrm>
            <a:off x="6210300" y="2989263"/>
            <a:ext cx="2117" cy="4762"/>
          </a:xfrm>
          <a:custGeom>
            <a:avLst/>
            <a:gdLst>
              <a:gd name="T0" fmla="*/ 3 w 3"/>
              <a:gd name="T1" fmla="*/ 4 h 8"/>
              <a:gd name="T2" fmla="*/ 0 w 3"/>
              <a:gd name="T3" fmla="*/ 0 h 8"/>
              <a:gd name="T4" fmla="*/ 0 w 3"/>
              <a:gd name="T5" fmla="*/ 8 h 8"/>
              <a:gd name="T6" fmla="*/ 3 w 3"/>
              <a:gd name="T7" fmla="*/ 4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3" y="4"/>
                </a:moveTo>
                <a:lnTo>
                  <a:pt x="0" y="0"/>
                </a:lnTo>
                <a:lnTo>
                  <a:pt x="0" y="8"/>
                </a:lnTo>
                <a:lnTo>
                  <a:pt x="3"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56" name="Freeform 344"/>
          <p:cNvSpPr>
            <a:spLocks/>
          </p:cNvSpPr>
          <p:nvPr/>
        </p:nvSpPr>
        <p:spPr bwMode="auto">
          <a:xfrm>
            <a:off x="6504518" y="2868613"/>
            <a:ext cx="118533" cy="42862"/>
          </a:xfrm>
          <a:custGeom>
            <a:avLst/>
            <a:gdLst>
              <a:gd name="T0" fmla="*/ 66 w 66"/>
              <a:gd name="T1" fmla="*/ 35 h 55"/>
              <a:gd name="T2" fmla="*/ 62 w 66"/>
              <a:gd name="T3" fmla="*/ 4 h 55"/>
              <a:gd name="T4" fmla="*/ 26 w 66"/>
              <a:gd name="T5" fmla="*/ 0 h 55"/>
              <a:gd name="T6" fmla="*/ 0 w 66"/>
              <a:gd name="T7" fmla="*/ 12 h 55"/>
              <a:gd name="T8" fmla="*/ 2 w 66"/>
              <a:gd name="T9" fmla="*/ 24 h 55"/>
              <a:gd name="T10" fmla="*/ 11 w 66"/>
              <a:gd name="T11" fmla="*/ 43 h 55"/>
              <a:gd name="T12" fmla="*/ 16 w 66"/>
              <a:gd name="T13" fmla="*/ 43 h 55"/>
              <a:gd name="T14" fmla="*/ 37 w 66"/>
              <a:gd name="T15" fmla="*/ 49 h 55"/>
              <a:gd name="T16" fmla="*/ 59 w 66"/>
              <a:gd name="T17" fmla="*/ 55 h 55"/>
              <a:gd name="T18" fmla="*/ 66 w 66"/>
              <a:gd name="T19" fmla="*/ 3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55"/>
              <a:gd name="T32" fmla="*/ 66 w 66"/>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55">
                <a:moveTo>
                  <a:pt x="66" y="35"/>
                </a:moveTo>
                <a:lnTo>
                  <a:pt x="62" y="4"/>
                </a:lnTo>
                <a:lnTo>
                  <a:pt x="26" y="0"/>
                </a:lnTo>
                <a:lnTo>
                  <a:pt x="0" y="12"/>
                </a:lnTo>
                <a:lnTo>
                  <a:pt x="2" y="24"/>
                </a:lnTo>
                <a:lnTo>
                  <a:pt x="11" y="43"/>
                </a:lnTo>
                <a:lnTo>
                  <a:pt x="16" y="43"/>
                </a:lnTo>
                <a:lnTo>
                  <a:pt x="37" y="49"/>
                </a:lnTo>
                <a:lnTo>
                  <a:pt x="59" y="55"/>
                </a:lnTo>
                <a:lnTo>
                  <a:pt x="66" y="35"/>
                </a:lnTo>
                <a:close/>
              </a:path>
            </a:pathLst>
          </a:custGeom>
          <a:solidFill>
            <a:schemeClr val="tx2"/>
          </a:solidFill>
          <a:ln>
            <a:noFill/>
          </a:ln>
          <a:effectLst>
            <a:prstShdw prst="shdw17" dist="17961" dir="2700000">
              <a:srgbClr val="925500"/>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88" name="Freeform 345"/>
          <p:cNvSpPr>
            <a:spLocks/>
          </p:cNvSpPr>
          <p:nvPr/>
        </p:nvSpPr>
        <p:spPr bwMode="auto">
          <a:xfrm>
            <a:off x="6449485" y="2901951"/>
            <a:ext cx="198967" cy="61913"/>
          </a:xfrm>
          <a:custGeom>
            <a:avLst/>
            <a:gdLst>
              <a:gd name="T0" fmla="*/ 2147483647 w 108"/>
              <a:gd name="T1" fmla="*/ 2147483647 h 81"/>
              <a:gd name="T2" fmla="*/ 2147483647 w 108"/>
              <a:gd name="T3" fmla="*/ 2147483647 h 81"/>
              <a:gd name="T4" fmla="*/ 2147483647 w 108"/>
              <a:gd name="T5" fmla="*/ 2147483647 h 81"/>
              <a:gd name="T6" fmla="*/ 0 w 108"/>
              <a:gd name="T7" fmla="*/ 2147483647 h 81"/>
              <a:gd name="T8" fmla="*/ 2147483647 w 108"/>
              <a:gd name="T9" fmla="*/ 2147483647 h 81"/>
              <a:gd name="T10" fmla="*/ 2147483647 w 108"/>
              <a:gd name="T11" fmla="*/ 2147483647 h 81"/>
              <a:gd name="T12" fmla="*/ 2147483647 w 108"/>
              <a:gd name="T13" fmla="*/ 2147483647 h 81"/>
              <a:gd name="T14" fmla="*/ 2147483647 w 108"/>
              <a:gd name="T15" fmla="*/ 2147483647 h 81"/>
              <a:gd name="T16" fmla="*/ 2147483647 w 108"/>
              <a:gd name="T17" fmla="*/ 0 h 81"/>
              <a:gd name="T18" fmla="*/ 2147483647 w 108"/>
              <a:gd name="T19" fmla="*/ 2147483647 h 81"/>
              <a:gd name="T20" fmla="*/ 2147483647 w 108"/>
              <a:gd name="T21" fmla="*/ 2147483647 h 81"/>
              <a:gd name="T22" fmla="*/ 2147483647 w 108"/>
              <a:gd name="T23" fmla="*/ 2147483647 h 81"/>
              <a:gd name="T24" fmla="*/ 2147483647 w 108"/>
              <a:gd name="T25" fmla="*/ 2147483647 h 81"/>
              <a:gd name="T26" fmla="*/ 2147483647 w 108"/>
              <a:gd name="T27" fmla="*/ 2147483647 h 81"/>
              <a:gd name="T28" fmla="*/ 2147483647 w 108"/>
              <a:gd name="T29" fmla="*/ 2147483647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81"/>
              <a:gd name="T47" fmla="*/ 108 w 108"/>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81">
                <a:moveTo>
                  <a:pt x="55" y="55"/>
                </a:moveTo>
                <a:lnTo>
                  <a:pt x="30" y="61"/>
                </a:lnTo>
                <a:lnTo>
                  <a:pt x="5" y="67"/>
                </a:lnTo>
                <a:lnTo>
                  <a:pt x="0" y="67"/>
                </a:lnTo>
                <a:lnTo>
                  <a:pt x="7" y="22"/>
                </a:lnTo>
                <a:lnTo>
                  <a:pt x="20" y="22"/>
                </a:lnTo>
                <a:lnTo>
                  <a:pt x="39" y="43"/>
                </a:lnTo>
                <a:lnTo>
                  <a:pt x="48" y="30"/>
                </a:lnTo>
                <a:lnTo>
                  <a:pt x="45" y="0"/>
                </a:lnTo>
                <a:lnTo>
                  <a:pt x="66" y="6"/>
                </a:lnTo>
                <a:lnTo>
                  <a:pt x="88" y="12"/>
                </a:lnTo>
                <a:lnTo>
                  <a:pt x="98" y="37"/>
                </a:lnTo>
                <a:lnTo>
                  <a:pt x="108" y="77"/>
                </a:lnTo>
                <a:lnTo>
                  <a:pt x="87" y="81"/>
                </a:lnTo>
                <a:lnTo>
                  <a:pt x="55" y="55"/>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08889" name="Freeform 346"/>
          <p:cNvSpPr>
            <a:spLocks/>
          </p:cNvSpPr>
          <p:nvPr/>
        </p:nvSpPr>
        <p:spPr bwMode="auto">
          <a:xfrm>
            <a:off x="6449484" y="2944813"/>
            <a:ext cx="160867" cy="61912"/>
          </a:xfrm>
          <a:custGeom>
            <a:avLst/>
            <a:gdLst>
              <a:gd name="T0" fmla="*/ 2147483647 w 87"/>
              <a:gd name="T1" fmla="*/ 2147483647 h 80"/>
              <a:gd name="T2" fmla="*/ 0 w 87"/>
              <a:gd name="T3" fmla="*/ 2147483647 h 80"/>
              <a:gd name="T4" fmla="*/ 2147483647 w 87"/>
              <a:gd name="T5" fmla="*/ 2147483647 h 80"/>
              <a:gd name="T6" fmla="*/ 2147483647 w 87"/>
              <a:gd name="T7" fmla="*/ 2147483647 h 80"/>
              <a:gd name="T8" fmla="*/ 2147483647 w 87"/>
              <a:gd name="T9" fmla="*/ 0 h 80"/>
              <a:gd name="T10" fmla="*/ 2147483647 w 87"/>
              <a:gd name="T11" fmla="*/ 2147483647 h 80"/>
              <a:gd name="T12" fmla="*/ 2147483647 w 87"/>
              <a:gd name="T13" fmla="*/ 2147483647 h 80"/>
              <a:gd name="T14" fmla="*/ 2147483647 w 87"/>
              <a:gd name="T15" fmla="*/ 2147483647 h 80"/>
              <a:gd name="T16" fmla="*/ 2147483647 w 87"/>
              <a:gd name="T17" fmla="*/ 2147483647 h 80"/>
              <a:gd name="T18" fmla="*/ 2147483647 w 87"/>
              <a:gd name="T19" fmla="*/ 2147483647 h 80"/>
              <a:gd name="T20" fmla="*/ 2147483647 w 87"/>
              <a:gd name="T21" fmla="*/ 2147483647 h 80"/>
              <a:gd name="T22" fmla="*/ 2147483647 w 87"/>
              <a:gd name="T23" fmla="*/ 2147483647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80"/>
              <a:gd name="T38" fmla="*/ 87 w 87"/>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80">
                <a:moveTo>
                  <a:pt x="3" y="57"/>
                </a:moveTo>
                <a:lnTo>
                  <a:pt x="0" y="12"/>
                </a:lnTo>
                <a:lnTo>
                  <a:pt x="5" y="12"/>
                </a:lnTo>
                <a:lnTo>
                  <a:pt x="30" y="6"/>
                </a:lnTo>
                <a:lnTo>
                  <a:pt x="55" y="0"/>
                </a:lnTo>
                <a:lnTo>
                  <a:pt x="87" y="26"/>
                </a:lnTo>
                <a:lnTo>
                  <a:pt x="64" y="53"/>
                </a:lnTo>
                <a:lnTo>
                  <a:pt x="41" y="80"/>
                </a:lnTo>
                <a:lnTo>
                  <a:pt x="27" y="79"/>
                </a:lnTo>
                <a:lnTo>
                  <a:pt x="27" y="65"/>
                </a:lnTo>
                <a:lnTo>
                  <a:pt x="13" y="61"/>
                </a:lnTo>
                <a:lnTo>
                  <a:pt x="3" y="57"/>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08890" name="Freeform 347"/>
          <p:cNvSpPr>
            <a:spLocks/>
          </p:cNvSpPr>
          <p:nvPr/>
        </p:nvSpPr>
        <p:spPr bwMode="auto">
          <a:xfrm>
            <a:off x="5975352" y="3027364"/>
            <a:ext cx="105833" cy="71437"/>
          </a:xfrm>
          <a:custGeom>
            <a:avLst/>
            <a:gdLst>
              <a:gd name="T0" fmla="*/ 2147483647 w 58"/>
              <a:gd name="T1" fmla="*/ 2147483647 h 92"/>
              <a:gd name="T2" fmla="*/ 2147483647 w 58"/>
              <a:gd name="T3" fmla="*/ 2147483647 h 92"/>
              <a:gd name="T4" fmla="*/ 2147483647 w 58"/>
              <a:gd name="T5" fmla="*/ 2147483647 h 92"/>
              <a:gd name="T6" fmla="*/ 2147483647 w 58"/>
              <a:gd name="T7" fmla="*/ 2147483647 h 92"/>
              <a:gd name="T8" fmla="*/ 2147483647 w 58"/>
              <a:gd name="T9" fmla="*/ 0 h 92"/>
              <a:gd name="T10" fmla="*/ 2147483647 w 58"/>
              <a:gd name="T11" fmla="*/ 2147483647 h 92"/>
              <a:gd name="T12" fmla="*/ 2147483647 w 58"/>
              <a:gd name="T13" fmla="*/ 2147483647 h 92"/>
              <a:gd name="T14" fmla="*/ 0 w 58"/>
              <a:gd name="T15" fmla="*/ 2147483647 h 92"/>
              <a:gd name="T16" fmla="*/ 2147483647 w 58"/>
              <a:gd name="T17" fmla="*/ 2147483647 h 92"/>
              <a:gd name="T18" fmla="*/ 2147483647 w 58"/>
              <a:gd name="T19" fmla="*/ 2147483647 h 92"/>
              <a:gd name="T20" fmla="*/ 2147483647 w 58"/>
              <a:gd name="T21" fmla="*/ 2147483647 h 92"/>
              <a:gd name="T22" fmla="*/ 2147483647 w 58"/>
              <a:gd name="T23" fmla="*/ 2147483647 h 92"/>
              <a:gd name="T24" fmla="*/ 2147483647 w 58"/>
              <a:gd name="T25" fmla="*/ 2147483647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92"/>
              <a:gd name="T41" fmla="*/ 58 w 58"/>
              <a:gd name="T42" fmla="*/ 92 h 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92">
                <a:moveTo>
                  <a:pt x="44" y="53"/>
                </a:moveTo>
                <a:lnTo>
                  <a:pt x="56" y="41"/>
                </a:lnTo>
                <a:lnTo>
                  <a:pt x="52" y="25"/>
                </a:lnTo>
                <a:lnTo>
                  <a:pt x="58" y="6"/>
                </a:lnTo>
                <a:lnTo>
                  <a:pt x="40" y="0"/>
                </a:lnTo>
                <a:lnTo>
                  <a:pt x="20" y="23"/>
                </a:lnTo>
                <a:lnTo>
                  <a:pt x="5" y="59"/>
                </a:lnTo>
                <a:lnTo>
                  <a:pt x="0" y="71"/>
                </a:lnTo>
                <a:lnTo>
                  <a:pt x="13" y="71"/>
                </a:lnTo>
                <a:lnTo>
                  <a:pt x="34" y="72"/>
                </a:lnTo>
                <a:lnTo>
                  <a:pt x="37" y="84"/>
                </a:lnTo>
                <a:lnTo>
                  <a:pt x="42" y="92"/>
                </a:lnTo>
                <a:lnTo>
                  <a:pt x="44" y="53"/>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08891" name="Freeform 348"/>
          <p:cNvSpPr>
            <a:spLocks/>
          </p:cNvSpPr>
          <p:nvPr/>
        </p:nvSpPr>
        <p:spPr bwMode="auto">
          <a:xfrm>
            <a:off x="6273800" y="2994026"/>
            <a:ext cx="287867" cy="150813"/>
          </a:xfrm>
          <a:custGeom>
            <a:avLst/>
            <a:gdLst>
              <a:gd name="T0" fmla="*/ 2147483647 w 158"/>
              <a:gd name="T1" fmla="*/ 2147483647 h 196"/>
              <a:gd name="T2" fmla="*/ 2147483647 w 158"/>
              <a:gd name="T3" fmla="*/ 0 h 196"/>
              <a:gd name="T4" fmla="*/ 2147483647 w 158"/>
              <a:gd name="T5" fmla="*/ 911179930 h 196"/>
              <a:gd name="T6" fmla="*/ 2147483647 w 158"/>
              <a:gd name="T7" fmla="*/ 2147483647 h 196"/>
              <a:gd name="T8" fmla="*/ 0 w 158"/>
              <a:gd name="T9" fmla="*/ 2147483647 h 196"/>
              <a:gd name="T10" fmla="*/ 2147483647 w 158"/>
              <a:gd name="T11" fmla="*/ 2147483647 h 196"/>
              <a:gd name="T12" fmla="*/ 2147483647 w 158"/>
              <a:gd name="T13" fmla="*/ 2147483647 h 196"/>
              <a:gd name="T14" fmla="*/ 2147483647 w 158"/>
              <a:gd name="T15" fmla="*/ 2147483647 h 196"/>
              <a:gd name="T16" fmla="*/ 2147483647 w 158"/>
              <a:gd name="T17" fmla="*/ 2147483647 h 196"/>
              <a:gd name="T18" fmla="*/ 2147483647 w 158"/>
              <a:gd name="T19" fmla="*/ 2147483647 h 196"/>
              <a:gd name="T20" fmla="*/ 2147483647 w 158"/>
              <a:gd name="T21" fmla="*/ 2147483647 h 196"/>
              <a:gd name="T22" fmla="*/ 2147483647 w 158"/>
              <a:gd name="T23" fmla="*/ 2147483647 h 196"/>
              <a:gd name="T24" fmla="*/ 2147483647 w 158"/>
              <a:gd name="T25" fmla="*/ 2147483647 h 196"/>
              <a:gd name="T26" fmla="*/ 2147483647 w 158"/>
              <a:gd name="T27" fmla="*/ 2147483647 h 196"/>
              <a:gd name="T28" fmla="*/ 2147483647 w 158"/>
              <a:gd name="T29" fmla="*/ 2147483647 h 196"/>
              <a:gd name="T30" fmla="*/ 2147483647 w 158"/>
              <a:gd name="T31" fmla="*/ 2147483647 h 196"/>
              <a:gd name="T32" fmla="*/ 2147483647 w 158"/>
              <a:gd name="T33" fmla="*/ 2147483647 h 196"/>
              <a:gd name="T34" fmla="*/ 2147483647 w 158"/>
              <a:gd name="T35" fmla="*/ 2147483647 h 196"/>
              <a:gd name="T36" fmla="*/ 2147483647 w 158"/>
              <a:gd name="T37" fmla="*/ 2147483647 h 196"/>
              <a:gd name="T38" fmla="*/ 2147483647 w 158"/>
              <a:gd name="T39" fmla="*/ 2147483647 h 196"/>
              <a:gd name="T40" fmla="*/ 2147483647 w 158"/>
              <a:gd name="T41" fmla="*/ 2147483647 h 196"/>
              <a:gd name="T42" fmla="*/ 2147483647 w 158"/>
              <a:gd name="T43" fmla="*/ 2147483647 h 196"/>
              <a:gd name="T44" fmla="*/ 2147483647 w 158"/>
              <a:gd name="T45" fmla="*/ 2147483647 h 196"/>
              <a:gd name="T46" fmla="*/ 2147483647 w 158"/>
              <a:gd name="T47" fmla="*/ 2147483647 h 196"/>
              <a:gd name="T48" fmla="*/ 2147483647 w 158"/>
              <a:gd name="T49" fmla="*/ 2147483647 h 196"/>
              <a:gd name="T50" fmla="*/ 2147483647 w 158"/>
              <a:gd name="T51" fmla="*/ 2147483647 h 196"/>
              <a:gd name="T52" fmla="*/ 2147483647 w 158"/>
              <a:gd name="T53" fmla="*/ 2147483647 h 196"/>
              <a:gd name="T54" fmla="*/ 2147483647 w 158"/>
              <a:gd name="T55" fmla="*/ 2147483647 h 196"/>
              <a:gd name="T56" fmla="*/ 2147483647 w 158"/>
              <a:gd name="T57" fmla="*/ 2147483647 h 196"/>
              <a:gd name="T58" fmla="*/ 2147483647 w 158"/>
              <a:gd name="T59" fmla="*/ 2147483647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8"/>
              <a:gd name="T91" fmla="*/ 0 h 196"/>
              <a:gd name="T92" fmla="*/ 158 w 158"/>
              <a:gd name="T93" fmla="*/ 196 h 1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8" h="196">
                <a:moveTo>
                  <a:pt x="65" y="8"/>
                </a:moveTo>
                <a:lnTo>
                  <a:pt x="62" y="0"/>
                </a:lnTo>
                <a:lnTo>
                  <a:pt x="42" y="2"/>
                </a:lnTo>
                <a:lnTo>
                  <a:pt x="21" y="14"/>
                </a:lnTo>
                <a:lnTo>
                  <a:pt x="0" y="21"/>
                </a:lnTo>
                <a:lnTo>
                  <a:pt x="7" y="33"/>
                </a:lnTo>
                <a:lnTo>
                  <a:pt x="1" y="35"/>
                </a:lnTo>
                <a:lnTo>
                  <a:pt x="3" y="66"/>
                </a:lnTo>
                <a:lnTo>
                  <a:pt x="12" y="106"/>
                </a:lnTo>
                <a:lnTo>
                  <a:pt x="14" y="133"/>
                </a:lnTo>
                <a:lnTo>
                  <a:pt x="18" y="131"/>
                </a:lnTo>
                <a:lnTo>
                  <a:pt x="38" y="145"/>
                </a:lnTo>
                <a:lnTo>
                  <a:pt x="42" y="155"/>
                </a:lnTo>
                <a:lnTo>
                  <a:pt x="50" y="153"/>
                </a:lnTo>
                <a:lnTo>
                  <a:pt x="61" y="155"/>
                </a:lnTo>
                <a:lnTo>
                  <a:pt x="81" y="180"/>
                </a:lnTo>
                <a:lnTo>
                  <a:pt x="97" y="180"/>
                </a:lnTo>
                <a:lnTo>
                  <a:pt x="102" y="188"/>
                </a:lnTo>
                <a:lnTo>
                  <a:pt x="115" y="186"/>
                </a:lnTo>
                <a:lnTo>
                  <a:pt x="139" y="196"/>
                </a:lnTo>
                <a:lnTo>
                  <a:pt x="141" y="184"/>
                </a:lnTo>
                <a:lnTo>
                  <a:pt x="156" y="149"/>
                </a:lnTo>
                <a:lnTo>
                  <a:pt x="158" y="131"/>
                </a:lnTo>
                <a:lnTo>
                  <a:pt x="149" y="94"/>
                </a:lnTo>
                <a:lnTo>
                  <a:pt x="140" y="84"/>
                </a:lnTo>
                <a:lnTo>
                  <a:pt x="150" y="61"/>
                </a:lnTo>
                <a:lnTo>
                  <a:pt x="138" y="15"/>
                </a:lnTo>
                <a:lnTo>
                  <a:pt x="109" y="12"/>
                </a:lnTo>
                <a:lnTo>
                  <a:pt x="81" y="8"/>
                </a:lnTo>
                <a:lnTo>
                  <a:pt x="65" y="8"/>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08892" name="Freeform 349"/>
          <p:cNvSpPr>
            <a:spLocks/>
          </p:cNvSpPr>
          <p:nvPr/>
        </p:nvSpPr>
        <p:spPr bwMode="auto">
          <a:xfrm>
            <a:off x="6474885" y="3168650"/>
            <a:ext cx="281516" cy="122238"/>
          </a:xfrm>
          <a:custGeom>
            <a:avLst/>
            <a:gdLst>
              <a:gd name="T0" fmla="*/ 2147483647 w 155"/>
              <a:gd name="T1" fmla="*/ 2147483647 h 163"/>
              <a:gd name="T2" fmla="*/ 2147483647 w 155"/>
              <a:gd name="T3" fmla="*/ 2147483647 h 163"/>
              <a:gd name="T4" fmla="*/ 2147483647 w 155"/>
              <a:gd name="T5" fmla="*/ 2147483647 h 163"/>
              <a:gd name="T6" fmla="*/ 2147483647 w 155"/>
              <a:gd name="T7" fmla="*/ 2147483647 h 163"/>
              <a:gd name="T8" fmla="*/ 2147483647 w 155"/>
              <a:gd name="T9" fmla="*/ 2147483647 h 163"/>
              <a:gd name="T10" fmla="*/ 2147483647 w 155"/>
              <a:gd name="T11" fmla="*/ 2147483647 h 163"/>
              <a:gd name="T12" fmla="*/ 2147483647 w 155"/>
              <a:gd name="T13" fmla="*/ 2147483647 h 163"/>
              <a:gd name="T14" fmla="*/ 2147483647 w 155"/>
              <a:gd name="T15" fmla="*/ 2147483647 h 163"/>
              <a:gd name="T16" fmla="*/ 2147483647 w 155"/>
              <a:gd name="T17" fmla="*/ 2147483647 h 163"/>
              <a:gd name="T18" fmla="*/ 2147483647 w 155"/>
              <a:gd name="T19" fmla="*/ 2147483647 h 163"/>
              <a:gd name="T20" fmla="*/ 2147483647 w 155"/>
              <a:gd name="T21" fmla="*/ 2147483647 h 163"/>
              <a:gd name="T22" fmla="*/ 0 w 155"/>
              <a:gd name="T23" fmla="*/ 2147483647 h 163"/>
              <a:gd name="T24" fmla="*/ 2147483647 w 155"/>
              <a:gd name="T25" fmla="*/ 2147483647 h 163"/>
              <a:gd name="T26" fmla="*/ 2147483647 w 155"/>
              <a:gd name="T27" fmla="*/ 2147483647 h 163"/>
              <a:gd name="T28" fmla="*/ 2147483647 w 155"/>
              <a:gd name="T29" fmla="*/ 2147483647 h 163"/>
              <a:gd name="T30" fmla="*/ 2147483647 w 155"/>
              <a:gd name="T31" fmla="*/ 2147483647 h 163"/>
              <a:gd name="T32" fmla="*/ 2147483647 w 155"/>
              <a:gd name="T33" fmla="*/ 0 h 163"/>
              <a:gd name="T34" fmla="*/ 2147483647 w 155"/>
              <a:gd name="T35" fmla="*/ 0 h 163"/>
              <a:gd name="T36" fmla="*/ 2147483647 w 155"/>
              <a:gd name="T37" fmla="*/ 2147483647 h 163"/>
              <a:gd name="T38" fmla="*/ 2147483647 w 155"/>
              <a:gd name="T39" fmla="*/ 2147483647 h 163"/>
              <a:gd name="T40" fmla="*/ 2147483647 w 155"/>
              <a:gd name="T41" fmla="*/ 2147483647 h 163"/>
              <a:gd name="T42" fmla="*/ 2147483647 w 155"/>
              <a:gd name="T43" fmla="*/ 2147483647 h 163"/>
              <a:gd name="T44" fmla="*/ 2147483647 w 155"/>
              <a:gd name="T45" fmla="*/ 2147483647 h 163"/>
              <a:gd name="T46" fmla="*/ 2147483647 w 155"/>
              <a:gd name="T47" fmla="*/ 2147483647 h 163"/>
              <a:gd name="T48" fmla="*/ 2147483647 w 155"/>
              <a:gd name="T49" fmla="*/ 2147483647 h 163"/>
              <a:gd name="T50" fmla="*/ 2147483647 w 155"/>
              <a:gd name="T51" fmla="*/ 2147483647 h 163"/>
              <a:gd name="T52" fmla="*/ 2147483647 w 155"/>
              <a:gd name="T53" fmla="*/ 2147483647 h 163"/>
              <a:gd name="T54" fmla="*/ 2147483647 w 155"/>
              <a:gd name="T55" fmla="*/ 2147483647 h 16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5"/>
              <a:gd name="T85" fmla="*/ 0 h 163"/>
              <a:gd name="T86" fmla="*/ 155 w 155"/>
              <a:gd name="T87" fmla="*/ 163 h 16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5" h="163">
                <a:moveTo>
                  <a:pt x="142" y="134"/>
                </a:moveTo>
                <a:lnTo>
                  <a:pt x="140" y="161"/>
                </a:lnTo>
                <a:lnTo>
                  <a:pt x="109" y="147"/>
                </a:lnTo>
                <a:lnTo>
                  <a:pt x="84" y="163"/>
                </a:lnTo>
                <a:lnTo>
                  <a:pt x="65" y="157"/>
                </a:lnTo>
                <a:lnTo>
                  <a:pt x="48" y="151"/>
                </a:lnTo>
                <a:lnTo>
                  <a:pt x="43" y="144"/>
                </a:lnTo>
                <a:lnTo>
                  <a:pt x="42" y="132"/>
                </a:lnTo>
                <a:lnTo>
                  <a:pt x="37" y="128"/>
                </a:lnTo>
                <a:lnTo>
                  <a:pt x="31" y="128"/>
                </a:lnTo>
                <a:lnTo>
                  <a:pt x="25" y="120"/>
                </a:lnTo>
                <a:lnTo>
                  <a:pt x="0" y="77"/>
                </a:lnTo>
                <a:lnTo>
                  <a:pt x="10" y="71"/>
                </a:lnTo>
                <a:lnTo>
                  <a:pt x="22" y="40"/>
                </a:lnTo>
                <a:lnTo>
                  <a:pt x="39" y="10"/>
                </a:lnTo>
                <a:lnTo>
                  <a:pt x="70" y="16"/>
                </a:lnTo>
                <a:lnTo>
                  <a:pt x="96" y="0"/>
                </a:lnTo>
                <a:lnTo>
                  <a:pt x="97" y="0"/>
                </a:lnTo>
                <a:lnTo>
                  <a:pt x="109" y="22"/>
                </a:lnTo>
                <a:lnTo>
                  <a:pt x="122" y="42"/>
                </a:lnTo>
                <a:lnTo>
                  <a:pt x="126" y="73"/>
                </a:lnTo>
                <a:lnTo>
                  <a:pt x="131" y="102"/>
                </a:lnTo>
                <a:lnTo>
                  <a:pt x="145" y="102"/>
                </a:lnTo>
                <a:lnTo>
                  <a:pt x="155" y="108"/>
                </a:lnTo>
                <a:lnTo>
                  <a:pt x="155" y="116"/>
                </a:lnTo>
                <a:lnTo>
                  <a:pt x="147" y="124"/>
                </a:lnTo>
                <a:lnTo>
                  <a:pt x="145" y="120"/>
                </a:lnTo>
                <a:lnTo>
                  <a:pt x="142" y="134"/>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08893" name="Freeform 350"/>
          <p:cNvSpPr>
            <a:spLocks/>
          </p:cNvSpPr>
          <p:nvPr/>
        </p:nvSpPr>
        <p:spPr bwMode="auto">
          <a:xfrm>
            <a:off x="6231467" y="3094038"/>
            <a:ext cx="190500" cy="63500"/>
          </a:xfrm>
          <a:custGeom>
            <a:avLst/>
            <a:gdLst>
              <a:gd name="T0" fmla="*/ 2147483647 w 105"/>
              <a:gd name="T1" fmla="*/ 2147483647 h 85"/>
              <a:gd name="T2" fmla="*/ 2147483647 w 105"/>
              <a:gd name="T3" fmla="*/ 2147483647 h 85"/>
              <a:gd name="T4" fmla="*/ 2147483647 w 105"/>
              <a:gd name="T5" fmla="*/ 2147483647 h 85"/>
              <a:gd name="T6" fmla="*/ 2147483647 w 105"/>
              <a:gd name="T7" fmla="*/ 2147483647 h 85"/>
              <a:gd name="T8" fmla="*/ 2147483647 w 105"/>
              <a:gd name="T9" fmla="*/ 2147483647 h 85"/>
              <a:gd name="T10" fmla="*/ 2147483647 w 105"/>
              <a:gd name="T11" fmla="*/ 2147483647 h 85"/>
              <a:gd name="T12" fmla="*/ 2147483647 w 105"/>
              <a:gd name="T13" fmla="*/ 2147483647 h 85"/>
              <a:gd name="T14" fmla="*/ 2147483647 w 105"/>
              <a:gd name="T15" fmla="*/ 2147483647 h 85"/>
              <a:gd name="T16" fmla="*/ 2147483647 w 105"/>
              <a:gd name="T17" fmla="*/ 2147483647 h 85"/>
              <a:gd name="T18" fmla="*/ 2147483647 w 105"/>
              <a:gd name="T19" fmla="*/ 2147483647 h 85"/>
              <a:gd name="T20" fmla="*/ 2147483647 w 105"/>
              <a:gd name="T21" fmla="*/ 2147483647 h 85"/>
              <a:gd name="T22" fmla="*/ 2147483647 w 105"/>
              <a:gd name="T23" fmla="*/ 2147483647 h 85"/>
              <a:gd name="T24" fmla="*/ 2147483647 w 105"/>
              <a:gd name="T25" fmla="*/ 2147483647 h 85"/>
              <a:gd name="T26" fmla="*/ 2147483647 w 105"/>
              <a:gd name="T27" fmla="*/ 2147483647 h 85"/>
              <a:gd name="T28" fmla="*/ 0 w 105"/>
              <a:gd name="T29" fmla="*/ 2147483647 h 85"/>
              <a:gd name="T30" fmla="*/ 2147483647 w 105"/>
              <a:gd name="T31" fmla="*/ 0 h 85"/>
              <a:gd name="T32" fmla="*/ 2147483647 w 105"/>
              <a:gd name="T33" fmla="*/ 1667593819 h 85"/>
              <a:gd name="T34" fmla="*/ 2147483647 w 105"/>
              <a:gd name="T35" fmla="*/ 833796909 h 85"/>
              <a:gd name="T36" fmla="*/ 2147483647 w 105"/>
              <a:gd name="T37" fmla="*/ 2147483647 h 85"/>
              <a:gd name="T38" fmla="*/ 2147483647 w 105"/>
              <a:gd name="T39" fmla="*/ 2147483647 h 85"/>
              <a:gd name="T40" fmla="*/ 2147483647 w 105"/>
              <a:gd name="T41" fmla="*/ 2147483647 h 85"/>
              <a:gd name="T42" fmla="*/ 2147483647 w 105"/>
              <a:gd name="T43" fmla="*/ 2147483647 h 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5"/>
              <a:gd name="T67" fmla="*/ 0 h 85"/>
              <a:gd name="T68" fmla="*/ 105 w 105"/>
              <a:gd name="T69" fmla="*/ 85 h 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5" h="85">
                <a:moveTo>
                  <a:pt x="85" y="26"/>
                </a:moveTo>
                <a:lnTo>
                  <a:pt x="105" y="51"/>
                </a:lnTo>
                <a:lnTo>
                  <a:pt x="103" y="53"/>
                </a:lnTo>
                <a:lnTo>
                  <a:pt x="99" y="61"/>
                </a:lnTo>
                <a:lnTo>
                  <a:pt x="95" y="63"/>
                </a:lnTo>
                <a:lnTo>
                  <a:pt x="95" y="67"/>
                </a:lnTo>
                <a:lnTo>
                  <a:pt x="89" y="77"/>
                </a:lnTo>
                <a:lnTo>
                  <a:pt x="80" y="79"/>
                </a:lnTo>
                <a:lnTo>
                  <a:pt x="75" y="79"/>
                </a:lnTo>
                <a:lnTo>
                  <a:pt x="70" y="79"/>
                </a:lnTo>
                <a:lnTo>
                  <a:pt x="45" y="73"/>
                </a:lnTo>
                <a:lnTo>
                  <a:pt x="35" y="85"/>
                </a:lnTo>
                <a:lnTo>
                  <a:pt x="26" y="79"/>
                </a:lnTo>
                <a:lnTo>
                  <a:pt x="3" y="39"/>
                </a:lnTo>
                <a:lnTo>
                  <a:pt x="0" y="28"/>
                </a:lnTo>
                <a:lnTo>
                  <a:pt x="35" y="0"/>
                </a:lnTo>
                <a:lnTo>
                  <a:pt x="38" y="4"/>
                </a:lnTo>
                <a:lnTo>
                  <a:pt x="42" y="2"/>
                </a:lnTo>
                <a:lnTo>
                  <a:pt x="62" y="16"/>
                </a:lnTo>
                <a:lnTo>
                  <a:pt x="66" y="26"/>
                </a:lnTo>
                <a:lnTo>
                  <a:pt x="74" y="24"/>
                </a:lnTo>
                <a:lnTo>
                  <a:pt x="85" y="26"/>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863" name="Freeform 351"/>
          <p:cNvSpPr>
            <a:spLocks/>
          </p:cNvSpPr>
          <p:nvPr/>
        </p:nvSpPr>
        <p:spPr bwMode="auto">
          <a:xfrm>
            <a:off x="5954184" y="3082925"/>
            <a:ext cx="99483" cy="46038"/>
          </a:xfrm>
          <a:custGeom>
            <a:avLst/>
            <a:gdLst>
              <a:gd name="T0" fmla="*/ 12 w 56"/>
              <a:gd name="T1" fmla="*/ 0 h 62"/>
              <a:gd name="T2" fmla="*/ 0 w 56"/>
              <a:gd name="T3" fmla="*/ 9 h 62"/>
              <a:gd name="T4" fmla="*/ 5 w 56"/>
              <a:gd name="T5" fmla="*/ 21 h 62"/>
              <a:gd name="T6" fmla="*/ 26 w 56"/>
              <a:gd name="T7" fmla="*/ 45 h 62"/>
              <a:gd name="T8" fmla="*/ 34 w 56"/>
              <a:gd name="T9" fmla="*/ 45 h 62"/>
              <a:gd name="T10" fmla="*/ 35 w 56"/>
              <a:gd name="T11" fmla="*/ 49 h 62"/>
              <a:gd name="T12" fmla="*/ 50 w 56"/>
              <a:gd name="T13" fmla="*/ 62 h 62"/>
              <a:gd name="T14" fmla="*/ 52 w 56"/>
              <a:gd name="T15" fmla="*/ 62 h 62"/>
              <a:gd name="T16" fmla="*/ 52 w 56"/>
              <a:gd name="T17" fmla="*/ 58 h 62"/>
              <a:gd name="T18" fmla="*/ 56 w 56"/>
              <a:gd name="T19" fmla="*/ 43 h 62"/>
              <a:gd name="T20" fmla="*/ 56 w 56"/>
              <a:gd name="T21" fmla="*/ 25 h 62"/>
              <a:gd name="T22" fmla="*/ 54 w 56"/>
              <a:gd name="T23" fmla="*/ 21 h 62"/>
              <a:gd name="T24" fmla="*/ 49 w 56"/>
              <a:gd name="T25" fmla="*/ 13 h 62"/>
              <a:gd name="T26" fmla="*/ 46 w 56"/>
              <a:gd name="T27" fmla="*/ 1 h 62"/>
              <a:gd name="T28" fmla="*/ 25 w 56"/>
              <a:gd name="T29" fmla="*/ 0 h 62"/>
              <a:gd name="T30" fmla="*/ 12 w 56"/>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62"/>
              <a:gd name="T50" fmla="*/ 56 w 56"/>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62">
                <a:moveTo>
                  <a:pt x="12" y="0"/>
                </a:moveTo>
                <a:lnTo>
                  <a:pt x="0" y="9"/>
                </a:lnTo>
                <a:lnTo>
                  <a:pt x="5" y="21"/>
                </a:lnTo>
                <a:lnTo>
                  <a:pt x="26" y="45"/>
                </a:lnTo>
                <a:lnTo>
                  <a:pt x="34" y="45"/>
                </a:lnTo>
                <a:lnTo>
                  <a:pt x="35" y="49"/>
                </a:lnTo>
                <a:lnTo>
                  <a:pt x="50" y="62"/>
                </a:lnTo>
                <a:lnTo>
                  <a:pt x="52" y="62"/>
                </a:lnTo>
                <a:lnTo>
                  <a:pt x="52" y="58"/>
                </a:lnTo>
                <a:lnTo>
                  <a:pt x="56" y="43"/>
                </a:lnTo>
                <a:lnTo>
                  <a:pt x="56" y="25"/>
                </a:lnTo>
                <a:lnTo>
                  <a:pt x="54" y="21"/>
                </a:lnTo>
                <a:lnTo>
                  <a:pt x="49" y="13"/>
                </a:lnTo>
                <a:lnTo>
                  <a:pt x="46" y="1"/>
                </a:lnTo>
                <a:lnTo>
                  <a:pt x="25" y="0"/>
                </a:lnTo>
                <a:lnTo>
                  <a:pt x="12" y="0"/>
                </a:lnTo>
                <a:close/>
              </a:path>
            </a:pathLst>
          </a:custGeom>
          <a:solidFill>
            <a:schemeClr val="tx2"/>
          </a:solidFill>
          <a:ln>
            <a:noFill/>
          </a:ln>
          <a:effectLst>
            <a:prstShdw prst="shdw17" dist="17961" dir="2700000">
              <a:srgbClr val="925500"/>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95" name="Freeform 352"/>
          <p:cNvSpPr>
            <a:spLocks/>
          </p:cNvSpPr>
          <p:nvPr/>
        </p:nvSpPr>
        <p:spPr bwMode="auto">
          <a:xfrm>
            <a:off x="6051551" y="2989263"/>
            <a:ext cx="249767" cy="201612"/>
          </a:xfrm>
          <a:custGeom>
            <a:avLst/>
            <a:gdLst>
              <a:gd name="T0" fmla="*/ 2147483647 w 136"/>
              <a:gd name="T1" fmla="*/ 2147483647 h 265"/>
              <a:gd name="T2" fmla="*/ 2147483647 w 136"/>
              <a:gd name="T3" fmla="*/ 2147483647 h 265"/>
              <a:gd name="T4" fmla="*/ 2147483647 w 136"/>
              <a:gd name="T5" fmla="*/ 2147483647 h 265"/>
              <a:gd name="T6" fmla="*/ 2147483647 w 136"/>
              <a:gd name="T7" fmla="*/ 2147483647 h 265"/>
              <a:gd name="T8" fmla="*/ 2147483647 w 136"/>
              <a:gd name="T9" fmla="*/ 2147483647 h 265"/>
              <a:gd name="T10" fmla="*/ 2147483647 w 136"/>
              <a:gd name="T11" fmla="*/ 2147483647 h 265"/>
              <a:gd name="T12" fmla="*/ 2147483647 w 136"/>
              <a:gd name="T13" fmla="*/ 2147483647 h 265"/>
              <a:gd name="T14" fmla="*/ 2147483647 w 136"/>
              <a:gd name="T15" fmla="*/ 2147483647 h 265"/>
              <a:gd name="T16" fmla="*/ 2147483647 w 136"/>
              <a:gd name="T17" fmla="*/ 0 h 265"/>
              <a:gd name="T18" fmla="*/ 2147483647 w 136"/>
              <a:gd name="T19" fmla="*/ 1761338681 h 265"/>
              <a:gd name="T20" fmla="*/ 2147483647 w 136"/>
              <a:gd name="T21" fmla="*/ 1761338681 h 265"/>
              <a:gd name="T22" fmla="*/ 2147483647 w 136"/>
              <a:gd name="T23" fmla="*/ 2147483647 h 265"/>
              <a:gd name="T24" fmla="*/ 2147483647 w 136"/>
              <a:gd name="T25" fmla="*/ 2147483647 h 265"/>
              <a:gd name="T26" fmla="*/ 2147483647 w 136"/>
              <a:gd name="T27" fmla="*/ 2147483647 h 265"/>
              <a:gd name="T28" fmla="*/ 2147483647 w 136"/>
              <a:gd name="T29" fmla="*/ 2147483647 h 265"/>
              <a:gd name="T30" fmla="*/ 2147483647 w 136"/>
              <a:gd name="T31" fmla="*/ 2147483647 h 265"/>
              <a:gd name="T32" fmla="*/ 2147483647 w 136"/>
              <a:gd name="T33" fmla="*/ 2147483647 h 265"/>
              <a:gd name="T34" fmla="*/ 2147483647 w 136"/>
              <a:gd name="T35" fmla="*/ 2147483647 h 265"/>
              <a:gd name="T36" fmla="*/ 2147483647 w 136"/>
              <a:gd name="T37" fmla="*/ 2147483647 h 265"/>
              <a:gd name="T38" fmla="*/ 2147483647 w 136"/>
              <a:gd name="T39" fmla="*/ 2147483647 h 265"/>
              <a:gd name="T40" fmla="*/ 2147483647 w 136"/>
              <a:gd name="T41" fmla="*/ 2147483647 h 265"/>
              <a:gd name="T42" fmla="*/ 2147483647 w 136"/>
              <a:gd name="T43" fmla="*/ 2147483647 h 265"/>
              <a:gd name="T44" fmla="*/ 2147483647 w 136"/>
              <a:gd name="T45" fmla="*/ 2147483647 h 265"/>
              <a:gd name="T46" fmla="*/ 2147483647 w 136"/>
              <a:gd name="T47" fmla="*/ 2147483647 h 265"/>
              <a:gd name="T48" fmla="*/ 2147483647 w 136"/>
              <a:gd name="T49" fmla="*/ 2147483647 h 265"/>
              <a:gd name="T50" fmla="*/ 2147483647 w 136"/>
              <a:gd name="T51" fmla="*/ 2147483647 h 265"/>
              <a:gd name="T52" fmla="*/ 2147483647 w 136"/>
              <a:gd name="T53" fmla="*/ 2147483647 h 265"/>
              <a:gd name="T54" fmla="*/ 2147483647 w 136"/>
              <a:gd name="T55" fmla="*/ 2147483647 h 265"/>
              <a:gd name="T56" fmla="*/ 2147483647 w 136"/>
              <a:gd name="T57" fmla="*/ 2147483647 h 265"/>
              <a:gd name="T58" fmla="*/ 2147483647 w 136"/>
              <a:gd name="T59" fmla="*/ 2147483647 h 265"/>
              <a:gd name="T60" fmla="*/ 2147483647 w 136"/>
              <a:gd name="T61" fmla="*/ 2147483647 h 265"/>
              <a:gd name="T62" fmla="*/ 2147483647 w 136"/>
              <a:gd name="T63" fmla="*/ 2147483647 h 265"/>
              <a:gd name="T64" fmla="*/ 2147483647 w 136"/>
              <a:gd name="T65" fmla="*/ 2147483647 h 265"/>
              <a:gd name="T66" fmla="*/ 2147483647 w 136"/>
              <a:gd name="T67" fmla="*/ 2147483647 h 265"/>
              <a:gd name="T68" fmla="*/ 2147483647 w 136"/>
              <a:gd name="T69" fmla="*/ 2147483647 h 265"/>
              <a:gd name="T70" fmla="*/ 2147483647 w 136"/>
              <a:gd name="T71" fmla="*/ 2147483647 h 265"/>
              <a:gd name="T72" fmla="*/ 2147483647 w 136"/>
              <a:gd name="T73" fmla="*/ 2147483647 h 265"/>
              <a:gd name="T74" fmla="*/ 2147483647 w 136"/>
              <a:gd name="T75" fmla="*/ 2147483647 h 265"/>
              <a:gd name="T76" fmla="*/ 2147483647 w 136"/>
              <a:gd name="T77" fmla="*/ 2147483647 h 265"/>
              <a:gd name="T78" fmla="*/ 2147483647 w 136"/>
              <a:gd name="T79" fmla="*/ 2147483647 h 265"/>
              <a:gd name="T80" fmla="*/ 2147483647 w 136"/>
              <a:gd name="T81" fmla="*/ 2147483647 h 265"/>
              <a:gd name="T82" fmla="*/ 2147483647 w 136"/>
              <a:gd name="T83" fmla="*/ 2147483647 h 265"/>
              <a:gd name="T84" fmla="*/ 2147483647 w 136"/>
              <a:gd name="T85" fmla="*/ 2147483647 h 265"/>
              <a:gd name="T86" fmla="*/ 0 w 136"/>
              <a:gd name="T87" fmla="*/ 2147483647 h 265"/>
              <a:gd name="T88" fmla="*/ 2147483647 w 136"/>
              <a:gd name="T89" fmla="*/ 2147483647 h 265"/>
              <a:gd name="T90" fmla="*/ 2147483647 w 136"/>
              <a:gd name="T91" fmla="*/ 2147483647 h 265"/>
              <a:gd name="T92" fmla="*/ 2147483647 w 136"/>
              <a:gd name="T93" fmla="*/ 2147483647 h 265"/>
              <a:gd name="T94" fmla="*/ 2147483647 w 136"/>
              <a:gd name="T95" fmla="*/ 2147483647 h 265"/>
              <a:gd name="T96" fmla="*/ 2147483647 w 136"/>
              <a:gd name="T97" fmla="*/ 2147483647 h 265"/>
              <a:gd name="T98" fmla="*/ 2147483647 w 136"/>
              <a:gd name="T99" fmla="*/ 2147483647 h 265"/>
              <a:gd name="T100" fmla="*/ 2147483647 w 136"/>
              <a:gd name="T101" fmla="*/ 2147483647 h 2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6"/>
              <a:gd name="T154" fmla="*/ 0 h 265"/>
              <a:gd name="T155" fmla="*/ 136 w 136"/>
              <a:gd name="T156" fmla="*/ 265 h 2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6" h="265">
                <a:moveTo>
                  <a:pt x="33" y="49"/>
                </a:moveTo>
                <a:lnTo>
                  <a:pt x="35" y="51"/>
                </a:lnTo>
                <a:lnTo>
                  <a:pt x="35" y="45"/>
                </a:lnTo>
                <a:lnTo>
                  <a:pt x="42" y="37"/>
                </a:lnTo>
                <a:lnTo>
                  <a:pt x="52" y="47"/>
                </a:lnTo>
                <a:lnTo>
                  <a:pt x="46" y="35"/>
                </a:lnTo>
                <a:lnTo>
                  <a:pt x="41" y="22"/>
                </a:lnTo>
                <a:lnTo>
                  <a:pt x="41" y="18"/>
                </a:lnTo>
                <a:lnTo>
                  <a:pt x="37" y="0"/>
                </a:lnTo>
                <a:lnTo>
                  <a:pt x="48" y="4"/>
                </a:lnTo>
                <a:lnTo>
                  <a:pt x="53" y="4"/>
                </a:lnTo>
                <a:lnTo>
                  <a:pt x="55" y="16"/>
                </a:lnTo>
                <a:lnTo>
                  <a:pt x="71" y="20"/>
                </a:lnTo>
                <a:lnTo>
                  <a:pt x="71" y="29"/>
                </a:lnTo>
                <a:lnTo>
                  <a:pt x="76" y="33"/>
                </a:lnTo>
                <a:lnTo>
                  <a:pt x="98" y="16"/>
                </a:lnTo>
                <a:lnTo>
                  <a:pt x="97" y="20"/>
                </a:lnTo>
                <a:lnTo>
                  <a:pt x="115" y="31"/>
                </a:lnTo>
                <a:lnTo>
                  <a:pt x="122" y="29"/>
                </a:lnTo>
                <a:lnTo>
                  <a:pt x="129" y="41"/>
                </a:lnTo>
                <a:lnTo>
                  <a:pt x="123" y="43"/>
                </a:lnTo>
                <a:lnTo>
                  <a:pt x="125" y="74"/>
                </a:lnTo>
                <a:lnTo>
                  <a:pt x="134" y="114"/>
                </a:lnTo>
                <a:lnTo>
                  <a:pt x="136" y="141"/>
                </a:lnTo>
                <a:lnTo>
                  <a:pt x="133" y="137"/>
                </a:lnTo>
                <a:lnTo>
                  <a:pt x="98" y="165"/>
                </a:lnTo>
                <a:lnTo>
                  <a:pt x="101" y="176"/>
                </a:lnTo>
                <a:lnTo>
                  <a:pt x="124" y="216"/>
                </a:lnTo>
                <a:lnTo>
                  <a:pt x="111" y="235"/>
                </a:lnTo>
                <a:lnTo>
                  <a:pt x="114" y="253"/>
                </a:lnTo>
                <a:lnTo>
                  <a:pt x="109" y="257"/>
                </a:lnTo>
                <a:lnTo>
                  <a:pt x="90" y="257"/>
                </a:lnTo>
                <a:lnTo>
                  <a:pt x="77" y="259"/>
                </a:lnTo>
                <a:lnTo>
                  <a:pt x="72" y="265"/>
                </a:lnTo>
                <a:lnTo>
                  <a:pt x="58" y="259"/>
                </a:lnTo>
                <a:lnTo>
                  <a:pt x="43" y="255"/>
                </a:lnTo>
                <a:lnTo>
                  <a:pt x="26" y="257"/>
                </a:lnTo>
                <a:lnTo>
                  <a:pt x="34" y="208"/>
                </a:lnTo>
                <a:lnTo>
                  <a:pt x="9" y="192"/>
                </a:lnTo>
                <a:lnTo>
                  <a:pt x="6" y="190"/>
                </a:lnTo>
                <a:lnTo>
                  <a:pt x="6" y="186"/>
                </a:lnTo>
                <a:lnTo>
                  <a:pt x="2" y="167"/>
                </a:lnTo>
                <a:lnTo>
                  <a:pt x="2" y="149"/>
                </a:lnTo>
                <a:lnTo>
                  <a:pt x="0" y="145"/>
                </a:lnTo>
                <a:lnTo>
                  <a:pt x="2" y="106"/>
                </a:lnTo>
                <a:lnTo>
                  <a:pt x="14" y="94"/>
                </a:lnTo>
                <a:lnTo>
                  <a:pt x="10" y="78"/>
                </a:lnTo>
                <a:lnTo>
                  <a:pt x="16" y="59"/>
                </a:lnTo>
                <a:lnTo>
                  <a:pt x="14" y="55"/>
                </a:lnTo>
                <a:lnTo>
                  <a:pt x="16" y="43"/>
                </a:lnTo>
                <a:lnTo>
                  <a:pt x="33" y="49"/>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865" name="Freeform 353"/>
          <p:cNvSpPr>
            <a:spLocks/>
          </p:cNvSpPr>
          <p:nvPr/>
        </p:nvSpPr>
        <p:spPr bwMode="auto">
          <a:xfrm>
            <a:off x="6239933" y="2998788"/>
            <a:ext cx="19051" cy="4762"/>
          </a:xfrm>
          <a:custGeom>
            <a:avLst/>
            <a:gdLst>
              <a:gd name="T0" fmla="*/ 0 w 10"/>
              <a:gd name="T1" fmla="*/ 8 h 8"/>
              <a:gd name="T2" fmla="*/ 10 w 10"/>
              <a:gd name="T3" fmla="*/ 8 h 8"/>
              <a:gd name="T4" fmla="*/ 6 w 10"/>
              <a:gd name="T5" fmla="*/ 0 h 8"/>
              <a:gd name="T6" fmla="*/ 0 w 10"/>
              <a:gd name="T7" fmla="*/ 8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0" y="8"/>
                </a:moveTo>
                <a:lnTo>
                  <a:pt x="10" y="8"/>
                </a:lnTo>
                <a:lnTo>
                  <a:pt x="6" y="0"/>
                </a:lnTo>
                <a:lnTo>
                  <a:pt x="0" y="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66" name="Freeform 354"/>
          <p:cNvSpPr>
            <a:spLocks/>
          </p:cNvSpPr>
          <p:nvPr/>
        </p:nvSpPr>
        <p:spPr bwMode="auto">
          <a:xfrm>
            <a:off x="6049434" y="3114675"/>
            <a:ext cx="14817" cy="20638"/>
          </a:xfrm>
          <a:custGeom>
            <a:avLst/>
            <a:gdLst>
              <a:gd name="T0" fmla="*/ 4 w 8"/>
              <a:gd name="T1" fmla="*/ 0 h 23"/>
              <a:gd name="T2" fmla="*/ 0 w 8"/>
              <a:gd name="T3" fmla="*/ 15 h 23"/>
              <a:gd name="T4" fmla="*/ 0 w 8"/>
              <a:gd name="T5" fmla="*/ 19 h 23"/>
              <a:gd name="T6" fmla="*/ 8 w 8"/>
              <a:gd name="T7" fmla="*/ 23 h 23"/>
              <a:gd name="T8" fmla="*/ 8 w 8"/>
              <a:gd name="T9" fmla="*/ 19 h 23"/>
              <a:gd name="T10" fmla="*/ 4 w 8"/>
              <a:gd name="T11" fmla="*/ 0 h 23"/>
              <a:gd name="T12" fmla="*/ 0 60000 65536"/>
              <a:gd name="T13" fmla="*/ 0 60000 65536"/>
              <a:gd name="T14" fmla="*/ 0 60000 65536"/>
              <a:gd name="T15" fmla="*/ 0 60000 65536"/>
              <a:gd name="T16" fmla="*/ 0 60000 65536"/>
              <a:gd name="T17" fmla="*/ 0 60000 65536"/>
              <a:gd name="T18" fmla="*/ 0 w 8"/>
              <a:gd name="T19" fmla="*/ 0 h 23"/>
              <a:gd name="T20" fmla="*/ 8 w 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8" h="23">
                <a:moveTo>
                  <a:pt x="4" y="0"/>
                </a:moveTo>
                <a:lnTo>
                  <a:pt x="0" y="15"/>
                </a:lnTo>
                <a:lnTo>
                  <a:pt x="0" y="19"/>
                </a:lnTo>
                <a:lnTo>
                  <a:pt x="8" y="23"/>
                </a:lnTo>
                <a:lnTo>
                  <a:pt x="8" y="19"/>
                </a:lnTo>
                <a:lnTo>
                  <a:pt x="4"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67" name="Freeform 355"/>
          <p:cNvSpPr>
            <a:spLocks/>
          </p:cNvSpPr>
          <p:nvPr/>
        </p:nvSpPr>
        <p:spPr bwMode="auto">
          <a:xfrm>
            <a:off x="6648451" y="3152775"/>
            <a:ext cx="129116" cy="96838"/>
          </a:xfrm>
          <a:custGeom>
            <a:avLst/>
            <a:gdLst>
              <a:gd name="T0" fmla="*/ 15 w 71"/>
              <a:gd name="T1" fmla="*/ 0 h 127"/>
              <a:gd name="T2" fmla="*/ 0 w 71"/>
              <a:gd name="T3" fmla="*/ 19 h 127"/>
              <a:gd name="T4" fmla="*/ 1 w 71"/>
              <a:gd name="T5" fmla="*/ 19 h 127"/>
              <a:gd name="T6" fmla="*/ 13 w 71"/>
              <a:gd name="T7" fmla="*/ 41 h 127"/>
              <a:gd name="T8" fmla="*/ 26 w 71"/>
              <a:gd name="T9" fmla="*/ 61 h 127"/>
              <a:gd name="T10" fmla="*/ 30 w 71"/>
              <a:gd name="T11" fmla="*/ 92 h 127"/>
              <a:gd name="T12" fmla="*/ 35 w 71"/>
              <a:gd name="T13" fmla="*/ 121 h 127"/>
              <a:gd name="T14" fmla="*/ 49 w 71"/>
              <a:gd name="T15" fmla="*/ 121 h 127"/>
              <a:gd name="T16" fmla="*/ 59 w 71"/>
              <a:gd name="T17" fmla="*/ 127 h 127"/>
              <a:gd name="T18" fmla="*/ 58 w 71"/>
              <a:gd name="T19" fmla="*/ 110 h 127"/>
              <a:gd name="T20" fmla="*/ 71 w 71"/>
              <a:gd name="T21" fmla="*/ 86 h 127"/>
              <a:gd name="T22" fmla="*/ 58 w 71"/>
              <a:gd name="T23" fmla="*/ 66 h 127"/>
              <a:gd name="T24" fmla="*/ 44 w 71"/>
              <a:gd name="T25" fmla="*/ 45 h 127"/>
              <a:gd name="T26" fmla="*/ 32 w 71"/>
              <a:gd name="T27" fmla="*/ 23 h 127"/>
              <a:gd name="T28" fmla="*/ 19 w 71"/>
              <a:gd name="T29" fmla="*/ 4 h 127"/>
              <a:gd name="T30" fmla="*/ 15 w 71"/>
              <a:gd name="T31" fmla="*/ 0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
              <a:gd name="T49" fmla="*/ 0 h 127"/>
              <a:gd name="T50" fmla="*/ 71 w 71"/>
              <a:gd name="T51" fmla="*/ 127 h 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 h="127">
                <a:moveTo>
                  <a:pt x="15" y="0"/>
                </a:moveTo>
                <a:lnTo>
                  <a:pt x="0" y="19"/>
                </a:lnTo>
                <a:lnTo>
                  <a:pt x="1" y="19"/>
                </a:lnTo>
                <a:lnTo>
                  <a:pt x="13" y="41"/>
                </a:lnTo>
                <a:lnTo>
                  <a:pt x="26" y="61"/>
                </a:lnTo>
                <a:lnTo>
                  <a:pt x="30" y="92"/>
                </a:lnTo>
                <a:lnTo>
                  <a:pt x="35" y="121"/>
                </a:lnTo>
                <a:lnTo>
                  <a:pt x="49" y="121"/>
                </a:lnTo>
                <a:lnTo>
                  <a:pt x="59" y="127"/>
                </a:lnTo>
                <a:lnTo>
                  <a:pt x="58" y="110"/>
                </a:lnTo>
                <a:lnTo>
                  <a:pt x="71" y="86"/>
                </a:lnTo>
                <a:lnTo>
                  <a:pt x="58" y="66"/>
                </a:lnTo>
                <a:lnTo>
                  <a:pt x="44" y="45"/>
                </a:lnTo>
                <a:lnTo>
                  <a:pt x="32" y="23"/>
                </a:lnTo>
                <a:lnTo>
                  <a:pt x="19" y="4"/>
                </a:lnTo>
                <a:lnTo>
                  <a:pt x="15"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899" name="Freeform 356"/>
          <p:cNvSpPr>
            <a:spLocks/>
          </p:cNvSpPr>
          <p:nvPr/>
        </p:nvSpPr>
        <p:spPr bwMode="auto">
          <a:xfrm>
            <a:off x="6011334" y="2587625"/>
            <a:ext cx="599017" cy="317500"/>
          </a:xfrm>
          <a:custGeom>
            <a:avLst/>
            <a:gdLst>
              <a:gd name="T0" fmla="*/ 2147483647 w 328"/>
              <a:gd name="T1" fmla="*/ 2147483647 h 414"/>
              <a:gd name="T2" fmla="*/ 2147483647 w 328"/>
              <a:gd name="T3" fmla="*/ 2147483647 h 414"/>
              <a:gd name="T4" fmla="*/ 2147483647 w 328"/>
              <a:gd name="T5" fmla="*/ 2147483647 h 414"/>
              <a:gd name="T6" fmla="*/ 2147483647 w 328"/>
              <a:gd name="T7" fmla="*/ 2147483647 h 414"/>
              <a:gd name="T8" fmla="*/ 2147483647 w 328"/>
              <a:gd name="T9" fmla="*/ 2147483647 h 414"/>
              <a:gd name="T10" fmla="*/ 2147483647 w 328"/>
              <a:gd name="T11" fmla="*/ 2147483647 h 414"/>
              <a:gd name="T12" fmla="*/ 2147483647 w 328"/>
              <a:gd name="T13" fmla="*/ 2147483647 h 414"/>
              <a:gd name="T14" fmla="*/ 2147483647 w 328"/>
              <a:gd name="T15" fmla="*/ 2147483647 h 414"/>
              <a:gd name="T16" fmla="*/ 2147483647 w 328"/>
              <a:gd name="T17" fmla="*/ 2147483647 h 414"/>
              <a:gd name="T18" fmla="*/ 2147483647 w 328"/>
              <a:gd name="T19" fmla="*/ 2147483647 h 414"/>
              <a:gd name="T20" fmla="*/ 2147483647 w 328"/>
              <a:gd name="T21" fmla="*/ 2147483647 h 414"/>
              <a:gd name="T22" fmla="*/ 2147483647 w 328"/>
              <a:gd name="T23" fmla="*/ 2147483647 h 414"/>
              <a:gd name="T24" fmla="*/ 2147483647 w 328"/>
              <a:gd name="T25" fmla="*/ 2147483647 h 414"/>
              <a:gd name="T26" fmla="*/ 2147483647 w 328"/>
              <a:gd name="T27" fmla="*/ 2147483647 h 414"/>
              <a:gd name="T28" fmla="*/ 2147483647 w 328"/>
              <a:gd name="T29" fmla="*/ 2147483647 h 414"/>
              <a:gd name="T30" fmla="*/ 2147483647 w 328"/>
              <a:gd name="T31" fmla="*/ 2147483647 h 414"/>
              <a:gd name="T32" fmla="*/ 2147483647 w 328"/>
              <a:gd name="T33" fmla="*/ 2147483647 h 414"/>
              <a:gd name="T34" fmla="*/ 2147483647 w 328"/>
              <a:gd name="T35" fmla="*/ 2147483647 h 414"/>
              <a:gd name="T36" fmla="*/ 2147483647 w 328"/>
              <a:gd name="T37" fmla="*/ 2147483647 h 414"/>
              <a:gd name="T38" fmla="*/ 2147483647 w 328"/>
              <a:gd name="T39" fmla="*/ 2147483647 h 414"/>
              <a:gd name="T40" fmla="*/ 2147483647 w 328"/>
              <a:gd name="T41" fmla="*/ 2147483647 h 414"/>
              <a:gd name="T42" fmla="*/ 2147483647 w 328"/>
              <a:gd name="T43" fmla="*/ 2147483647 h 414"/>
              <a:gd name="T44" fmla="*/ 2147483647 w 328"/>
              <a:gd name="T45" fmla="*/ 2147483647 h 414"/>
              <a:gd name="T46" fmla="*/ 2147483647 w 328"/>
              <a:gd name="T47" fmla="*/ 2147483647 h 414"/>
              <a:gd name="T48" fmla="*/ 2147483647 w 328"/>
              <a:gd name="T49" fmla="*/ 2147483647 h 414"/>
              <a:gd name="T50" fmla="*/ 2147483647 w 328"/>
              <a:gd name="T51" fmla="*/ 2147483647 h 414"/>
              <a:gd name="T52" fmla="*/ 0 w 328"/>
              <a:gd name="T53" fmla="*/ 2147483647 h 414"/>
              <a:gd name="T54" fmla="*/ 2147483647 w 328"/>
              <a:gd name="T55" fmla="*/ 2147483647 h 414"/>
              <a:gd name="T56" fmla="*/ 2147483647 w 328"/>
              <a:gd name="T57" fmla="*/ 2147483647 h 414"/>
              <a:gd name="T58" fmla="*/ 2147483647 w 328"/>
              <a:gd name="T59" fmla="*/ 2147483647 h 414"/>
              <a:gd name="T60" fmla="*/ 2147483647 w 328"/>
              <a:gd name="T61" fmla="*/ 2147483647 h 414"/>
              <a:gd name="T62" fmla="*/ 2147483647 w 328"/>
              <a:gd name="T63" fmla="*/ 2147483647 h 414"/>
              <a:gd name="T64" fmla="*/ 2147483647 w 328"/>
              <a:gd name="T65" fmla="*/ 2147483647 h 414"/>
              <a:gd name="T66" fmla="*/ 2147483647 w 328"/>
              <a:gd name="T67" fmla="*/ 2147483647 h 414"/>
              <a:gd name="T68" fmla="*/ 2147483647 w 328"/>
              <a:gd name="T69" fmla="*/ 2147483647 h 414"/>
              <a:gd name="T70" fmla="*/ 2147483647 w 328"/>
              <a:gd name="T71" fmla="*/ 2147483647 h 414"/>
              <a:gd name="T72" fmla="*/ 2147483647 w 328"/>
              <a:gd name="T73" fmla="*/ 2147483647 h 414"/>
              <a:gd name="T74" fmla="*/ 2147483647 w 328"/>
              <a:gd name="T75" fmla="*/ 2147483647 h 414"/>
              <a:gd name="T76" fmla="*/ 2147483647 w 328"/>
              <a:gd name="T77" fmla="*/ 2147483647 h 414"/>
              <a:gd name="T78" fmla="*/ 2147483647 w 328"/>
              <a:gd name="T79" fmla="*/ 2147483647 h 414"/>
              <a:gd name="T80" fmla="*/ 2147483647 w 328"/>
              <a:gd name="T81" fmla="*/ 2147483647 h 414"/>
              <a:gd name="T82" fmla="*/ 2147483647 w 328"/>
              <a:gd name="T83" fmla="*/ 2147483647 h 414"/>
              <a:gd name="T84" fmla="*/ 2147483647 w 328"/>
              <a:gd name="T85" fmla="*/ 2147483647 h 414"/>
              <a:gd name="T86" fmla="*/ 2147483647 w 328"/>
              <a:gd name="T87" fmla="*/ 2147483647 h 414"/>
              <a:gd name="T88" fmla="*/ 2147483647 w 328"/>
              <a:gd name="T89" fmla="*/ 2147483647 h 414"/>
              <a:gd name="T90" fmla="*/ 2147483647 w 328"/>
              <a:gd name="T91" fmla="*/ 2147483647 h 414"/>
              <a:gd name="T92" fmla="*/ 2147483647 w 328"/>
              <a:gd name="T93" fmla="*/ 2147483647 h 414"/>
              <a:gd name="T94" fmla="*/ 2147483647 w 328"/>
              <a:gd name="T95" fmla="*/ 2147483647 h 414"/>
              <a:gd name="T96" fmla="*/ 2147483647 w 328"/>
              <a:gd name="T97" fmla="*/ 2147483647 h 414"/>
              <a:gd name="T98" fmla="*/ 2147483647 w 328"/>
              <a:gd name="T99" fmla="*/ 2147483647 h 414"/>
              <a:gd name="T100" fmla="*/ 2147483647 w 328"/>
              <a:gd name="T101" fmla="*/ 2147483647 h 414"/>
              <a:gd name="T102" fmla="*/ 2147483647 w 328"/>
              <a:gd name="T103" fmla="*/ 2147483647 h 414"/>
              <a:gd name="T104" fmla="*/ 2147483647 w 328"/>
              <a:gd name="T105" fmla="*/ 2147483647 h 414"/>
              <a:gd name="T106" fmla="*/ 2147483647 w 328"/>
              <a:gd name="T107" fmla="*/ 2147483647 h 414"/>
              <a:gd name="T108" fmla="*/ 2147483647 w 328"/>
              <a:gd name="T109" fmla="*/ 2147483647 h 414"/>
              <a:gd name="T110" fmla="*/ 2147483647 w 328"/>
              <a:gd name="T111" fmla="*/ 2147483647 h 414"/>
              <a:gd name="T112" fmla="*/ 2147483647 w 328"/>
              <a:gd name="T113" fmla="*/ 2147483647 h 414"/>
              <a:gd name="T114" fmla="*/ 2147483647 w 328"/>
              <a:gd name="T115" fmla="*/ 2147483647 h 414"/>
              <a:gd name="T116" fmla="*/ 2147483647 w 328"/>
              <a:gd name="T117" fmla="*/ 2147483647 h 414"/>
              <a:gd name="T118" fmla="*/ 2147483647 w 328"/>
              <a:gd name="T119" fmla="*/ 2147483647 h 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8"/>
              <a:gd name="T181" fmla="*/ 0 h 414"/>
              <a:gd name="T182" fmla="*/ 328 w 328"/>
              <a:gd name="T183" fmla="*/ 414 h 4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8" h="414">
                <a:moveTo>
                  <a:pt x="194" y="43"/>
                </a:moveTo>
                <a:lnTo>
                  <a:pt x="188" y="53"/>
                </a:lnTo>
                <a:lnTo>
                  <a:pt x="188" y="34"/>
                </a:lnTo>
                <a:lnTo>
                  <a:pt x="187" y="43"/>
                </a:lnTo>
                <a:lnTo>
                  <a:pt x="183" y="47"/>
                </a:lnTo>
                <a:lnTo>
                  <a:pt x="182" y="37"/>
                </a:lnTo>
                <a:lnTo>
                  <a:pt x="177" y="45"/>
                </a:lnTo>
                <a:lnTo>
                  <a:pt x="179" y="51"/>
                </a:lnTo>
                <a:lnTo>
                  <a:pt x="170" y="49"/>
                </a:lnTo>
                <a:lnTo>
                  <a:pt x="171" y="53"/>
                </a:lnTo>
                <a:lnTo>
                  <a:pt x="164" y="51"/>
                </a:lnTo>
                <a:lnTo>
                  <a:pt x="161" y="59"/>
                </a:lnTo>
                <a:lnTo>
                  <a:pt x="161" y="71"/>
                </a:lnTo>
                <a:lnTo>
                  <a:pt x="159" y="73"/>
                </a:lnTo>
                <a:lnTo>
                  <a:pt x="144" y="79"/>
                </a:lnTo>
                <a:lnTo>
                  <a:pt x="160" y="81"/>
                </a:lnTo>
                <a:lnTo>
                  <a:pt x="156" y="87"/>
                </a:lnTo>
                <a:lnTo>
                  <a:pt x="146" y="85"/>
                </a:lnTo>
                <a:lnTo>
                  <a:pt x="145" y="87"/>
                </a:lnTo>
                <a:lnTo>
                  <a:pt x="143" y="94"/>
                </a:lnTo>
                <a:lnTo>
                  <a:pt x="142" y="96"/>
                </a:lnTo>
                <a:lnTo>
                  <a:pt x="138" y="88"/>
                </a:lnTo>
                <a:lnTo>
                  <a:pt x="134" y="92"/>
                </a:lnTo>
                <a:lnTo>
                  <a:pt x="124" y="104"/>
                </a:lnTo>
                <a:lnTo>
                  <a:pt x="136" y="102"/>
                </a:lnTo>
                <a:lnTo>
                  <a:pt x="132" y="106"/>
                </a:lnTo>
                <a:lnTo>
                  <a:pt x="135" y="110"/>
                </a:lnTo>
                <a:lnTo>
                  <a:pt x="134" y="112"/>
                </a:lnTo>
                <a:lnTo>
                  <a:pt x="125" y="112"/>
                </a:lnTo>
                <a:lnTo>
                  <a:pt x="124" y="118"/>
                </a:lnTo>
                <a:lnTo>
                  <a:pt x="134" y="122"/>
                </a:lnTo>
                <a:lnTo>
                  <a:pt x="123" y="124"/>
                </a:lnTo>
                <a:lnTo>
                  <a:pt x="112" y="130"/>
                </a:lnTo>
                <a:lnTo>
                  <a:pt x="106" y="139"/>
                </a:lnTo>
                <a:lnTo>
                  <a:pt x="107" y="139"/>
                </a:lnTo>
                <a:lnTo>
                  <a:pt x="103" y="145"/>
                </a:lnTo>
                <a:lnTo>
                  <a:pt x="106" y="147"/>
                </a:lnTo>
                <a:lnTo>
                  <a:pt x="114" y="149"/>
                </a:lnTo>
                <a:lnTo>
                  <a:pt x="102" y="157"/>
                </a:lnTo>
                <a:lnTo>
                  <a:pt x="98" y="165"/>
                </a:lnTo>
                <a:lnTo>
                  <a:pt x="99" y="173"/>
                </a:lnTo>
                <a:lnTo>
                  <a:pt x="99" y="179"/>
                </a:lnTo>
                <a:lnTo>
                  <a:pt x="102" y="181"/>
                </a:lnTo>
                <a:lnTo>
                  <a:pt x="86" y="190"/>
                </a:lnTo>
                <a:lnTo>
                  <a:pt x="86" y="192"/>
                </a:lnTo>
                <a:lnTo>
                  <a:pt x="91" y="189"/>
                </a:lnTo>
                <a:lnTo>
                  <a:pt x="88" y="200"/>
                </a:lnTo>
                <a:lnTo>
                  <a:pt x="81" y="204"/>
                </a:lnTo>
                <a:lnTo>
                  <a:pt x="76" y="206"/>
                </a:lnTo>
                <a:lnTo>
                  <a:pt x="68" y="220"/>
                </a:lnTo>
                <a:lnTo>
                  <a:pt x="64" y="230"/>
                </a:lnTo>
                <a:lnTo>
                  <a:pt x="69" y="234"/>
                </a:lnTo>
                <a:lnTo>
                  <a:pt x="77" y="224"/>
                </a:lnTo>
                <a:lnTo>
                  <a:pt x="84" y="220"/>
                </a:lnTo>
                <a:lnTo>
                  <a:pt x="81" y="230"/>
                </a:lnTo>
                <a:lnTo>
                  <a:pt x="71" y="238"/>
                </a:lnTo>
                <a:lnTo>
                  <a:pt x="66" y="238"/>
                </a:lnTo>
                <a:lnTo>
                  <a:pt x="56" y="236"/>
                </a:lnTo>
                <a:lnTo>
                  <a:pt x="54" y="240"/>
                </a:lnTo>
                <a:lnTo>
                  <a:pt x="47" y="245"/>
                </a:lnTo>
                <a:lnTo>
                  <a:pt x="44" y="253"/>
                </a:lnTo>
                <a:lnTo>
                  <a:pt x="45" y="257"/>
                </a:lnTo>
                <a:lnTo>
                  <a:pt x="41" y="253"/>
                </a:lnTo>
                <a:lnTo>
                  <a:pt x="45" y="261"/>
                </a:lnTo>
                <a:lnTo>
                  <a:pt x="26" y="253"/>
                </a:lnTo>
                <a:lnTo>
                  <a:pt x="25" y="261"/>
                </a:lnTo>
                <a:lnTo>
                  <a:pt x="31" y="261"/>
                </a:lnTo>
                <a:lnTo>
                  <a:pt x="36" y="261"/>
                </a:lnTo>
                <a:lnTo>
                  <a:pt x="31" y="265"/>
                </a:lnTo>
                <a:lnTo>
                  <a:pt x="19" y="269"/>
                </a:lnTo>
                <a:lnTo>
                  <a:pt x="27" y="277"/>
                </a:lnTo>
                <a:lnTo>
                  <a:pt x="26" y="279"/>
                </a:lnTo>
                <a:lnTo>
                  <a:pt x="17" y="273"/>
                </a:lnTo>
                <a:lnTo>
                  <a:pt x="17" y="277"/>
                </a:lnTo>
                <a:lnTo>
                  <a:pt x="11" y="279"/>
                </a:lnTo>
                <a:lnTo>
                  <a:pt x="12" y="283"/>
                </a:lnTo>
                <a:lnTo>
                  <a:pt x="5" y="283"/>
                </a:lnTo>
                <a:lnTo>
                  <a:pt x="1" y="283"/>
                </a:lnTo>
                <a:lnTo>
                  <a:pt x="0" y="289"/>
                </a:lnTo>
                <a:lnTo>
                  <a:pt x="20" y="291"/>
                </a:lnTo>
                <a:lnTo>
                  <a:pt x="0" y="292"/>
                </a:lnTo>
                <a:lnTo>
                  <a:pt x="6" y="302"/>
                </a:lnTo>
                <a:lnTo>
                  <a:pt x="2" y="306"/>
                </a:lnTo>
                <a:lnTo>
                  <a:pt x="3" y="306"/>
                </a:lnTo>
                <a:lnTo>
                  <a:pt x="1" y="312"/>
                </a:lnTo>
                <a:lnTo>
                  <a:pt x="21" y="308"/>
                </a:lnTo>
                <a:lnTo>
                  <a:pt x="30" y="308"/>
                </a:lnTo>
                <a:lnTo>
                  <a:pt x="32" y="306"/>
                </a:lnTo>
                <a:lnTo>
                  <a:pt x="33" y="314"/>
                </a:lnTo>
                <a:lnTo>
                  <a:pt x="30" y="320"/>
                </a:lnTo>
                <a:lnTo>
                  <a:pt x="19" y="316"/>
                </a:lnTo>
                <a:lnTo>
                  <a:pt x="0" y="320"/>
                </a:lnTo>
                <a:lnTo>
                  <a:pt x="3" y="324"/>
                </a:lnTo>
                <a:lnTo>
                  <a:pt x="3" y="328"/>
                </a:lnTo>
                <a:lnTo>
                  <a:pt x="0" y="328"/>
                </a:lnTo>
                <a:lnTo>
                  <a:pt x="9" y="330"/>
                </a:lnTo>
                <a:lnTo>
                  <a:pt x="6" y="338"/>
                </a:lnTo>
                <a:lnTo>
                  <a:pt x="2" y="343"/>
                </a:lnTo>
                <a:lnTo>
                  <a:pt x="9" y="343"/>
                </a:lnTo>
                <a:lnTo>
                  <a:pt x="12" y="349"/>
                </a:lnTo>
                <a:lnTo>
                  <a:pt x="19" y="338"/>
                </a:lnTo>
                <a:lnTo>
                  <a:pt x="25" y="336"/>
                </a:lnTo>
                <a:lnTo>
                  <a:pt x="21" y="347"/>
                </a:lnTo>
                <a:lnTo>
                  <a:pt x="20" y="338"/>
                </a:lnTo>
                <a:lnTo>
                  <a:pt x="13" y="357"/>
                </a:lnTo>
                <a:lnTo>
                  <a:pt x="14" y="359"/>
                </a:lnTo>
                <a:lnTo>
                  <a:pt x="6" y="363"/>
                </a:lnTo>
                <a:lnTo>
                  <a:pt x="5" y="375"/>
                </a:lnTo>
                <a:lnTo>
                  <a:pt x="12" y="371"/>
                </a:lnTo>
                <a:lnTo>
                  <a:pt x="17" y="367"/>
                </a:lnTo>
                <a:lnTo>
                  <a:pt x="17" y="375"/>
                </a:lnTo>
                <a:lnTo>
                  <a:pt x="16" y="385"/>
                </a:lnTo>
                <a:lnTo>
                  <a:pt x="10" y="385"/>
                </a:lnTo>
                <a:lnTo>
                  <a:pt x="11" y="402"/>
                </a:lnTo>
                <a:lnTo>
                  <a:pt x="24" y="412"/>
                </a:lnTo>
                <a:lnTo>
                  <a:pt x="44" y="414"/>
                </a:lnTo>
                <a:lnTo>
                  <a:pt x="67" y="381"/>
                </a:lnTo>
                <a:lnTo>
                  <a:pt x="77" y="381"/>
                </a:lnTo>
                <a:lnTo>
                  <a:pt x="78" y="361"/>
                </a:lnTo>
                <a:lnTo>
                  <a:pt x="82" y="355"/>
                </a:lnTo>
                <a:lnTo>
                  <a:pt x="86" y="379"/>
                </a:lnTo>
                <a:lnTo>
                  <a:pt x="93" y="385"/>
                </a:lnTo>
                <a:lnTo>
                  <a:pt x="102" y="355"/>
                </a:lnTo>
                <a:lnTo>
                  <a:pt x="103" y="324"/>
                </a:lnTo>
                <a:lnTo>
                  <a:pt x="103" y="316"/>
                </a:lnTo>
                <a:lnTo>
                  <a:pt x="110" y="306"/>
                </a:lnTo>
                <a:lnTo>
                  <a:pt x="99" y="294"/>
                </a:lnTo>
                <a:lnTo>
                  <a:pt x="98" y="263"/>
                </a:lnTo>
                <a:lnTo>
                  <a:pt x="98" y="230"/>
                </a:lnTo>
                <a:lnTo>
                  <a:pt x="110" y="216"/>
                </a:lnTo>
                <a:lnTo>
                  <a:pt x="122" y="214"/>
                </a:lnTo>
                <a:lnTo>
                  <a:pt x="116" y="200"/>
                </a:lnTo>
                <a:lnTo>
                  <a:pt x="125" y="161"/>
                </a:lnTo>
                <a:lnTo>
                  <a:pt x="123" y="151"/>
                </a:lnTo>
                <a:lnTo>
                  <a:pt x="136" y="147"/>
                </a:lnTo>
                <a:lnTo>
                  <a:pt x="142" y="128"/>
                </a:lnTo>
                <a:lnTo>
                  <a:pt x="150" y="96"/>
                </a:lnTo>
                <a:lnTo>
                  <a:pt x="167" y="88"/>
                </a:lnTo>
                <a:lnTo>
                  <a:pt x="168" y="77"/>
                </a:lnTo>
                <a:lnTo>
                  <a:pt x="192" y="79"/>
                </a:lnTo>
                <a:lnTo>
                  <a:pt x="191" y="61"/>
                </a:lnTo>
                <a:lnTo>
                  <a:pt x="197" y="61"/>
                </a:lnTo>
                <a:lnTo>
                  <a:pt x="206" y="51"/>
                </a:lnTo>
                <a:lnTo>
                  <a:pt x="220" y="67"/>
                </a:lnTo>
                <a:lnTo>
                  <a:pt x="236" y="73"/>
                </a:lnTo>
                <a:lnTo>
                  <a:pt x="253" y="73"/>
                </a:lnTo>
                <a:lnTo>
                  <a:pt x="261" y="67"/>
                </a:lnTo>
                <a:lnTo>
                  <a:pt x="265" y="43"/>
                </a:lnTo>
                <a:lnTo>
                  <a:pt x="284" y="30"/>
                </a:lnTo>
                <a:lnTo>
                  <a:pt x="305" y="41"/>
                </a:lnTo>
                <a:lnTo>
                  <a:pt x="306" y="61"/>
                </a:lnTo>
                <a:lnTo>
                  <a:pt x="320" y="47"/>
                </a:lnTo>
                <a:lnTo>
                  <a:pt x="328" y="45"/>
                </a:lnTo>
                <a:lnTo>
                  <a:pt x="328" y="37"/>
                </a:lnTo>
                <a:lnTo>
                  <a:pt x="321" y="36"/>
                </a:lnTo>
                <a:lnTo>
                  <a:pt x="313" y="37"/>
                </a:lnTo>
                <a:lnTo>
                  <a:pt x="303" y="28"/>
                </a:lnTo>
                <a:lnTo>
                  <a:pt x="328" y="24"/>
                </a:lnTo>
                <a:lnTo>
                  <a:pt x="315" y="12"/>
                </a:lnTo>
                <a:lnTo>
                  <a:pt x="303" y="8"/>
                </a:lnTo>
                <a:lnTo>
                  <a:pt x="293" y="12"/>
                </a:lnTo>
                <a:lnTo>
                  <a:pt x="292" y="28"/>
                </a:lnTo>
                <a:lnTo>
                  <a:pt x="290" y="16"/>
                </a:lnTo>
                <a:lnTo>
                  <a:pt x="289" y="12"/>
                </a:lnTo>
                <a:lnTo>
                  <a:pt x="288" y="10"/>
                </a:lnTo>
                <a:lnTo>
                  <a:pt x="285" y="0"/>
                </a:lnTo>
                <a:lnTo>
                  <a:pt x="279" y="6"/>
                </a:lnTo>
                <a:lnTo>
                  <a:pt x="270" y="22"/>
                </a:lnTo>
                <a:lnTo>
                  <a:pt x="265" y="6"/>
                </a:lnTo>
                <a:lnTo>
                  <a:pt x="250" y="28"/>
                </a:lnTo>
                <a:lnTo>
                  <a:pt x="257" y="10"/>
                </a:lnTo>
                <a:lnTo>
                  <a:pt x="252" y="8"/>
                </a:lnTo>
                <a:lnTo>
                  <a:pt x="242" y="6"/>
                </a:lnTo>
                <a:lnTo>
                  <a:pt x="242" y="12"/>
                </a:lnTo>
                <a:lnTo>
                  <a:pt x="227" y="30"/>
                </a:lnTo>
                <a:lnTo>
                  <a:pt x="218" y="30"/>
                </a:lnTo>
                <a:lnTo>
                  <a:pt x="219" y="24"/>
                </a:lnTo>
                <a:lnTo>
                  <a:pt x="205" y="28"/>
                </a:lnTo>
                <a:lnTo>
                  <a:pt x="213" y="32"/>
                </a:lnTo>
                <a:lnTo>
                  <a:pt x="211" y="36"/>
                </a:lnTo>
                <a:lnTo>
                  <a:pt x="203" y="36"/>
                </a:lnTo>
                <a:lnTo>
                  <a:pt x="194" y="43"/>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869" name="Freeform 357"/>
          <p:cNvSpPr>
            <a:spLocks/>
          </p:cNvSpPr>
          <p:nvPr/>
        </p:nvSpPr>
        <p:spPr bwMode="auto">
          <a:xfrm>
            <a:off x="6108700" y="2395539"/>
            <a:ext cx="222251" cy="71437"/>
          </a:xfrm>
          <a:custGeom>
            <a:avLst/>
            <a:gdLst>
              <a:gd name="T0" fmla="*/ 28 w 122"/>
              <a:gd name="T1" fmla="*/ 10 h 94"/>
              <a:gd name="T2" fmla="*/ 12 w 122"/>
              <a:gd name="T3" fmla="*/ 10 h 94"/>
              <a:gd name="T4" fmla="*/ 0 w 122"/>
              <a:gd name="T5" fmla="*/ 10 h 94"/>
              <a:gd name="T6" fmla="*/ 2 w 122"/>
              <a:gd name="T7" fmla="*/ 22 h 94"/>
              <a:gd name="T8" fmla="*/ 12 w 122"/>
              <a:gd name="T9" fmla="*/ 20 h 94"/>
              <a:gd name="T10" fmla="*/ 13 w 122"/>
              <a:gd name="T11" fmla="*/ 28 h 94"/>
              <a:gd name="T12" fmla="*/ 4 w 122"/>
              <a:gd name="T13" fmla="*/ 30 h 94"/>
              <a:gd name="T14" fmla="*/ 18 w 122"/>
              <a:gd name="T15" fmla="*/ 41 h 94"/>
              <a:gd name="T16" fmla="*/ 32 w 122"/>
              <a:gd name="T17" fmla="*/ 49 h 94"/>
              <a:gd name="T18" fmla="*/ 40 w 122"/>
              <a:gd name="T19" fmla="*/ 41 h 94"/>
              <a:gd name="T20" fmla="*/ 49 w 122"/>
              <a:gd name="T21" fmla="*/ 33 h 94"/>
              <a:gd name="T22" fmla="*/ 50 w 122"/>
              <a:gd name="T23" fmla="*/ 39 h 94"/>
              <a:gd name="T24" fmla="*/ 65 w 122"/>
              <a:gd name="T25" fmla="*/ 35 h 94"/>
              <a:gd name="T26" fmla="*/ 66 w 122"/>
              <a:gd name="T27" fmla="*/ 43 h 94"/>
              <a:gd name="T28" fmla="*/ 37 w 122"/>
              <a:gd name="T29" fmla="*/ 53 h 94"/>
              <a:gd name="T30" fmla="*/ 34 w 122"/>
              <a:gd name="T31" fmla="*/ 59 h 94"/>
              <a:gd name="T32" fmla="*/ 69 w 122"/>
              <a:gd name="T33" fmla="*/ 59 h 94"/>
              <a:gd name="T34" fmla="*/ 55 w 122"/>
              <a:gd name="T35" fmla="*/ 63 h 94"/>
              <a:gd name="T36" fmla="*/ 60 w 122"/>
              <a:gd name="T37" fmla="*/ 67 h 94"/>
              <a:gd name="T38" fmla="*/ 39 w 122"/>
              <a:gd name="T39" fmla="*/ 69 h 94"/>
              <a:gd name="T40" fmla="*/ 62 w 122"/>
              <a:gd name="T41" fmla="*/ 83 h 94"/>
              <a:gd name="T42" fmla="*/ 72 w 122"/>
              <a:gd name="T43" fmla="*/ 94 h 94"/>
              <a:gd name="T44" fmla="*/ 75 w 122"/>
              <a:gd name="T45" fmla="*/ 88 h 94"/>
              <a:gd name="T46" fmla="*/ 86 w 122"/>
              <a:gd name="T47" fmla="*/ 69 h 94"/>
              <a:gd name="T48" fmla="*/ 91 w 122"/>
              <a:gd name="T49" fmla="*/ 53 h 94"/>
              <a:gd name="T50" fmla="*/ 94 w 122"/>
              <a:gd name="T51" fmla="*/ 45 h 94"/>
              <a:gd name="T52" fmla="*/ 122 w 122"/>
              <a:gd name="T53" fmla="*/ 33 h 94"/>
              <a:gd name="T54" fmla="*/ 90 w 122"/>
              <a:gd name="T55" fmla="*/ 24 h 94"/>
              <a:gd name="T56" fmla="*/ 87 w 122"/>
              <a:gd name="T57" fmla="*/ 14 h 94"/>
              <a:gd name="T58" fmla="*/ 78 w 122"/>
              <a:gd name="T59" fmla="*/ 18 h 94"/>
              <a:gd name="T60" fmla="*/ 77 w 122"/>
              <a:gd name="T61" fmla="*/ 10 h 94"/>
              <a:gd name="T62" fmla="*/ 60 w 122"/>
              <a:gd name="T63" fmla="*/ 0 h 94"/>
              <a:gd name="T64" fmla="*/ 62 w 122"/>
              <a:gd name="T65" fmla="*/ 32 h 94"/>
              <a:gd name="T66" fmla="*/ 43 w 122"/>
              <a:gd name="T67" fmla="*/ 8 h 94"/>
              <a:gd name="T68" fmla="*/ 34 w 122"/>
              <a:gd name="T69" fmla="*/ 18 h 94"/>
              <a:gd name="T70" fmla="*/ 25 w 122"/>
              <a:gd name="T71" fmla="*/ 12 h 94"/>
              <a:gd name="T72" fmla="*/ 28 w 12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2"/>
              <a:gd name="T112" fmla="*/ 0 h 94"/>
              <a:gd name="T113" fmla="*/ 122 w 12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2" h="94">
                <a:moveTo>
                  <a:pt x="28" y="10"/>
                </a:moveTo>
                <a:lnTo>
                  <a:pt x="12" y="10"/>
                </a:lnTo>
                <a:lnTo>
                  <a:pt x="0" y="10"/>
                </a:lnTo>
                <a:lnTo>
                  <a:pt x="2" y="22"/>
                </a:lnTo>
                <a:lnTo>
                  <a:pt x="12" y="20"/>
                </a:lnTo>
                <a:lnTo>
                  <a:pt x="13" y="28"/>
                </a:lnTo>
                <a:lnTo>
                  <a:pt x="4" y="30"/>
                </a:lnTo>
                <a:lnTo>
                  <a:pt x="18" y="41"/>
                </a:lnTo>
                <a:lnTo>
                  <a:pt x="32" y="49"/>
                </a:lnTo>
                <a:lnTo>
                  <a:pt x="40" y="41"/>
                </a:lnTo>
                <a:lnTo>
                  <a:pt x="49" y="33"/>
                </a:lnTo>
                <a:lnTo>
                  <a:pt x="50" y="39"/>
                </a:lnTo>
                <a:lnTo>
                  <a:pt x="65" y="35"/>
                </a:lnTo>
                <a:lnTo>
                  <a:pt x="66" y="43"/>
                </a:lnTo>
                <a:lnTo>
                  <a:pt x="37" y="53"/>
                </a:lnTo>
                <a:lnTo>
                  <a:pt x="34" y="59"/>
                </a:lnTo>
                <a:lnTo>
                  <a:pt x="69" y="59"/>
                </a:lnTo>
                <a:lnTo>
                  <a:pt x="55" y="63"/>
                </a:lnTo>
                <a:lnTo>
                  <a:pt x="60" y="67"/>
                </a:lnTo>
                <a:lnTo>
                  <a:pt x="39" y="69"/>
                </a:lnTo>
                <a:lnTo>
                  <a:pt x="62" y="83"/>
                </a:lnTo>
                <a:lnTo>
                  <a:pt x="72" y="94"/>
                </a:lnTo>
                <a:lnTo>
                  <a:pt x="75" y="88"/>
                </a:lnTo>
                <a:lnTo>
                  <a:pt x="86" y="69"/>
                </a:lnTo>
                <a:lnTo>
                  <a:pt x="91" y="53"/>
                </a:lnTo>
                <a:lnTo>
                  <a:pt x="94" y="45"/>
                </a:lnTo>
                <a:lnTo>
                  <a:pt x="122" y="33"/>
                </a:lnTo>
                <a:lnTo>
                  <a:pt x="90" y="24"/>
                </a:lnTo>
                <a:lnTo>
                  <a:pt x="87" y="14"/>
                </a:lnTo>
                <a:lnTo>
                  <a:pt x="78" y="18"/>
                </a:lnTo>
                <a:lnTo>
                  <a:pt x="77" y="10"/>
                </a:lnTo>
                <a:lnTo>
                  <a:pt x="60" y="0"/>
                </a:lnTo>
                <a:lnTo>
                  <a:pt x="62" y="32"/>
                </a:lnTo>
                <a:lnTo>
                  <a:pt x="43" y="8"/>
                </a:lnTo>
                <a:lnTo>
                  <a:pt x="34" y="18"/>
                </a:lnTo>
                <a:lnTo>
                  <a:pt x="25" y="12"/>
                </a:lnTo>
                <a:lnTo>
                  <a:pt x="28" y="1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70" name="Freeform 358"/>
          <p:cNvSpPr>
            <a:spLocks/>
          </p:cNvSpPr>
          <p:nvPr/>
        </p:nvSpPr>
        <p:spPr bwMode="auto">
          <a:xfrm>
            <a:off x="6252633" y="2387600"/>
            <a:ext cx="186267" cy="20638"/>
          </a:xfrm>
          <a:custGeom>
            <a:avLst/>
            <a:gdLst>
              <a:gd name="T0" fmla="*/ 45 w 101"/>
              <a:gd name="T1" fmla="*/ 8 h 28"/>
              <a:gd name="T2" fmla="*/ 18 w 101"/>
              <a:gd name="T3" fmla="*/ 2 h 28"/>
              <a:gd name="T4" fmla="*/ 11 w 101"/>
              <a:gd name="T5" fmla="*/ 4 h 28"/>
              <a:gd name="T6" fmla="*/ 0 w 101"/>
              <a:gd name="T7" fmla="*/ 8 h 28"/>
              <a:gd name="T8" fmla="*/ 1 w 101"/>
              <a:gd name="T9" fmla="*/ 12 h 28"/>
              <a:gd name="T10" fmla="*/ 42 w 101"/>
              <a:gd name="T11" fmla="*/ 18 h 28"/>
              <a:gd name="T12" fmla="*/ 22 w 101"/>
              <a:gd name="T13" fmla="*/ 22 h 28"/>
              <a:gd name="T14" fmla="*/ 53 w 101"/>
              <a:gd name="T15" fmla="*/ 28 h 28"/>
              <a:gd name="T16" fmla="*/ 87 w 101"/>
              <a:gd name="T17" fmla="*/ 26 h 28"/>
              <a:gd name="T18" fmla="*/ 101 w 101"/>
              <a:gd name="T19" fmla="*/ 12 h 28"/>
              <a:gd name="T20" fmla="*/ 94 w 101"/>
              <a:gd name="T21" fmla="*/ 6 h 28"/>
              <a:gd name="T22" fmla="*/ 61 w 101"/>
              <a:gd name="T23" fmla="*/ 4 h 28"/>
              <a:gd name="T24" fmla="*/ 56 w 101"/>
              <a:gd name="T25" fmla="*/ 2 h 28"/>
              <a:gd name="T26" fmla="*/ 51 w 101"/>
              <a:gd name="T27" fmla="*/ 0 h 28"/>
              <a:gd name="T28" fmla="*/ 46 w 101"/>
              <a:gd name="T29" fmla="*/ 4 h 28"/>
              <a:gd name="T30" fmla="*/ 45 w 101"/>
              <a:gd name="T31" fmla="*/ 8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
              <a:gd name="T49" fmla="*/ 0 h 28"/>
              <a:gd name="T50" fmla="*/ 101 w 101"/>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 h="28">
                <a:moveTo>
                  <a:pt x="45" y="8"/>
                </a:moveTo>
                <a:lnTo>
                  <a:pt x="18" y="2"/>
                </a:lnTo>
                <a:lnTo>
                  <a:pt x="11" y="4"/>
                </a:lnTo>
                <a:lnTo>
                  <a:pt x="0" y="8"/>
                </a:lnTo>
                <a:lnTo>
                  <a:pt x="1" y="12"/>
                </a:lnTo>
                <a:lnTo>
                  <a:pt x="42" y="18"/>
                </a:lnTo>
                <a:lnTo>
                  <a:pt x="22" y="22"/>
                </a:lnTo>
                <a:lnTo>
                  <a:pt x="53" y="28"/>
                </a:lnTo>
                <a:lnTo>
                  <a:pt x="87" y="26"/>
                </a:lnTo>
                <a:lnTo>
                  <a:pt x="101" y="12"/>
                </a:lnTo>
                <a:lnTo>
                  <a:pt x="94" y="6"/>
                </a:lnTo>
                <a:lnTo>
                  <a:pt x="61" y="4"/>
                </a:lnTo>
                <a:lnTo>
                  <a:pt x="56" y="2"/>
                </a:lnTo>
                <a:lnTo>
                  <a:pt x="51" y="0"/>
                </a:lnTo>
                <a:lnTo>
                  <a:pt x="46" y="4"/>
                </a:lnTo>
                <a:lnTo>
                  <a:pt x="45" y="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71" name="Freeform 359"/>
          <p:cNvSpPr>
            <a:spLocks/>
          </p:cNvSpPr>
          <p:nvPr/>
        </p:nvSpPr>
        <p:spPr bwMode="auto">
          <a:xfrm>
            <a:off x="6318251" y="2433639"/>
            <a:ext cx="93133" cy="15875"/>
          </a:xfrm>
          <a:custGeom>
            <a:avLst/>
            <a:gdLst>
              <a:gd name="T0" fmla="*/ 37 w 49"/>
              <a:gd name="T1" fmla="*/ 16 h 18"/>
              <a:gd name="T2" fmla="*/ 21 w 49"/>
              <a:gd name="T3" fmla="*/ 18 h 18"/>
              <a:gd name="T4" fmla="*/ 6 w 49"/>
              <a:gd name="T5" fmla="*/ 18 h 18"/>
              <a:gd name="T6" fmla="*/ 9 w 49"/>
              <a:gd name="T7" fmla="*/ 6 h 18"/>
              <a:gd name="T8" fmla="*/ 0 w 49"/>
              <a:gd name="T9" fmla="*/ 0 h 18"/>
              <a:gd name="T10" fmla="*/ 29 w 49"/>
              <a:gd name="T11" fmla="*/ 0 h 18"/>
              <a:gd name="T12" fmla="*/ 49 w 49"/>
              <a:gd name="T13" fmla="*/ 8 h 18"/>
              <a:gd name="T14" fmla="*/ 37 w 49"/>
              <a:gd name="T15" fmla="*/ 16 h 18"/>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18"/>
              <a:gd name="T26" fmla="*/ 49 w 4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18">
                <a:moveTo>
                  <a:pt x="37" y="16"/>
                </a:moveTo>
                <a:lnTo>
                  <a:pt x="21" y="18"/>
                </a:lnTo>
                <a:lnTo>
                  <a:pt x="6" y="18"/>
                </a:lnTo>
                <a:lnTo>
                  <a:pt x="9" y="6"/>
                </a:lnTo>
                <a:lnTo>
                  <a:pt x="0" y="0"/>
                </a:lnTo>
                <a:lnTo>
                  <a:pt x="29" y="0"/>
                </a:lnTo>
                <a:lnTo>
                  <a:pt x="49" y="8"/>
                </a:lnTo>
                <a:lnTo>
                  <a:pt x="37" y="1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72" name="Freeform 360"/>
          <p:cNvSpPr>
            <a:spLocks/>
          </p:cNvSpPr>
          <p:nvPr/>
        </p:nvSpPr>
        <p:spPr bwMode="auto">
          <a:xfrm>
            <a:off x="6246285" y="2635250"/>
            <a:ext cx="29633" cy="14288"/>
          </a:xfrm>
          <a:custGeom>
            <a:avLst/>
            <a:gdLst>
              <a:gd name="T0" fmla="*/ 8 w 17"/>
              <a:gd name="T1" fmla="*/ 0 h 18"/>
              <a:gd name="T2" fmla="*/ 3 w 17"/>
              <a:gd name="T3" fmla="*/ 14 h 18"/>
              <a:gd name="T4" fmla="*/ 0 w 17"/>
              <a:gd name="T5" fmla="*/ 18 h 18"/>
              <a:gd name="T6" fmla="*/ 6 w 17"/>
              <a:gd name="T7" fmla="*/ 14 h 18"/>
              <a:gd name="T8" fmla="*/ 9 w 17"/>
              <a:gd name="T9" fmla="*/ 18 h 18"/>
              <a:gd name="T10" fmla="*/ 17 w 17"/>
              <a:gd name="T11" fmla="*/ 4 h 18"/>
              <a:gd name="T12" fmla="*/ 11 w 17"/>
              <a:gd name="T13" fmla="*/ 8 h 18"/>
              <a:gd name="T14" fmla="*/ 8 w 17"/>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8"/>
              <a:gd name="T26" fmla="*/ 17 w 1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8">
                <a:moveTo>
                  <a:pt x="8" y="0"/>
                </a:moveTo>
                <a:lnTo>
                  <a:pt x="3" y="14"/>
                </a:lnTo>
                <a:lnTo>
                  <a:pt x="0" y="18"/>
                </a:lnTo>
                <a:lnTo>
                  <a:pt x="6" y="14"/>
                </a:lnTo>
                <a:lnTo>
                  <a:pt x="9" y="18"/>
                </a:lnTo>
                <a:lnTo>
                  <a:pt x="17" y="4"/>
                </a:lnTo>
                <a:lnTo>
                  <a:pt x="11" y="8"/>
                </a:lnTo>
                <a:lnTo>
                  <a:pt x="8"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904" name="Freeform 361"/>
          <p:cNvSpPr>
            <a:spLocks/>
          </p:cNvSpPr>
          <p:nvPr/>
        </p:nvSpPr>
        <p:spPr bwMode="auto">
          <a:xfrm>
            <a:off x="6373284" y="2609851"/>
            <a:ext cx="313267" cy="250825"/>
          </a:xfrm>
          <a:custGeom>
            <a:avLst/>
            <a:gdLst>
              <a:gd name="T0" fmla="*/ 2147483647 w 172"/>
              <a:gd name="T1" fmla="*/ 2147483647 h 325"/>
              <a:gd name="T2" fmla="*/ 2147483647 w 172"/>
              <a:gd name="T3" fmla="*/ 2147483647 h 325"/>
              <a:gd name="T4" fmla="*/ 2147483647 w 172"/>
              <a:gd name="T5" fmla="*/ 2147483647 h 325"/>
              <a:gd name="T6" fmla="*/ 2147483647 w 172"/>
              <a:gd name="T7" fmla="*/ 2147483647 h 325"/>
              <a:gd name="T8" fmla="*/ 2147483647 w 172"/>
              <a:gd name="T9" fmla="*/ 2147483647 h 325"/>
              <a:gd name="T10" fmla="*/ 2147483647 w 172"/>
              <a:gd name="T11" fmla="*/ 2147483647 h 325"/>
              <a:gd name="T12" fmla="*/ 2147483647 w 172"/>
              <a:gd name="T13" fmla="*/ 2147483647 h 325"/>
              <a:gd name="T14" fmla="*/ 2147483647 w 172"/>
              <a:gd name="T15" fmla="*/ 2147483647 h 325"/>
              <a:gd name="T16" fmla="*/ 2147483647 w 172"/>
              <a:gd name="T17" fmla="*/ 2147483647 h 325"/>
              <a:gd name="T18" fmla="*/ 2147483647 w 172"/>
              <a:gd name="T19" fmla="*/ 0 h 325"/>
              <a:gd name="T20" fmla="*/ 2147483647 w 172"/>
              <a:gd name="T21" fmla="*/ 2147483647 h 325"/>
              <a:gd name="T22" fmla="*/ 2147483647 w 172"/>
              <a:gd name="T23" fmla="*/ 2147483647 h 325"/>
              <a:gd name="T24" fmla="*/ 2147483647 w 172"/>
              <a:gd name="T25" fmla="*/ 2147483647 h 325"/>
              <a:gd name="T26" fmla="*/ 2147483647 w 172"/>
              <a:gd name="T27" fmla="*/ 2147483647 h 325"/>
              <a:gd name="T28" fmla="*/ 2147483647 w 172"/>
              <a:gd name="T29" fmla="*/ 2147483647 h 325"/>
              <a:gd name="T30" fmla="*/ 2147483647 w 172"/>
              <a:gd name="T31" fmla="*/ 2147483647 h 325"/>
              <a:gd name="T32" fmla="*/ 0 w 172"/>
              <a:gd name="T33" fmla="*/ 2147483647 h 325"/>
              <a:gd name="T34" fmla="*/ 2147483647 w 172"/>
              <a:gd name="T35" fmla="*/ 2147483647 h 325"/>
              <a:gd name="T36" fmla="*/ 2147483647 w 172"/>
              <a:gd name="T37" fmla="*/ 2147483647 h 325"/>
              <a:gd name="T38" fmla="*/ 2147483647 w 172"/>
              <a:gd name="T39" fmla="*/ 2147483647 h 325"/>
              <a:gd name="T40" fmla="*/ 2147483647 w 172"/>
              <a:gd name="T41" fmla="*/ 2147483647 h 325"/>
              <a:gd name="T42" fmla="*/ 2147483647 w 172"/>
              <a:gd name="T43" fmla="*/ 2147483647 h 325"/>
              <a:gd name="T44" fmla="*/ 2147483647 w 172"/>
              <a:gd name="T45" fmla="*/ 2147483647 h 325"/>
              <a:gd name="T46" fmla="*/ 2147483647 w 172"/>
              <a:gd name="T47" fmla="*/ 2147483647 h 325"/>
              <a:gd name="T48" fmla="*/ 2147483647 w 172"/>
              <a:gd name="T49" fmla="*/ 2147483647 h 325"/>
              <a:gd name="T50" fmla="*/ 2147483647 w 172"/>
              <a:gd name="T51" fmla="*/ 2147483647 h 325"/>
              <a:gd name="T52" fmla="*/ 2147483647 w 172"/>
              <a:gd name="T53" fmla="*/ 2147483647 h 325"/>
              <a:gd name="T54" fmla="*/ 2147483647 w 172"/>
              <a:gd name="T55" fmla="*/ 2147483647 h 325"/>
              <a:gd name="T56" fmla="*/ 2147483647 w 172"/>
              <a:gd name="T57" fmla="*/ 2147483647 h 325"/>
              <a:gd name="T58" fmla="*/ 2147483647 w 172"/>
              <a:gd name="T59" fmla="*/ 2147483647 h 325"/>
              <a:gd name="T60" fmla="*/ 2147483647 w 172"/>
              <a:gd name="T61" fmla="*/ 2147483647 h 325"/>
              <a:gd name="T62" fmla="*/ 2147483647 w 172"/>
              <a:gd name="T63" fmla="*/ 2147483647 h 325"/>
              <a:gd name="T64" fmla="*/ 2147483647 w 172"/>
              <a:gd name="T65" fmla="*/ 2147483647 h 325"/>
              <a:gd name="T66" fmla="*/ 2147483647 w 172"/>
              <a:gd name="T67" fmla="*/ 2147483647 h 325"/>
              <a:gd name="T68" fmla="*/ 2147483647 w 172"/>
              <a:gd name="T69" fmla="*/ 2147483647 h 325"/>
              <a:gd name="T70" fmla="*/ 2147483647 w 172"/>
              <a:gd name="T71" fmla="*/ 2147483647 h 325"/>
              <a:gd name="T72" fmla="*/ 2147483647 w 172"/>
              <a:gd name="T73" fmla="*/ 2147483647 h 325"/>
              <a:gd name="T74" fmla="*/ 2147483647 w 172"/>
              <a:gd name="T75" fmla="*/ 2147483647 h 325"/>
              <a:gd name="T76" fmla="*/ 2147483647 w 172"/>
              <a:gd name="T77" fmla="*/ 2147483647 h 325"/>
              <a:gd name="T78" fmla="*/ 2147483647 w 172"/>
              <a:gd name="T79" fmla="*/ 2147483647 h 325"/>
              <a:gd name="T80" fmla="*/ 2147483647 w 172"/>
              <a:gd name="T81" fmla="*/ 2147483647 h 325"/>
              <a:gd name="T82" fmla="*/ 2147483647 w 172"/>
              <a:gd name="T83" fmla="*/ 2147483647 h 325"/>
              <a:gd name="T84" fmla="*/ 2147483647 w 172"/>
              <a:gd name="T85" fmla="*/ 2147483647 h 3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2"/>
              <a:gd name="T130" fmla="*/ 0 h 325"/>
              <a:gd name="T131" fmla="*/ 172 w 172"/>
              <a:gd name="T132" fmla="*/ 325 h 3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2" h="325">
                <a:moveTo>
                  <a:pt x="145" y="174"/>
                </a:moveTo>
                <a:lnTo>
                  <a:pt x="139" y="164"/>
                </a:lnTo>
                <a:lnTo>
                  <a:pt x="138" y="135"/>
                </a:lnTo>
                <a:lnTo>
                  <a:pt x="121" y="100"/>
                </a:lnTo>
                <a:lnTo>
                  <a:pt x="129" y="76"/>
                </a:lnTo>
                <a:lnTo>
                  <a:pt x="110" y="57"/>
                </a:lnTo>
                <a:lnTo>
                  <a:pt x="108" y="37"/>
                </a:lnTo>
                <a:lnTo>
                  <a:pt x="109" y="31"/>
                </a:lnTo>
                <a:lnTo>
                  <a:pt x="108" y="11"/>
                </a:lnTo>
                <a:lnTo>
                  <a:pt x="87" y="0"/>
                </a:lnTo>
                <a:lnTo>
                  <a:pt x="68" y="13"/>
                </a:lnTo>
                <a:lnTo>
                  <a:pt x="64" y="37"/>
                </a:lnTo>
                <a:lnTo>
                  <a:pt x="56" y="43"/>
                </a:lnTo>
                <a:lnTo>
                  <a:pt x="39" y="43"/>
                </a:lnTo>
                <a:lnTo>
                  <a:pt x="23" y="37"/>
                </a:lnTo>
                <a:lnTo>
                  <a:pt x="9" y="21"/>
                </a:lnTo>
                <a:lnTo>
                  <a:pt x="0" y="31"/>
                </a:lnTo>
                <a:lnTo>
                  <a:pt x="39" y="58"/>
                </a:lnTo>
                <a:lnTo>
                  <a:pt x="52" y="102"/>
                </a:lnTo>
                <a:lnTo>
                  <a:pt x="59" y="131"/>
                </a:lnTo>
                <a:lnTo>
                  <a:pt x="64" y="129"/>
                </a:lnTo>
                <a:lnTo>
                  <a:pt x="72" y="137"/>
                </a:lnTo>
                <a:lnTo>
                  <a:pt x="75" y="160"/>
                </a:lnTo>
                <a:lnTo>
                  <a:pt x="51" y="194"/>
                </a:lnTo>
                <a:lnTo>
                  <a:pt x="42" y="211"/>
                </a:lnTo>
                <a:lnTo>
                  <a:pt x="30" y="221"/>
                </a:lnTo>
                <a:lnTo>
                  <a:pt x="32" y="257"/>
                </a:lnTo>
                <a:lnTo>
                  <a:pt x="37" y="298"/>
                </a:lnTo>
                <a:lnTo>
                  <a:pt x="53" y="308"/>
                </a:lnTo>
                <a:lnTo>
                  <a:pt x="53" y="312"/>
                </a:lnTo>
                <a:lnTo>
                  <a:pt x="59" y="312"/>
                </a:lnTo>
                <a:lnTo>
                  <a:pt x="64" y="325"/>
                </a:lnTo>
                <a:lnTo>
                  <a:pt x="68" y="319"/>
                </a:lnTo>
                <a:lnTo>
                  <a:pt x="104" y="308"/>
                </a:lnTo>
                <a:lnTo>
                  <a:pt x="110" y="302"/>
                </a:lnTo>
                <a:lnTo>
                  <a:pt x="129" y="302"/>
                </a:lnTo>
                <a:lnTo>
                  <a:pt x="140" y="282"/>
                </a:lnTo>
                <a:lnTo>
                  <a:pt x="151" y="264"/>
                </a:lnTo>
                <a:lnTo>
                  <a:pt x="162" y="245"/>
                </a:lnTo>
                <a:lnTo>
                  <a:pt x="172" y="225"/>
                </a:lnTo>
                <a:lnTo>
                  <a:pt x="147" y="198"/>
                </a:lnTo>
                <a:lnTo>
                  <a:pt x="153" y="190"/>
                </a:lnTo>
                <a:lnTo>
                  <a:pt x="145" y="174"/>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874" name="Freeform 362"/>
          <p:cNvSpPr>
            <a:spLocks/>
          </p:cNvSpPr>
          <p:nvPr/>
        </p:nvSpPr>
        <p:spPr bwMode="auto">
          <a:xfrm>
            <a:off x="6155267" y="3194051"/>
            <a:ext cx="2117" cy="4763"/>
          </a:xfrm>
          <a:custGeom>
            <a:avLst/>
            <a:gdLst>
              <a:gd name="T0" fmla="*/ 1 w 2"/>
              <a:gd name="T1" fmla="*/ 0 h 6"/>
              <a:gd name="T2" fmla="*/ 0 w 2"/>
              <a:gd name="T3" fmla="*/ 6 h 6"/>
              <a:gd name="T4" fmla="*/ 2 w 2"/>
              <a:gd name="T5" fmla="*/ 6 h 6"/>
              <a:gd name="T6" fmla="*/ 1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1" y="0"/>
                </a:moveTo>
                <a:lnTo>
                  <a:pt x="0" y="6"/>
                </a:lnTo>
                <a:lnTo>
                  <a:pt x="2" y="6"/>
                </a:lnTo>
                <a:lnTo>
                  <a:pt x="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75" name="Freeform 363"/>
          <p:cNvSpPr>
            <a:spLocks/>
          </p:cNvSpPr>
          <p:nvPr/>
        </p:nvSpPr>
        <p:spPr bwMode="auto">
          <a:xfrm>
            <a:off x="6157384" y="3149600"/>
            <a:ext cx="220133" cy="65088"/>
          </a:xfrm>
          <a:custGeom>
            <a:avLst/>
            <a:gdLst>
              <a:gd name="T0" fmla="*/ 42 w 120"/>
              <a:gd name="T1" fmla="*/ 70 h 86"/>
              <a:gd name="T2" fmla="*/ 24 w 120"/>
              <a:gd name="T3" fmla="*/ 74 h 86"/>
              <a:gd name="T4" fmla="*/ 16 w 120"/>
              <a:gd name="T5" fmla="*/ 72 h 86"/>
              <a:gd name="T6" fmla="*/ 2 w 120"/>
              <a:gd name="T7" fmla="*/ 65 h 86"/>
              <a:gd name="T8" fmla="*/ 1 w 120"/>
              <a:gd name="T9" fmla="*/ 65 h 86"/>
              <a:gd name="T10" fmla="*/ 1 w 120"/>
              <a:gd name="T11" fmla="*/ 63 h 86"/>
              <a:gd name="T12" fmla="*/ 0 w 120"/>
              <a:gd name="T13" fmla="*/ 59 h 86"/>
              <a:gd name="T14" fmla="*/ 0 w 120"/>
              <a:gd name="T15" fmla="*/ 49 h 86"/>
              <a:gd name="T16" fmla="*/ 11 w 120"/>
              <a:gd name="T17" fmla="*/ 53 h 86"/>
              <a:gd name="T18" fmla="*/ 14 w 120"/>
              <a:gd name="T19" fmla="*/ 55 h 86"/>
              <a:gd name="T20" fmla="*/ 19 w 120"/>
              <a:gd name="T21" fmla="*/ 49 h 86"/>
              <a:gd name="T22" fmla="*/ 32 w 120"/>
              <a:gd name="T23" fmla="*/ 47 h 86"/>
              <a:gd name="T24" fmla="*/ 51 w 120"/>
              <a:gd name="T25" fmla="*/ 47 h 86"/>
              <a:gd name="T26" fmla="*/ 56 w 120"/>
              <a:gd name="T27" fmla="*/ 43 h 86"/>
              <a:gd name="T28" fmla="*/ 53 w 120"/>
              <a:gd name="T29" fmla="*/ 25 h 86"/>
              <a:gd name="T30" fmla="*/ 66 w 120"/>
              <a:gd name="T31" fmla="*/ 6 h 86"/>
              <a:gd name="T32" fmla="*/ 75 w 120"/>
              <a:gd name="T33" fmla="*/ 12 h 86"/>
              <a:gd name="T34" fmla="*/ 85 w 120"/>
              <a:gd name="T35" fmla="*/ 0 h 86"/>
              <a:gd name="T36" fmla="*/ 110 w 120"/>
              <a:gd name="T37" fmla="*/ 6 h 86"/>
              <a:gd name="T38" fmla="*/ 120 w 120"/>
              <a:gd name="T39" fmla="*/ 31 h 86"/>
              <a:gd name="T40" fmla="*/ 115 w 120"/>
              <a:gd name="T41" fmla="*/ 43 h 86"/>
              <a:gd name="T42" fmla="*/ 113 w 120"/>
              <a:gd name="T43" fmla="*/ 45 h 86"/>
              <a:gd name="T44" fmla="*/ 107 w 120"/>
              <a:gd name="T45" fmla="*/ 68 h 86"/>
              <a:gd name="T46" fmla="*/ 106 w 120"/>
              <a:gd name="T47" fmla="*/ 72 h 86"/>
              <a:gd name="T48" fmla="*/ 74 w 120"/>
              <a:gd name="T49" fmla="*/ 86 h 86"/>
              <a:gd name="T50" fmla="*/ 67 w 120"/>
              <a:gd name="T51" fmla="*/ 84 h 86"/>
              <a:gd name="T52" fmla="*/ 42 w 120"/>
              <a:gd name="T53" fmla="*/ 7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86"/>
              <a:gd name="T83" fmla="*/ 120 w 120"/>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86">
                <a:moveTo>
                  <a:pt x="42" y="70"/>
                </a:moveTo>
                <a:lnTo>
                  <a:pt x="24" y="74"/>
                </a:lnTo>
                <a:lnTo>
                  <a:pt x="16" y="72"/>
                </a:lnTo>
                <a:lnTo>
                  <a:pt x="2" y="65"/>
                </a:lnTo>
                <a:lnTo>
                  <a:pt x="1" y="65"/>
                </a:lnTo>
                <a:lnTo>
                  <a:pt x="1" y="63"/>
                </a:lnTo>
                <a:lnTo>
                  <a:pt x="0" y="59"/>
                </a:lnTo>
                <a:lnTo>
                  <a:pt x="0" y="49"/>
                </a:lnTo>
                <a:lnTo>
                  <a:pt x="11" y="53"/>
                </a:lnTo>
                <a:lnTo>
                  <a:pt x="14" y="55"/>
                </a:lnTo>
                <a:lnTo>
                  <a:pt x="19" y="49"/>
                </a:lnTo>
                <a:lnTo>
                  <a:pt x="32" y="47"/>
                </a:lnTo>
                <a:lnTo>
                  <a:pt x="51" y="47"/>
                </a:lnTo>
                <a:lnTo>
                  <a:pt x="56" y="43"/>
                </a:lnTo>
                <a:lnTo>
                  <a:pt x="53" y="25"/>
                </a:lnTo>
                <a:lnTo>
                  <a:pt x="66" y="6"/>
                </a:lnTo>
                <a:lnTo>
                  <a:pt x="75" y="12"/>
                </a:lnTo>
                <a:lnTo>
                  <a:pt x="85" y="0"/>
                </a:lnTo>
                <a:lnTo>
                  <a:pt x="110" y="6"/>
                </a:lnTo>
                <a:lnTo>
                  <a:pt x="120" y="31"/>
                </a:lnTo>
                <a:lnTo>
                  <a:pt x="115" y="43"/>
                </a:lnTo>
                <a:lnTo>
                  <a:pt x="113" y="45"/>
                </a:lnTo>
                <a:lnTo>
                  <a:pt x="107" y="68"/>
                </a:lnTo>
                <a:lnTo>
                  <a:pt x="106" y="72"/>
                </a:lnTo>
                <a:lnTo>
                  <a:pt x="74" y="86"/>
                </a:lnTo>
                <a:lnTo>
                  <a:pt x="67" y="84"/>
                </a:lnTo>
                <a:lnTo>
                  <a:pt x="42" y="7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76" name="Freeform 364"/>
          <p:cNvSpPr>
            <a:spLocks/>
          </p:cNvSpPr>
          <p:nvPr/>
        </p:nvSpPr>
        <p:spPr bwMode="auto">
          <a:xfrm>
            <a:off x="6345767" y="3249614"/>
            <a:ext cx="118533" cy="71437"/>
          </a:xfrm>
          <a:custGeom>
            <a:avLst/>
            <a:gdLst>
              <a:gd name="T0" fmla="*/ 58 w 65"/>
              <a:gd name="T1" fmla="*/ 12 h 96"/>
              <a:gd name="T2" fmla="*/ 58 w 65"/>
              <a:gd name="T3" fmla="*/ 18 h 96"/>
              <a:gd name="T4" fmla="*/ 57 w 65"/>
              <a:gd name="T5" fmla="*/ 24 h 96"/>
              <a:gd name="T6" fmla="*/ 55 w 65"/>
              <a:gd name="T7" fmla="*/ 30 h 96"/>
              <a:gd name="T8" fmla="*/ 55 w 65"/>
              <a:gd name="T9" fmla="*/ 32 h 96"/>
              <a:gd name="T10" fmla="*/ 58 w 65"/>
              <a:gd name="T11" fmla="*/ 36 h 96"/>
              <a:gd name="T12" fmla="*/ 65 w 65"/>
              <a:gd name="T13" fmla="*/ 43 h 96"/>
              <a:gd name="T14" fmla="*/ 59 w 65"/>
              <a:gd name="T15" fmla="*/ 49 h 96"/>
              <a:gd name="T16" fmla="*/ 63 w 65"/>
              <a:gd name="T17" fmla="*/ 53 h 96"/>
              <a:gd name="T18" fmla="*/ 64 w 65"/>
              <a:gd name="T19" fmla="*/ 61 h 96"/>
              <a:gd name="T20" fmla="*/ 54 w 65"/>
              <a:gd name="T21" fmla="*/ 65 h 96"/>
              <a:gd name="T22" fmla="*/ 58 w 65"/>
              <a:gd name="T23" fmla="*/ 71 h 96"/>
              <a:gd name="T24" fmla="*/ 56 w 65"/>
              <a:gd name="T25" fmla="*/ 75 h 96"/>
              <a:gd name="T26" fmla="*/ 53 w 65"/>
              <a:gd name="T27" fmla="*/ 71 h 96"/>
              <a:gd name="T28" fmla="*/ 49 w 65"/>
              <a:gd name="T29" fmla="*/ 81 h 96"/>
              <a:gd name="T30" fmla="*/ 47 w 65"/>
              <a:gd name="T31" fmla="*/ 83 h 96"/>
              <a:gd name="T32" fmla="*/ 50 w 65"/>
              <a:gd name="T33" fmla="*/ 94 h 96"/>
              <a:gd name="T34" fmla="*/ 47 w 65"/>
              <a:gd name="T35" fmla="*/ 96 h 96"/>
              <a:gd name="T36" fmla="*/ 44 w 65"/>
              <a:gd name="T37" fmla="*/ 94 h 96"/>
              <a:gd name="T38" fmla="*/ 38 w 65"/>
              <a:gd name="T39" fmla="*/ 87 h 96"/>
              <a:gd name="T40" fmla="*/ 34 w 65"/>
              <a:gd name="T41" fmla="*/ 83 h 96"/>
              <a:gd name="T42" fmla="*/ 34 w 65"/>
              <a:gd name="T43" fmla="*/ 81 h 96"/>
              <a:gd name="T44" fmla="*/ 27 w 65"/>
              <a:gd name="T45" fmla="*/ 71 h 96"/>
              <a:gd name="T46" fmla="*/ 26 w 65"/>
              <a:gd name="T47" fmla="*/ 65 h 96"/>
              <a:gd name="T48" fmla="*/ 23 w 65"/>
              <a:gd name="T49" fmla="*/ 61 h 96"/>
              <a:gd name="T50" fmla="*/ 10 w 65"/>
              <a:gd name="T51" fmla="*/ 41 h 96"/>
              <a:gd name="T52" fmla="*/ 10 w 65"/>
              <a:gd name="T53" fmla="*/ 40 h 96"/>
              <a:gd name="T54" fmla="*/ 7 w 65"/>
              <a:gd name="T55" fmla="*/ 38 h 96"/>
              <a:gd name="T56" fmla="*/ 4 w 65"/>
              <a:gd name="T57" fmla="*/ 22 h 96"/>
              <a:gd name="T58" fmla="*/ 1 w 65"/>
              <a:gd name="T59" fmla="*/ 18 h 96"/>
              <a:gd name="T60" fmla="*/ 0 w 65"/>
              <a:gd name="T61" fmla="*/ 2 h 96"/>
              <a:gd name="T62" fmla="*/ 4 w 65"/>
              <a:gd name="T63" fmla="*/ 2 h 96"/>
              <a:gd name="T64" fmla="*/ 9 w 65"/>
              <a:gd name="T65" fmla="*/ 10 h 96"/>
              <a:gd name="T66" fmla="*/ 12 w 65"/>
              <a:gd name="T67" fmla="*/ 0 h 96"/>
              <a:gd name="T68" fmla="*/ 17 w 65"/>
              <a:gd name="T69" fmla="*/ 0 h 96"/>
              <a:gd name="T70" fmla="*/ 22 w 65"/>
              <a:gd name="T71" fmla="*/ 4 h 96"/>
              <a:gd name="T72" fmla="*/ 34 w 65"/>
              <a:gd name="T73" fmla="*/ 6 h 96"/>
              <a:gd name="T74" fmla="*/ 35 w 65"/>
              <a:gd name="T75" fmla="*/ 4 h 96"/>
              <a:gd name="T76" fmla="*/ 38 w 65"/>
              <a:gd name="T77" fmla="*/ 6 h 96"/>
              <a:gd name="T78" fmla="*/ 39 w 65"/>
              <a:gd name="T79" fmla="*/ 4 h 96"/>
              <a:gd name="T80" fmla="*/ 44 w 65"/>
              <a:gd name="T81" fmla="*/ 6 h 96"/>
              <a:gd name="T82" fmla="*/ 46 w 65"/>
              <a:gd name="T83" fmla="*/ 6 h 96"/>
              <a:gd name="T84" fmla="*/ 49 w 65"/>
              <a:gd name="T85" fmla="*/ 12 h 96"/>
              <a:gd name="T86" fmla="*/ 53 w 65"/>
              <a:gd name="T87" fmla="*/ 14 h 96"/>
              <a:gd name="T88" fmla="*/ 58 w 65"/>
              <a:gd name="T89" fmla="*/ 12 h 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5"/>
              <a:gd name="T136" fmla="*/ 0 h 96"/>
              <a:gd name="T137" fmla="*/ 65 w 65"/>
              <a:gd name="T138" fmla="*/ 96 h 9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5" h="96">
                <a:moveTo>
                  <a:pt x="58" y="12"/>
                </a:moveTo>
                <a:lnTo>
                  <a:pt x="58" y="18"/>
                </a:lnTo>
                <a:lnTo>
                  <a:pt x="57" y="24"/>
                </a:lnTo>
                <a:lnTo>
                  <a:pt x="55" y="30"/>
                </a:lnTo>
                <a:lnTo>
                  <a:pt x="55" y="32"/>
                </a:lnTo>
                <a:lnTo>
                  <a:pt x="58" y="36"/>
                </a:lnTo>
                <a:lnTo>
                  <a:pt x="65" y="43"/>
                </a:lnTo>
                <a:lnTo>
                  <a:pt x="59" y="49"/>
                </a:lnTo>
                <a:lnTo>
                  <a:pt x="63" y="53"/>
                </a:lnTo>
                <a:lnTo>
                  <a:pt x="64" y="61"/>
                </a:lnTo>
                <a:lnTo>
                  <a:pt x="54" y="65"/>
                </a:lnTo>
                <a:lnTo>
                  <a:pt x="58" y="71"/>
                </a:lnTo>
                <a:lnTo>
                  <a:pt x="56" y="75"/>
                </a:lnTo>
                <a:lnTo>
                  <a:pt x="53" y="71"/>
                </a:lnTo>
                <a:lnTo>
                  <a:pt x="49" y="81"/>
                </a:lnTo>
                <a:lnTo>
                  <a:pt x="47" y="83"/>
                </a:lnTo>
                <a:lnTo>
                  <a:pt x="50" y="94"/>
                </a:lnTo>
                <a:lnTo>
                  <a:pt x="47" y="96"/>
                </a:lnTo>
                <a:lnTo>
                  <a:pt x="44" y="94"/>
                </a:lnTo>
                <a:lnTo>
                  <a:pt x="38" y="87"/>
                </a:lnTo>
                <a:lnTo>
                  <a:pt x="34" y="83"/>
                </a:lnTo>
                <a:lnTo>
                  <a:pt x="34" y="81"/>
                </a:lnTo>
                <a:lnTo>
                  <a:pt x="27" y="71"/>
                </a:lnTo>
                <a:lnTo>
                  <a:pt x="26" y="65"/>
                </a:lnTo>
                <a:lnTo>
                  <a:pt x="23" y="61"/>
                </a:lnTo>
                <a:lnTo>
                  <a:pt x="10" y="41"/>
                </a:lnTo>
                <a:lnTo>
                  <a:pt x="10" y="40"/>
                </a:lnTo>
                <a:lnTo>
                  <a:pt x="7" y="38"/>
                </a:lnTo>
                <a:lnTo>
                  <a:pt x="4" y="22"/>
                </a:lnTo>
                <a:lnTo>
                  <a:pt x="1" y="18"/>
                </a:lnTo>
                <a:lnTo>
                  <a:pt x="0" y="2"/>
                </a:lnTo>
                <a:lnTo>
                  <a:pt x="4" y="2"/>
                </a:lnTo>
                <a:lnTo>
                  <a:pt x="9" y="10"/>
                </a:lnTo>
                <a:lnTo>
                  <a:pt x="12" y="0"/>
                </a:lnTo>
                <a:lnTo>
                  <a:pt x="17" y="0"/>
                </a:lnTo>
                <a:lnTo>
                  <a:pt x="22" y="4"/>
                </a:lnTo>
                <a:lnTo>
                  <a:pt x="34" y="6"/>
                </a:lnTo>
                <a:lnTo>
                  <a:pt x="35" y="4"/>
                </a:lnTo>
                <a:lnTo>
                  <a:pt x="38" y="6"/>
                </a:lnTo>
                <a:lnTo>
                  <a:pt x="39" y="4"/>
                </a:lnTo>
                <a:lnTo>
                  <a:pt x="44" y="6"/>
                </a:lnTo>
                <a:lnTo>
                  <a:pt x="46" y="6"/>
                </a:lnTo>
                <a:lnTo>
                  <a:pt x="49" y="12"/>
                </a:lnTo>
                <a:lnTo>
                  <a:pt x="53" y="14"/>
                </a:lnTo>
                <a:lnTo>
                  <a:pt x="58" y="1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77" name="Freeform 365"/>
          <p:cNvSpPr>
            <a:spLocks/>
          </p:cNvSpPr>
          <p:nvPr/>
        </p:nvSpPr>
        <p:spPr bwMode="auto">
          <a:xfrm>
            <a:off x="6282267" y="3211513"/>
            <a:ext cx="171451" cy="100012"/>
          </a:xfrm>
          <a:custGeom>
            <a:avLst/>
            <a:gdLst>
              <a:gd name="T0" fmla="*/ 87 w 93"/>
              <a:gd name="T1" fmla="*/ 61 h 130"/>
              <a:gd name="T2" fmla="*/ 93 w 93"/>
              <a:gd name="T3" fmla="*/ 49 h 130"/>
              <a:gd name="T4" fmla="*/ 88 w 93"/>
              <a:gd name="T5" fmla="*/ 45 h 130"/>
              <a:gd name="T6" fmla="*/ 88 w 93"/>
              <a:gd name="T7" fmla="*/ 39 h 130"/>
              <a:gd name="T8" fmla="*/ 81 w 93"/>
              <a:gd name="T9" fmla="*/ 26 h 130"/>
              <a:gd name="T10" fmla="*/ 44 w 93"/>
              <a:gd name="T11" fmla="*/ 0 h 130"/>
              <a:gd name="T12" fmla="*/ 40 w 93"/>
              <a:gd name="T13" fmla="*/ 2 h 130"/>
              <a:gd name="T14" fmla="*/ 36 w 93"/>
              <a:gd name="T15" fmla="*/ 6 h 130"/>
              <a:gd name="T16" fmla="*/ 29 w 93"/>
              <a:gd name="T17" fmla="*/ 12 h 130"/>
              <a:gd name="T18" fmla="*/ 30 w 93"/>
              <a:gd name="T19" fmla="*/ 22 h 130"/>
              <a:gd name="T20" fmla="*/ 29 w 93"/>
              <a:gd name="T21" fmla="*/ 28 h 130"/>
              <a:gd name="T22" fmla="*/ 25 w 93"/>
              <a:gd name="T23" fmla="*/ 34 h 130"/>
              <a:gd name="T24" fmla="*/ 22 w 93"/>
              <a:gd name="T25" fmla="*/ 39 h 130"/>
              <a:gd name="T26" fmla="*/ 17 w 93"/>
              <a:gd name="T27" fmla="*/ 37 h 130"/>
              <a:gd name="T28" fmla="*/ 14 w 93"/>
              <a:gd name="T29" fmla="*/ 34 h 130"/>
              <a:gd name="T30" fmla="*/ 4 w 93"/>
              <a:gd name="T31" fmla="*/ 39 h 130"/>
              <a:gd name="T32" fmla="*/ 3 w 93"/>
              <a:gd name="T33" fmla="*/ 47 h 130"/>
              <a:gd name="T34" fmla="*/ 11 w 93"/>
              <a:gd name="T35" fmla="*/ 51 h 130"/>
              <a:gd name="T36" fmla="*/ 28 w 93"/>
              <a:gd name="T37" fmla="*/ 94 h 130"/>
              <a:gd name="T38" fmla="*/ 63 w 93"/>
              <a:gd name="T39" fmla="*/ 130 h 130"/>
              <a:gd name="T40" fmla="*/ 68 w 93"/>
              <a:gd name="T41" fmla="*/ 130 h 130"/>
              <a:gd name="T42" fmla="*/ 61 w 93"/>
              <a:gd name="T43" fmla="*/ 118 h 130"/>
              <a:gd name="T44" fmla="*/ 57 w 93"/>
              <a:gd name="T45" fmla="*/ 108 h 130"/>
              <a:gd name="T46" fmla="*/ 44 w 93"/>
              <a:gd name="T47" fmla="*/ 87 h 130"/>
              <a:gd name="T48" fmla="*/ 38 w 93"/>
              <a:gd name="T49" fmla="*/ 69 h 130"/>
              <a:gd name="T50" fmla="*/ 34 w 93"/>
              <a:gd name="T51" fmla="*/ 49 h 130"/>
              <a:gd name="T52" fmla="*/ 43 w 93"/>
              <a:gd name="T53" fmla="*/ 57 h 130"/>
              <a:gd name="T54" fmla="*/ 51 w 93"/>
              <a:gd name="T55" fmla="*/ 47 h 130"/>
              <a:gd name="T56" fmla="*/ 68 w 93"/>
              <a:gd name="T57" fmla="*/ 53 h 130"/>
              <a:gd name="T58" fmla="*/ 72 w 93"/>
              <a:gd name="T59" fmla="*/ 53 h 130"/>
              <a:gd name="T60" fmla="*/ 78 w 93"/>
              <a:gd name="T61" fmla="*/ 53 h 130"/>
              <a:gd name="T62" fmla="*/ 83 w 93"/>
              <a:gd name="T63" fmla="*/ 59 h 1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3"/>
              <a:gd name="T97" fmla="*/ 0 h 130"/>
              <a:gd name="T98" fmla="*/ 93 w 93"/>
              <a:gd name="T99" fmla="*/ 130 h 1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3" h="130">
                <a:moveTo>
                  <a:pt x="83" y="59"/>
                </a:moveTo>
                <a:lnTo>
                  <a:pt x="87" y="61"/>
                </a:lnTo>
                <a:lnTo>
                  <a:pt x="89" y="51"/>
                </a:lnTo>
                <a:lnTo>
                  <a:pt x="93" y="49"/>
                </a:lnTo>
                <a:lnTo>
                  <a:pt x="93" y="47"/>
                </a:lnTo>
                <a:lnTo>
                  <a:pt x="88" y="45"/>
                </a:lnTo>
                <a:lnTo>
                  <a:pt x="86" y="41"/>
                </a:lnTo>
                <a:lnTo>
                  <a:pt x="88" y="39"/>
                </a:lnTo>
                <a:lnTo>
                  <a:pt x="86" y="37"/>
                </a:lnTo>
                <a:lnTo>
                  <a:pt x="81" y="26"/>
                </a:lnTo>
                <a:lnTo>
                  <a:pt x="58" y="22"/>
                </a:lnTo>
                <a:lnTo>
                  <a:pt x="44" y="0"/>
                </a:lnTo>
                <a:lnTo>
                  <a:pt x="43" y="2"/>
                </a:lnTo>
                <a:lnTo>
                  <a:pt x="40" y="2"/>
                </a:lnTo>
                <a:lnTo>
                  <a:pt x="40" y="6"/>
                </a:lnTo>
                <a:lnTo>
                  <a:pt x="36" y="6"/>
                </a:lnTo>
                <a:lnTo>
                  <a:pt x="35" y="10"/>
                </a:lnTo>
                <a:lnTo>
                  <a:pt x="29" y="12"/>
                </a:lnTo>
                <a:lnTo>
                  <a:pt x="30" y="18"/>
                </a:lnTo>
                <a:lnTo>
                  <a:pt x="30" y="22"/>
                </a:lnTo>
                <a:lnTo>
                  <a:pt x="33" y="28"/>
                </a:lnTo>
                <a:lnTo>
                  <a:pt x="29" y="28"/>
                </a:lnTo>
                <a:lnTo>
                  <a:pt x="25" y="32"/>
                </a:lnTo>
                <a:lnTo>
                  <a:pt x="25" y="34"/>
                </a:lnTo>
                <a:lnTo>
                  <a:pt x="26" y="39"/>
                </a:lnTo>
                <a:lnTo>
                  <a:pt x="22" y="39"/>
                </a:lnTo>
                <a:lnTo>
                  <a:pt x="18" y="37"/>
                </a:lnTo>
                <a:lnTo>
                  <a:pt x="17" y="37"/>
                </a:lnTo>
                <a:lnTo>
                  <a:pt x="16" y="37"/>
                </a:lnTo>
                <a:lnTo>
                  <a:pt x="14" y="34"/>
                </a:lnTo>
                <a:lnTo>
                  <a:pt x="12" y="39"/>
                </a:lnTo>
                <a:lnTo>
                  <a:pt x="4" y="39"/>
                </a:lnTo>
                <a:lnTo>
                  <a:pt x="0" y="37"/>
                </a:lnTo>
                <a:lnTo>
                  <a:pt x="3" y="47"/>
                </a:lnTo>
                <a:lnTo>
                  <a:pt x="7" y="59"/>
                </a:lnTo>
                <a:lnTo>
                  <a:pt x="11" y="51"/>
                </a:lnTo>
                <a:lnTo>
                  <a:pt x="24" y="85"/>
                </a:lnTo>
                <a:lnTo>
                  <a:pt x="28" y="94"/>
                </a:lnTo>
                <a:lnTo>
                  <a:pt x="44" y="110"/>
                </a:lnTo>
                <a:lnTo>
                  <a:pt x="63" y="130"/>
                </a:lnTo>
                <a:lnTo>
                  <a:pt x="67" y="130"/>
                </a:lnTo>
                <a:lnTo>
                  <a:pt x="68" y="130"/>
                </a:lnTo>
                <a:lnTo>
                  <a:pt x="68" y="128"/>
                </a:lnTo>
                <a:lnTo>
                  <a:pt x="61" y="118"/>
                </a:lnTo>
                <a:lnTo>
                  <a:pt x="60" y="112"/>
                </a:lnTo>
                <a:lnTo>
                  <a:pt x="57" y="108"/>
                </a:lnTo>
                <a:lnTo>
                  <a:pt x="44" y="88"/>
                </a:lnTo>
                <a:lnTo>
                  <a:pt x="44" y="87"/>
                </a:lnTo>
                <a:lnTo>
                  <a:pt x="41" y="85"/>
                </a:lnTo>
                <a:lnTo>
                  <a:pt x="38" y="69"/>
                </a:lnTo>
                <a:lnTo>
                  <a:pt x="35" y="65"/>
                </a:lnTo>
                <a:lnTo>
                  <a:pt x="34" y="49"/>
                </a:lnTo>
                <a:lnTo>
                  <a:pt x="38" y="49"/>
                </a:lnTo>
                <a:lnTo>
                  <a:pt x="43" y="57"/>
                </a:lnTo>
                <a:lnTo>
                  <a:pt x="46" y="47"/>
                </a:lnTo>
                <a:lnTo>
                  <a:pt x="51" y="47"/>
                </a:lnTo>
                <a:lnTo>
                  <a:pt x="56" y="51"/>
                </a:lnTo>
                <a:lnTo>
                  <a:pt x="68" y="53"/>
                </a:lnTo>
                <a:lnTo>
                  <a:pt x="69" y="51"/>
                </a:lnTo>
                <a:lnTo>
                  <a:pt x="72" y="53"/>
                </a:lnTo>
                <a:lnTo>
                  <a:pt x="73" y="51"/>
                </a:lnTo>
                <a:lnTo>
                  <a:pt x="78" y="53"/>
                </a:lnTo>
                <a:lnTo>
                  <a:pt x="80" y="53"/>
                </a:lnTo>
                <a:lnTo>
                  <a:pt x="83" y="5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78" name="Freeform 366"/>
          <p:cNvSpPr>
            <a:spLocks/>
          </p:cNvSpPr>
          <p:nvPr/>
        </p:nvSpPr>
        <p:spPr bwMode="auto">
          <a:xfrm>
            <a:off x="6385984" y="3311525"/>
            <a:ext cx="46567" cy="14288"/>
          </a:xfrm>
          <a:custGeom>
            <a:avLst/>
            <a:gdLst>
              <a:gd name="T0" fmla="*/ 25 w 25"/>
              <a:gd name="T1" fmla="*/ 19 h 19"/>
              <a:gd name="T2" fmla="*/ 25 w 25"/>
              <a:gd name="T3" fmla="*/ 13 h 19"/>
              <a:gd name="T4" fmla="*/ 22 w 25"/>
              <a:gd name="T5" fmla="*/ 11 h 19"/>
              <a:gd name="T6" fmla="*/ 16 w 25"/>
              <a:gd name="T7" fmla="*/ 4 h 19"/>
              <a:gd name="T8" fmla="*/ 12 w 25"/>
              <a:gd name="T9" fmla="*/ 0 h 19"/>
              <a:gd name="T10" fmla="*/ 11 w 25"/>
              <a:gd name="T11" fmla="*/ 2 h 19"/>
              <a:gd name="T12" fmla="*/ 0 w 25"/>
              <a:gd name="T13" fmla="*/ 0 h 19"/>
              <a:gd name="T14" fmla="*/ 25 w 25"/>
              <a:gd name="T15" fmla="*/ 19 h 19"/>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9"/>
              <a:gd name="T26" fmla="*/ 25 w 2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9">
                <a:moveTo>
                  <a:pt x="25" y="19"/>
                </a:moveTo>
                <a:lnTo>
                  <a:pt x="25" y="13"/>
                </a:lnTo>
                <a:lnTo>
                  <a:pt x="22" y="11"/>
                </a:lnTo>
                <a:lnTo>
                  <a:pt x="16" y="4"/>
                </a:lnTo>
                <a:lnTo>
                  <a:pt x="12" y="0"/>
                </a:lnTo>
                <a:lnTo>
                  <a:pt x="11" y="2"/>
                </a:lnTo>
                <a:lnTo>
                  <a:pt x="0" y="0"/>
                </a:lnTo>
                <a:lnTo>
                  <a:pt x="25" y="1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910" name="Freeform 367"/>
          <p:cNvSpPr>
            <a:spLocks/>
          </p:cNvSpPr>
          <p:nvPr/>
        </p:nvSpPr>
        <p:spPr bwMode="auto">
          <a:xfrm>
            <a:off x="5740400" y="3090863"/>
            <a:ext cx="372533" cy="234950"/>
          </a:xfrm>
          <a:custGeom>
            <a:avLst/>
            <a:gdLst>
              <a:gd name="T0" fmla="*/ 2147483647 w 204"/>
              <a:gd name="T1" fmla="*/ 2147483647 h 308"/>
              <a:gd name="T2" fmla="*/ 2147483647 w 204"/>
              <a:gd name="T3" fmla="*/ 2147483647 h 308"/>
              <a:gd name="T4" fmla="*/ 2147483647 w 204"/>
              <a:gd name="T5" fmla="*/ 2147483647 h 308"/>
              <a:gd name="T6" fmla="*/ 2147483647 w 204"/>
              <a:gd name="T7" fmla="*/ 2147483647 h 308"/>
              <a:gd name="T8" fmla="*/ 2147483647 w 204"/>
              <a:gd name="T9" fmla="*/ 2147483647 h 308"/>
              <a:gd name="T10" fmla="*/ 2147483647 w 204"/>
              <a:gd name="T11" fmla="*/ 2147483647 h 308"/>
              <a:gd name="T12" fmla="*/ 2147483647 w 204"/>
              <a:gd name="T13" fmla="*/ 2147483647 h 308"/>
              <a:gd name="T14" fmla="*/ 2147483647 w 204"/>
              <a:gd name="T15" fmla="*/ 2147483647 h 308"/>
              <a:gd name="T16" fmla="*/ 2147483647 w 204"/>
              <a:gd name="T17" fmla="*/ 2147483647 h 308"/>
              <a:gd name="T18" fmla="*/ 2147483647 w 204"/>
              <a:gd name="T19" fmla="*/ 2147483647 h 308"/>
              <a:gd name="T20" fmla="*/ 2147483647 w 204"/>
              <a:gd name="T21" fmla="*/ 2147483647 h 308"/>
              <a:gd name="T22" fmla="*/ 2147483647 w 204"/>
              <a:gd name="T23" fmla="*/ 2147483647 h 308"/>
              <a:gd name="T24" fmla="*/ 2147483647 w 204"/>
              <a:gd name="T25" fmla="*/ 2147483647 h 308"/>
              <a:gd name="T26" fmla="*/ 2147483647 w 204"/>
              <a:gd name="T27" fmla="*/ 2147483647 h 308"/>
              <a:gd name="T28" fmla="*/ 2147483647 w 204"/>
              <a:gd name="T29" fmla="*/ 2147483647 h 308"/>
              <a:gd name="T30" fmla="*/ 2147483647 w 204"/>
              <a:gd name="T31" fmla="*/ 2147483647 h 308"/>
              <a:gd name="T32" fmla="*/ 2147483647 w 204"/>
              <a:gd name="T33" fmla="*/ 2147483647 h 308"/>
              <a:gd name="T34" fmla="*/ 2147483647 w 204"/>
              <a:gd name="T35" fmla="*/ 2147483647 h 308"/>
              <a:gd name="T36" fmla="*/ 2147483647 w 204"/>
              <a:gd name="T37" fmla="*/ 2147483647 h 308"/>
              <a:gd name="T38" fmla="*/ 2147483647 w 204"/>
              <a:gd name="T39" fmla="*/ 2147483647 h 308"/>
              <a:gd name="T40" fmla="*/ 2147483647 w 204"/>
              <a:gd name="T41" fmla="*/ 2147483647 h 308"/>
              <a:gd name="T42" fmla="*/ 2147483647 w 204"/>
              <a:gd name="T43" fmla="*/ 0 h 308"/>
              <a:gd name="T44" fmla="*/ 2147483647 w 204"/>
              <a:gd name="T45" fmla="*/ 2147483647 h 308"/>
              <a:gd name="T46" fmla="*/ 2147483647 w 204"/>
              <a:gd name="T47" fmla="*/ 2147483647 h 308"/>
              <a:gd name="T48" fmla="*/ 2147483647 w 204"/>
              <a:gd name="T49" fmla="*/ 2147483647 h 308"/>
              <a:gd name="T50" fmla="*/ 2147483647 w 204"/>
              <a:gd name="T51" fmla="*/ 2147483647 h 308"/>
              <a:gd name="T52" fmla="*/ 2147483647 w 204"/>
              <a:gd name="T53" fmla="*/ 2147483647 h 308"/>
              <a:gd name="T54" fmla="*/ 2147483647 w 204"/>
              <a:gd name="T55" fmla="*/ 2147483647 h 308"/>
              <a:gd name="T56" fmla="*/ 2147483647 w 204"/>
              <a:gd name="T57" fmla="*/ 2147483647 h 308"/>
              <a:gd name="T58" fmla="*/ 2147483647 w 204"/>
              <a:gd name="T59" fmla="*/ 2147483647 h 308"/>
              <a:gd name="T60" fmla="*/ 2147483647 w 204"/>
              <a:gd name="T61" fmla="*/ 2147483647 h 308"/>
              <a:gd name="T62" fmla="*/ 2147483647 w 204"/>
              <a:gd name="T63" fmla="*/ 2147483647 h 3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4"/>
              <a:gd name="T97" fmla="*/ 0 h 308"/>
              <a:gd name="T98" fmla="*/ 204 w 204"/>
              <a:gd name="T99" fmla="*/ 308 h 3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4" h="308">
                <a:moveTo>
                  <a:pt x="198" y="246"/>
                </a:moveTo>
                <a:lnTo>
                  <a:pt x="198" y="259"/>
                </a:lnTo>
                <a:lnTo>
                  <a:pt x="197" y="261"/>
                </a:lnTo>
                <a:lnTo>
                  <a:pt x="197" y="259"/>
                </a:lnTo>
                <a:lnTo>
                  <a:pt x="196" y="261"/>
                </a:lnTo>
                <a:lnTo>
                  <a:pt x="180" y="285"/>
                </a:lnTo>
                <a:lnTo>
                  <a:pt x="159" y="273"/>
                </a:lnTo>
                <a:lnTo>
                  <a:pt x="153" y="269"/>
                </a:lnTo>
                <a:lnTo>
                  <a:pt x="151" y="271"/>
                </a:lnTo>
                <a:lnTo>
                  <a:pt x="138" y="271"/>
                </a:lnTo>
                <a:lnTo>
                  <a:pt x="128" y="285"/>
                </a:lnTo>
                <a:lnTo>
                  <a:pt x="129" y="308"/>
                </a:lnTo>
                <a:lnTo>
                  <a:pt x="105" y="304"/>
                </a:lnTo>
                <a:lnTo>
                  <a:pt x="106" y="300"/>
                </a:lnTo>
                <a:lnTo>
                  <a:pt x="100" y="302"/>
                </a:lnTo>
                <a:lnTo>
                  <a:pt x="55" y="285"/>
                </a:lnTo>
                <a:lnTo>
                  <a:pt x="47" y="273"/>
                </a:lnTo>
                <a:lnTo>
                  <a:pt x="54" y="255"/>
                </a:lnTo>
                <a:lnTo>
                  <a:pt x="55" y="226"/>
                </a:lnTo>
                <a:lnTo>
                  <a:pt x="57" y="198"/>
                </a:lnTo>
                <a:lnTo>
                  <a:pt x="65" y="214"/>
                </a:lnTo>
                <a:lnTo>
                  <a:pt x="57" y="187"/>
                </a:lnTo>
                <a:lnTo>
                  <a:pt x="58" y="177"/>
                </a:lnTo>
                <a:lnTo>
                  <a:pt x="50" y="165"/>
                </a:lnTo>
                <a:lnTo>
                  <a:pt x="43" y="142"/>
                </a:lnTo>
                <a:lnTo>
                  <a:pt x="45" y="136"/>
                </a:lnTo>
                <a:lnTo>
                  <a:pt x="36" y="130"/>
                </a:lnTo>
                <a:lnTo>
                  <a:pt x="26" y="124"/>
                </a:lnTo>
                <a:lnTo>
                  <a:pt x="13" y="114"/>
                </a:lnTo>
                <a:lnTo>
                  <a:pt x="4" y="108"/>
                </a:lnTo>
                <a:lnTo>
                  <a:pt x="5" y="100"/>
                </a:lnTo>
                <a:lnTo>
                  <a:pt x="8" y="98"/>
                </a:lnTo>
                <a:lnTo>
                  <a:pt x="0" y="96"/>
                </a:lnTo>
                <a:lnTo>
                  <a:pt x="20" y="83"/>
                </a:lnTo>
                <a:lnTo>
                  <a:pt x="32" y="87"/>
                </a:lnTo>
                <a:lnTo>
                  <a:pt x="51" y="87"/>
                </a:lnTo>
                <a:lnTo>
                  <a:pt x="47" y="53"/>
                </a:lnTo>
                <a:lnTo>
                  <a:pt x="52" y="49"/>
                </a:lnTo>
                <a:lnTo>
                  <a:pt x="57" y="59"/>
                </a:lnTo>
                <a:lnTo>
                  <a:pt x="83" y="57"/>
                </a:lnTo>
                <a:lnTo>
                  <a:pt x="77" y="55"/>
                </a:lnTo>
                <a:lnTo>
                  <a:pt x="98" y="36"/>
                </a:lnTo>
                <a:lnTo>
                  <a:pt x="101" y="10"/>
                </a:lnTo>
                <a:lnTo>
                  <a:pt x="116" y="0"/>
                </a:lnTo>
                <a:lnTo>
                  <a:pt x="121" y="12"/>
                </a:lnTo>
                <a:lnTo>
                  <a:pt x="142" y="36"/>
                </a:lnTo>
                <a:lnTo>
                  <a:pt x="150" y="36"/>
                </a:lnTo>
                <a:lnTo>
                  <a:pt x="151" y="40"/>
                </a:lnTo>
                <a:lnTo>
                  <a:pt x="166" y="53"/>
                </a:lnTo>
                <a:lnTo>
                  <a:pt x="168" y="53"/>
                </a:lnTo>
                <a:lnTo>
                  <a:pt x="176" y="57"/>
                </a:lnTo>
                <a:lnTo>
                  <a:pt x="179" y="59"/>
                </a:lnTo>
                <a:lnTo>
                  <a:pt x="204" y="75"/>
                </a:lnTo>
                <a:lnTo>
                  <a:pt x="196" y="124"/>
                </a:lnTo>
                <a:lnTo>
                  <a:pt x="191" y="130"/>
                </a:lnTo>
                <a:lnTo>
                  <a:pt x="187" y="134"/>
                </a:lnTo>
                <a:lnTo>
                  <a:pt x="174" y="171"/>
                </a:lnTo>
                <a:lnTo>
                  <a:pt x="180" y="163"/>
                </a:lnTo>
                <a:lnTo>
                  <a:pt x="190" y="183"/>
                </a:lnTo>
                <a:lnTo>
                  <a:pt x="188" y="196"/>
                </a:lnTo>
                <a:lnTo>
                  <a:pt x="186" y="210"/>
                </a:lnTo>
                <a:lnTo>
                  <a:pt x="187" y="220"/>
                </a:lnTo>
                <a:lnTo>
                  <a:pt x="187" y="234"/>
                </a:lnTo>
                <a:lnTo>
                  <a:pt x="198" y="246"/>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880" name="Freeform 368"/>
          <p:cNvSpPr>
            <a:spLocks/>
          </p:cNvSpPr>
          <p:nvPr/>
        </p:nvSpPr>
        <p:spPr bwMode="auto">
          <a:xfrm>
            <a:off x="6140451" y="3313113"/>
            <a:ext cx="27516" cy="38100"/>
          </a:xfrm>
          <a:custGeom>
            <a:avLst/>
            <a:gdLst>
              <a:gd name="T0" fmla="*/ 11 w 16"/>
              <a:gd name="T1" fmla="*/ 49 h 49"/>
              <a:gd name="T2" fmla="*/ 4 w 16"/>
              <a:gd name="T3" fmla="*/ 41 h 49"/>
              <a:gd name="T4" fmla="*/ 0 w 16"/>
              <a:gd name="T5" fmla="*/ 19 h 49"/>
              <a:gd name="T6" fmla="*/ 11 w 16"/>
              <a:gd name="T7" fmla="*/ 0 h 49"/>
              <a:gd name="T8" fmla="*/ 16 w 16"/>
              <a:gd name="T9" fmla="*/ 21 h 49"/>
              <a:gd name="T10" fmla="*/ 11 w 16"/>
              <a:gd name="T11" fmla="*/ 49 h 49"/>
              <a:gd name="T12" fmla="*/ 0 60000 65536"/>
              <a:gd name="T13" fmla="*/ 0 60000 65536"/>
              <a:gd name="T14" fmla="*/ 0 60000 65536"/>
              <a:gd name="T15" fmla="*/ 0 60000 65536"/>
              <a:gd name="T16" fmla="*/ 0 60000 65536"/>
              <a:gd name="T17" fmla="*/ 0 60000 65536"/>
              <a:gd name="T18" fmla="*/ 0 w 16"/>
              <a:gd name="T19" fmla="*/ 0 h 49"/>
              <a:gd name="T20" fmla="*/ 16 w 16"/>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16" h="49">
                <a:moveTo>
                  <a:pt x="11" y="49"/>
                </a:moveTo>
                <a:lnTo>
                  <a:pt x="4" y="41"/>
                </a:lnTo>
                <a:lnTo>
                  <a:pt x="0" y="19"/>
                </a:lnTo>
                <a:lnTo>
                  <a:pt x="11" y="0"/>
                </a:lnTo>
                <a:lnTo>
                  <a:pt x="16" y="21"/>
                </a:lnTo>
                <a:lnTo>
                  <a:pt x="11" y="4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912" name="Freeform 369"/>
          <p:cNvSpPr>
            <a:spLocks/>
          </p:cNvSpPr>
          <p:nvPr/>
        </p:nvSpPr>
        <p:spPr bwMode="auto">
          <a:xfrm>
            <a:off x="6350000" y="3162300"/>
            <a:ext cx="194733" cy="69850"/>
          </a:xfrm>
          <a:custGeom>
            <a:avLst/>
            <a:gdLst>
              <a:gd name="T0" fmla="*/ 2147483647 w 106"/>
              <a:gd name="T1" fmla="*/ 2147483647 h 91"/>
              <a:gd name="T2" fmla="*/ 2147483647 w 106"/>
              <a:gd name="T3" fmla="*/ 2147483647 h 91"/>
              <a:gd name="T4" fmla="*/ 2147483647 w 106"/>
              <a:gd name="T5" fmla="*/ 2147483647 h 91"/>
              <a:gd name="T6" fmla="*/ 2147483647 w 106"/>
              <a:gd name="T7" fmla="*/ 2147483647 h 91"/>
              <a:gd name="T8" fmla="*/ 0 w 106"/>
              <a:gd name="T9" fmla="*/ 2147483647 h 91"/>
              <a:gd name="T10" fmla="*/ 2147483647 w 106"/>
              <a:gd name="T11" fmla="*/ 2147483647 h 91"/>
              <a:gd name="T12" fmla="*/ 2147483647 w 106"/>
              <a:gd name="T13" fmla="*/ 2147483647 h 91"/>
              <a:gd name="T14" fmla="*/ 2147483647 w 106"/>
              <a:gd name="T15" fmla="*/ 2147483647 h 91"/>
              <a:gd name="T16" fmla="*/ 2147483647 w 106"/>
              <a:gd name="T17" fmla="*/ 2147483647 h 91"/>
              <a:gd name="T18" fmla="*/ 2147483647 w 106"/>
              <a:gd name="T19" fmla="*/ 2147483647 h 91"/>
              <a:gd name="T20" fmla="*/ 2147483647 w 106"/>
              <a:gd name="T21" fmla="*/ 2147483647 h 91"/>
              <a:gd name="T22" fmla="*/ 2147483647 w 106"/>
              <a:gd name="T23" fmla="*/ 0 h 91"/>
              <a:gd name="T24" fmla="*/ 2147483647 w 106"/>
              <a:gd name="T25" fmla="*/ 0 h 91"/>
              <a:gd name="T26" fmla="*/ 2147483647 w 106"/>
              <a:gd name="T27" fmla="*/ 2147483647 h 91"/>
              <a:gd name="T28" fmla="*/ 2147483647 w 106"/>
              <a:gd name="T29" fmla="*/ 2147483647 h 91"/>
              <a:gd name="T30" fmla="*/ 2147483647 w 106"/>
              <a:gd name="T31" fmla="*/ 2147483647 h 91"/>
              <a:gd name="T32" fmla="*/ 2147483647 w 106"/>
              <a:gd name="T33" fmla="*/ 2147483647 h 91"/>
              <a:gd name="T34" fmla="*/ 2147483647 w 106"/>
              <a:gd name="T35" fmla="*/ 2147483647 h 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6"/>
              <a:gd name="T55" fmla="*/ 0 h 91"/>
              <a:gd name="T56" fmla="*/ 106 w 106"/>
              <a:gd name="T57" fmla="*/ 91 h 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6" h="91">
                <a:moveTo>
                  <a:pt x="44" y="91"/>
                </a:moveTo>
                <a:lnTo>
                  <a:pt x="21" y="87"/>
                </a:lnTo>
                <a:lnTo>
                  <a:pt x="7" y="65"/>
                </a:lnTo>
                <a:lnTo>
                  <a:pt x="1" y="59"/>
                </a:lnTo>
                <a:lnTo>
                  <a:pt x="0" y="55"/>
                </a:lnTo>
                <a:lnTo>
                  <a:pt x="1" y="51"/>
                </a:lnTo>
                <a:lnTo>
                  <a:pt x="7" y="28"/>
                </a:lnTo>
                <a:lnTo>
                  <a:pt x="9" y="26"/>
                </a:lnTo>
                <a:lnTo>
                  <a:pt x="14" y="14"/>
                </a:lnTo>
                <a:lnTo>
                  <a:pt x="20" y="20"/>
                </a:lnTo>
                <a:lnTo>
                  <a:pt x="40" y="20"/>
                </a:lnTo>
                <a:lnTo>
                  <a:pt x="65" y="0"/>
                </a:lnTo>
                <a:lnTo>
                  <a:pt x="93" y="0"/>
                </a:lnTo>
                <a:lnTo>
                  <a:pt x="106" y="16"/>
                </a:lnTo>
                <a:lnTo>
                  <a:pt x="89" y="46"/>
                </a:lnTo>
                <a:lnTo>
                  <a:pt x="77" y="77"/>
                </a:lnTo>
                <a:lnTo>
                  <a:pt x="67" y="83"/>
                </a:lnTo>
                <a:lnTo>
                  <a:pt x="44" y="91"/>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08913" name="Freeform 370"/>
          <p:cNvSpPr>
            <a:spLocks/>
          </p:cNvSpPr>
          <p:nvPr/>
        </p:nvSpPr>
        <p:spPr bwMode="auto">
          <a:xfrm>
            <a:off x="6568018" y="2444751"/>
            <a:ext cx="3915833" cy="900113"/>
          </a:xfrm>
          <a:custGeom>
            <a:avLst/>
            <a:gdLst>
              <a:gd name="T0" fmla="*/ 2147483647 w 2144"/>
              <a:gd name="T1" fmla="*/ 2147483647 h 1175"/>
              <a:gd name="T2" fmla="*/ 2147483647 w 2144"/>
              <a:gd name="T3" fmla="*/ 2147483647 h 1175"/>
              <a:gd name="T4" fmla="*/ 2147483647 w 2144"/>
              <a:gd name="T5" fmla="*/ 2147483647 h 1175"/>
              <a:gd name="T6" fmla="*/ 2147483647 w 2144"/>
              <a:gd name="T7" fmla="*/ 2147483647 h 1175"/>
              <a:gd name="T8" fmla="*/ 2147483647 w 2144"/>
              <a:gd name="T9" fmla="*/ 2147483647 h 1175"/>
              <a:gd name="T10" fmla="*/ 2147483647 w 2144"/>
              <a:gd name="T11" fmla="*/ 2147483647 h 1175"/>
              <a:gd name="T12" fmla="*/ 2147483647 w 2144"/>
              <a:gd name="T13" fmla="*/ 2147483647 h 1175"/>
              <a:gd name="T14" fmla="*/ 2147483647 w 2144"/>
              <a:gd name="T15" fmla="*/ 2147483647 h 1175"/>
              <a:gd name="T16" fmla="*/ 2147483647 w 2144"/>
              <a:gd name="T17" fmla="*/ 2147483647 h 1175"/>
              <a:gd name="T18" fmla="*/ 2147483647 w 2144"/>
              <a:gd name="T19" fmla="*/ 2147483647 h 1175"/>
              <a:gd name="T20" fmla="*/ 2147483647 w 2144"/>
              <a:gd name="T21" fmla="*/ 2147483647 h 1175"/>
              <a:gd name="T22" fmla="*/ 2147483647 w 2144"/>
              <a:gd name="T23" fmla="*/ 2147483647 h 1175"/>
              <a:gd name="T24" fmla="*/ 2147483647 w 2144"/>
              <a:gd name="T25" fmla="*/ 2147483647 h 1175"/>
              <a:gd name="T26" fmla="*/ 2147483647 w 2144"/>
              <a:gd name="T27" fmla="*/ 2147483647 h 1175"/>
              <a:gd name="T28" fmla="*/ 2147483647 w 2144"/>
              <a:gd name="T29" fmla="*/ 2147483647 h 1175"/>
              <a:gd name="T30" fmla="*/ 2147483647 w 2144"/>
              <a:gd name="T31" fmla="*/ 2147483647 h 1175"/>
              <a:gd name="T32" fmla="*/ 2147483647 w 2144"/>
              <a:gd name="T33" fmla="*/ 2147483647 h 1175"/>
              <a:gd name="T34" fmla="*/ 2147483647 w 2144"/>
              <a:gd name="T35" fmla="*/ 2147483647 h 1175"/>
              <a:gd name="T36" fmla="*/ 2147483647 w 2144"/>
              <a:gd name="T37" fmla="*/ 2147483647 h 1175"/>
              <a:gd name="T38" fmla="*/ 2147483647 w 2144"/>
              <a:gd name="T39" fmla="*/ 2147483647 h 1175"/>
              <a:gd name="T40" fmla="*/ 2147483647 w 2144"/>
              <a:gd name="T41" fmla="*/ 2147483647 h 1175"/>
              <a:gd name="T42" fmla="*/ 2147483647 w 2144"/>
              <a:gd name="T43" fmla="*/ 2147483647 h 1175"/>
              <a:gd name="T44" fmla="*/ 2147483647 w 2144"/>
              <a:gd name="T45" fmla="*/ 2147483647 h 1175"/>
              <a:gd name="T46" fmla="*/ 2147483647 w 2144"/>
              <a:gd name="T47" fmla="*/ 2147483647 h 1175"/>
              <a:gd name="T48" fmla="*/ 2147483647 w 2144"/>
              <a:gd name="T49" fmla="*/ 2147483647 h 1175"/>
              <a:gd name="T50" fmla="*/ 2147483647 w 2144"/>
              <a:gd name="T51" fmla="*/ 2147483647 h 1175"/>
              <a:gd name="T52" fmla="*/ 2147483647 w 2144"/>
              <a:gd name="T53" fmla="*/ 2147483647 h 1175"/>
              <a:gd name="T54" fmla="*/ 2147483647 w 2144"/>
              <a:gd name="T55" fmla="*/ 2147483647 h 1175"/>
              <a:gd name="T56" fmla="*/ 2147483647 w 2144"/>
              <a:gd name="T57" fmla="*/ 2147483647 h 1175"/>
              <a:gd name="T58" fmla="*/ 2147483647 w 2144"/>
              <a:gd name="T59" fmla="*/ 2147483647 h 1175"/>
              <a:gd name="T60" fmla="*/ 2147483647 w 2144"/>
              <a:gd name="T61" fmla="*/ 2147483647 h 1175"/>
              <a:gd name="T62" fmla="*/ 2147483647 w 2144"/>
              <a:gd name="T63" fmla="*/ 2147483647 h 1175"/>
              <a:gd name="T64" fmla="*/ 2147483647 w 2144"/>
              <a:gd name="T65" fmla="*/ 2147483647 h 1175"/>
              <a:gd name="T66" fmla="*/ 2147483647 w 2144"/>
              <a:gd name="T67" fmla="*/ 2147483647 h 1175"/>
              <a:gd name="T68" fmla="*/ 2147483647 w 2144"/>
              <a:gd name="T69" fmla="*/ 2147483647 h 1175"/>
              <a:gd name="T70" fmla="*/ 2147483647 w 2144"/>
              <a:gd name="T71" fmla="*/ 2147483647 h 1175"/>
              <a:gd name="T72" fmla="*/ 2147483647 w 2144"/>
              <a:gd name="T73" fmla="*/ 2147483647 h 1175"/>
              <a:gd name="T74" fmla="*/ 2147483647 w 2144"/>
              <a:gd name="T75" fmla="*/ 2147483647 h 1175"/>
              <a:gd name="T76" fmla="*/ 2147483647 w 2144"/>
              <a:gd name="T77" fmla="*/ 2147483647 h 1175"/>
              <a:gd name="T78" fmla="*/ 2147483647 w 2144"/>
              <a:gd name="T79" fmla="*/ 2147483647 h 1175"/>
              <a:gd name="T80" fmla="*/ 2147483647 w 2144"/>
              <a:gd name="T81" fmla="*/ 2147483647 h 1175"/>
              <a:gd name="T82" fmla="*/ 2147483647 w 2144"/>
              <a:gd name="T83" fmla="*/ 2147483647 h 1175"/>
              <a:gd name="T84" fmla="*/ 2147483647 w 2144"/>
              <a:gd name="T85" fmla="*/ 2147483647 h 1175"/>
              <a:gd name="T86" fmla="*/ 2147483647 w 2144"/>
              <a:gd name="T87" fmla="*/ 2147483647 h 1175"/>
              <a:gd name="T88" fmla="*/ 2147483647 w 2144"/>
              <a:gd name="T89" fmla="*/ 2147483647 h 1175"/>
              <a:gd name="T90" fmla="*/ 2147483647 w 2144"/>
              <a:gd name="T91" fmla="*/ 2147483647 h 1175"/>
              <a:gd name="T92" fmla="*/ 2147483647 w 2144"/>
              <a:gd name="T93" fmla="*/ 2147483647 h 1175"/>
              <a:gd name="T94" fmla="*/ 2147483647 w 2144"/>
              <a:gd name="T95" fmla="*/ 2147483647 h 1175"/>
              <a:gd name="T96" fmla="*/ 2147483647 w 2144"/>
              <a:gd name="T97" fmla="*/ 2147483647 h 1175"/>
              <a:gd name="T98" fmla="*/ 2147483647 w 2144"/>
              <a:gd name="T99" fmla="*/ 2147483647 h 1175"/>
              <a:gd name="T100" fmla="*/ 2147483647 w 2144"/>
              <a:gd name="T101" fmla="*/ 2147483647 h 1175"/>
              <a:gd name="T102" fmla="*/ 2147483647 w 2144"/>
              <a:gd name="T103" fmla="*/ 2147483647 h 1175"/>
              <a:gd name="T104" fmla="*/ 2147483647 w 2144"/>
              <a:gd name="T105" fmla="*/ 2147483647 h 1175"/>
              <a:gd name="T106" fmla="*/ 2147483647 w 2144"/>
              <a:gd name="T107" fmla="*/ 2147483647 h 1175"/>
              <a:gd name="T108" fmla="*/ 2147483647 w 2144"/>
              <a:gd name="T109" fmla="*/ 2147483647 h 1175"/>
              <a:gd name="T110" fmla="*/ 2147483647 w 2144"/>
              <a:gd name="T111" fmla="*/ 2147483647 h 1175"/>
              <a:gd name="T112" fmla="*/ 2147483647 w 2144"/>
              <a:gd name="T113" fmla="*/ 2147483647 h 1175"/>
              <a:gd name="T114" fmla="*/ 2147483647 w 2144"/>
              <a:gd name="T115" fmla="*/ 2147483647 h 1175"/>
              <a:gd name="T116" fmla="*/ 2147483647 w 2144"/>
              <a:gd name="T117" fmla="*/ 2147483647 h 1175"/>
              <a:gd name="T118" fmla="*/ 2147483647 w 2144"/>
              <a:gd name="T119" fmla="*/ 2147483647 h 1175"/>
              <a:gd name="T120" fmla="*/ 2147483647 w 2144"/>
              <a:gd name="T121" fmla="*/ 2147483647 h 11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44"/>
              <a:gd name="T184" fmla="*/ 0 h 1175"/>
              <a:gd name="T185" fmla="*/ 2144 w 2144"/>
              <a:gd name="T186" fmla="*/ 1175 h 11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44" h="1175">
                <a:moveTo>
                  <a:pt x="1983" y="249"/>
                </a:moveTo>
                <a:lnTo>
                  <a:pt x="1942" y="235"/>
                </a:lnTo>
                <a:lnTo>
                  <a:pt x="1901" y="222"/>
                </a:lnTo>
                <a:lnTo>
                  <a:pt x="1866" y="220"/>
                </a:lnTo>
                <a:lnTo>
                  <a:pt x="1833" y="216"/>
                </a:lnTo>
                <a:lnTo>
                  <a:pt x="1845" y="229"/>
                </a:lnTo>
                <a:lnTo>
                  <a:pt x="1865" y="249"/>
                </a:lnTo>
                <a:lnTo>
                  <a:pt x="1861" y="255"/>
                </a:lnTo>
                <a:lnTo>
                  <a:pt x="1849" y="253"/>
                </a:lnTo>
                <a:lnTo>
                  <a:pt x="1830" y="243"/>
                </a:lnTo>
                <a:lnTo>
                  <a:pt x="1824" y="241"/>
                </a:lnTo>
                <a:lnTo>
                  <a:pt x="1803" y="223"/>
                </a:lnTo>
                <a:lnTo>
                  <a:pt x="1789" y="231"/>
                </a:lnTo>
                <a:lnTo>
                  <a:pt x="1734" y="227"/>
                </a:lnTo>
                <a:lnTo>
                  <a:pt x="1733" y="241"/>
                </a:lnTo>
                <a:lnTo>
                  <a:pt x="1716" y="227"/>
                </a:lnTo>
                <a:lnTo>
                  <a:pt x="1695" y="220"/>
                </a:lnTo>
                <a:lnTo>
                  <a:pt x="1675" y="198"/>
                </a:lnTo>
                <a:lnTo>
                  <a:pt x="1643" y="186"/>
                </a:lnTo>
                <a:lnTo>
                  <a:pt x="1611" y="190"/>
                </a:lnTo>
                <a:lnTo>
                  <a:pt x="1579" y="192"/>
                </a:lnTo>
                <a:lnTo>
                  <a:pt x="1570" y="188"/>
                </a:lnTo>
                <a:lnTo>
                  <a:pt x="1546" y="176"/>
                </a:lnTo>
                <a:lnTo>
                  <a:pt x="1537" y="182"/>
                </a:lnTo>
                <a:lnTo>
                  <a:pt x="1538" y="172"/>
                </a:lnTo>
                <a:lnTo>
                  <a:pt x="1529" y="171"/>
                </a:lnTo>
                <a:lnTo>
                  <a:pt x="1513" y="165"/>
                </a:lnTo>
                <a:lnTo>
                  <a:pt x="1522" y="163"/>
                </a:lnTo>
                <a:lnTo>
                  <a:pt x="1492" y="149"/>
                </a:lnTo>
                <a:lnTo>
                  <a:pt x="1473" y="157"/>
                </a:lnTo>
                <a:lnTo>
                  <a:pt x="1469" y="157"/>
                </a:lnTo>
                <a:lnTo>
                  <a:pt x="1472" y="149"/>
                </a:lnTo>
                <a:lnTo>
                  <a:pt x="1470" y="149"/>
                </a:lnTo>
                <a:lnTo>
                  <a:pt x="1426" y="141"/>
                </a:lnTo>
                <a:lnTo>
                  <a:pt x="1382" y="135"/>
                </a:lnTo>
                <a:lnTo>
                  <a:pt x="1393" y="141"/>
                </a:lnTo>
                <a:lnTo>
                  <a:pt x="1374" y="149"/>
                </a:lnTo>
                <a:lnTo>
                  <a:pt x="1381" y="151"/>
                </a:lnTo>
                <a:lnTo>
                  <a:pt x="1386" y="153"/>
                </a:lnTo>
                <a:lnTo>
                  <a:pt x="1392" y="163"/>
                </a:lnTo>
                <a:lnTo>
                  <a:pt x="1400" y="174"/>
                </a:lnTo>
                <a:lnTo>
                  <a:pt x="1377" y="171"/>
                </a:lnTo>
                <a:lnTo>
                  <a:pt x="1382" y="178"/>
                </a:lnTo>
                <a:lnTo>
                  <a:pt x="1384" y="184"/>
                </a:lnTo>
                <a:lnTo>
                  <a:pt x="1347" y="169"/>
                </a:lnTo>
                <a:lnTo>
                  <a:pt x="1335" y="176"/>
                </a:lnTo>
                <a:lnTo>
                  <a:pt x="1304" y="165"/>
                </a:lnTo>
                <a:lnTo>
                  <a:pt x="1300" y="163"/>
                </a:lnTo>
                <a:lnTo>
                  <a:pt x="1307" y="180"/>
                </a:lnTo>
                <a:lnTo>
                  <a:pt x="1303" y="196"/>
                </a:lnTo>
                <a:lnTo>
                  <a:pt x="1284" y="184"/>
                </a:lnTo>
                <a:lnTo>
                  <a:pt x="1258" y="167"/>
                </a:lnTo>
                <a:lnTo>
                  <a:pt x="1228" y="149"/>
                </a:lnTo>
                <a:lnTo>
                  <a:pt x="1221" y="151"/>
                </a:lnTo>
                <a:lnTo>
                  <a:pt x="1243" y="176"/>
                </a:lnTo>
                <a:lnTo>
                  <a:pt x="1212" y="149"/>
                </a:lnTo>
                <a:lnTo>
                  <a:pt x="1164" y="139"/>
                </a:lnTo>
                <a:lnTo>
                  <a:pt x="1117" y="129"/>
                </a:lnTo>
                <a:lnTo>
                  <a:pt x="1091" y="118"/>
                </a:lnTo>
                <a:lnTo>
                  <a:pt x="1094" y="114"/>
                </a:lnTo>
                <a:lnTo>
                  <a:pt x="1074" y="112"/>
                </a:lnTo>
                <a:lnTo>
                  <a:pt x="1029" y="114"/>
                </a:lnTo>
                <a:lnTo>
                  <a:pt x="1015" y="104"/>
                </a:lnTo>
                <a:lnTo>
                  <a:pt x="995" y="104"/>
                </a:lnTo>
                <a:lnTo>
                  <a:pt x="995" y="98"/>
                </a:lnTo>
                <a:lnTo>
                  <a:pt x="974" y="106"/>
                </a:lnTo>
                <a:lnTo>
                  <a:pt x="994" y="110"/>
                </a:lnTo>
                <a:lnTo>
                  <a:pt x="969" y="121"/>
                </a:lnTo>
                <a:lnTo>
                  <a:pt x="945" y="125"/>
                </a:lnTo>
                <a:lnTo>
                  <a:pt x="946" y="120"/>
                </a:lnTo>
                <a:lnTo>
                  <a:pt x="970" y="90"/>
                </a:lnTo>
                <a:lnTo>
                  <a:pt x="995" y="61"/>
                </a:lnTo>
                <a:lnTo>
                  <a:pt x="984" y="55"/>
                </a:lnTo>
                <a:lnTo>
                  <a:pt x="973" y="49"/>
                </a:lnTo>
                <a:lnTo>
                  <a:pt x="990" y="55"/>
                </a:lnTo>
                <a:lnTo>
                  <a:pt x="975" y="39"/>
                </a:lnTo>
                <a:lnTo>
                  <a:pt x="972" y="41"/>
                </a:lnTo>
                <a:lnTo>
                  <a:pt x="963" y="37"/>
                </a:lnTo>
                <a:lnTo>
                  <a:pt x="942" y="27"/>
                </a:lnTo>
                <a:lnTo>
                  <a:pt x="901" y="27"/>
                </a:lnTo>
                <a:lnTo>
                  <a:pt x="886" y="29"/>
                </a:lnTo>
                <a:lnTo>
                  <a:pt x="884" y="18"/>
                </a:lnTo>
                <a:lnTo>
                  <a:pt x="867" y="14"/>
                </a:lnTo>
                <a:lnTo>
                  <a:pt x="846" y="14"/>
                </a:lnTo>
                <a:lnTo>
                  <a:pt x="862" y="6"/>
                </a:lnTo>
                <a:lnTo>
                  <a:pt x="830" y="0"/>
                </a:lnTo>
                <a:lnTo>
                  <a:pt x="811" y="18"/>
                </a:lnTo>
                <a:lnTo>
                  <a:pt x="818" y="29"/>
                </a:lnTo>
                <a:lnTo>
                  <a:pt x="830" y="31"/>
                </a:lnTo>
                <a:lnTo>
                  <a:pt x="801" y="33"/>
                </a:lnTo>
                <a:lnTo>
                  <a:pt x="811" y="39"/>
                </a:lnTo>
                <a:lnTo>
                  <a:pt x="790" y="43"/>
                </a:lnTo>
                <a:lnTo>
                  <a:pt x="771" y="45"/>
                </a:lnTo>
                <a:lnTo>
                  <a:pt x="733" y="45"/>
                </a:lnTo>
                <a:lnTo>
                  <a:pt x="749" y="45"/>
                </a:lnTo>
                <a:lnTo>
                  <a:pt x="720" y="55"/>
                </a:lnTo>
                <a:lnTo>
                  <a:pt x="691" y="65"/>
                </a:lnTo>
                <a:lnTo>
                  <a:pt x="680" y="69"/>
                </a:lnTo>
                <a:lnTo>
                  <a:pt x="680" y="82"/>
                </a:lnTo>
                <a:lnTo>
                  <a:pt x="669" y="80"/>
                </a:lnTo>
                <a:lnTo>
                  <a:pt x="688" y="90"/>
                </a:lnTo>
                <a:lnTo>
                  <a:pt x="676" y="92"/>
                </a:lnTo>
                <a:lnTo>
                  <a:pt x="691" y="98"/>
                </a:lnTo>
                <a:lnTo>
                  <a:pt x="691" y="102"/>
                </a:lnTo>
                <a:lnTo>
                  <a:pt x="657" y="108"/>
                </a:lnTo>
                <a:lnTo>
                  <a:pt x="622" y="114"/>
                </a:lnTo>
                <a:lnTo>
                  <a:pt x="628" y="127"/>
                </a:lnTo>
                <a:lnTo>
                  <a:pt x="643" y="149"/>
                </a:lnTo>
                <a:lnTo>
                  <a:pt x="661" y="155"/>
                </a:lnTo>
                <a:lnTo>
                  <a:pt x="685" y="171"/>
                </a:lnTo>
                <a:lnTo>
                  <a:pt x="697" y="196"/>
                </a:lnTo>
                <a:lnTo>
                  <a:pt x="700" y="208"/>
                </a:lnTo>
                <a:lnTo>
                  <a:pt x="694" y="208"/>
                </a:lnTo>
                <a:lnTo>
                  <a:pt x="682" y="188"/>
                </a:lnTo>
                <a:lnTo>
                  <a:pt x="679" y="200"/>
                </a:lnTo>
                <a:lnTo>
                  <a:pt x="672" y="180"/>
                </a:lnTo>
                <a:lnTo>
                  <a:pt x="679" y="169"/>
                </a:lnTo>
                <a:lnTo>
                  <a:pt x="651" y="163"/>
                </a:lnTo>
                <a:lnTo>
                  <a:pt x="622" y="147"/>
                </a:lnTo>
                <a:lnTo>
                  <a:pt x="599" y="153"/>
                </a:lnTo>
                <a:lnTo>
                  <a:pt x="611" y="163"/>
                </a:lnTo>
                <a:lnTo>
                  <a:pt x="583" y="161"/>
                </a:lnTo>
                <a:lnTo>
                  <a:pt x="591" y="171"/>
                </a:lnTo>
                <a:lnTo>
                  <a:pt x="622" y="182"/>
                </a:lnTo>
                <a:lnTo>
                  <a:pt x="629" y="188"/>
                </a:lnTo>
                <a:lnTo>
                  <a:pt x="582" y="174"/>
                </a:lnTo>
                <a:lnTo>
                  <a:pt x="567" y="137"/>
                </a:lnTo>
                <a:lnTo>
                  <a:pt x="557" y="135"/>
                </a:lnTo>
                <a:lnTo>
                  <a:pt x="568" y="155"/>
                </a:lnTo>
                <a:lnTo>
                  <a:pt x="555" y="169"/>
                </a:lnTo>
                <a:lnTo>
                  <a:pt x="560" y="180"/>
                </a:lnTo>
                <a:lnTo>
                  <a:pt x="579" y="202"/>
                </a:lnTo>
                <a:lnTo>
                  <a:pt x="578" y="225"/>
                </a:lnTo>
                <a:lnTo>
                  <a:pt x="591" y="247"/>
                </a:lnTo>
                <a:lnTo>
                  <a:pt x="625" y="243"/>
                </a:lnTo>
                <a:lnTo>
                  <a:pt x="643" y="253"/>
                </a:lnTo>
                <a:lnTo>
                  <a:pt x="651" y="273"/>
                </a:lnTo>
                <a:lnTo>
                  <a:pt x="656" y="286"/>
                </a:lnTo>
                <a:lnTo>
                  <a:pt x="676" y="292"/>
                </a:lnTo>
                <a:lnTo>
                  <a:pt x="647" y="286"/>
                </a:lnTo>
                <a:lnTo>
                  <a:pt x="636" y="259"/>
                </a:lnTo>
                <a:lnTo>
                  <a:pt x="626" y="249"/>
                </a:lnTo>
                <a:lnTo>
                  <a:pt x="602" y="257"/>
                </a:lnTo>
                <a:lnTo>
                  <a:pt x="616" y="290"/>
                </a:lnTo>
                <a:lnTo>
                  <a:pt x="604" y="322"/>
                </a:lnTo>
                <a:lnTo>
                  <a:pt x="599" y="325"/>
                </a:lnTo>
                <a:lnTo>
                  <a:pt x="591" y="331"/>
                </a:lnTo>
                <a:lnTo>
                  <a:pt x="554" y="324"/>
                </a:lnTo>
                <a:lnTo>
                  <a:pt x="549" y="318"/>
                </a:lnTo>
                <a:lnTo>
                  <a:pt x="573" y="320"/>
                </a:lnTo>
                <a:lnTo>
                  <a:pt x="569" y="324"/>
                </a:lnTo>
                <a:lnTo>
                  <a:pt x="586" y="320"/>
                </a:lnTo>
                <a:lnTo>
                  <a:pt x="583" y="314"/>
                </a:lnTo>
                <a:lnTo>
                  <a:pt x="593" y="280"/>
                </a:lnTo>
                <a:lnTo>
                  <a:pt x="593" y="267"/>
                </a:lnTo>
                <a:lnTo>
                  <a:pt x="571" y="241"/>
                </a:lnTo>
                <a:lnTo>
                  <a:pt x="561" y="212"/>
                </a:lnTo>
                <a:lnTo>
                  <a:pt x="550" y="184"/>
                </a:lnTo>
                <a:lnTo>
                  <a:pt x="536" y="171"/>
                </a:lnTo>
                <a:lnTo>
                  <a:pt x="537" y="143"/>
                </a:lnTo>
                <a:lnTo>
                  <a:pt x="515" y="131"/>
                </a:lnTo>
                <a:lnTo>
                  <a:pt x="489" y="135"/>
                </a:lnTo>
                <a:lnTo>
                  <a:pt x="485" y="172"/>
                </a:lnTo>
                <a:lnTo>
                  <a:pt x="475" y="188"/>
                </a:lnTo>
                <a:lnTo>
                  <a:pt x="479" y="194"/>
                </a:lnTo>
                <a:lnTo>
                  <a:pt x="486" y="196"/>
                </a:lnTo>
                <a:lnTo>
                  <a:pt x="490" y="216"/>
                </a:lnTo>
                <a:lnTo>
                  <a:pt x="494" y="227"/>
                </a:lnTo>
                <a:lnTo>
                  <a:pt x="512" y="237"/>
                </a:lnTo>
                <a:lnTo>
                  <a:pt x="524" y="251"/>
                </a:lnTo>
                <a:lnTo>
                  <a:pt x="530" y="253"/>
                </a:lnTo>
                <a:lnTo>
                  <a:pt x="524" y="273"/>
                </a:lnTo>
                <a:lnTo>
                  <a:pt x="504" y="253"/>
                </a:lnTo>
                <a:lnTo>
                  <a:pt x="471" y="239"/>
                </a:lnTo>
                <a:lnTo>
                  <a:pt x="441" y="229"/>
                </a:lnTo>
                <a:lnTo>
                  <a:pt x="411" y="222"/>
                </a:lnTo>
                <a:lnTo>
                  <a:pt x="406" y="231"/>
                </a:lnTo>
                <a:lnTo>
                  <a:pt x="421" y="251"/>
                </a:lnTo>
                <a:lnTo>
                  <a:pt x="410" y="261"/>
                </a:lnTo>
                <a:lnTo>
                  <a:pt x="410" y="269"/>
                </a:lnTo>
                <a:lnTo>
                  <a:pt x="402" y="267"/>
                </a:lnTo>
                <a:lnTo>
                  <a:pt x="398" y="251"/>
                </a:lnTo>
                <a:lnTo>
                  <a:pt x="379" y="257"/>
                </a:lnTo>
                <a:lnTo>
                  <a:pt x="364" y="261"/>
                </a:lnTo>
                <a:lnTo>
                  <a:pt x="349" y="271"/>
                </a:lnTo>
                <a:lnTo>
                  <a:pt x="327" y="269"/>
                </a:lnTo>
                <a:lnTo>
                  <a:pt x="333" y="265"/>
                </a:lnTo>
                <a:lnTo>
                  <a:pt x="328" y="253"/>
                </a:lnTo>
                <a:lnTo>
                  <a:pt x="338" y="249"/>
                </a:lnTo>
                <a:lnTo>
                  <a:pt x="313" y="261"/>
                </a:lnTo>
                <a:lnTo>
                  <a:pt x="312" y="265"/>
                </a:lnTo>
                <a:lnTo>
                  <a:pt x="286" y="276"/>
                </a:lnTo>
                <a:lnTo>
                  <a:pt x="270" y="284"/>
                </a:lnTo>
                <a:lnTo>
                  <a:pt x="271" y="290"/>
                </a:lnTo>
                <a:lnTo>
                  <a:pt x="259" y="292"/>
                </a:lnTo>
                <a:lnTo>
                  <a:pt x="258" y="314"/>
                </a:lnTo>
                <a:lnTo>
                  <a:pt x="237" y="314"/>
                </a:lnTo>
                <a:lnTo>
                  <a:pt x="222" y="296"/>
                </a:lnTo>
                <a:lnTo>
                  <a:pt x="243" y="282"/>
                </a:lnTo>
                <a:lnTo>
                  <a:pt x="218" y="263"/>
                </a:lnTo>
                <a:lnTo>
                  <a:pt x="192" y="259"/>
                </a:lnTo>
                <a:lnTo>
                  <a:pt x="206" y="271"/>
                </a:lnTo>
                <a:lnTo>
                  <a:pt x="213" y="306"/>
                </a:lnTo>
                <a:lnTo>
                  <a:pt x="220" y="327"/>
                </a:lnTo>
                <a:lnTo>
                  <a:pt x="218" y="341"/>
                </a:lnTo>
                <a:lnTo>
                  <a:pt x="212" y="341"/>
                </a:lnTo>
                <a:lnTo>
                  <a:pt x="206" y="329"/>
                </a:lnTo>
                <a:lnTo>
                  <a:pt x="191" y="325"/>
                </a:lnTo>
                <a:lnTo>
                  <a:pt x="178" y="343"/>
                </a:lnTo>
                <a:lnTo>
                  <a:pt x="164" y="361"/>
                </a:lnTo>
                <a:lnTo>
                  <a:pt x="178" y="386"/>
                </a:lnTo>
                <a:lnTo>
                  <a:pt x="147" y="380"/>
                </a:lnTo>
                <a:lnTo>
                  <a:pt x="126" y="369"/>
                </a:lnTo>
                <a:lnTo>
                  <a:pt x="127" y="382"/>
                </a:lnTo>
                <a:lnTo>
                  <a:pt x="141" y="394"/>
                </a:lnTo>
                <a:lnTo>
                  <a:pt x="149" y="406"/>
                </a:lnTo>
                <a:lnTo>
                  <a:pt x="130" y="408"/>
                </a:lnTo>
                <a:lnTo>
                  <a:pt x="103" y="384"/>
                </a:lnTo>
                <a:lnTo>
                  <a:pt x="94" y="359"/>
                </a:lnTo>
                <a:lnTo>
                  <a:pt x="94" y="349"/>
                </a:lnTo>
                <a:lnTo>
                  <a:pt x="95" y="347"/>
                </a:lnTo>
                <a:lnTo>
                  <a:pt x="76" y="331"/>
                </a:lnTo>
                <a:lnTo>
                  <a:pt x="69" y="324"/>
                </a:lnTo>
                <a:lnTo>
                  <a:pt x="52" y="306"/>
                </a:lnTo>
                <a:lnTo>
                  <a:pt x="62" y="312"/>
                </a:lnTo>
                <a:lnTo>
                  <a:pt x="99" y="325"/>
                </a:lnTo>
                <a:lnTo>
                  <a:pt x="137" y="339"/>
                </a:lnTo>
                <a:lnTo>
                  <a:pt x="171" y="325"/>
                </a:lnTo>
                <a:lnTo>
                  <a:pt x="174" y="304"/>
                </a:lnTo>
                <a:lnTo>
                  <a:pt x="161" y="286"/>
                </a:lnTo>
                <a:lnTo>
                  <a:pt x="123" y="265"/>
                </a:lnTo>
                <a:lnTo>
                  <a:pt x="84" y="241"/>
                </a:lnTo>
                <a:lnTo>
                  <a:pt x="61" y="243"/>
                </a:lnTo>
                <a:lnTo>
                  <a:pt x="55" y="247"/>
                </a:lnTo>
                <a:lnTo>
                  <a:pt x="60" y="235"/>
                </a:lnTo>
                <a:lnTo>
                  <a:pt x="51" y="237"/>
                </a:lnTo>
                <a:lnTo>
                  <a:pt x="40" y="227"/>
                </a:lnTo>
                <a:lnTo>
                  <a:pt x="52" y="225"/>
                </a:lnTo>
                <a:lnTo>
                  <a:pt x="37" y="220"/>
                </a:lnTo>
                <a:lnTo>
                  <a:pt x="31" y="225"/>
                </a:lnTo>
                <a:lnTo>
                  <a:pt x="23" y="223"/>
                </a:lnTo>
                <a:lnTo>
                  <a:pt x="23" y="231"/>
                </a:lnTo>
                <a:lnTo>
                  <a:pt x="15" y="233"/>
                </a:lnTo>
                <a:lnTo>
                  <a:pt x="1" y="247"/>
                </a:lnTo>
                <a:lnTo>
                  <a:pt x="0" y="253"/>
                </a:lnTo>
                <a:lnTo>
                  <a:pt x="2" y="273"/>
                </a:lnTo>
                <a:lnTo>
                  <a:pt x="21" y="292"/>
                </a:lnTo>
                <a:lnTo>
                  <a:pt x="13" y="316"/>
                </a:lnTo>
                <a:lnTo>
                  <a:pt x="30" y="351"/>
                </a:lnTo>
                <a:lnTo>
                  <a:pt x="31" y="380"/>
                </a:lnTo>
                <a:lnTo>
                  <a:pt x="37" y="390"/>
                </a:lnTo>
                <a:lnTo>
                  <a:pt x="45" y="406"/>
                </a:lnTo>
                <a:lnTo>
                  <a:pt x="39" y="414"/>
                </a:lnTo>
                <a:lnTo>
                  <a:pt x="64" y="441"/>
                </a:lnTo>
                <a:lnTo>
                  <a:pt x="54" y="461"/>
                </a:lnTo>
                <a:lnTo>
                  <a:pt x="43" y="480"/>
                </a:lnTo>
                <a:lnTo>
                  <a:pt x="32" y="498"/>
                </a:lnTo>
                <a:lnTo>
                  <a:pt x="21" y="518"/>
                </a:lnTo>
                <a:lnTo>
                  <a:pt x="32" y="518"/>
                </a:lnTo>
                <a:lnTo>
                  <a:pt x="30" y="518"/>
                </a:lnTo>
                <a:lnTo>
                  <a:pt x="32" y="524"/>
                </a:lnTo>
                <a:lnTo>
                  <a:pt x="59" y="537"/>
                </a:lnTo>
                <a:lnTo>
                  <a:pt x="43" y="537"/>
                </a:lnTo>
                <a:lnTo>
                  <a:pt x="30" y="547"/>
                </a:lnTo>
                <a:lnTo>
                  <a:pt x="26" y="557"/>
                </a:lnTo>
                <a:lnTo>
                  <a:pt x="30" y="588"/>
                </a:lnTo>
                <a:lnTo>
                  <a:pt x="23" y="608"/>
                </a:lnTo>
                <a:lnTo>
                  <a:pt x="33" y="633"/>
                </a:lnTo>
                <a:lnTo>
                  <a:pt x="43" y="673"/>
                </a:lnTo>
                <a:lnTo>
                  <a:pt x="67" y="679"/>
                </a:lnTo>
                <a:lnTo>
                  <a:pt x="92" y="686"/>
                </a:lnTo>
                <a:lnTo>
                  <a:pt x="95" y="726"/>
                </a:lnTo>
                <a:lnTo>
                  <a:pt x="115" y="757"/>
                </a:lnTo>
                <a:lnTo>
                  <a:pt x="109" y="767"/>
                </a:lnTo>
                <a:lnTo>
                  <a:pt x="114" y="798"/>
                </a:lnTo>
                <a:lnTo>
                  <a:pt x="126" y="792"/>
                </a:lnTo>
                <a:lnTo>
                  <a:pt x="151" y="796"/>
                </a:lnTo>
                <a:lnTo>
                  <a:pt x="155" y="808"/>
                </a:lnTo>
                <a:lnTo>
                  <a:pt x="174" y="839"/>
                </a:lnTo>
                <a:lnTo>
                  <a:pt x="195" y="871"/>
                </a:lnTo>
                <a:lnTo>
                  <a:pt x="205" y="867"/>
                </a:lnTo>
                <a:lnTo>
                  <a:pt x="230" y="881"/>
                </a:lnTo>
                <a:lnTo>
                  <a:pt x="253" y="894"/>
                </a:lnTo>
                <a:lnTo>
                  <a:pt x="264" y="945"/>
                </a:lnTo>
                <a:lnTo>
                  <a:pt x="250" y="955"/>
                </a:lnTo>
                <a:lnTo>
                  <a:pt x="245" y="975"/>
                </a:lnTo>
                <a:lnTo>
                  <a:pt x="248" y="983"/>
                </a:lnTo>
                <a:lnTo>
                  <a:pt x="236" y="994"/>
                </a:lnTo>
                <a:lnTo>
                  <a:pt x="228" y="998"/>
                </a:lnTo>
                <a:lnTo>
                  <a:pt x="242" y="1018"/>
                </a:lnTo>
                <a:lnTo>
                  <a:pt x="236" y="1016"/>
                </a:lnTo>
                <a:lnTo>
                  <a:pt x="234" y="1028"/>
                </a:lnTo>
                <a:lnTo>
                  <a:pt x="232" y="1020"/>
                </a:lnTo>
                <a:lnTo>
                  <a:pt x="231" y="1041"/>
                </a:lnTo>
                <a:lnTo>
                  <a:pt x="216" y="1043"/>
                </a:lnTo>
                <a:lnTo>
                  <a:pt x="213" y="1049"/>
                </a:lnTo>
                <a:lnTo>
                  <a:pt x="237" y="1073"/>
                </a:lnTo>
                <a:lnTo>
                  <a:pt x="261" y="1096"/>
                </a:lnTo>
                <a:lnTo>
                  <a:pt x="264" y="1092"/>
                </a:lnTo>
                <a:lnTo>
                  <a:pt x="281" y="1094"/>
                </a:lnTo>
                <a:lnTo>
                  <a:pt x="300" y="1096"/>
                </a:lnTo>
                <a:lnTo>
                  <a:pt x="324" y="1114"/>
                </a:lnTo>
                <a:lnTo>
                  <a:pt x="349" y="1132"/>
                </a:lnTo>
                <a:lnTo>
                  <a:pt x="374" y="1149"/>
                </a:lnTo>
                <a:lnTo>
                  <a:pt x="398" y="1167"/>
                </a:lnTo>
                <a:lnTo>
                  <a:pt x="426" y="1175"/>
                </a:lnTo>
                <a:lnTo>
                  <a:pt x="411" y="1149"/>
                </a:lnTo>
                <a:lnTo>
                  <a:pt x="398" y="1122"/>
                </a:lnTo>
                <a:lnTo>
                  <a:pt x="396" y="1096"/>
                </a:lnTo>
                <a:lnTo>
                  <a:pt x="395" y="1106"/>
                </a:lnTo>
                <a:lnTo>
                  <a:pt x="385" y="1079"/>
                </a:lnTo>
                <a:lnTo>
                  <a:pt x="379" y="1069"/>
                </a:lnTo>
                <a:lnTo>
                  <a:pt x="388" y="1034"/>
                </a:lnTo>
                <a:lnTo>
                  <a:pt x="405" y="1020"/>
                </a:lnTo>
                <a:lnTo>
                  <a:pt x="413" y="1012"/>
                </a:lnTo>
                <a:lnTo>
                  <a:pt x="411" y="1004"/>
                </a:lnTo>
                <a:lnTo>
                  <a:pt x="399" y="969"/>
                </a:lnTo>
                <a:lnTo>
                  <a:pt x="379" y="943"/>
                </a:lnTo>
                <a:lnTo>
                  <a:pt x="361" y="916"/>
                </a:lnTo>
                <a:lnTo>
                  <a:pt x="364" y="877"/>
                </a:lnTo>
                <a:lnTo>
                  <a:pt x="365" y="837"/>
                </a:lnTo>
                <a:lnTo>
                  <a:pt x="385" y="853"/>
                </a:lnTo>
                <a:lnTo>
                  <a:pt x="388" y="837"/>
                </a:lnTo>
                <a:lnTo>
                  <a:pt x="399" y="822"/>
                </a:lnTo>
                <a:lnTo>
                  <a:pt x="411" y="806"/>
                </a:lnTo>
                <a:lnTo>
                  <a:pt x="435" y="806"/>
                </a:lnTo>
                <a:lnTo>
                  <a:pt x="456" y="822"/>
                </a:lnTo>
                <a:lnTo>
                  <a:pt x="478" y="839"/>
                </a:lnTo>
                <a:lnTo>
                  <a:pt x="501" y="837"/>
                </a:lnTo>
                <a:lnTo>
                  <a:pt x="532" y="835"/>
                </a:lnTo>
                <a:lnTo>
                  <a:pt x="562" y="845"/>
                </a:lnTo>
                <a:lnTo>
                  <a:pt x="566" y="835"/>
                </a:lnTo>
                <a:lnTo>
                  <a:pt x="548" y="800"/>
                </a:lnTo>
                <a:lnTo>
                  <a:pt x="556" y="759"/>
                </a:lnTo>
                <a:lnTo>
                  <a:pt x="570" y="761"/>
                </a:lnTo>
                <a:lnTo>
                  <a:pt x="551" y="743"/>
                </a:lnTo>
                <a:lnTo>
                  <a:pt x="571" y="737"/>
                </a:lnTo>
                <a:lnTo>
                  <a:pt x="592" y="731"/>
                </a:lnTo>
                <a:lnTo>
                  <a:pt x="611" y="722"/>
                </a:lnTo>
                <a:lnTo>
                  <a:pt x="630" y="712"/>
                </a:lnTo>
                <a:lnTo>
                  <a:pt x="648" y="702"/>
                </a:lnTo>
                <a:lnTo>
                  <a:pt x="667" y="694"/>
                </a:lnTo>
                <a:lnTo>
                  <a:pt x="682" y="690"/>
                </a:lnTo>
                <a:lnTo>
                  <a:pt x="694" y="714"/>
                </a:lnTo>
                <a:lnTo>
                  <a:pt x="723" y="731"/>
                </a:lnTo>
                <a:lnTo>
                  <a:pt x="736" y="743"/>
                </a:lnTo>
                <a:lnTo>
                  <a:pt x="748" y="747"/>
                </a:lnTo>
                <a:lnTo>
                  <a:pt x="768" y="733"/>
                </a:lnTo>
                <a:lnTo>
                  <a:pt x="788" y="720"/>
                </a:lnTo>
                <a:lnTo>
                  <a:pt x="792" y="726"/>
                </a:lnTo>
                <a:lnTo>
                  <a:pt x="788" y="741"/>
                </a:lnTo>
                <a:lnTo>
                  <a:pt x="811" y="767"/>
                </a:lnTo>
                <a:lnTo>
                  <a:pt x="831" y="794"/>
                </a:lnTo>
                <a:lnTo>
                  <a:pt x="854" y="820"/>
                </a:lnTo>
                <a:lnTo>
                  <a:pt x="874" y="845"/>
                </a:lnTo>
                <a:lnTo>
                  <a:pt x="879" y="837"/>
                </a:lnTo>
                <a:lnTo>
                  <a:pt x="891" y="845"/>
                </a:lnTo>
                <a:lnTo>
                  <a:pt x="911" y="839"/>
                </a:lnTo>
                <a:lnTo>
                  <a:pt x="932" y="863"/>
                </a:lnTo>
                <a:lnTo>
                  <a:pt x="954" y="886"/>
                </a:lnTo>
                <a:lnTo>
                  <a:pt x="975" y="877"/>
                </a:lnTo>
                <a:lnTo>
                  <a:pt x="994" y="912"/>
                </a:lnTo>
                <a:lnTo>
                  <a:pt x="1006" y="908"/>
                </a:lnTo>
                <a:lnTo>
                  <a:pt x="1013" y="898"/>
                </a:lnTo>
                <a:lnTo>
                  <a:pt x="1028" y="886"/>
                </a:lnTo>
                <a:lnTo>
                  <a:pt x="1044" y="869"/>
                </a:lnTo>
                <a:lnTo>
                  <a:pt x="1060" y="853"/>
                </a:lnTo>
                <a:lnTo>
                  <a:pt x="1093" y="859"/>
                </a:lnTo>
                <a:lnTo>
                  <a:pt x="1098" y="871"/>
                </a:lnTo>
                <a:lnTo>
                  <a:pt x="1121" y="879"/>
                </a:lnTo>
                <a:lnTo>
                  <a:pt x="1146" y="886"/>
                </a:lnTo>
                <a:lnTo>
                  <a:pt x="1158" y="869"/>
                </a:lnTo>
                <a:lnTo>
                  <a:pt x="1142" y="845"/>
                </a:lnTo>
                <a:lnTo>
                  <a:pt x="1147" y="808"/>
                </a:lnTo>
                <a:lnTo>
                  <a:pt x="1174" y="820"/>
                </a:lnTo>
                <a:lnTo>
                  <a:pt x="1202" y="830"/>
                </a:lnTo>
                <a:lnTo>
                  <a:pt x="1213" y="851"/>
                </a:lnTo>
                <a:lnTo>
                  <a:pt x="1238" y="873"/>
                </a:lnTo>
                <a:lnTo>
                  <a:pt x="1265" y="863"/>
                </a:lnTo>
                <a:lnTo>
                  <a:pt x="1288" y="871"/>
                </a:lnTo>
                <a:lnTo>
                  <a:pt x="1310" y="881"/>
                </a:lnTo>
                <a:lnTo>
                  <a:pt x="1319" y="892"/>
                </a:lnTo>
                <a:lnTo>
                  <a:pt x="1352" y="908"/>
                </a:lnTo>
                <a:lnTo>
                  <a:pt x="1371" y="902"/>
                </a:lnTo>
                <a:lnTo>
                  <a:pt x="1389" y="896"/>
                </a:lnTo>
                <a:lnTo>
                  <a:pt x="1407" y="871"/>
                </a:lnTo>
                <a:lnTo>
                  <a:pt x="1437" y="883"/>
                </a:lnTo>
                <a:lnTo>
                  <a:pt x="1452" y="884"/>
                </a:lnTo>
                <a:lnTo>
                  <a:pt x="1475" y="894"/>
                </a:lnTo>
                <a:lnTo>
                  <a:pt x="1488" y="871"/>
                </a:lnTo>
                <a:lnTo>
                  <a:pt x="1482" y="845"/>
                </a:lnTo>
                <a:lnTo>
                  <a:pt x="1482" y="802"/>
                </a:lnTo>
                <a:lnTo>
                  <a:pt x="1470" y="788"/>
                </a:lnTo>
                <a:lnTo>
                  <a:pt x="1462" y="782"/>
                </a:lnTo>
                <a:lnTo>
                  <a:pt x="1474" y="765"/>
                </a:lnTo>
                <a:lnTo>
                  <a:pt x="1494" y="763"/>
                </a:lnTo>
                <a:lnTo>
                  <a:pt x="1514" y="761"/>
                </a:lnTo>
                <a:lnTo>
                  <a:pt x="1555" y="784"/>
                </a:lnTo>
                <a:lnTo>
                  <a:pt x="1571" y="808"/>
                </a:lnTo>
                <a:lnTo>
                  <a:pt x="1588" y="833"/>
                </a:lnTo>
                <a:lnTo>
                  <a:pt x="1604" y="857"/>
                </a:lnTo>
                <a:lnTo>
                  <a:pt x="1621" y="883"/>
                </a:lnTo>
                <a:lnTo>
                  <a:pt x="1639" y="896"/>
                </a:lnTo>
                <a:lnTo>
                  <a:pt x="1667" y="910"/>
                </a:lnTo>
                <a:lnTo>
                  <a:pt x="1684" y="922"/>
                </a:lnTo>
                <a:lnTo>
                  <a:pt x="1705" y="961"/>
                </a:lnTo>
                <a:lnTo>
                  <a:pt x="1729" y="955"/>
                </a:lnTo>
                <a:lnTo>
                  <a:pt x="1754" y="939"/>
                </a:lnTo>
                <a:lnTo>
                  <a:pt x="1763" y="971"/>
                </a:lnTo>
                <a:lnTo>
                  <a:pt x="1766" y="1012"/>
                </a:lnTo>
                <a:lnTo>
                  <a:pt x="1770" y="1055"/>
                </a:lnTo>
                <a:lnTo>
                  <a:pt x="1749" y="1049"/>
                </a:lnTo>
                <a:lnTo>
                  <a:pt x="1746" y="1067"/>
                </a:lnTo>
                <a:lnTo>
                  <a:pt x="1757" y="1100"/>
                </a:lnTo>
                <a:lnTo>
                  <a:pt x="1768" y="1132"/>
                </a:lnTo>
                <a:lnTo>
                  <a:pt x="1761" y="1139"/>
                </a:lnTo>
                <a:lnTo>
                  <a:pt x="1765" y="1149"/>
                </a:lnTo>
                <a:lnTo>
                  <a:pt x="1769" y="1153"/>
                </a:lnTo>
                <a:lnTo>
                  <a:pt x="1765" y="1143"/>
                </a:lnTo>
                <a:lnTo>
                  <a:pt x="1769" y="1143"/>
                </a:lnTo>
                <a:lnTo>
                  <a:pt x="1777" y="1122"/>
                </a:lnTo>
                <a:lnTo>
                  <a:pt x="1782" y="1118"/>
                </a:lnTo>
                <a:lnTo>
                  <a:pt x="1789" y="1134"/>
                </a:lnTo>
                <a:lnTo>
                  <a:pt x="1800" y="1136"/>
                </a:lnTo>
                <a:lnTo>
                  <a:pt x="1818" y="1124"/>
                </a:lnTo>
                <a:lnTo>
                  <a:pt x="1825" y="1098"/>
                </a:lnTo>
                <a:lnTo>
                  <a:pt x="1830" y="1075"/>
                </a:lnTo>
                <a:lnTo>
                  <a:pt x="1834" y="1039"/>
                </a:lnTo>
                <a:lnTo>
                  <a:pt x="1835" y="1006"/>
                </a:lnTo>
                <a:lnTo>
                  <a:pt x="1837" y="973"/>
                </a:lnTo>
                <a:lnTo>
                  <a:pt x="1838" y="939"/>
                </a:lnTo>
                <a:lnTo>
                  <a:pt x="1830" y="910"/>
                </a:lnTo>
                <a:lnTo>
                  <a:pt x="1823" y="881"/>
                </a:lnTo>
                <a:lnTo>
                  <a:pt x="1813" y="861"/>
                </a:lnTo>
                <a:lnTo>
                  <a:pt x="1808" y="837"/>
                </a:lnTo>
                <a:lnTo>
                  <a:pt x="1803" y="814"/>
                </a:lnTo>
                <a:lnTo>
                  <a:pt x="1792" y="790"/>
                </a:lnTo>
                <a:lnTo>
                  <a:pt x="1774" y="771"/>
                </a:lnTo>
                <a:lnTo>
                  <a:pt x="1784" y="773"/>
                </a:lnTo>
                <a:lnTo>
                  <a:pt x="1743" y="733"/>
                </a:lnTo>
                <a:lnTo>
                  <a:pt x="1723" y="730"/>
                </a:lnTo>
                <a:lnTo>
                  <a:pt x="1729" y="745"/>
                </a:lnTo>
                <a:lnTo>
                  <a:pt x="1715" y="757"/>
                </a:lnTo>
                <a:lnTo>
                  <a:pt x="1716" y="743"/>
                </a:lnTo>
                <a:lnTo>
                  <a:pt x="1707" y="739"/>
                </a:lnTo>
                <a:lnTo>
                  <a:pt x="1705" y="745"/>
                </a:lnTo>
                <a:lnTo>
                  <a:pt x="1691" y="722"/>
                </a:lnTo>
                <a:lnTo>
                  <a:pt x="1665" y="716"/>
                </a:lnTo>
                <a:lnTo>
                  <a:pt x="1671" y="684"/>
                </a:lnTo>
                <a:lnTo>
                  <a:pt x="1676" y="655"/>
                </a:lnTo>
                <a:lnTo>
                  <a:pt x="1682" y="633"/>
                </a:lnTo>
                <a:lnTo>
                  <a:pt x="1686" y="612"/>
                </a:lnTo>
                <a:lnTo>
                  <a:pt x="1683" y="596"/>
                </a:lnTo>
                <a:lnTo>
                  <a:pt x="1688" y="567"/>
                </a:lnTo>
                <a:lnTo>
                  <a:pt x="1708" y="561"/>
                </a:lnTo>
                <a:lnTo>
                  <a:pt x="1727" y="557"/>
                </a:lnTo>
                <a:lnTo>
                  <a:pt x="1732" y="557"/>
                </a:lnTo>
                <a:lnTo>
                  <a:pt x="1740" y="563"/>
                </a:lnTo>
                <a:lnTo>
                  <a:pt x="1742" y="557"/>
                </a:lnTo>
                <a:lnTo>
                  <a:pt x="1780" y="561"/>
                </a:lnTo>
                <a:lnTo>
                  <a:pt x="1780" y="555"/>
                </a:lnTo>
                <a:lnTo>
                  <a:pt x="1777" y="549"/>
                </a:lnTo>
                <a:lnTo>
                  <a:pt x="1805" y="551"/>
                </a:lnTo>
                <a:lnTo>
                  <a:pt x="1828" y="561"/>
                </a:lnTo>
                <a:lnTo>
                  <a:pt x="1820" y="565"/>
                </a:lnTo>
                <a:lnTo>
                  <a:pt x="1826" y="577"/>
                </a:lnTo>
                <a:lnTo>
                  <a:pt x="1841" y="573"/>
                </a:lnTo>
                <a:lnTo>
                  <a:pt x="1854" y="565"/>
                </a:lnTo>
                <a:lnTo>
                  <a:pt x="1876" y="565"/>
                </a:lnTo>
                <a:lnTo>
                  <a:pt x="1871" y="557"/>
                </a:lnTo>
                <a:lnTo>
                  <a:pt x="1857" y="555"/>
                </a:lnTo>
                <a:lnTo>
                  <a:pt x="1850" y="545"/>
                </a:lnTo>
                <a:lnTo>
                  <a:pt x="1850" y="514"/>
                </a:lnTo>
                <a:lnTo>
                  <a:pt x="1849" y="480"/>
                </a:lnTo>
                <a:lnTo>
                  <a:pt x="1880" y="478"/>
                </a:lnTo>
                <a:lnTo>
                  <a:pt x="1888" y="475"/>
                </a:lnTo>
                <a:lnTo>
                  <a:pt x="1904" y="506"/>
                </a:lnTo>
                <a:lnTo>
                  <a:pt x="1906" y="502"/>
                </a:lnTo>
                <a:lnTo>
                  <a:pt x="1916" y="518"/>
                </a:lnTo>
                <a:lnTo>
                  <a:pt x="1925" y="484"/>
                </a:lnTo>
                <a:lnTo>
                  <a:pt x="1934" y="484"/>
                </a:lnTo>
                <a:lnTo>
                  <a:pt x="1918" y="457"/>
                </a:lnTo>
                <a:lnTo>
                  <a:pt x="1922" y="451"/>
                </a:lnTo>
                <a:lnTo>
                  <a:pt x="1947" y="455"/>
                </a:lnTo>
                <a:lnTo>
                  <a:pt x="1951" y="461"/>
                </a:lnTo>
                <a:lnTo>
                  <a:pt x="1936" y="459"/>
                </a:lnTo>
                <a:lnTo>
                  <a:pt x="1948" y="482"/>
                </a:lnTo>
                <a:lnTo>
                  <a:pt x="1961" y="506"/>
                </a:lnTo>
                <a:lnTo>
                  <a:pt x="1952" y="518"/>
                </a:lnTo>
                <a:lnTo>
                  <a:pt x="1949" y="543"/>
                </a:lnTo>
                <a:lnTo>
                  <a:pt x="1945" y="569"/>
                </a:lnTo>
                <a:lnTo>
                  <a:pt x="1943" y="602"/>
                </a:lnTo>
                <a:lnTo>
                  <a:pt x="1929" y="610"/>
                </a:lnTo>
                <a:lnTo>
                  <a:pt x="1935" y="620"/>
                </a:lnTo>
                <a:lnTo>
                  <a:pt x="1937" y="643"/>
                </a:lnTo>
                <a:lnTo>
                  <a:pt x="1951" y="673"/>
                </a:lnTo>
                <a:lnTo>
                  <a:pt x="1964" y="700"/>
                </a:lnTo>
                <a:lnTo>
                  <a:pt x="1987" y="737"/>
                </a:lnTo>
                <a:lnTo>
                  <a:pt x="2011" y="773"/>
                </a:lnTo>
                <a:lnTo>
                  <a:pt x="2035" y="808"/>
                </a:lnTo>
                <a:lnTo>
                  <a:pt x="2059" y="845"/>
                </a:lnTo>
                <a:lnTo>
                  <a:pt x="2065" y="822"/>
                </a:lnTo>
                <a:lnTo>
                  <a:pt x="2051" y="775"/>
                </a:lnTo>
                <a:lnTo>
                  <a:pt x="2056" y="769"/>
                </a:lnTo>
                <a:lnTo>
                  <a:pt x="2069" y="771"/>
                </a:lnTo>
                <a:lnTo>
                  <a:pt x="2065" y="765"/>
                </a:lnTo>
                <a:lnTo>
                  <a:pt x="2051" y="731"/>
                </a:lnTo>
                <a:lnTo>
                  <a:pt x="2070" y="718"/>
                </a:lnTo>
                <a:lnTo>
                  <a:pt x="2045" y="680"/>
                </a:lnTo>
                <a:lnTo>
                  <a:pt x="2044" y="663"/>
                </a:lnTo>
                <a:lnTo>
                  <a:pt x="2047" y="657"/>
                </a:lnTo>
                <a:lnTo>
                  <a:pt x="2045" y="663"/>
                </a:lnTo>
                <a:lnTo>
                  <a:pt x="2056" y="671"/>
                </a:lnTo>
                <a:lnTo>
                  <a:pt x="2044" y="647"/>
                </a:lnTo>
                <a:lnTo>
                  <a:pt x="2037" y="645"/>
                </a:lnTo>
                <a:lnTo>
                  <a:pt x="2020" y="610"/>
                </a:lnTo>
                <a:lnTo>
                  <a:pt x="2011" y="612"/>
                </a:lnTo>
                <a:lnTo>
                  <a:pt x="1997" y="602"/>
                </a:lnTo>
                <a:lnTo>
                  <a:pt x="1989" y="565"/>
                </a:lnTo>
                <a:lnTo>
                  <a:pt x="1980" y="543"/>
                </a:lnTo>
                <a:lnTo>
                  <a:pt x="1990" y="535"/>
                </a:lnTo>
                <a:lnTo>
                  <a:pt x="2002" y="543"/>
                </a:lnTo>
                <a:lnTo>
                  <a:pt x="1999" y="533"/>
                </a:lnTo>
                <a:lnTo>
                  <a:pt x="2007" y="520"/>
                </a:lnTo>
                <a:lnTo>
                  <a:pt x="2020" y="543"/>
                </a:lnTo>
                <a:lnTo>
                  <a:pt x="2021" y="528"/>
                </a:lnTo>
                <a:lnTo>
                  <a:pt x="2047" y="518"/>
                </a:lnTo>
                <a:lnTo>
                  <a:pt x="2073" y="535"/>
                </a:lnTo>
                <a:lnTo>
                  <a:pt x="2073" y="528"/>
                </a:lnTo>
                <a:lnTo>
                  <a:pt x="2081" y="504"/>
                </a:lnTo>
                <a:lnTo>
                  <a:pt x="2082" y="500"/>
                </a:lnTo>
                <a:lnTo>
                  <a:pt x="2081" y="492"/>
                </a:lnTo>
                <a:lnTo>
                  <a:pt x="2083" y="486"/>
                </a:lnTo>
                <a:lnTo>
                  <a:pt x="2098" y="471"/>
                </a:lnTo>
                <a:lnTo>
                  <a:pt x="2113" y="453"/>
                </a:lnTo>
                <a:lnTo>
                  <a:pt x="2105" y="449"/>
                </a:lnTo>
                <a:lnTo>
                  <a:pt x="2109" y="447"/>
                </a:lnTo>
                <a:lnTo>
                  <a:pt x="2142" y="459"/>
                </a:lnTo>
                <a:lnTo>
                  <a:pt x="2144" y="453"/>
                </a:lnTo>
                <a:lnTo>
                  <a:pt x="2129" y="437"/>
                </a:lnTo>
                <a:lnTo>
                  <a:pt x="2114" y="424"/>
                </a:lnTo>
                <a:lnTo>
                  <a:pt x="2105" y="420"/>
                </a:lnTo>
                <a:lnTo>
                  <a:pt x="2081" y="392"/>
                </a:lnTo>
                <a:lnTo>
                  <a:pt x="2078" y="398"/>
                </a:lnTo>
                <a:lnTo>
                  <a:pt x="2062" y="380"/>
                </a:lnTo>
                <a:lnTo>
                  <a:pt x="2072" y="384"/>
                </a:lnTo>
                <a:lnTo>
                  <a:pt x="2087" y="378"/>
                </a:lnTo>
                <a:lnTo>
                  <a:pt x="2062" y="347"/>
                </a:lnTo>
                <a:lnTo>
                  <a:pt x="2035" y="314"/>
                </a:lnTo>
                <a:lnTo>
                  <a:pt x="2009" y="280"/>
                </a:lnTo>
                <a:lnTo>
                  <a:pt x="1983" y="249"/>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883" name="Freeform 371"/>
          <p:cNvSpPr>
            <a:spLocks/>
          </p:cNvSpPr>
          <p:nvPr/>
        </p:nvSpPr>
        <p:spPr bwMode="auto">
          <a:xfrm>
            <a:off x="1397001" y="2635250"/>
            <a:ext cx="283633" cy="115888"/>
          </a:xfrm>
          <a:custGeom>
            <a:avLst/>
            <a:gdLst>
              <a:gd name="T0" fmla="*/ 155 w 155"/>
              <a:gd name="T1" fmla="*/ 88 h 147"/>
              <a:gd name="T2" fmla="*/ 151 w 155"/>
              <a:gd name="T3" fmla="*/ 76 h 147"/>
              <a:gd name="T4" fmla="*/ 143 w 155"/>
              <a:gd name="T5" fmla="*/ 61 h 147"/>
              <a:gd name="T6" fmla="*/ 134 w 155"/>
              <a:gd name="T7" fmla="*/ 59 h 147"/>
              <a:gd name="T8" fmla="*/ 135 w 155"/>
              <a:gd name="T9" fmla="*/ 63 h 147"/>
              <a:gd name="T10" fmla="*/ 131 w 155"/>
              <a:gd name="T11" fmla="*/ 59 h 147"/>
              <a:gd name="T12" fmla="*/ 116 w 155"/>
              <a:gd name="T13" fmla="*/ 61 h 147"/>
              <a:gd name="T14" fmla="*/ 107 w 155"/>
              <a:gd name="T15" fmla="*/ 74 h 147"/>
              <a:gd name="T16" fmla="*/ 105 w 155"/>
              <a:gd name="T17" fmla="*/ 80 h 147"/>
              <a:gd name="T18" fmla="*/ 99 w 155"/>
              <a:gd name="T19" fmla="*/ 80 h 147"/>
              <a:gd name="T20" fmla="*/ 104 w 155"/>
              <a:gd name="T21" fmla="*/ 69 h 147"/>
              <a:gd name="T22" fmla="*/ 115 w 155"/>
              <a:gd name="T23" fmla="*/ 49 h 147"/>
              <a:gd name="T24" fmla="*/ 115 w 155"/>
              <a:gd name="T25" fmla="*/ 31 h 147"/>
              <a:gd name="T26" fmla="*/ 103 w 155"/>
              <a:gd name="T27" fmla="*/ 12 h 147"/>
              <a:gd name="T28" fmla="*/ 103 w 155"/>
              <a:gd name="T29" fmla="*/ 18 h 147"/>
              <a:gd name="T30" fmla="*/ 94 w 155"/>
              <a:gd name="T31" fmla="*/ 0 h 147"/>
              <a:gd name="T32" fmla="*/ 71 w 155"/>
              <a:gd name="T33" fmla="*/ 29 h 147"/>
              <a:gd name="T34" fmla="*/ 47 w 155"/>
              <a:gd name="T35" fmla="*/ 57 h 147"/>
              <a:gd name="T36" fmla="*/ 24 w 155"/>
              <a:gd name="T37" fmla="*/ 86 h 147"/>
              <a:gd name="T38" fmla="*/ 0 w 155"/>
              <a:gd name="T39" fmla="*/ 114 h 147"/>
              <a:gd name="T40" fmla="*/ 12 w 155"/>
              <a:gd name="T41" fmla="*/ 98 h 147"/>
              <a:gd name="T42" fmla="*/ 22 w 155"/>
              <a:gd name="T43" fmla="*/ 88 h 147"/>
              <a:gd name="T44" fmla="*/ 29 w 155"/>
              <a:gd name="T45" fmla="*/ 84 h 147"/>
              <a:gd name="T46" fmla="*/ 36 w 155"/>
              <a:gd name="T47" fmla="*/ 78 h 147"/>
              <a:gd name="T48" fmla="*/ 36 w 155"/>
              <a:gd name="T49" fmla="*/ 84 h 147"/>
              <a:gd name="T50" fmla="*/ 40 w 155"/>
              <a:gd name="T51" fmla="*/ 84 h 147"/>
              <a:gd name="T52" fmla="*/ 26 w 155"/>
              <a:gd name="T53" fmla="*/ 94 h 147"/>
              <a:gd name="T54" fmla="*/ 25 w 155"/>
              <a:gd name="T55" fmla="*/ 108 h 147"/>
              <a:gd name="T56" fmla="*/ 54 w 155"/>
              <a:gd name="T57" fmla="*/ 108 h 147"/>
              <a:gd name="T58" fmla="*/ 45 w 155"/>
              <a:gd name="T59" fmla="*/ 129 h 147"/>
              <a:gd name="T60" fmla="*/ 57 w 155"/>
              <a:gd name="T61" fmla="*/ 137 h 147"/>
              <a:gd name="T62" fmla="*/ 66 w 155"/>
              <a:gd name="T63" fmla="*/ 139 h 147"/>
              <a:gd name="T64" fmla="*/ 62 w 155"/>
              <a:gd name="T65" fmla="*/ 147 h 147"/>
              <a:gd name="T66" fmla="*/ 72 w 155"/>
              <a:gd name="T67" fmla="*/ 141 h 147"/>
              <a:gd name="T68" fmla="*/ 79 w 155"/>
              <a:gd name="T69" fmla="*/ 137 h 147"/>
              <a:gd name="T70" fmla="*/ 78 w 155"/>
              <a:gd name="T71" fmla="*/ 131 h 147"/>
              <a:gd name="T72" fmla="*/ 98 w 155"/>
              <a:gd name="T73" fmla="*/ 116 h 147"/>
              <a:gd name="T74" fmla="*/ 104 w 155"/>
              <a:gd name="T75" fmla="*/ 108 h 147"/>
              <a:gd name="T76" fmla="*/ 107 w 155"/>
              <a:gd name="T77" fmla="*/ 100 h 147"/>
              <a:gd name="T78" fmla="*/ 108 w 155"/>
              <a:gd name="T79" fmla="*/ 108 h 147"/>
              <a:gd name="T80" fmla="*/ 119 w 155"/>
              <a:gd name="T81" fmla="*/ 106 h 147"/>
              <a:gd name="T82" fmla="*/ 124 w 155"/>
              <a:gd name="T83" fmla="*/ 100 h 147"/>
              <a:gd name="T84" fmla="*/ 135 w 155"/>
              <a:gd name="T85" fmla="*/ 100 h 147"/>
              <a:gd name="T86" fmla="*/ 155 w 155"/>
              <a:gd name="T87" fmla="*/ 88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5"/>
              <a:gd name="T133" fmla="*/ 0 h 147"/>
              <a:gd name="T134" fmla="*/ 155 w 155"/>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5" h="147">
                <a:moveTo>
                  <a:pt x="155" y="88"/>
                </a:moveTo>
                <a:lnTo>
                  <a:pt x="151" y="76"/>
                </a:lnTo>
                <a:lnTo>
                  <a:pt x="143" y="61"/>
                </a:lnTo>
                <a:lnTo>
                  <a:pt x="134" y="59"/>
                </a:lnTo>
                <a:lnTo>
                  <a:pt x="135" y="63"/>
                </a:lnTo>
                <a:lnTo>
                  <a:pt x="131" y="59"/>
                </a:lnTo>
                <a:lnTo>
                  <a:pt x="116" y="61"/>
                </a:lnTo>
                <a:lnTo>
                  <a:pt x="107" y="74"/>
                </a:lnTo>
                <a:lnTo>
                  <a:pt x="105" y="80"/>
                </a:lnTo>
                <a:lnTo>
                  <a:pt x="99" y="80"/>
                </a:lnTo>
                <a:lnTo>
                  <a:pt x="104" y="69"/>
                </a:lnTo>
                <a:lnTo>
                  <a:pt x="115" y="49"/>
                </a:lnTo>
                <a:lnTo>
                  <a:pt x="115" y="31"/>
                </a:lnTo>
                <a:lnTo>
                  <a:pt x="103" y="12"/>
                </a:lnTo>
                <a:lnTo>
                  <a:pt x="103" y="18"/>
                </a:lnTo>
                <a:lnTo>
                  <a:pt x="94" y="0"/>
                </a:lnTo>
                <a:lnTo>
                  <a:pt x="71" y="29"/>
                </a:lnTo>
                <a:lnTo>
                  <a:pt x="47" y="57"/>
                </a:lnTo>
                <a:lnTo>
                  <a:pt x="24" y="86"/>
                </a:lnTo>
                <a:lnTo>
                  <a:pt x="0" y="114"/>
                </a:lnTo>
                <a:lnTo>
                  <a:pt x="12" y="98"/>
                </a:lnTo>
                <a:lnTo>
                  <a:pt x="22" y="88"/>
                </a:lnTo>
                <a:lnTo>
                  <a:pt x="29" y="84"/>
                </a:lnTo>
                <a:lnTo>
                  <a:pt x="36" y="78"/>
                </a:lnTo>
                <a:lnTo>
                  <a:pt x="36" y="84"/>
                </a:lnTo>
                <a:lnTo>
                  <a:pt x="40" y="84"/>
                </a:lnTo>
                <a:lnTo>
                  <a:pt x="26" y="94"/>
                </a:lnTo>
                <a:lnTo>
                  <a:pt x="25" y="108"/>
                </a:lnTo>
                <a:lnTo>
                  <a:pt x="54" y="108"/>
                </a:lnTo>
                <a:lnTo>
                  <a:pt x="45" y="129"/>
                </a:lnTo>
                <a:lnTo>
                  <a:pt x="57" y="137"/>
                </a:lnTo>
                <a:lnTo>
                  <a:pt x="66" y="139"/>
                </a:lnTo>
                <a:lnTo>
                  <a:pt x="62" y="147"/>
                </a:lnTo>
                <a:lnTo>
                  <a:pt x="72" y="141"/>
                </a:lnTo>
                <a:lnTo>
                  <a:pt x="79" y="137"/>
                </a:lnTo>
                <a:lnTo>
                  <a:pt x="78" y="131"/>
                </a:lnTo>
                <a:lnTo>
                  <a:pt x="98" y="116"/>
                </a:lnTo>
                <a:lnTo>
                  <a:pt x="104" y="108"/>
                </a:lnTo>
                <a:lnTo>
                  <a:pt x="107" y="100"/>
                </a:lnTo>
                <a:lnTo>
                  <a:pt x="108" y="108"/>
                </a:lnTo>
                <a:lnTo>
                  <a:pt x="119" y="106"/>
                </a:lnTo>
                <a:lnTo>
                  <a:pt x="124" y="100"/>
                </a:lnTo>
                <a:lnTo>
                  <a:pt x="135" y="100"/>
                </a:lnTo>
                <a:lnTo>
                  <a:pt x="155" y="8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84" name="Freeform 372"/>
          <p:cNvSpPr>
            <a:spLocks/>
          </p:cNvSpPr>
          <p:nvPr/>
        </p:nvSpPr>
        <p:spPr bwMode="auto">
          <a:xfrm>
            <a:off x="9814985" y="3001964"/>
            <a:ext cx="273049" cy="225425"/>
          </a:xfrm>
          <a:custGeom>
            <a:avLst/>
            <a:gdLst>
              <a:gd name="T0" fmla="*/ 133 w 150"/>
              <a:gd name="T1" fmla="*/ 202 h 294"/>
              <a:gd name="T2" fmla="*/ 113 w 150"/>
              <a:gd name="T3" fmla="*/ 170 h 294"/>
              <a:gd name="T4" fmla="*/ 93 w 150"/>
              <a:gd name="T5" fmla="*/ 141 h 294"/>
              <a:gd name="T6" fmla="*/ 72 w 150"/>
              <a:gd name="T7" fmla="*/ 109 h 294"/>
              <a:gd name="T8" fmla="*/ 51 w 150"/>
              <a:gd name="T9" fmla="*/ 80 h 294"/>
              <a:gd name="T10" fmla="*/ 47 w 150"/>
              <a:gd name="T11" fmla="*/ 68 h 294"/>
              <a:gd name="T12" fmla="*/ 26 w 150"/>
              <a:gd name="T13" fmla="*/ 33 h 294"/>
              <a:gd name="T14" fmla="*/ 5 w 150"/>
              <a:gd name="T15" fmla="*/ 0 h 294"/>
              <a:gd name="T16" fmla="*/ 0 w 150"/>
              <a:gd name="T17" fmla="*/ 4 h 294"/>
              <a:gd name="T18" fmla="*/ 17 w 150"/>
              <a:gd name="T19" fmla="*/ 23 h 294"/>
              <a:gd name="T20" fmla="*/ 16 w 150"/>
              <a:gd name="T21" fmla="*/ 35 h 294"/>
              <a:gd name="T22" fmla="*/ 9 w 150"/>
              <a:gd name="T23" fmla="*/ 37 h 294"/>
              <a:gd name="T24" fmla="*/ 25 w 150"/>
              <a:gd name="T25" fmla="*/ 68 h 294"/>
              <a:gd name="T26" fmla="*/ 41 w 150"/>
              <a:gd name="T27" fmla="*/ 100 h 294"/>
              <a:gd name="T28" fmla="*/ 58 w 150"/>
              <a:gd name="T29" fmla="*/ 127 h 294"/>
              <a:gd name="T30" fmla="*/ 72 w 150"/>
              <a:gd name="T31" fmla="*/ 162 h 294"/>
              <a:gd name="T32" fmla="*/ 85 w 150"/>
              <a:gd name="T33" fmla="*/ 198 h 294"/>
              <a:gd name="T34" fmla="*/ 99 w 150"/>
              <a:gd name="T35" fmla="*/ 227 h 294"/>
              <a:gd name="T36" fmla="*/ 113 w 150"/>
              <a:gd name="T37" fmla="*/ 257 h 294"/>
              <a:gd name="T38" fmla="*/ 126 w 150"/>
              <a:gd name="T39" fmla="*/ 294 h 294"/>
              <a:gd name="T40" fmla="*/ 129 w 150"/>
              <a:gd name="T41" fmla="*/ 294 h 294"/>
              <a:gd name="T42" fmla="*/ 127 w 150"/>
              <a:gd name="T43" fmla="*/ 268 h 294"/>
              <a:gd name="T44" fmla="*/ 143 w 150"/>
              <a:gd name="T45" fmla="*/ 282 h 294"/>
              <a:gd name="T46" fmla="*/ 150 w 150"/>
              <a:gd name="T47" fmla="*/ 294 h 294"/>
              <a:gd name="T48" fmla="*/ 137 w 150"/>
              <a:gd name="T49" fmla="*/ 266 h 294"/>
              <a:gd name="T50" fmla="*/ 106 w 150"/>
              <a:gd name="T51" fmla="*/ 223 h 294"/>
              <a:gd name="T52" fmla="*/ 100 w 150"/>
              <a:gd name="T53" fmla="*/ 180 h 294"/>
              <a:gd name="T54" fmla="*/ 105 w 150"/>
              <a:gd name="T55" fmla="*/ 178 h 294"/>
              <a:gd name="T56" fmla="*/ 125 w 150"/>
              <a:gd name="T57" fmla="*/ 192 h 294"/>
              <a:gd name="T58" fmla="*/ 133 w 150"/>
              <a:gd name="T59" fmla="*/ 202 h 2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0"/>
              <a:gd name="T91" fmla="*/ 0 h 294"/>
              <a:gd name="T92" fmla="*/ 150 w 150"/>
              <a:gd name="T93" fmla="*/ 294 h 2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0" h="294">
                <a:moveTo>
                  <a:pt x="133" y="202"/>
                </a:moveTo>
                <a:lnTo>
                  <a:pt x="113" y="170"/>
                </a:lnTo>
                <a:lnTo>
                  <a:pt x="93" y="141"/>
                </a:lnTo>
                <a:lnTo>
                  <a:pt x="72" y="109"/>
                </a:lnTo>
                <a:lnTo>
                  <a:pt x="51" y="80"/>
                </a:lnTo>
                <a:lnTo>
                  <a:pt x="47" y="68"/>
                </a:lnTo>
                <a:lnTo>
                  <a:pt x="26" y="33"/>
                </a:lnTo>
                <a:lnTo>
                  <a:pt x="5" y="0"/>
                </a:lnTo>
                <a:lnTo>
                  <a:pt x="0" y="4"/>
                </a:lnTo>
                <a:lnTo>
                  <a:pt x="17" y="23"/>
                </a:lnTo>
                <a:lnTo>
                  <a:pt x="16" y="35"/>
                </a:lnTo>
                <a:lnTo>
                  <a:pt x="9" y="37"/>
                </a:lnTo>
                <a:lnTo>
                  <a:pt x="25" y="68"/>
                </a:lnTo>
                <a:lnTo>
                  <a:pt x="41" y="100"/>
                </a:lnTo>
                <a:lnTo>
                  <a:pt x="58" y="127"/>
                </a:lnTo>
                <a:lnTo>
                  <a:pt x="72" y="162"/>
                </a:lnTo>
                <a:lnTo>
                  <a:pt x="85" y="198"/>
                </a:lnTo>
                <a:lnTo>
                  <a:pt x="99" y="227"/>
                </a:lnTo>
                <a:lnTo>
                  <a:pt x="113" y="257"/>
                </a:lnTo>
                <a:lnTo>
                  <a:pt x="126" y="294"/>
                </a:lnTo>
                <a:lnTo>
                  <a:pt x="129" y="294"/>
                </a:lnTo>
                <a:lnTo>
                  <a:pt x="127" y="268"/>
                </a:lnTo>
                <a:lnTo>
                  <a:pt x="143" y="282"/>
                </a:lnTo>
                <a:lnTo>
                  <a:pt x="150" y="294"/>
                </a:lnTo>
                <a:lnTo>
                  <a:pt x="137" y="266"/>
                </a:lnTo>
                <a:lnTo>
                  <a:pt x="106" y="223"/>
                </a:lnTo>
                <a:lnTo>
                  <a:pt x="100" y="180"/>
                </a:lnTo>
                <a:lnTo>
                  <a:pt x="105" y="178"/>
                </a:lnTo>
                <a:lnTo>
                  <a:pt x="125" y="192"/>
                </a:lnTo>
                <a:lnTo>
                  <a:pt x="133" y="20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85" name="Freeform 373"/>
          <p:cNvSpPr>
            <a:spLocks/>
          </p:cNvSpPr>
          <p:nvPr/>
        </p:nvSpPr>
        <p:spPr bwMode="auto">
          <a:xfrm>
            <a:off x="7088718" y="2457451"/>
            <a:ext cx="283633" cy="79375"/>
          </a:xfrm>
          <a:custGeom>
            <a:avLst/>
            <a:gdLst>
              <a:gd name="T0" fmla="*/ 154 w 154"/>
              <a:gd name="T1" fmla="*/ 7 h 102"/>
              <a:gd name="T2" fmla="*/ 142 w 154"/>
              <a:gd name="T3" fmla="*/ 21 h 102"/>
              <a:gd name="T4" fmla="*/ 108 w 154"/>
              <a:gd name="T5" fmla="*/ 35 h 102"/>
              <a:gd name="T6" fmla="*/ 74 w 154"/>
              <a:gd name="T7" fmla="*/ 51 h 102"/>
              <a:gd name="T8" fmla="*/ 65 w 154"/>
              <a:gd name="T9" fmla="*/ 52 h 102"/>
              <a:gd name="T10" fmla="*/ 70 w 154"/>
              <a:gd name="T11" fmla="*/ 56 h 102"/>
              <a:gd name="T12" fmla="*/ 68 w 154"/>
              <a:gd name="T13" fmla="*/ 62 h 102"/>
              <a:gd name="T14" fmla="*/ 60 w 154"/>
              <a:gd name="T15" fmla="*/ 64 h 102"/>
              <a:gd name="T16" fmla="*/ 61 w 154"/>
              <a:gd name="T17" fmla="*/ 68 h 102"/>
              <a:gd name="T18" fmla="*/ 48 w 154"/>
              <a:gd name="T19" fmla="*/ 66 h 102"/>
              <a:gd name="T20" fmla="*/ 53 w 154"/>
              <a:gd name="T21" fmla="*/ 76 h 102"/>
              <a:gd name="T22" fmla="*/ 47 w 154"/>
              <a:gd name="T23" fmla="*/ 80 h 102"/>
              <a:gd name="T24" fmla="*/ 50 w 154"/>
              <a:gd name="T25" fmla="*/ 90 h 102"/>
              <a:gd name="T26" fmla="*/ 35 w 154"/>
              <a:gd name="T27" fmla="*/ 86 h 102"/>
              <a:gd name="T28" fmla="*/ 50 w 154"/>
              <a:gd name="T29" fmla="*/ 94 h 102"/>
              <a:gd name="T30" fmla="*/ 42 w 154"/>
              <a:gd name="T31" fmla="*/ 94 h 102"/>
              <a:gd name="T32" fmla="*/ 44 w 154"/>
              <a:gd name="T33" fmla="*/ 102 h 102"/>
              <a:gd name="T34" fmla="*/ 8 w 154"/>
              <a:gd name="T35" fmla="*/ 98 h 102"/>
              <a:gd name="T36" fmla="*/ 15 w 154"/>
              <a:gd name="T37" fmla="*/ 90 h 102"/>
              <a:gd name="T38" fmla="*/ 0 w 154"/>
              <a:gd name="T39" fmla="*/ 90 h 102"/>
              <a:gd name="T40" fmla="*/ 15 w 154"/>
              <a:gd name="T41" fmla="*/ 76 h 102"/>
              <a:gd name="T42" fmla="*/ 19 w 154"/>
              <a:gd name="T43" fmla="*/ 76 h 102"/>
              <a:gd name="T44" fmla="*/ 14 w 154"/>
              <a:gd name="T45" fmla="*/ 70 h 102"/>
              <a:gd name="T46" fmla="*/ 17 w 154"/>
              <a:gd name="T47" fmla="*/ 64 h 102"/>
              <a:gd name="T48" fmla="*/ 25 w 154"/>
              <a:gd name="T49" fmla="*/ 58 h 102"/>
              <a:gd name="T50" fmla="*/ 19 w 154"/>
              <a:gd name="T51" fmla="*/ 56 h 102"/>
              <a:gd name="T52" fmla="*/ 22 w 154"/>
              <a:gd name="T53" fmla="*/ 52 h 102"/>
              <a:gd name="T54" fmla="*/ 13 w 154"/>
              <a:gd name="T55" fmla="*/ 51 h 102"/>
              <a:gd name="T56" fmla="*/ 23 w 154"/>
              <a:gd name="T57" fmla="*/ 45 h 102"/>
              <a:gd name="T58" fmla="*/ 32 w 154"/>
              <a:gd name="T59" fmla="*/ 41 h 102"/>
              <a:gd name="T60" fmla="*/ 60 w 154"/>
              <a:gd name="T61" fmla="*/ 25 h 102"/>
              <a:gd name="T62" fmla="*/ 65 w 154"/>
              <a:gd name="T63" fmla="*/ 19 h 102"/>
              <a:gd name="T64" fmla="*/ 118 w 154"/>
              <a:gd name="T65" fmla="*/ 9 h 102"/>
              <a:gd name="T66" fmla="*/ 140 w 154"/>
              <a:gd name="T67" fmla="*/ 0 h 102"/>
              <a:gd name="T68" fmla="*/ 154 w 154"/>
              <a:gd name="T69" fmla="*/ 7 h 1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02"/>
              <a:gd name="T107" fmla="*/ 154 w 154"/>
              <a:gd name="T108" fmla="*/ 102 h 1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02">
                <a:moveTo>
                  <a:pt x="154" y="7"/>
                </a:moveTo>
                <a:lnTo>
                  <a:pt x="142" y="21"/>
                </a:lnTo>
                <a:lnTo>
                  <a:pt x="108" y="35"/>
                </a:lnTo>
                <a:lnTo>
                  <a:pt x="74" y="51"/>
                </a:lnTo>
                <a:lnTo>
                  <a:pt x="65" y="52"/>
                </a:lnTo>
                <a:lnTo>
                  <a:pt x="70" y="56"/>
                </a:lnTo>
                <a:lnTo>
                  <a:pt x="68" y="62"/>
                </a:lnTo>
                <a:lnTo>
                  <a:pt x="60" y="64"/>
                </a:lnTo>
                <a:lnTo>
                  <a:pt x="61" y="68"/>
                </a:lnTo>
                <a:lnTo>
                  <a:pt x="48" y="66"/>
                </a:lnTo>
                <a:lnTo>
                  <a:pt x="53" y="76"/>
                </a:lnTo>
                <a:lnTo>
                  <a:pt x="47" y="80"/>
                </a:lnTo>
                <a:lnTo>
                  <a:pt x="50" y="90"/>
                </a:lnTo>
                <a:lnTo>
                  <a:pt x="35" y="86"/>
                </a:lnTo>
                <a:lnTo>
                  <a:pt x="50" y="94"/>
                </a:lnTo>
                <a:lnTo>
                  <a:pt x="42" y="94"/>
                </a:lnTo>
                <a:lnTo>
                  <a:pt x="44" y="102"/>
                </a:lnTo>
                <a:lnTo>
                  <a:pt x="8" y="98"/>
                </a:lnTo>
                <a:lnTo>
                  <a:pt x="15" y="90"/>
                </a:lnTo>
                <a:lnTo>
                  <a:pt x="0" y="90"/>
                </a:lnTo>
                <a:lnTo>
                  <a:pt x="15" y="76"/>
                </a:lnTo>
                <a:lnTo>
                  <a:pt x="19" y="76"/>
                </a:lnTo>
                <a:lnTo>
                  <a:pt x="14" y="70"/>
                </a:lnTo>
                <a:lnTo>
                  <a:pt x="17" y="64"/>
                </a:lnTo>
                <a:lnTo>
                  <a:pt x="25" y="58"/>
                </a:lnTo>
                <a:lnTo>
                  <a:pt x="19" y="56"/>
                </a:lnTo>
                <a:lnTo>
                  <a:pt x="22" y="52"/>
                </a:lnTo>
                <a:lnTo>
                  <a:pt x="13" y="51"/>
                </a:lnTo>
                <a:lnTo>
                  <a:pt x="23" y="45"/>
                </a:lnTo>
                <a:lnTo>
                  <a:pt x="32" y="41"/>
                </a:lnTo>
                <a:lnTo>
                  <a:pt x="60" y="25"/>
                </a:lnTo>
                <a:lnTo>
                  <a:pt x="65" y="19"/>
                </a:lnTo>
                <a:lnTo>
                  <a:pt x="118" y="9"/>
                </a:lnTo>
                <a:lnTo>
                  <a:pt x="140" y="0"/>
                </a:lnTo>
                <a:lnTo>
                  <a:pt x="154" y="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86" name="Freeform 374"/>
          <p:cNvSpPr>
            <a:spLocks/>
          </p:cNvSpPr>
          <p:nvPr/>
        </p:nvSpPr>
        <p:spPr bwMode="auto">
          <a:xfrm>
            <a:off x="7067551" y="2536825"/>
            <a:ext cx="165100" cy="58738"/>
          </a:xfrm>
          <a:custGeom>
            <a:avLst/>
            <a:gdLst>
              <a:gd name="T0" fmla="*/ 90 w 90"/>
              <a:gd name="T1" fmla="*/ 76 h 78"/>
              <a:gd name="T2" fmla="*/ 57 w 90"/>
              <a:gd name="T3" fmla="*/ 51 h 78"/>
              <a:gd name="T4" fmla="*/ 47 w 90"/>
              <a:gd name="T5" fmla="*/ 21 h 78"/>
              <a:gd name="T6" fmla="*/ 47 w 90"/>
              <a:gd name="T7" fmla="*/ 15 h 78"/>
              <a:gd name="T8" fmla="*/ 48 w 90"/>
              <a:gd name="T9" fmla="*/ 11 h 78"/>
              <a:gd name="T10" fmla="*/ 51 w 90"/>
              <a:gd name="T11" fmla="*/ 1 h 78"/>
              <a:gd name="T12" fmla="*/ 17 w 90"/>
              <a:gd name="T13" fmla="*/ 0 h 78"/>
              <a:gd name="T14" fmla="*/ 13 w 90"/>
              <a:gd name="T15" fmla="*/ 9 h 78"/>
              <a:gd name="T16" fmla="*/ 7 w 90"/>
              <a:gd name="T17" fmla="*/ 19 h 78"/>
              <a:gd name="T18" fmla="*/ 13 w 90"/>
              <a:gd name="T19" fmla="*/ 23 h 78"/>
              <a:gd name="T20" fmla="*/ 6 w 90"/>
              <a:gd name="T21" fmla="*/ 37 h 78"/>
              <a:gd name="T22" fmla="*/ 0 w 90"/>
              <a:gd name="T23" fmla="*/ 41 h 78"/>
              <a:gd name="T24" fmla="*/ 8 w 90"/>
              <a:gd name="T25" fmla="*/ 54 h 78"/>
              <a:gd name="T26" fmla="*/ 19 w 90"/>
              <a:gd name="T27" fmla="*/ 54 h 78"/>
              <a:gd name="T28" fmla="*/ 27 w 90"/>
              <a:gd name="T29" fmla="*/ 54 h 78"/>
              <a:gd name="T30" fmla="*/ 34 w 90"/>
              <a:gd name="T31" fmla="*/ 56 h 78"/>
              <a:gd name="T32" fmla="*/ 39 w 90"/>
              <a:gd name="T33" fmla="*/ 66 h 78"/>
              <a:gd name="T34" fmla="*/ 38 w 90"/>
              <a:gd name="T35" fmla="*/ 70 h 78"/>
              <a:gd name="T36" fmla="*/ 50 w 90"/>
              <a:gd name="T37" fmla="*/ 74 h 78"/>
              <a:gd name="T38" fmla="*/ 60 w 90"/>
              <a:gd name="T39" fmla="*/ 76 h 78"/>
              <a:gd name="T40" fmla="*/ 73 w 90"/>
              <a:gd name="T41" fmla="*/ 78 h 78"/>
              <a:gd name="T42" fmla="*/ 84 w 90"/>
              <a:gd name="T43" fmla="*/ 78 h 78"/>
              <a:gd name="T44" fmla="*/ 90 w 90"/>
              <a:gd name="T45" fmla="*/ 76 h 7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
              <a:gd name="T70" fmla="*/ 0 h 78"/>
              <a:gd name="T71" fmla="*/ 90 w 90"/>
              <a:gd name="T72" fmla="*/ 78 h 7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 h="78">
                <a:moveTo>
                  <a:pt x="90" y="76"/>
                </a:moveTo>
                <a:lnTo>
                  <a:pt x="57" y="51"/>
                </a:lnTo>
                <a:lnTo>
                  <a:pt x="47" y="21"/>
                </a:lnTo>
                <a:lnTo>
                  <a:pt x="47" y="15"/>
                </a:lnTo>
                <a:lnTo>
                  <a:pt x="48" y="11"/>
                </a:lnTo>
                <a:lnTo>
                  <a:pt x="51" y="1"/>
                </a:lnTo>
                <a:lnTo>
                  <a:pt x="17" y="0"/>
                </a:lnTo>
                <a:lnTo>
                  <a:pt x="13" y="9"/>
                </a:lnTo>
                <a:lnTo>
                  <a:pt x="7" y="19"/>
                </a:lnTo>
                <a:lnTo>
                  <a:pt x="13" y="23"/>
                </a:lnTo>
                <a:lnTo>
                  <a:pt x="6" y="37"/>
                </a:lnTo>
                <a:lnTo>
                  <a:pt x="0" y="41"/>
                </a:lnTo>
                <a:lnTo>
                  <a:pt x="8" y="54"/>
                </a:lnTo>
                <a:lnTo>
                  <a:pt x="19" y="54"/>
                </a:lnTo>
                <a:lnTo>
                  <a:pt x="27" y="54"/>
                </a:lnTo>
                <a:lnTo>
                  <a:pt x="34" y="56"/>
                </a:lnTo>
                <a:lnTo>
                  <a:pt x="39" y="66"/>
                </a:lnTo>
                <a:lnTo>
                  <a:pt x="38" y="70"/>
                </a:lnTo>
                <a:lnTo>
                  <a:pt x="50" y="74"/>
                </a:lnTo>
                <a:lnTo>
                  <a:pt x="60" y="76"/>
                </a:lnTo>
                <a:lnTo>
                  <a:pt x="73" y="78"/>
                </a:lnTo>
                <a:lnTo>
                  <a:pt x="84" y="78"/>
                </a:lnTo>
                <a:lnTo>
                  <a:pt x="90" y="7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87" name="Freeform 375"/>
          <p:cNvSpPr>
            <a:spLocks/>
          </p:cNvSpPr>
          <p:nvPr/>
        </p:nvSpPr>
        <p:spPr bwMode="auto">
          <a:xfrm>
            <a:off x="8883651" y="2474913"/>
            <a:ext cx="194733" cy="30162"/>
          </a:xfrm>
          <a:custGeom>
            <a:avLst/>
            <a:gdLst>
              <a:gd name="T0" fmla="*/ 106 w 106"/>
              <a:gd name="T1" fmla="*/ 18 h 41"/>
              <a:gd name="T2" fmla="*/ 40 w 106"/>
              <a:gd name="T3" fmla="*/ 0 h 41"/>
              <a:gd name="T4" fmla="*/ 48 w 106"/>
              <a:gd name="T5" fmla="*/ 4 h 41"/>
              <a:gd name="T6" fmla="*/ 40 w 106"/>
              <a:gd name="T7" fmla="*/ 4 h 41"/>
              <a:gd name="T8" fmla="*/ 46 w 106"/>
              <a:gd name="T9" fmla="*/ 12 h 41"/>
              <a:gd name="T10" fmla="*/ 13 w 106"/>
              <a:gd name="T11" fmla="*/ 2 h 41"/>
              <a:gd name="T12" fmla="*/ 1 w 106"/>
              <a:gd name="T13" fmla="*/ 8 h 41"/>
              <a:gd name="T14" fmla="*/ 0 w 106"/>
              <a:gd name="T15" fmla="*/ 10 h 41"/>
              <a:gd name="T16" fmla="*/ 7 w 106"/>
              <a:gd name="T17" fmla="*/ 18 h 41"/>
              <a:gd name="T18" fmla="*/ 11 w 106"/>
              <a:gd name="T19" fmla="*/ 24 h 41"/>
              <a:gd name="T20" fmla="*/ 52 w 106"/>
              <a:gd name="T21" fmla="*/ 41 h 41"/>
              <a:gd name="T22" fmla="*/ 53 w 106"/>
              <a:gd name="T23" fmla="*/ 35 h 41"/>
              <a:gd name="T24" fmla="*/ 85 w 106"/>
              <a:gd name="T25" fmla="*/ 33 h 41"/>
              <a:gd name="T26" fmla="*/ 102 w 106"/>
              <a:gd name="T27" fmla="*/ 33 h 41"/>
              <a:gd name="T28" fmla="*/ 94 w 106"/>
              <a:gd name="T29" fmla="*/ 30 h 41"/>
              <a:gd name="T30" fmla="*/ 106 w 106"/>
              <a:gd name="T31" fmla="*/ 26 h 41"/>
              <a:gd name="T32" fmla="*/ 106 w 106"/>
              <a:gd name="T33" fmla="*/ 18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41"/>
              <a:gd name="T53" fmla="*/ 106 w 106"/>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41">
                <a:moveTo>
                  <a:pt x="106" y="18"/>
                </a:moveTo>
                <a:lnTo>
                  <a:pt x="40" y="0"/>
                </a:lnTo>
                <a:lnTo>
                  <a:pt x="48" y="4"/>
                </a:lnTo>
                <a:lnTo>
                  <a:pt x="40" y="4"/>
                </a:lnTo>
                <a:lnTo>
                  <a:pt x="46" y="12"/>
                </a:lnTo>
                <a:lnTo>
                  <a:pt x="13" y="2"/>
                </a:lnTo>
                <a:lnTo>
                  <a:pt x="1" y="8"/>
                </a:lnTo>
                <a:lnTo>
                  <a:pt x="0" y="10"/>
                </a:lnTo>
                <a:lnTo>
                  <a:pt x="7" y="18"/>
                </a:lnTo>
                <a:lnTo>
                  <a:pt x="11" y="24"/>
                </a:lnTo>
                <a:lnTo>
                  <a:pt x="52" y="41"/>
                </a:lnTo>
                <a:lnTo>
                  <a:pt x="53" y="35"/>
                </a:lnTo>
                <a:lnTo>
                  <a:pt x="85" y="33"/>
                </a:lnTo>
                <a:lnTo>
                  <a:pt x="102" y="33"/>
                </a:lnTo>
                <a:lnTo>
                  <a:pt x="94" y="30"/>
                </a:lnTo>
                <a:lnTo>
                  <a:pt x="106" y="26"/>
                </a:lnTo>
                <a:lnTo>
                  <a:pt x="106" y="1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88" name="Freeform 376"/>
          <p:cNvSpPr>
            <a:spLocks/>
          </p:cNvSpPr>
          <p:nvPr/>
        </p:nvSpPr>
        <p:spPr bwMode="auto">
          <a:xfrm>
            <a:off x="7806267" y="2392364"/>
            <a:ext cx="150284" cy="26987"/>
          </a:xfrm>
          <a:custGeom>
            <a:avLst/>
            <a:gdLst>
              <a:gd name="T0" fmla="*/ 71 w 82"/>
              <a:gd name="T1" fmla="*/ 10 h 35"/>
              <a:gd name="T2" fmla="*/ 50 w 82"/>
              <a:gd name="T3" fmla="*/ 4 h 35"/>
              <a:gd name="T4" fmla="*/ 41 w 82"/>
              <a:gd name="T5" fmla="*/ 8 h 35"/>
              <a:gd name="T6" fmla="*/ 34 w 82"/>
              <a:gd name="T7" fmla="*/ 0 h 35"/>
              <a:gd name="T8" fmla="*/ 4 w 82"/>
              <a:gd name="T9" fmla="*/ 6 h 35"/>
              <a:gd name="T10" fmla="*/ 0 w 82"/>
              <a:gd name="T11" fmla="*/ 16 h 35"/>
              <a:gd name="T12" fmla="*/ 11 w 82"/>
              <a:gd name="T13" fmla="*/ 18 h 35"/>
              <a:gd name="T14" fmla="*/ 27 w 82"/>
              <a:gd name="T15" fmla="*/ 30 h 35"/>
              <a:gd name="T16" fmla="*/ 82 w 82"/>
              <a:gd name="T17" fmla="*/ 35 h 35"/>
              <a:gd name="T18" fmla="*/ 76 w 82"/>
              <a:gd name="T19" fmla="*/ 26 h 35"/>
              <a:gd name="T20" fmla="*/ 71 w 82"/>
              <a:gd name="T21" fmla="*/ 1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35"/>
              <a:gd name="T35" fmla="*/ 82 w 82"/>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35">
                <a:moveTo>
                  <a:pt x="71" y="10"/>
                </a:moveTo>
                <a:lnTo>
                  <a:pt x="50" y="4"/>
                </a:lnTo>
                <a:lnTo>
                  <a:pt x="41" y="8"/>
                </a:lnTo>
                <a:lnTo>
                  <a:pt x="34" y="0"/>
                </a:lnTo>
                <a:lnTo>
                  <a:pt x="4" y="6"/>
                </a:lnTo>
                <a:lnTo>
                  <a:pt x="0" y="16"/>
                </a:lnTo>
                <a:lnTo>
                  <a:pt x="11" y="18"/>
                </a:lnTo>
                <a:lnTo>
                  <a:pt x="27" y="30"/>
                </a:lnTo>
                <a:lnTo>
                  <a:pt x="82" y="35"/>
                </a:lnTo>
                <a:lnTo>
                  <a:pt x="76" y="26"/>
                </a:lnTo>
                <a:lnTo>
                  <a:pt x="71" y="1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89" name="Freeform 377"/>
          <p:cNvSpPr>
            <a:spLocks/>
          </p:cNvSpPr>
          <p:nvPr/>
        </p:nvSpPr>
        <p:spPr bwMode="auto">
          <a:xfrm>
            <a:off x="7979833" y="2408239"/>
            <a:ext cx="110067" cy="28575"/>
          </a:xfrm>
          <a:custGeom>
            <a:avLst/>
            <a:gdLst>
              <a:gd name="T0" fmla="*/ 59 w 61"/>
              <a:gd name="T1" fmla="*/ 21 h 37"/>
              <a:gd name="T2" fmla="*/ 29 w 61"/>
              <a:gd name="T3" fmla="*/ 6 h 37"/>
              <a:gd name="T4" fmla="*/ 21 w 61"/>
              <a:gd name="T5" fmla="*/ 15 h 37"/>
              <a:gd name="T6" fmla="*/ 15 w 61"/>
              <a:gd name="T7" fmla="*/ 0 h 37"/>
              <a:gd name="T8" fmla="*/ 8 w 61"/>
              <a:gd name="T9" fmla="*/ 0 h 37"/>
              <a:gd name="T10" fmla="*/ 11 w 61"/>
              <a:gd name="T11" fmla="*/ 4 h 37"/>
              <a:gd name="T12" fmla="*/ 0 w 61"/>
              <a:gd name="T13" fmla="*/ 6 h 37"/>
              <a:gd name="T14" fmla="*/ 2 w 61"/>
              <a:gd name="T15" fmla="*/ 10 h 37"/>
              <a:gd name="T16" fmla="*/ 8 w 61"/>
              <a:gd name="T17" fmla="*/ 17 h 37"/>
              <a:gd name="T18" fmla="*/ 1 w 61"/>
              <a:gd name="T19" fmla="*/ 21 h 37"/>
              <a:gd name="T20" fmla="*/ 5 w 61"/>
              <a:gd name="T21" fmla="*/ 37 h 37"/>
              <a:gd name="T22" fmla="*/ 61 w 61"/>
              <a:gd name="T23" fmla="*/ 23 h 37"/>
              <a:gd name="T24" fmla="*/ 59 w 61"/>
              <a:gd name="T25" fmla="*/ 21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37"/>
              <a:gd name="T41" fmla="*/ 61 w 6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37">
                <a:moveTo>
                  <a:pt x="59" y="21"/>
                </a:moveTo>
                <a:lnTo>
                  <a:pt x="29" y="6"/>
                </a:lnTo>
                <a:lnTo>
                  <a:pt x="21" y="15"/>
                </a:lnTo>
                <a:lnTo>
                  <a:pt x="15" y="0"/>
                </a:lnTo>
                <a:lnTo>
                  <a:pt x="8" y="0"/>
                </a:lnTo>
                <a:lnTo>
                  <a:pt x="11" y="4"/>
                </a:lnTo>
                <a:lnTo>
                  <a:pt x="0" y="6"/>
                </a:lnTo>
                <a:lnTo>
                  <a:pt x="2" y="10"/>
                </a:lnTo>
                <a:lnTo>
                  <a:pt x="8" y="17"/>
                </a:lnTo>
                <a:lnTo>
                  <a:pt x="1" y="21"/>
                </a:lnTo>
                <a:lnTo>
                  <a:pt x="5" y="37"/>
                </a:lnTo>
                <a:lnTo>
                  <a:pt x="61" y="23"/>
                </a:lnTo>
                <a:lnTo>
                  <a:pt x="59" y="2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90" name="Freeform 378"/>
          <p:cNvSpPr>
            <a:spLocks/>
          </p:cNvSpPr>
          <p:nvPr/>
        </p:nvSpPr>
        <p:spPr bwMode="auto">
          <a:xfrm>
            <a:off x="7747001" y="2374901"/>
            <a:ext cx="114300" cy="17463"/>
          </a:xfrm>
          <a:custGeom>
            <a:avLst/>
            <a:gdLst>
              <a:gd name="T0" fmla="*/ 64 w 64"/>
              <a:gd name="T1" fmla="*/ 11 h 23"/>
              <a:gd name="T2" fmla="*/ 35 w 64"/>
              <a:gd name="T3" fmla="*/ 0 h 23"/>
              <a:gd name="T4" fmla="*/ 3 w 64"/>
              <a:gd name="T5" fmla="*/ 8 h 23"/>
              <a:gd name="T6" fmla="*/ 11 w 64"/>
              <a:gd name="T7" fmla="*/ 9 h 23"/>
              <a:gd name="T8" fmla="*/ 10 w 64"/>
              <a:gd name="T9" fmla="*/ 15 h 23"/>
              <a:gd name="T10" fmla="*/ 0 w 64"/>
              <a:gd name="T11" fmla="*/ 17 h 23"/>
              <a:gd name="T12" fmla="*/ 19 w 64"/>
              <a:gd name="T13" fmla="*/ 19 h 23"/>
              <a:gd name="T14" fmla="*/ 14 w 64"/>
              <a:gd name="T15" fmla="*/ 23 h 23"/>
              <a:gd name="T16" fmla="*/ 64 w 64"/>
              <a:gd name="T17" fmla="*/ 21 h 23"/>
              <a:gd name="T18" fmla="*/ 57 w 64"/>
              <a:gd name="T19" fmla="*/ 15 h 23"/>
              <a:gd name="T20" fmla="*/ 64 w 64"/>
              <a:gd name="T21" fmla="*/ 11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23"/>
              <a:gd name="T35" fmla="*/ 64 w 64"/>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23">
                <a:moveTo>
                  <a:pt x="64" y="11"/>
                </a:moveTo>
                <a:lnTo>
                  <a:pt x="35" y="0"/>
                </a:lnTo>
                <a:lnTo>
                  <a:pt x="3" y="8"/>
                </a:lnTo>
                <a:lnTo>
                  <a:pt x="11" y="9"/>
                </a:lnTo>
                <a:lnTo>
                  <a:pt x="10" y="15"/>
                </a:lnTo>
                <a:lnTo>
                  <a:pt x="0" y="17"/>
                </a:lnTo>
                <a:lnTo>
                  <a:pt x="19" y="19"/>
                </a:lnTo>
                <a:lnTo>
                  <a:pt x="14" y="23"/>
                </a:lnTo>
                <a:lnTo>
                  <a:pt x="64" y="21"/>
                </a:lnTo>
                <a:lnTo>
                  <a:pt x="57" y="15"/>
                </a:lnTo>
                <a:lnTo>
                  <a:pt x="64" y="1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91" name="Freeform 379"/>
          <p:cNvSpPr>
            <a:spLocks/>
          </p:cNvSpPr>
          <p:nvPr/>
        </p:nvSpPr>
        <p:spPr bwMode="auto">
          <a:xfrm>
            <a:off x="9099551" y="2484438"/>
            <a:ext cx="122767" cy="19050"/>
          </a:xfrm>
          <a:custGeom>
            <a:avLst/>
            <a:gdLst>
              <a:gd name="T0" fmla="*/ 67 w 67"/>
              <a:gd name="T1" fmla="*/ 12 h 21"/>
              <a:gd name="T2" fmla="*/ 15 w 67"/>
              <a:gd name="T3" fmla="*/ 4 h 21"/>
              <a:gd name="T4" fmla="*/ 0 w 67"/>
              <a:gd name="T5" fmla="*/ 0 h 21"/>
              <a:gd name="T6" fmla="*/ 5 w 67"/>
              <a:gd name="T7" fmla="*/ 10 h 21"/>
              <a:gd name="T8" fmla="*/ 62 w 67"/>
              <a:gd name="T9" fmla="*/ 21 h 21"/>
              <a:gd name="T10" fmla="*/ 67 w 67"/>
              <a:gd name="T11" fmla="*/ 12 h 21"/>
              <a:gd name="T12" fmla="*/ 0 60000 65536"/>
              <a:gd name="T13" fmla="*/ 0 60000 65536"/>
              <a:gd name="T14" fmla="*/ 0 60000 65536"/>
              <a:gd name="T15" fmla="*/ 0 60000 65536"/>
              <a:gd name="T16" fmla="*/ 0 60000 65536"/>
              <a:gd name="T17" fmla="*/ 0 60000 65536"/>
              <a:gd name="T18" fmla="*/ 0 w 67"/>
              <a:gd name="T19" fmla="*/ 0 h 21"/>
              <a:gd name="T20" fmla="*/ 67 w 6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67" h="21">
                <a:moveTo>
                  <a:pt x="67" y="12"/>
                </a:moveTo>
                <a:lnTo>
                  <a:pt x="15" y="4"/>
                </a:lnTo>
                <a:lnTo>
                  <a:pt x="0" y="0"/>
                </a:lnTo>
                <a:lnTo>
                  <a:pt x="5" y="10"/>
                </a:lnTo>
                <a:lnTo>
                  <a:pt x="62" y="21"/>
                </a:lnTo>
                <a:lnTo>
                  <a:pt x="67" y="1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92" name="Freeform 380"/>
          <p:cNvSpPr>
            <a:spLocks/>
          </p:cNvSpPr>
          <p:nvPr/>
        </p:nvSpPr>
        <p:spPr bwMode="auto">
          <a:xfrm>
            <a:off x="6441018" y="2989264"/>
            <a:ext cx="61383" cy="14287"/>
          </a:xfrm>
          <a:custGeom>
            <a:avLst/>
            <a:gdLst>
              <a:gd name="T0" fmla="*/ 9 w 33"/>
              <a:gd name="T1" fmla="*/ 0 h 22"/>
              <a:gd name="T2" fmla="*/ 8 w 33"/>
              <a:gd name="T3" fmla="*/ 8 h 22"/>
              <a:gd name="T4" fmla="*/ 0 w 33"/>
              <a:gd name="T5" fmla="*/ 6 h 22"/>
              <a:gd name="T6" fmla="*/ 0 w 33"/>
              <a:gd name="T7" fmla="*/ 8 h 22"/>
              <a:gd name="T8" fmla="*/ 2 w 33"/>
              <a:gd name="T9" fmla="*/ 10 h 22"/>
              <a:gd name="T10" fmla="*/ 0 w 33"/>
              <a:gd name="T11" fmla="*/ 12 h 22"/>
              <a:gd name="T12" fmla="*/ 0 w 33"/>
              <a:gd name="T13" fmla="*/ 18 h 22"/>
              <a:gd name="T14" fmla="*/ 7 w 33"/>
              <a:gd name="T15" fmla="*/ 18 h 22"/>
              <a:gd name="T16" fmla="*/ 33 w 33"/>
              <a:gd name="T17" fmla="*/ 22 h 22"/>
              <a:gd name="T18" fmla="*/ 33 w 33"/>
              <a:gd name="T19" fmla="*/ 8 h 22"/>
              <a:gd name="T20" fmla="*/ 19 w 33"/>
              <a:gd name="T21" fmla="*/ 4 h 22"/>
              <a:gd name="T22" fmla="*/ 9 w 33"/>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2"/>
              <a:gd name="T38" fmla="*/ 33 w 33"/>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2">
                <a:moveTo>
                  <a:pt x="9" y="0"/>
                </a:moveTo>
                <a:lnTo>
                  <a:pt x="8" y="8"/>
                </a:lnTo>
                <a:lnTo>
                  <a:pt x="0" y="6"/>
                </a:lnTo>
                <a:lnTo>
                  <a:pt x="0" y="8"/>
                </a:lnTo>
                <a:lnTo>
                  <a:pt x="2" y="10"/>
                </a:lnTo>
                <a:lnTo>
                  <a:pt x="0" y="12"/>
                </a:lnTo>
                <a:lnTo>
                  <a:pt x="0" y="18"/>
                </a:lnTo>
                <a:lnTo>
                  <a:pt x="7" y="18"/>
                </a:lnTo>
                <a:lnTo>
                  <a:pt x="33" y="22"/>
                </a:lnTo>
                <a:lnTo>
                  <a:pt x="33" y="8"/>
                </a:lnTo>
                <a:lnTo>
                  <a:pt x="19" y="4"/>
                </a:lnTo>
                <a:lnTo>
                  <a:pt x="9"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93" name="Freeform 381"/>
          <p:cNvSpPr>
            <a:spLocks/>
          </p:cNvSpPr>
          <p:nvPr/>
        </p:nvSpPr>
        <p:spPr bwMode="auto">
          <a:xfrm>
            <a:off x="9044518" y="2524125"/>
            <a:ext cx="95249" cy="14288"/>
          </a:xfrm>
          <a:custGeom>
            <a:avLst/>
            <a:gdLst>
              <a:gd name="T0" fmla="*/ 53 w 53"/>
              <a:gd name="T1" fmla="*/ 19 h 19"/>
              <a:gd name="T2" fmla="*/ 0 w 53"/>
              <a:gd name="T3" fmla="*/ 14 h 19"/>
              <a:gd name="T4" fmla="*/ 18 w 53"/>
              <a:gd name="T5" fmla="*/ 0 h 19"/>
              <a:gd name="T6" fmla="*/ 48 w 53"/>
              <a:gd name="T7" fmla="*/ 16 h 19"/>
              <a:gd name="T8" fmla="*/ 53 w 53"/>
              <a:gd name="T9" fmla="*/ 19 h 19"/>
              <a:gd name="T10" fmla="*/ 0 60000 65536"/>
              <a:gd name="T11" fmla="*/ 0 60000 65536"/>
              <a:gd name="T12" fmla="*/ 0 60000 65536"/>
              <a:gd name="T13" fmla="*/ 0 60000 65536"/>
              <a:gd name="T14" fmla="*/ 0 60000 65536"/>
              <a:gd name="T15" fmla="*/ 0 w 53"/>
              <a:gd name="T16" fmla="*/ 0 h 19"/>
              <a:gd name="T17" fmla="*/ 53 w 53"/>
              <a:gd name="T18" fmla="*/ 19 h 19"/>
            </a:gdLst>
            <a:ahLst/>
            <a:cxnLst>
              <a:cxn ang="T10">
                <a:pos x="T0" y="T1"/>
              </a:cxn>
              <a:cxn ang="T11">
                <a:pos x="T2" y="T3"/>
              </a:cxn>
              <a:cxn ang="T12">
                <a:pos x="T4" y="T5"/>
              </a:cxn>
              <a:cxn ang="T13">
                <a:pos x="T6" y="T7"/>
              </a:cxn>
              <a:cxn ang="T14">
                <a:pos x="T8" y="T9"/>
              </a:cxn>
            </a:cxnLst>
            <a:rect l="T15" t="T16" r="T17" b="T18"/>
            <a:pathLst>
              <a:path w="53" h="19">
                <a:moveTo>
                  <a:pt x="53" y="19"/>
                </a:moveTo>
                <a:lnTo>
                  <a:pt x="0" y="14"/>
                </a:lnTo>
                <a:lnTo>
                  <a:pt x="18" y="0"/>
                </a:lnTo>
                <a:lnTo>
                  <a:pt x="48" y="16"/>
                </a:lnTo>
                <a:lnTo>
                  <a:pt x="53" y="1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94" name="Freeform 382"/>
          <p:cNvSpPr>
            <a:spLocks/>
          </p:cNvSpPr>
          <p:nvPr/>
        </p:nvSpPr>
        <p:spPr bwMode="auto">
          <a:xfrm>
            <a:off x="7033684" y="2622550"/>
            <a:ext cx="48683" cy="19050"/>
          </a:xfrm>
          <a:custGeom>
            <a:avLst/>
            <a:gdLst>
              <a:gd name="T0" fmla="*/ 27 w 27"/>
              <a:gd name="T1" fmla="*/ 12 h 24"/>
              <a:gd name="T2" fmla="*/ 7 w 27"/>
              <a:gd name="T3" fmla="*/ 24 h 24"/>
              <a:gd name="T4" fmla="*/ 0 w 27"/>
              <a:gd name="T5" fmla="*/ 8 h 24"/>
              <a:gd name="T6" fmla="*/ 6 w 27"/>
              <a:gd name="T7" fmla="*/ 0 h 24"/>
              <a:gd name="T8" fmla="*/ 27 w 27"/>
              <a:gd name="T9" fmla="*/ 12 h 24"/>
              <a:gd name="T10" fmla="*/ 0 60000 65536"/>
              <a:gd name="T11" fmla="*/ 0 60000 65536"/>
              <a:gd name="T12" fmla="*/ 0 60000 65536"/>
              <a:gd name="T13" fmla="*/ 0 60000 65536"/>
              <a:gd name="T14" fmla="*/ 0 60000 65536"/>
              <a:gd name="T15" fmla="*/ 0 w 27"/>
              <a:gd name="T16" fmla="*/ 0 h 24"/>
              <a:gd name="T17" fmla="*/ 27 w 27"/>
              <a:gd name="T18" fmla="*/ 24 h 24"/>
            </a:gdLst>
            <a:ahLst/>
            <a:cxnLst>
              <a:cxn ang="T10">
                <a:pos x="T0" y="T1"/>
              </a:cxn>
              <a:cxn ang="T11">
                <a:pos x="T2" y="T3"/>
              </a:cxn>
              <a:cxn ang="T12">
                <a:pos x="T4" y="T5"/>
              </a:cxn>
              <a:cxn ang="T13">
                <a:pos x="T6" y="T7"/>
              </a:cxn>
              <a:cxn ang="T14">
                <a:pos x="T8" y="T9"/>
              </a:cxn>
            </a:cxnLst>
            <a:rect l="T15" t="T16" r="T17" b="T18"/>
            <a:pathLst>
              <a:path w="27" h="24">
                <a:moveTo>
                  <a:pt x="27" y="12"/>
                </a:moveTo>
                <a:lnTo>
                  <a:pt x="7" y="24"/>
                </a:lnTo>
                <a:lnTo>
                  <a:pt x="0" y="8"/>
                </a:lnTo>
                <a:lnTo>
                  <a:pt x="6" y="0"/>
                </a:lnTo>
                <a:lnTo>
                  <a:pt x="27" y="1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95" name="Freeform 383"/>
          <p:cNvSpPr>
            <a:spLocks/>
          </p:cNvSpPr>
          <p:nvPr/>
        </p:nvSpPr>
        <p:spPr bwMode="auto">
          <a:xfrm>
            <a:off x="1674285" y="2574925"/>
            <a:ext cx="69849" cy="12700"/>
          </a:xfrm>
          <a:custGeom>
            <a:avLst/>
            <a:gdLst>
              <a:gd name="T0" fmla="*/ 36 w 39"/>
              <a:gd name="T1" fmla="*/ 11 h 17"/>
              <a:gd name="T2" fmla="*/ 0 w 39"/>
              <a:gd name="T3" fmla="*/ 17 h 17"/>
              <a:gd name="T4" fmla="*/ 20 w 39"/>
              <a:gd name="T5" fmla="*/ 0 h 17"/>
              <a:gd name="T6" fmla="*/ 39 w 39"/>
              <a:gd name="T7" fmla="*/ 9 h 17"/>
              <a:gd name="T8" fmla="*/ 36 w 39"/>
              <a:gd name="T9" fmla="*/ 11 h 17"/>
              <a:gd name="T10" fmla="*/ 0 60000 65536"/>
              <a:gd name="T11" fmla="*/ 0 60000 65536"/>
              <a:gd name="T12" fmla="*/ 0 60000 65536"/>
              <a:gd name="T13" fmla="*/ 0 60000 65536"/>
              <a:gd name="T14" fmla="*/ 0 60000 65536"/>
              <a:gd name="T15" fmla="*/ 0 w 39"/>
              <a:gd name="T16" fmla="*/ 0 h 17"/>
              <a:gd name="T17" fmla="*/ 39 w 39"/>
              <a:gd name="T18" fmla="*/ 17 h 17"/>
            </a:gdLst>
            <a:ahLst/>
            <a:cxnLst>
              <a:cxn ang="T10">
                <a:pos x="T0" y="T1"/>
              </a:cxn>
              <a:cxn ang="T11">
                <a:pos x="T2" y="T3"/>
              </a:cxn>
              <a:cxn ang="T12">
                <a:pos x="T4" y="T5"/>
              </a:cxn>
              <a:cxn ang="T13">
                <a:pos x="T6" y="T7"/>
              </a:cxn>
              <a:cxn ang="T14">
                <a:pos x="T8" y="T9"/>
              </a:cxn>
            </a:cxnLst>
            <a:rect l="T15" t="T16" r="T17" b="T18"/>
            <a:pathLst>
              <a:path w="39" h="17">
                <a:moveTo>
                  <a:pt x="36" y="11"/>
                </a:moveTo>
                <a:lnTo>
                  <a:pt x="0" y="17"/>
                </a:lnTo>
                <a:lnTo>
                  <a:pt x="20" y="0"/>
                </a:lnTo>
                <a:lnTo>
                  <a:pt x="39" y="9"/>
                </a:lnTo>
                <a:lnTo>
                  <a:pt x="36" y="1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96" name="Freeform 384"/>
          <p:cNvSpPr>
            <a:spLocks/>
          </p:cNvSpPr>
          <p:nvPr/>
        </p:nvSpPr>
        <p:spPr bwMode="auto">
          <a:xfrm>
            <a:off x="6838951" y="2379664"/>
            <a:ext cx="84667" cy="15875"/>
          </a:xfrm>
          <a:custGeom>
            <a:avLst/>
            <a:gdLst>
              <a:gd name="T0" fmla="*/ 48 w 48"/>
              <a:gd name="T1" fmla="*/ 3 h 17"/>
              <a:gd name="T2" fmla="*/ 17 w 48"/>
              <a:gd name="T3" fmla="*/ 11 h 17"/>
              <a:gd name="T4" fmla="*/ 8 w 48"/>
              <a:gd name="T5" fmla="*/ 17 h 17"/>
              <a:gd name="T6" fmla="*/ 0 w 48"/>
              <a:gd name="T7" fmla="*/ 15 h 17"/>
              <a:gd name="T8" fmla="*/ 9 w 48"/>
              <a:gd name="T9" fmla="*/ 11 h 17"/>
              <a:gd name="T10" fmla="*/ 26 w 48"/>
              <a:gd name="T11" fmla="*/ 3 h 17"/>
              <a:gd name="T12" fmla="*/ 40 w 48"/>
              <a:gd name="T13" fmla="*/ 0 h 17"/>
              <a:gd name="T14" fmla="*/ 48 w 48"/>
              <a:gd name="T15" fmla="*/ 3 h 1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17"/>
              <a:gd name="T26" fmla="*/ 48 w 48"/>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17">
                <a:moveTo>
                  <a:pt x="48" y="3"/>
                </a:moveTo>
                <a:lnTo>
                  <a:pt x="17" y="11"/>
                </a:lnTo>
                <a:lnTo>
                  <a:pt x="8" y="17"/>
                </a:lnTo>
                <a:lnTo>
                  <a:pt x="0" y="15"/>
                </a:lnTo>
                <a:lnTo>
                  <a:pt x="9" y="11"/>
                </a:lnTo>
                <a:lnTo>
                  <a:pt x="26" y="3"/>
                </a:lnTo>
                <a:lnTo>
                  <a:pt x="40" y="0"/>
                </a:lnTo>
                <a:lnTo>
                  <a:pt x="48" y="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97" name="Freeform 385"/>
          <p:cNvSpPr>
            <a:spLocks/>
          </p:cNvSpPr>
          <p:nvPr/>
        </p:nvSpPr>
        <p:spPr bwMode="auto">
          <a:xfrm>
            <a:off x="10234085" y="3241675"/>
            <a:ext cx="27516" cy="31750"/>
          </a:xfrm>
          <a:custGeom>
            <a:avLst/>
            <a:gdLst>
              <a:gd name="T0" fmla="*/ 15 w 15"/>
              <a:gd name="T1" fmla="*/ 0 h 40"/>
              <a:gd name="T2" fmla="*/ 2 w 15"/>
              <a:gd name="T3" fmla="*/ 10 h 40"/>
              <a:gd name="T4" fmla="*/ 0 w 15"/>
              <a:gd name="T5" fmla="*/ 40 h 40"/>
              <a:gd name="T6" fmla="*/ 6 w 15"/>
              <a:gd name="T7" fmla="*/ 22 h 40"/>
              <a:gd name="T8" fmla="*/ 13 w 15"/>
              <a:gd name="T9" fmla="*/ 6 h 40"/>
              <a:gd name="T10" fmla="*/ 15 w 15"/>
              <a:gd name="T11" fmla="*/ 0 h 40"/>
              <a:gd name="T12" fmla="*/ 0 60000 65536"/>
              <a:gd name="T13" fmla="*/ 0 60000 65536"/>
              <a:gd name="T14" fmla="*/ 0 60000 65536"/>
              <a:gd name="T15" fmla="*/ 0 60000 65536"/>
              <a:gd name="T16" fmla="*/ 0 60000 65536"/>
              <a:gd name="T17" fmla="*/ 0 60000 65536"/>
              <a:gd name="T18" fmla="*/ 0 w 15"/>
              <a:gd name="T19" fmla="*/ 0 h 40"/>
              <a:gd name="T20" fmla="*/ 15 w 15"/>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5" h="40">
                <a:moveTo>
                  <a:pt x="15" y="0"/>
                </a:moveTo>
                <a:lnTo>
                  <a:pt x="2" y="10"/>
                </a:lnTo>
                <a:lnTo>
                  <a:pt x="0" y="40"/>
                </a:lnTo>
                <a:lnTo>
                  <a:pt x="6" y="22"/>
                </a:lnTo>
                <a:lnTo>
                  <a:pt x="13" y="6"/>
                </a:lnTo>
                <a:lnTo>
                  <a:pt x="15"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98" name="Freeform 386"/>
          <p:cNvSpPr>
            <a:spLocks/>
          </p:cNvSpPr>
          <p:nvPr/>
        </p:nvSpPr>
        <p:spPr bwMode="auto">
          <a:xfrm>
            <a:off x="10049933" y="2576514"/>
            <a:ext cx="35984" cy="15875"/>
          </a:xfrm>
          <a:custGeom>
            <a:avLst/>
            <a:gdLst>
              <a:gd name="T0" fmla="*/ 4 w 19"/>
              <a:gd name="T1" fmla="*/ 0 h 22"/>
              <a:gd name="T2" fmla="*/ 0 w 19"/>
              <a:gd name="T3" fmla="*/ 10 h 22"/>
              <a:gd name="T4" fmla="*/ 12 w 19"/>
              <a:gd name="T5" fmla="*/ 22 h 22"/>
              <a:gd name="T6" fmla="*/ 19 w 19"/>
              <a:gd name="T7" fmla="*/ 18 h 22"/>
              <a:gd name="T8" fmla="*/ 4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4" y="0"/>
                </a:moveTo>
                <a:lnTo>
                  <a:pt x="0" y="10"/>
                </a:lnTo>
                <a:lnTo>
                  <a:pt x="12" y="22"/>
                </a:lnTo>
                <a:lnTo>
                  <a:pt x="19" y="18"/>
                </a:lnTo>
                <a:lnTo>
                  <a:pt x="4"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899" name="Freeform 387"/>
          <p:cNvSpPr>
            <a:spLocks/>
          </p:cNvSpPr>
          <p:nvPr/>
        </p:nvSpPr>
        <p:spPr bwMode="auto">
          <a:xfrm>
            <a:off x="7260167" y="2603500"/>
            <a:ext cx="57151" cy="12700"/>
          </a:xfrm>
          <a:custGeom>
            <a:avLst/>
            <a:gdLst>
              <a:gd name="T0" fmla="*/ 32 w 32"/>
              <a:gd name="T1" fmla="*/ 17 h 17"/>
              <a:gd name="T2" fmla="*/ 4 w 32"/>
              <a:gd name="T3" fmla="*/ 0 h 17"/>
              <a:gd name="T4" fmla="*/ 0 w 32"/>
              <a:gd name="T5" fmla="*/ 4 h 17"/>
              <a:gd name="T6" fmla="*/ 20 w 32"/>
              <a:gd name="T7" fmla="*/ 17 h 17"/>
              <a:gd name="T8" fmla="*/ 32 w 32"/>
              <a:gd name="T9" fmla="*/ 17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32" y="17"/>
                </a:moveTo>
                <a:lnTo>
                  <a:pt x="4" y="0"/>
                </a:lnTo>
                <a:lnTo>
                  <a:pt x="0" y="4"/>
                </a:lnTo>
                <a:lnTo>
                  <a:pt x="20" y="17"/>
                </a:lnTo>
                <a:lnTo>
                  <a:pt x="32" y="1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00" name="Freeform 388"/>
          <p:cNvSpPr>
            <a:spLocks/>
          </p:cNvSpPr>
          <p:nvPr/>
        </p:nvSpPr>
        <p:spPr bwMode="auto">
          <a:xfrm>
            <a:off x="6468533" y="2894013"/>
            <a:ext cx="33867" cy="12700"/>
          </a:xfrm>
          <a:custGeom>
            <a:avLst/>
            <a:gdLst>
              <a:gd name="T0" fmla="*/ 18 w 18"/>
              <a:gd name="T1" fmla="*/ 4 h 16"/>
              <a:gd name="T2" fmla="*/ 2 w 18"/>
              <a:gd name="T3" fmla="*/ 16 h 16"/>
              <a:gd name="T4" fmla="*/ 0 w 18"/>
              <a:gd name="T5" fmla="*/ 4 h 16"/>
              <a:gd name="T6" fmla="*/ 14 w 18"/>
              <a:gd name="T7" fmla="*/ 0 h 16"/>
              <a:gd name="T8" fmla="*/ 18 w 18"/>
              <a:gd name="T9" fmla="*/ 4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8" y="4"/>
                </a:moveTo>
                <a:lnTo>
                  <a:pt x="2" y="16"/>
                </a:lnTo>
                <a:lnTo>
                  <a:pt x="0" y="4"/>
                </a:lnTo>
                <a:lnTo>
                  <a:pt x="14" y="0"/>
                </a:lnTo>
                <a:lnTo>
                  <a:pt x="18"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01" name="Freeform 389"/>
          <p:cNvSpPr>
            <a:spLocks/>
          </p:cNvSpPr>
          <p:nvPr/>
        </p:nvSpPr>
        <p:spPr bwMode="auto">
          <a:xfrm>
            <a:off x="10231967" y="2876551"/>
            <a:ext cx="21167" cy="15875"/>
          </a:xfrm>
          <a:custGeom>
            <a:avLst/>
            <a:gdLst>
              <a:gd name="T0" fmla="*/ 11 w 11"/>
              <a:gd name="T1" fmla="*/ 6 h 21"/>
              <a:gd name="T2" fmla="*/ 4 w 11"/>
              <a:gd name="T3" fmla="*/ 21 h 21"/>
              <a:gd name="T4" fmla="*/ 0 w 11"/>
              <a:gd name="T5" fmla="*/ 10 h 21"/>
              <a:gd name="T6" fmla="*/ 4 w 11"/>
              <a:gd name="T7" fmla="*/ 0 h 21"/>
              <a:gd name="T8" fmla="*/ 11 w 11"/>
              <a:gd name="T9" fmla="*/ 6 h 21"/>
              <a:gd name="T10" fmla="*/ 0 60000 65536"/>
              <a:gd name="T11" fmla="*/ 0 60000 65536"/>
              <a:gd name="T12" fmla="*/ 0 60000 65536"/>
              <a:gd name="T13" fmla="*/ 0 60000 65536"/>
              <a:gd name="T14" fmla="*/ 0 60000 65536"/>
              <a:gd name="T15" fmla="*/ 0 w 11"/>
              <a:gd name="T16" fmla="*/ 0 h 21"/>
              <a:gd name="T17" fmla="*/ 11 w 11"/>
              <a:gd name="T18" fmla="*/ 21 h 21"/>
            </a:gdLst>
            <a:ahLst/>
            <a:cxnLst>
              <a:cxn ang="T10">
                <a:pos x="T0" y="T1"/>
              </a:cxn>
              <a:cxn ang="T11">
                <a:pos x="T2" y="T3"/>
              </a:cxn>
              <a:cxn ang="T12">
                <a:pos x="T4" y="T5"/>
              </a:cxn>
              <a:cxn ang="T13">
                <a:pos x="T6" y="T7"/>
              </a:cxn>
              <a:cxn ang="T14">
                <a:pos x="T8" y="T9"/>
              </a:cxn>
            </a:cxnLst>
            <a:rect l="T15" t="T16" r="T17" b="T18"/>
            <a:pathLst>
              <a:path w="11" h="21">
                <a:moveTo>
                  <a:pt x="11" y="6"/>
                </a:moveTo>
                <a:lnTo>
                  <a:pt x="4" y="21"/>
                </a:lnTo>
                <a:lnTo>
                  <a:pt x="0" y="10"/>
                </a:lnTo>
                <a:lnTo>
                  <a:pt x="4" y="0"/>
                </a:lnTo>
                <a:lnTo>
                  <a:pt x="11" y="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02" name="Freeform 390"/>
          <p:cNvSpPr>
            <a:spLocks/>
          </p:cNvSpPr>
          <p:nvPr/>
        </p:nvSpPr>
        <p:spPr bwMode="auto">
          <a:xfrm>
            <a:off x="9859433" y="2616200"/>
            <a:ext cx="44451" cy="6350"/>
          </a:xfrm>
          <a:custGeom>
            <a:avLst/>
            <a:gdLst>
              <a:gd name="T0" fmla="*/ 23 w 23"/>
              <a:gd name="T1" fmla="*/ 3 h 9"/>
              <a:gd name="T2" fmla="*/ 21 w 23"/>
              <a:gd name="T3" fmla="*/ 9 h 9"/>
              <a:gd name="T4" fmla="*/ 0 w 23"/>
              <a:gd name="T5" fmla="*/ 0 h 9"/>
              <a:gd name="T6" fmla="*/ 21 w 23"/>
              <a:gd name="T7" fmla="*/ 0 h 9"/>
              <a:gd name="T8" fmla="*/ 23 w 23"/>
              <a:gd name="T9" fmla="*/ 3 h 9"/>
              <a:gd name="T10" fmla="*/ 0 60000 65536"/>
              <a:gd name="T11" fmla="*/ 0 60000 65536"/>
              <a:gd name="T12" fmla="*/ 0 60000 65536"/>
              <a:gd name="T13" fmla="*/ 0 60000 65536"/>
              <a:gd name="T14" fmla="*/ 0 60000 65536"/>
              <a:gd name="T15" fmla="*/ 0 w 23"/>
              <a:gd name="T16" fmla="*/ 0 h 9"/>
              <a:gd name="T17" fmla="*/ 23 w 23"/>
              <a:gd name="T18" fmla="*/ 9 h 9"/>
            </a:gdLst>
            <a:ahLst/>
            <a:cxnLst>
              <a:cxn ang="T10">
                <a:pos x="T0" y="T1"/>
              </a:cxn>
              <a:cxn ang="T11">
                <a:pos x="T2" y="T3"/>
              </a:cxn>
              <a:cxn ang="T12">
                <a:pos x="T4" y="T5"/>
              </a:cxn>
              <a:cxn ang="T13">
                <a:pos x="T6" y="T7"/>
              </a:cxn>
              <a:cxn ang="T14">
                <a:pos x="T8" y="T9"/>
              </a:cxn>
            </a:cxnLst>
            <a:rect l="T15" t="T16" r="T17" b="T18"/>
            <a:pathLst>
              <a:path w="23" h="9">
                <a:moveTo>
                  <a:pt x="23" y="3"/>
                </a:moveTo>
                <a:lnTo>
                  <a:pt x="21" y="9"/>
                </a:lnTo>
                <a:lnTo>
                  <a:pt x="0" y="0"/>
                </a:lnTo>
                <a:lnTo>
                  <a:pt x="21" y="0"/>
                </a:lnTo>
                <a:lnTo>
                  <a:pt x="23" y="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03" name="Freeform 391"/>
          <p:cNvSpPr>
            <a:spLocks/>
          </p:cNvSpPr>
          <p:nvPr/>
        </p:nvSpPr>
        <p:spPr bwMode="auto">
          <a:xfrm>
            <a:off x="7469718" y="2530476"/>
            <a:ext cx="38100" cy="11113"/>
          </a:xfrm>
          <a:custGeom>
            <a:avLst/>
            <a:gdLst>
              <a:gd name="T0" fmla="*/ 21 w 21"/>
              <a:gd name="T1" fmla="*/ 9 h 11"/>
              <a:gd name="T2" fmla="*/ 0 w 21"/>
              <a:gd name="T3" fmla="*/ 11 h 11"/>
              <a:gd name="T4" fmla="*/ 2 w 21"/>
              <a:gd name="T5" fmla="*/ 0 h 11"/>
              <a:gd name="T6" fmla="*/ 12 w 21"/>
              <a:gd name="T7" fmla="*/ 7 h 11"/>
              <a:gd name="T8" fmla="*/ 21 w 21"/>
              <a:gd name="T9" fmla="*/ 9 h 11"/>
              <a:gd name="T10" fmla="*/ 0 60000 65536"/>
              <a:gd name="T11" fmla="*/ 0 60000 65536"/>
              <a:gd name="T12" fmla="*/ 0 60000 65536"/>
              <a:gd name="T13" fmla="*/ 0 60000 65536"/>
              <a:gd name="T14" fmla="*/ 0 60000 65536"/>
              <a:gd name="T15" fmla="*/ 0 w 21"/>
              <a:gd name="T16" fmla="*/ 0 h 11"/>
              <a:gd name="T17" fmla="*/ 21 w 21"/>
              <a:gd name="T18" fmla="*/ 11 h 11"/>
            </a:gdLst>
            <a:ahLst/>
            <a:cxnLst>
              <a:cxn ang="T10">
                <a:pos x="T0" y="T1"/>
              </a:cxn>
              <a:cxn ang="T11">
                <a:pos x="T2" y="T3"/>
              </a:cxn>
              <a:cxn ang="T12">
                <a:pos x="T4" y="T5"/>
              </a:cxn>
              <a:cxn ang="T13">
                <a:pos x="T6" y="T7"/>
              </a:cxn>
              <a:cxn ang="T14">
                <a:pos x="T8" y="T9"/>
              </a:cxn>
            </a:cxnLst>
            <a:rect l="T15" t="T16" r="T17" b="T18"/>
            <a:pathLst>
              <a:path w="21" h="11">
                <a:moveTo>
                  <a:pt x="21" y="9"/>
                </a:moveTo>
                <a:lnTo>
                  <a:pt x="0" y="11"/>
                </a:lnTo>
                <a:lnTo>
                  <a:pt x="2" y="0"/>
                </a:lnTo>
                <a:lnTo>
                  <a:pt x="12" y="7"/>
                </a:lnTo>
                <a:lnTo>
                  <a:pt x="21" y="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04" name="Freeform 392"/>
          <p:cNvSpPr>
            <a:spLocks/>
          </p:cNvSpPr>
          <p:nvPr/>
        </p:nvSpPr>
        <p:spPr bwMode="auto">
          <a:xfrm>
            <a:off x="7080251" y="2382838"/>
            <a:ext cx="61383" cy="4762"/>
          </a:xfrm>
          <a:custGeom>
            <a:avLst/>
            <a:gdLst>
              <a:gd name="T0" fmla="*/ 33 w 33"/>
              <a:gd name="T1" fmla="*/ 0 h 8"/>
              <a:gd name="T2" fmla="*/ 0 w 33"/>
              <a:gd name="T3" fmla="*/ 2 h 8"/>
              <a:gd name="T4" fmla="*/ 18 w 33"/>
              <a:gd name="T5" fmla="*/ 8 h 8"/>
              <a:gd name="T6" fmla="*/ 33 w 33"/>
              <a:gd name="T7" fmla="*/ 0 h 8"/>
              <a:gd name="T8" fmla="*/ 0 60000 65536"/>
              <a:gd name="T9" fmla="*/ 0 60000 65536"/>
              <a:gd name="T10" fmla="*/ 0 60000 65536"/>
              <a:gd name="T11" fmla="*/ 0 60000 65536"/>
              <a:gd name="T12" fmla="*/ 0 w 33"/>
              <a:gd name="T13" fmla="*/ 0 h 8"/>
              <a:gd name="T14" fmla="*/ 33 w 33"/>
              <a:gd name="T15" fmla="*/ 8 h 8"/>
            </a:gdLst>
            <a:ahLst/>
            <a:cxnLst>
              <a:cxn ang="T8">
                <a:pos x="T0" y="T1"/>
              </a:cxn>
              <a:cxn ang="T9">
                <a:pos x="T2" y="T3"/>
              </a:cxn>
              <a:cxn ang="T10">
                <a:pos x="T4" y="T5"/>
              </a:cxn>
              <a:cxn ang="T11">
                <a:pos x="T6" y="T7"/>
              </a:cxn>
            </a:cxnLst>
            <a:rect l="T12" t="T13" r="T14" b="T15"/>
            <a:pathLst>
              <a:path w="33" h="8">
                <a:moveTo>
                  <a:pt x="33" y="0"/>
                </a:moveTo>
                <a:lnTo>
                  <a:pt x="0" y="2"/>
                </a:lnTo>
                <a:lnTo>
                  <a:pt x="18" y="8"/>
                </a:lnTo>
                <a:lnTo>
                  <a:pt x="33"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05" name="Freeform 393"/>
          <p:cNvSpPr>
            <a:spLocks/>
          </p:cNvSpPr>
          <p:nvPr/>
        </p:nvSpPr>
        <p:spPr bwMode="auto">
          <a:xfrm>
            <a:off x="7143751" y="2378075"/>
            <a:ext cx="55033" cy="1588"/>
          </a:xfrm>
          <a:custGeom>
            <a:avLst/>
            <a:gdLst>
              <a:gd name="T0" fmla="*/ 31 w 31"/>
              <a:gd name="T1" fmla="*/ 4 h 6"/>
              <a:gd name="T2" fmla="*/ 0 w 31"/>
              <a:gd name="T3" fmla="*/ 6 h 6"/>
              <a:gd name="T4" fmla="*/ 27 w 31"/>
              <a:gd name="T5" fmla="*/ 0 h 6"/>
              <a:gd name="T6" fmla="*/ 31 w 31"/>
              <a:gd name="T7" fmla="*/ 4 h 6"/>
              <a:gd name="T8" fmla="*/ 0 60000 65536"/>
              <a:gd name="T9" fmla="*/ 0 60000 65536"/>
              <a:gd name="T10" fmla="*/ 0 60000 65536"/>
              <a:gd name="T11" fmla="*/ 0 60000 65536"/>
              <a:gd name="T12" fmla="*/ 0 w 31"/>
              <a:gd name="T13" fmla="*/ 0 h 6"/>
              <a:gd name="T14" fmla="*/ 31 w 31"/>
              <a:gd name="T15" fmla="*/ 6 h 6"/>
            </a:gdLst>
            <a:ahLst/>
            <a:cxnLst>
              <a:cxn ang="T8">
                <a:pos x="T0" y="T1"/>
              </a:cxn>
              <a:cxn ang="T9">
                <a:pos x="T2" y="T3"/>
              </a:cxn>
              <a:cxn ang="T10">
                <a:pos x="T4" y="T5"/>
              </a:cxn>
              <a:cxn ang="T11">
                <a:pos x="T6" y="T7"/>
              </a:cxn>
            </a:cxnLst>
            <a:rect l="T12" t="T13" r="T14" b="T15"/>
            <a:pathLst>
              <a:path w="31" h="6">
                <a:moveTo>
                  <a:pt x="31" y="4"/>
                </a:moveTo>
                <a:lnTo>
                  <a:pt x="0" y="6"/>
                </a:lnTo>
                <a:lnTo>
                  <a:pt x="27" y="0"/>
                </a:lnTo>
                <a:lnTo>
                  <a:pt x="31"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06" name="Freeform 394"/>
          <p:cNvSpPr>
            <a:spLocks/>
          </p:cNvSpPr>
          <p:nvPr/>
        </p:nvSpPr>
        <p:spPr bwMode="auto">
          <a:xfrm>
            <a:off x="8373534" y="2511426"/>
            <a:ext cx="42333" cy="4763"/>
          </a:xfrm>
          <a:custGeom>
            <a:avLst/>
            <a:gdLst>
              <a:gd name="T0" fmla="*/ 22 w 23"/>
              <a:gd name="T1" fmla="*/ 0 h 8"/>
              <a:gd name="T2" fmla="*/ 0 w 23"/>
              <a:gd name="T3" fmla="*/ 4 h 8"/>
              <a:gd name="T4" fmla="*/ 23 w 23"/>
              <a:gd name="T5" fmla="*/ 8 h 8"/>
              <a:gd name="T6" fmla="*/ 22 w 23"/>
              <a:gd name="T7" fmla="*/ 0 h 8"/>
              <a:gd name="T8" fmla="*/ 0 60000 65536"/>
              <a:gd name="T9" fmla="*/ 0 60000 65536"/>
              <a:gd name="T10" fmla="*/ 0 60000 65536"/>
              <a:gd name="T11" fmla="*/ 0 60000 65536"/>
              <a:gd name="T12" fmla="*/ 0 w 23"/>
              <a:gd name="T13" fmla="*/ 0 h 8"/>
              <a:gd name="T14" fmla="*/ 23 w 23"/>
              <a:gd name="T15" fmla="*/ 8 h 8"/>
            </a:gdLst>
            <a:ahLst/>
            <a:cxnLst>
              <a:cxn ang="T8">
                <a:pos x="T0" y="T1"/>
              </a:cxn>
              <a:cxn ang="T9">
                <a:pos x="T2" y="T3"/>
              </a:cxn>
              <a:cxn ang="T10">
                <a:pos x="T4" y="T5"/>
              </a:cxn>
              <a:cxn ang="T11">
                <a:pos x="T6" y="T7"/>
              </a:cxn>
            </a:cxnLst>
            <a:rect l="T12" t="T13" r="T14" b="T15"/>
            <a:pathLst>
              <a:path w="23" h="8">
                <a:moveTo>
                  <a:pt x="22" y="0"/>
                </a:moveTo>
                <a:lnTo>
                  <a:pt x="0" y="4"/>
                </a:lnTo>
                <a:lnTo>
                  <a:pt x="23" y="8"/>
                </a:lnTo>
                <a:lnTo>
                  <a:pt x="22"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07" name="Freeform 395"/>
          <p:cNvSpPr>
            <a:spLocks/>
          </p:cNvSpPr>
          <p:nvPr/>
        </p:nvSpPr>
        <p:spPr bwMode="auto">
          <a:xfrm>
            <a:off x="10314517" y="3101975"/>
            <a:ext cx="8467" cy="14288"/>
          </a:xfrm>
          <a:custGeom>
            <a:avLst/>
            <a:gdLst>
              <a:gd name="T0" fmla="*/ 5 w 5"/>
              <a:gd name="T1" fmla="*/ 4 h 22"/>
              <a:gd name="T2" fmla="*/ 1 w 5"/>
              <a:gd name="T3" fmla="*/ 22 h 22"/>
              <a:gd name="T4" fmla="*/ 0 w 5"/>
              <a:gd name="T5" fmla="*/ 0 h 22"/>
              <a:gd name="T6" fmla="*/ 5 w 5"/>
              <a:gd name="T7" fmla="*/ 4 h 22"/>
              <a:gd name="T8" fmla="*/ 0 60000 65536"/>
              <a:gd name="T9" fmla="*/ 0 60000 65536"/>
              <a:gd name="T10" fmla="*/ 0 60000 65536"/>
              <a:gd name="T11" fmla="*/ 0 60000 65536"/>
              <a:gd name="T12" fmla="*/ 0 w 5"/>
              <a:gd name="T13" fmla="*/ 0 h 22"/>
              <a:gd name="T14" fmla="*/ 5 w 5"/>
              <a:gd name="T15" fmla="*/ 22 h 22"/>
            </a:gdLst>
            <a:ahLst/>
            <a:cxnLst>
              <a:cxn ang="T8">
                <a:pos x="T0" y="T1"/>
              </a:cxn>
              <a:cxn ang="T9">
                <a:pos x="T2" y="T3"/>
              </a:cxn>
              <a:cxn ang="T10">
                <a:pos x="T4" y="T5"/>
              </a:cxn>
              <a:cxn ang="T11">
                <a:pos x="T6" y="T7"/>
              </a:cxn>
            </a:cxnLst>
            <a:rect l="T12" t="T13" r="T14" b="T15"/>
            <a:pathLst>
              <a:path w="5" h="22">
                <a:moveTo>
                  <a:pt x="5" y="4"/>
                </a:moveTo>
                <a:lnTo>
                  <a:pt x="1" y="22"/>
                </a:lnTo>
                <a:lnTo>
                  <a:pt x="0" y="0"/>
                </a:lnTo>
                <a:lnTo>
                  <a:pt x="5"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08" name="Freeform 396"/>
          <p:cNvSpPr>
            <a:spLocks/>
          </p:cNvSpPr>
          <p:nvPr/>
        </p:nvSpPr>
        <p:spPr bwMode="auto">
          <a:xfrm>
            <a:off x="10206568" y="3270251"/>
            <a:ext cx="14817" cy="17463"/>
          </a:xfrm>
          <a:custGeom>
            <a:avLst/>
            <a:gdLst>
              <a:gd name="T0" fmla="*/ 8 w 8"/>
              <a:gd name="T1" fmla="*/ 0 h 21"/>
              <a:gd name="T2" fmla="*/ 0 w 8"/>
              <a:gd name="T3" fmla="*/ 21 h 21"/>
              <a:gd name="T4" fmla="*/ 0 w 8"/>
              <a:gd name="T5" fmla="*/ 6 h 21"/>
              <a:gd name="T6" fmla="*/ 8 w 8"/>
              <a:gd name="T7" fmla="*/ 0 h 21"/>
              <a:gd name="T8" fmla="*/ 0 60000 65536"/>
              <a:gd name="T9" fmla="*/ 0 60000 65536"/>
              <a:gd name="T10" fmla="*/ 0 60000 65536"/>
              <a:gd name="T11" fmla="*/ 0 60000 65536"/>
              <a:gd name="T12" fmla="*/ 0 w 8"/>
              <a:gd name="T13" fmla="*/ 0 h 21"/>
              <a:gd name="T14" fmla="*/ 8 w 8"/>
              <a:gd name="T15" fmla="*/ 21 h 21"/>
            </a:gdLst>
            <a:ahLst/>
            <a:cxnLst>
              <a:cxn ang="T8">
                <a:pos x="T0" y="T1"/>
              </a:cxn>
              <a:cxn ang="T9">
                <a:pos x="T2" y="T3"/>
              </a:cxn>
              <a:cxn ang="T10">
                <a:pos x="T4" y="T5"/>
              </a:cxn>
              <a:cxn ang="T11">
                <a:pos x="T6" y="T7"/>
              </a:cxn>
            </a:cxnLst>
            <a:rect l="T12" t="T13" r="T14" b="T15"/>
            <a:pathLst>
              <a:path w="8" h="21">
                <a:moveTo>
                  <a:pt x="8" y="0"/>
                </a:moveTo>
                <a:lnTo>
                  <a:pt x="0" y="21"/>
                </a:lnTo>
                <a:lnTo>
                  <a:pt x="0" y="6"/>
                </a:lnTo>
                <a:lnTo>
                  <a:pt x="8"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09" name="Freeform 397"/>
          <p:cNvSpPr>
            <a:spLocks/>
          </p:cNvSpPr>
          <p:nvPr/>
        </p:nvSpPr>
        <p:spPr bwMode="auto">
          <a:xfrm>
            <a:off x="9021234" y="2516189"/>
            <a:ext cx="21167" cy="7937"/>
          </a:xfrm>
          <a:custGeom>
            <a:avLst/>
            <a:gdLst>
              <a:gd name="T0" fmla="*/ 11 w 11"/>
              <a:gd name="T1" fmla="*/ 0 h 8"/>
              <a:gd name="T2" fmla="*/ 0 w 11"/>
              <a:gd name="T3" fmla="*/ 0 h 8"/>
              <a:gd name="T4" fmla="*/ 11 w 11"/>
              <a:gd name="T5" fmla="*/ 8 h 8"/>
              <a:gd name="T6" fmla="*/ 11 w 11"/>
              <a:gd name="T7" fmla="*/ 0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0"/>
                </a:moveTo>
                <a:lnTo>
                  <a:pt x="0" y="0"/>
                </a:lnTo>
                <a:lnTo>
                  <a:pt x="11" y="8"/>
                </a:lnTo>
                <a:lnTo>
                  <a:pt x="1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10" name="Freeform 398"/>
          <p:cNvSpPr>
            <a:spLocks/>
          </p:cNvSpPr>
          <p:nvPr/>
        </p:nvSpPr>
        <p:spPr bwMode="auto">
          <a:xfrm>
            <a:off x="6805084" y="2386014"/>
            <a:ext cx="61383" cy="1587"/>
          </a:xfrm>
          <a:custGeom>
            <a:avLst/>
            <a:gdLst>
              <a:gd name="T0" fmla="*/ 33 w 33"/>
              <a:gd name="T1" fmla="*/ 0 h 4"/>
              <a:gd name="T2" fmla="*/ 0 w 33"/>
              <a:gd name="T3" fmla="*/ 4 h 4"/>
              <a:gd name="T4" fmla="*/ 8 w 33"/>
              <a:gd name="T5" fmla="*/ 0 h 4"/>
              <a:gd name="T6" fmla="*/ 33 w 33"/>
              <a:gd name="T7" fmla="*/ 0 h 4"/>
              <a:gd name="T8" fmla="*/ 0 60000 65536"/>
              <a:gd name="T9" fmla="*/ 0 60000 65536"/>
              <a:gd name="T10" fmla="*/ 0 60000 65536"/>
              <a:gd name="T11" fmla="*/ 0 60000 65536"/>
              <a:gd name="T12" fmla="*/ 0 w 33"/>
              <a:gd name="T13" fmla="*/ 0 h 4"/>
              <a:gd name="T14" fmla="*/ 33 w 33"/>
              <a:gd name="T15" fmla="*/ 4 h 4"/>
            </a:gdLst>
            <a:ahLst/>
            <a:cxnLst>
              <a:cxn ang="T8">
                <a:pos x="T0" y="T1"/>
              </a:cxn>
              <a:cxn ang="T9">
                <a:pos x="T2" y="T3"/>
              </a:cxn>
              <a:cxn ang="T10">
                <a:pos x="T4" y="T5"/>
              </a:cxn>
              <a:cxn ang="T11">
                <a:pos x="T6" y="T7"/>
              </a:cxn>
            </a:cxnLst>
            <a:rect l="T12" t="T13" r="T14" b="T15"/>
            <a:pathLst>
              <a:path w="33" h="4">
                <a:moveTo>
                  <a:pt x="33" y="0"/>
                </a:moveTo>
                <a:lnTo>
                  <a:pt x="0" y="4"/>
                </a:lnTo>
                <a:lnTo>
                  <a:pt x="8" y="0"/>
                </a:lnTo>
                <a:lnTo>
                  <a:pt x="33"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11" name="Freeform 399"/>
          <p:cNvSpPr>
            <a:spLocks/>
          </p:cNvSpPr>
          <p:nvPr/>
        </p:nvSpPr>
        <p:spPr bwMode="auto">
          <a:xfrm>
            <a:off x="7651751" y="2557464"/>
            <a:ext cx="27516" cy="1587"/>
          </a:xfrm>
          <a:custGeom>
            <a:avLst/>
            <a:gdLst>
              <a:gd name="T0" fmla="*/ 15 w 15"/>
              <a:gd name="T1" fmla="*/ 0 h 6"/>
              <a:gd name="T2" fmla="*/ 1 w 15"/>
              <a:gd name="T3" fmla="*/ 6 h 6"/>
              <a:gd name="T4" fmla="*/ 0 w 15"/>
              <a:gd name="T5" fmla="*/ 0 h 6"/>
              <a:gd name="T6" fmla="*/ 15 w 15"/>
              <a:gd name="T7" fmla="*/ 0 h 6"/>
              <a:gd name="T8" fmla="*/ 0 60000 65536"/>
              <a:gd name="T9" fmla="*/ 0 60000 65536"/>
              <a:gd name="T10" fmla="*/ 0 60000 65536"/>
              <a:gd name="T11" fmla="*/ 0 60000 65536"/>
              <a:gd name="T12" fmla="*/ 0 w 15"/>
              <a:gd name="T13" fmla="*/ 0 h 6"/>
              <a:gd name="T14" fmla="*/ 15 w 15"/>
              <a:gd name="T15" fmla="*/ 6 h 6"/>
            </a:gdLst>
            <a:ahLst/>
            <a:cxnLst>
              <a:cxn ang="T8">
                <a:pos x="T0" y="T1"/>
              </a:cxn>
              <a:cxn ang="T9">
                <a:pos x="T2" y="T3"/>
              </a:cxn>
              <a:cxn ang="T10">
                <a:pos x="T4" y="T5"/>
              </a:cxn>
              <a:cxn ang="T11">
                <a:pos x="T6" y="T7"/>
              </a:cxn>
            </a:cxnLst>
            <a:rect l="T12" t="T13" r="T14" b="T15"/>
            <a:pathLst>
              <a:path w="15" h="6">
                <a:moveTo>
                  <a:pt x="15" y="0"/>
                </a:moveTo>
                <a:lnTo>
                  <a:pt x="1" y="6"/>
                </a:lnTo>
                <a:lnTo>
                  <a:pt x="0" y="0"/>
                </a:lnTo>
                <a:lnTo>
                  <a:pt x="15"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12" name="Freeform 400"/>
          <p:cNvSpPr>
            <a:spLocks/>
          </p:cNvSpPr>
          <p:nvPr/>
        </p:nvSpPr>
        <p:spPr bwMode="auto">
          <a:xfrm>
            <a:off x="7044267" y="2390775"/>
            <a:ext cx="44451" cy="1588"/>
          </a:xfrm>
          <a:custGeom>
            <a:avLst/>
            <a:gdLst>
              <a:gd name="T0" fmla="*/ 24 w 24"/>
              <a:gd name="T1" fmla="*/ 0 h 4"/>
              <a:gd name="T2" fmla="*/ 0 w 24"/>
              <a:gd name="T3" fmla="*/ 0 h 4"/>
              <a:gd name="T4" fmla="*/ 11 w 24"/>
              <a:gd name="T5" fmla="*/ 4 h 4"/>
              <a:gd name="T6" fmla="*/ 24 w 24"/>
              <a:gd name="T7" fmla="*/ 0 h 4"/>
              <a:gd name="T8" fmla="*/ 0 60000 65536"/>
              <a:gd name="T9" fmla="*/ 0 60000 65536"/>
              <a:gd name="T10" fmla="*/ 0 60000 65536"/>
              <a:gd name="T11" fmla="*/ 0 60000 65536"/>
              <a:gd name="T12" fmla="*/ 0 w 24"/>
              <a:gd name="T13" fmla="*/ 0 h 4"/>
              <a:gd name="T14" fmla="*/ 24 w 24"/>
              <a:gd name="T15" fmla="*/ 4 h 4"/>
            </a:gdLst>
            <a:ahLst/>
            <a:cxnLst>
              <a:cxn ang="T8">
                <a:pos x="T0" y="T1"/>
              </a:cxn>
              <a:cxn ang="T9">
                <a:pos x="T2" y="T3"/>
              </a:cxn>
              <a:cxn ang="T10">
                <a:pos x="T4" y="T5"/>
              </a:cxn>
              <a:cxn ang="T11">
                <a:pos x="T6" y="T7"/>
              </a:cxn>
            </a:cxnLst>
            <a:rect l="T12" t="T13" r="T14" b="T15"/>
            <a:pathLst>
              <a:path w="24" h="4">
                <a:moveTo>
                  <a:pt x="24" y="0"/>
                </a:moveTo>
                <a:lnTo>
                  <a:pt x="0" y="0"/>
                </a:lnTo>
                <a:lnTo>
                  <a:pt x="11" y="4"/>
                </a:lnTo>
                <a:lnTo>
                  <a:pt x="24"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13" name="Freeform 401"/>
          <p:cNvSpPr>
            <a:spLocks/>
          </p:cNvSpPr>
          <p:nvPr/>
        </p:nvSpPr>
        <p:spPr bwMode="auto">
          <a:xfrm>
            <a:off x="10433052" y="2976564"/>
            <a:ext cx="44449" cy="20637"/>
          </a:xfrm>
          <a:custGeom>
            <a:avLst/>
            <a:gdLst>
              <a:gd name="T0" fmla="*/ 25 w 25"/>
              <a:gd name="T1" fmla="*/ 24 h 24"/>
              <a:gd name="T2" fmla="*/ 0 w 25"/>
              <a:gd name="T3" fmla="*/ 0 h 24"/>
              <a:gd name="T4" fmla="*/ 21 w 25"/>
              <a:gd name="T5" fmla="*/ 16 h 24"/>
              <a:gd name="T6" fmla="*/ 25 w 25"/>
              <a:gd name="T7" fmla="*/ 24 h 24"/>
              <a:gd name="T8" fmla="*/ 0 60000 65536"/>
              <a:gd name="T9" fmla="*/ 0 60000 65536"/>
              <a:gd name="T10" fmla="*/ 0 60000 65536"/>
              <a:gd name="T11" fmla="*/ 0 60000 65536"/>
              <a:gd name="T12" fmla="*/ 0 w 25"/>
              <a:gd name="T13" fmla="*/ 0 h 24"/>
              <a:gd name="T14" fmla="*/ 25 w 25"/>
              <a:gd name="T15" fmla="*/ 24 h 24"/>
            </a:gdLst>
            <a:ahLst/>
            <a:cxnLst>
              <a:cxn ang="T8">
                <a:pos x="T0" y="T1"/>
              </a:cxn>
              <a:cxn ang="T9">
                <a:pos x="T2" y="T3"/>
              </a:cxn>
              <a:cxn ang="T10">
                <a:pos x="T4" y="T5"/>
              </a:cxn>
              <a:cxn ang="T11">
                <a:pos x="T6" y="T7"/>
              </a:cxn>
            </a:cxnLst>
            <a:rect l="T12" t="T13" r="T14" b="T15"/>
            <a:pathLst>
              <a:path w="25" h="24">
                <a:moveTo>
                  <a:pt x="25" y="24"/>
                </a:moveTo>
                <a:lnTo>
                  <a:pt x="0" y="0"/>
                </a:lnTo>
                <a:lnTo>
                  <a:pt x="21" y="16"/>
                </a:lnTo>
                <a:lnTo>
                  <a:pt x="25" y="2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14" name="Freeform 402"/>
          <p:cNvSpPr>
            <a:spLocks/>
          </p:cNvSpPr>
          <p:nvPr/>
        </p:nvSpPr>
        <p:spPr bwMode="auto">
          <a:xfrm>
            <a:off x="8847667" y="2479676"/>
            <a:ext cx="27517" cy="11113"/>
          </a:xfrm>
          <a:custGeom>
            <a:avLst/>
            <a:gdLst>
              <a:gd name="T0" fmla="*/ 12 w 15"/>
              <a:gd name="T1" fmla="*/ 8 h 14"/>
              <a:gd name="T2" fmla="*/ 0 w 15"/>
              <a:gd name="T3" fmla="*/ 0 h 14"/>
              <a:gd name="T4" fmla="*/ 15 w 15"/>
              <a:gd name="T5" fmla="*/ 14 h 14"/>
              <a:gd name="T6" fmla="*/ 12 w 15"/>
              <a:gd name="T7" fmla="*/ 8 h 14"/>
              <a:gd name="T8" fmla="*/ 0 60000 65536"/>
              <a:gd name="T9" fmla="*/ 0 60000 65536"/>
              <a:gd name="T10" fmla="*/ 0 60000 65536"/>
              <a:gd name="T11" fmla="*/ 0 60000 65536"/>
              <a:gd name="T12" fmla="*/ 0 w 15"/>
              <a:gd name="T13" fmla="*/ 0 h 14"/>
              <a:gd name="T14" fmla="*/ 15 w 15"/>
              <a:gd name="T15" fmla="*/ 14 h 14"/>
            </a:gdLst>
            <a:ahLst/>
            <a:cxnLst>
              <a:cxn ang="T8">
                <a:pos x="T0" y="T1"/>
              </a:cxn>
              <a:cxn ang="T9">
                <a:pos x="T2" y="T3"/>
              </a:cxn>
              <a:cxn ang="T10">
                <a:pos x="T4" y="T5"/>
              </a:cxn>
              <a:cxn ang="T11">
                <a:pos x="T6" y="T7"/>
              </a:cxn>
            </a:cxnLst>
            <a:rect l="T12" t="T13" r="T14" b="T15"/>
            <a:pathLst>
              <a:path w="15" h="14">
                <a:moveTo>
                  <a:pt x="12" y="8"/>
                </a:moveTo>
                <a:lnTo>
                  <a:pt x="0" y="0"/>
                </a:lnTo>
                <a:lnTo>
                  <a:pt x="15" y="14"/>
                </a:lnTo>
                <a:lnTo>
                  <a:pt x="12" y="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15" name="Freeform 403"/>
          <p:cNvSpPr>
            <a:spLocks/>
          </p:cNvSpPr>
          <p:nvPr/>
        </p:nvSpPr>
        <p:spPr bwMode="auto">
          <a:xfrm>
            <a:off x="6468534" y="2881314"/>
            <a:ext cx="23284" cy="3175"/>
          </a:xfrm>
          <a:custGeom>
            <a:avLst/>
            <a:gdLst>
              <a:gd name="T0" fmla="*/ 12 w 12"/>
              <a:gd name="T1" fmla="*/ 4 h 4"/>
              <a:gd name="T2" fmla="*/ 0 w 12"/>
              <a:gd name="T3" fmla="*/ 4 h 4"/>
              <a:gd name="T4" fmla="*/ 3 w 12"/>
              <a:gd name="T5" fmla="*/ 0 h 4"/>
              <a:gd name="T6" fmla="*/ 12 w 12"/>
              <a:gd name="T7" fmla="*/ 4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4"/>
                </a:moveTo>
                <a:lnTo>
                  <a:pt x="0" y="4"/>
                </a:lnTo>
                <a:lnTo>
                  <a:pt x="3" y="0"/>
                </a:lnTo>
                <a:lnTo>
                  <a:pt x="12"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16" name="Freeform 404"/>
          <p:cNvSpPr>
            <a:spLocks/>
          </p:cNvSpPr>
          <p:nvPr/>
        </p:nvSpPr>
        <p:spPr bwMode="auto">
          <a:xfrm>
            <a:off x="6248401" y="3282951"/>
            <a:ext cx="4233" cy="3175"/>
          </a:xfrm>
          <a:custGeom>
            <a:avLst/>
            <a:gdLst>
              <a:gd name="T0" fmla="*/ 2 w 2"/>
              <a:gd name="T1" fmla="*/ 2 h 4"/>
              <a:gd name="T2" fmla="*/ 2 w 2"/>
              <a:gd name="T3" fmla="*/ 0 h 4"/>
              <a:gd name="T4" fmla="*/ 1 w 2"/>
              <a:gd name="T5" fmla="*/ 0 h 4"/>
              <a:gd name="T6" fmla="*/ 0 w 2"/>
              <a:gd name="T7" fmla="*/ 2 h 4"/>
              <a:gd name="T8" fmla="*/ 0 w 2"/>
              <a:gd name="T9" fmla="*/ 4 h 4"/>
              <a:gd name="T10" fmla="*/ 1 w 2"/>
              <a:gd name="T11" fmla="*/ 4 h 4"/>
              <a:gd name="T12" fmla="*/ 2 w 2"/>
              <a:gd name="T13" fmla="*/ 2 h 4"/>
              <a:gd name="T14" fmla="*/ 0 60000 65536"/>
              <a:gd name="T15" fmla="*/ 0 60000 65536"/>
              <a:gd name="T16" fmla="*/ 0 60000 65536"/>
              <a:gd name="T17" fmla="*/ 0 60000 65536"/>
              <a:gd name="T18" fmla="*/ 0 60000 65536"/>
              <a:gd name="T19" fmla="*/ 0 60000 65536"/>
              <a:gd name="T20" fmla="*/ 0 60000 65536"/>
              <a:gd name="T21" fmla="*/ 0 w 2"/>
              <a:gd name="T22" fmla="*/ 0 h 4"/>
              <a:gd name="T23" fmla="*/ 2 w 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4">
                <a:moveTo>
                  <a:pt x="2" y="2"/>
                </a:moveTo>
                <a:lnTo>
                  <a:pt x="2" y="0"/>
                </a:lnTo>
                <a:lnTo>
                  <a:pt x="1" y="0"/>
                </a:lnTo>
                <a:lnTo>
                  <a:pt x="0" y="2"/>
                </a:lnTo>
                <a:lnTo>
                  <a:pt x="0" y="4"/>
                </a:lnTo>
                <a:lnTo>
                  <a:pt x="1" y="4"/>
                </a:lnTo>
                <a:lnTo>
                  <a:pt x="2"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948" name="Freeform 405"/>
          <p:cNvSpPr>
            <a:spLocks/>
          </p:cNvSpPr>
          <p:nvPr/>
        </p:nvSpPr>
        <p:spPr bwMode="auto">
          <a:xfrm>
            <a:off x="6358466" y="3132139"/>
            <a:ext cx="171451" cy="46037"/>
          </a:xfrm>
          <a:custGeom>
            <a:avLst/>
            <a:gdLst>
              <a:gd name="T0" fmla="*/ 2147483647 w 93"/>
              <a:gd name="T1" fmla="*/ 0 h 59"/>
              <a:gd name="T2" fmla="*/ 2147483647 w 93"/>
              <a:gd name="T3" fmla="*/ 950414502 h 59"/>
              <a:gd name="T4" fmla="*/ 2147483647 w 93"/>
              <a:gd name="T5" fmla="*/ 2147483647 h 59"/>
              <a:gd name="T6" fmla="*/ 2147483647 w 93"/>
              <a:gd name="T7" fmla="*/ 2147483647 h 59"/>
              <a:gd name="T8" fmla="*/ 2147483647 w 93"/>
              <a:gd name="T9" fmla="*/ 2147483647 h 59"/>
              <a:gd name="T10" fmla="*/ 2147483647 w 93"/>
              <a:gd name="T11" fmla="*/ 2147483647 h 59"/>
              <a:gd name="T12" fmla="*/ 2147483647 w 93"/>
              <a:gd name="T13" fmla="*/ 2147483647 h 59"/>
              <a:gd name="T14" fmla="*/ 2147483647 w 93"/>
              <a:gd name="T15" fmla="*/ 2147483647 h 59"/>
              <a:gd name="T16" fmla="*/ 0 w 93"/>
              <a:gd name="T17" fmla="*/ 2147483647 h 59"/>
              <a:gd name="T18" fmla="*/ 2147483647 w 93"/>
              <a:gd name="T19" fmla="*/ 2147483647 h 59"/>
              <a:gd name="T20" fmla="*/ 2147483647 w 93"/>
              <a:gd name="T21" fmla="*/ 2147483647 h 59"/>
              <a:gd name="T22" fmla="*/ 2147483647 w 93"/>
              <a:gd name="T23" fmla="*/ 2147483647 h 59"/>
              <a:gd name="T24" fmla="*/ 2147483647 w 93"/>
              <a:gd name="T25" fmla="*/ 2147483647 h 59"/>
              <a:gd name="T26" fmla="*/ 2147483647 w 93"/>
              <a:gd name="T27" fmla="*/ 2147483647 h 59"/>
              <a:gd name="T28" fmla="*/ 2147483647 w 93"/>
              <a:gd name="T29" fmla="*/ 2147483647 h 59"/>
              <a:gd name="T30" fmla="*/ 2147483647 w 93"/>
              <a:gd name="T31" fmla="*/ 2147483647 h 59"/>
              <a:gd name="T32" fmla="*/ 2147483647 w 93"/>
              <a:gd name="T33" fmla="*/ 2147483647 h 59"/>
              <a:gd name="T34" fmla="*/ 2147483647 w 93"/>
              <a:gd name="T35" fmla="*/ 0 h 59"/>
              <a:gd name="T36" fmla="*/ 2147483647 w 9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59"/>
              <a:gd name="T59" fmla="*/ 93 w 9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59">
                <a:moveTo>
                  <a:pt x="35" y="0"/>
                </a:moveTo>
                <a:lnTo>
                  <a:pt x="33" y="2"/>
                </a:lnTo>
                <a:lnTo>
                  <a:pt x="29" y="10"/>
                </a:lnTo>
                <a:lnTo>
                  <a:pt x="25" y="12"/>
                </a:lnTo>
                <a:lnTo>
                  <a:pt x="25" y="16"/>
                </a:lnTo>
                <a:lnTo>
                  <a:pt x="19" y="26"/>
                </a:lnTo>
                <a:lnTo>
                  <a:pt x="10" y="28"/>
                </a:lnTo>
                <a:lnTo>
                  <a:pt x="5" y="28"/>
                </a:lnTo>
                <a:lnTo>
                  <a:pt x="0" y="28"/>
                </a:lnTo>
                <a:lnTo>
                  <a:pt x="10" y="53"/>
                </a:lnTo>
                <a:lnTo>
                  <a:pt x="16" y="59"/>
                </a:lnTo>
                <a:lnTo>
                  <a:pt x="36" y="59"/>
                </a:lnTo>
                <a:lnTo>
                  <a:pt x="61" y="39"/>
                </a:lnTo>
                <a:lnTo>
                  <a:pt x="89" y="39"/>
                </a:lnTo>
                <a:lnTo>
                  <a:pt x="93" y="16"/>
                </a:lnTo>
                <a:lnTo>
                  <a:pt x="69" y="6"/>
                </a:lnTo>
                <a:lnTo>
                  <a:pt x="56" y="8"/>
                </a:lnTo>
                <a:lnTo>
                  <a:pt x="51" y="0"/>
                </a:lnTo>
                <a:lnTo>
                  <a:pt x="35" y="0"/>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08949" name="Freeform 406"/>
          <p:cNvSpPr>
            <a:spLocks/>
          </p:cNvSpPr>
          <p:nvPr/>
        </p:nvSpPr>
        <p:spPr bwMode="auto">
          <a:xfrm>
            <a:off x="6275918" y="3203575"/>
            <a:ext cx="88900" cy="38100"/>
          </a:xfrm>
          <a:custGeom>
            <a:avLst/>
            <a:gdLst>
              <a:gd name="T0" fmla="*/ 2147483647 w 48"/>
              <a:gd name="T1" fmla="*/ 2147483647 h 49"/>
              <a:gd name="T2" fmla="*/ 2147483647 w 48"/>
              <a:gd name="T3" fmla="*/ 2147483647 h 49"/>
              <a:gd name="T4" fmla="*/ 2147483647 w 48"/>
              <a:gd name="T5" fmla="*/ 2147483647 h 49"/>
              <a:gd name="T6" fmla="*/ 2147483647 w 48"/>
              <a:gd name="T7" fmla="*/ 2147483647 h 49"/>
              <a:gd name="T8" fmla="*/ 2147483647 w 48"/>
              <a:gd name="T9" fmla="*/ 2147483647 h 49"/>
              <a:gd name="T10" fmla="*/ 2147483647 w 48"/>
              <a:gd name="T11" fmla="*/ 2147483647 h 49"/>
              <a:gd name="T12" fmla="*/ 2147483647 w 48"/>
              <a:gd name="T13" fmla="*/ 2147483647 h 49"/>
              <a:gd name="T14" fmla="*/ 2147483647 w 48"/>
              <a:gd name="T15" fmla="*/ 2147483647 h 49"/>
              <a:gd name="T16" fmla="*/ 2147483647 w 48"/>
              <a:gd name="T17" fmla="*/ 2147483647 h 49"/>
              <a:gd name="T18" fmla="*/ 2147483647 w 48"/>
              <a:gd name="T19" fmla="*/ 2147483647 h 49"/>
              <a:gd name="T20" fmla="*/ 2147483647 w 48"/>
              <a:gd name="T21" fmla="*/ 2147483647 h 49"/>
              <a:gd name="T22" fmla="*/ 2147483647 w 48"/>
              <a:gd name="T23" fmla="*/ 2147483647 h 49"/>
              <a:gd name="T24" fmla="*/ 2147483647 w 48"/>
              <a:gd name="T25" fmla="*/ 2147483647 h 49"/>
              <a:gd name="T26" fmla="*/ 2147483647 w 48"/>
              <a:gd name="T27" fmla="*/ 2147483647 h 49"/>
              <a:gd name="T28" fmla="*/ 2147483647 w 48"/>
              <a:gd name="T29" fmla="*/ 2147483647 h 49"/>
              <a:gd name="T30" fmla="*/ 2147483647 w 48"/>
              <a:gd name="T31" fmla="*/ 2147483647 h 49"/>
              <a:gd name="T32" fmla="*/ 2147483647 w 48"/>
              <a:gd name="T33" fmla="*/ 2147483647 h 49"/>
              <a:gd name="T34" fmla="*/ 2147483647 w 48"/>
              <a:gd name="T35" fmla="*/ 2147483647 h 49"/>
              <a:gd name="T36" fmla="*/ 2147483647 w 48"/>
              <a:gd name="T37" fmla="*/ 2147483647 h 49"/>
              <a:gd name="T38" fmla="*/ 2147483647 w 48"/>
              <a:gd name="T39" fmla="*/ 2147483647 h 49"/>
              <a:gd name="T40" fmla="*/ 2147483647 w 48"/>
              <a:gd name="T41" fmla="*/ 2147483647 h 49"/>
              <a:gd name="T42" fmla="*/ 2147483647 w 48"/>
              <a:gd name="T43" fmla="*/ 1880261629 h 49"/>
              <a:gd name="T44" fmla="*/ 2147483647 w 48"/>
              <a:gd name="T45" fmla="*/ 0 h 49"/>
              <a:gd name="T46" fmla="*/ 2147483647 w 48"/>
              <a:gd name="T47" fmla="*/ 2147483647 h 49"/>
              <a:gd name="T48" fmla="*/ 2147483647 w 48"/>
              <a:gd name="T49" fmla="*/ 2147483647 h 49"/>
              <a:gd name="T50" fmla="*/ 0 w 48"/>
              <a:gd name="T51" fmla="*/ 2147483647 h 49"/>
              <a:gd name="T52" fmla="*/ 2147483647 w 48"/>
              <a:gd name="T53" fmla="*/ 2147483647 h 49"/>
              <a:gd name="T54" fmla="*/ 2147483647 w 48"/>
              <a:gd name="T55" fmla="*/ 2147483647 h 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49"/>
              <a:gd name="T86" fmla="*/ 48 w 48"/>
              <a:gd name="T87" fmla="*/ 49 h 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49">
                <a:moveTo>
                  <a:pt x="8" y="49"/>
                </a:moveTo>
                <a:lnTo>
                  <a:pt x="16" y="49"/>
                </a:lnTo>
                <a:lnTo>
                  <a:pt x="18" y="44"/>
                </a:lnTo>
                <a:lnTo>
                  <a:pt x="20" y="47"/>
                </a:lnTo>
                <a:lnTo>
                  <a:pt x="21" y="47"/>
                </a:lnTo>
                <a:lnTo>
                  <a:pt x="22" y="47"/>
                </a:lnTo>
                <a:lnTo>
                  <a:pt x="26" y="49"/>
                </a:lnTo>
                <a:lnTo>
                  <a:pt x="30" y="49"/>
                </a:lnTo>
                <a:lnTo>
                  <a:pt x="29" y="44"/>
                </a:lnTo>
                <a:lnTo>
                  <a:pt x="29" y="42"/>
                </a:lnTo>
                <a:lnTo>
                  <a:pt x="33" y="38"/>
                </a:lnTo>
                <a:lnTo>
                  <a:pt x="37" y="38"/>
                </a:lnTo>
                <a:lnTo>
                  <a:pt x="34" y="32"/>
                </a:lnTo>
                <a:lnTo>
                  <a:pt x="34" y="28"/>
                </a:lnTo>
                <a:lnTo>
                  <a:pt x="33" y="22"/>
                </a:lnTo>
                <a:lnTo>
                  <a:pt x="39" y="20"/>
                </a:lnTo>
                <a:lnTo>
                  <a:pt x="40" y="16"/>
                </a:lnTo>
                <a:lnTo>
                  <a:pt x="44" y="16"/>
                </a:lnTo>
                <a:lnTo>
                  <a:pt x="44" y="12"/>
                </a:lnTo>
                <a:lnTo>
                  <a:pt x="47" y="12"/>
                </a:lnTo>
                <a:lnTo>
                  <a:pt x="48" y="10"/>
                </a:lnTo>
                <a:lnTo>
                  <a:pt x="42" y="4"/>
                </a:lnTo>
                <a:lnTo>
                  <a:pt x="41" y="0"/>
                </a:lnTo>
                <a:lnTo>
                  <a:pt x="9" y="14"/>
                </a:lnTo>
                <a:lnTo>
                  <a:pt x="2" y="12"/>
                </a:lnTo>
                <a:lnTo>
                  <a:pt x="0" y="24"/>
                </a:lnTo>
                <a:lnTo>
                  <a:pt x="4" y="47"/>
                </a:lnTo>
                <a:lnTo>
                  <a:pt x="8" y="49"/>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08950" name="Freeform 407"/>
          <p:cNvSpPr>
            <a:spLocks/>
          </p:cNvSpPr>
          <p:nvPr/>
        </p:nvSpPr>
        <p:spPr bwMode="auto">
          <a:xfrm>
            <a:off x="6176433" y="2633663"/>
            <a:ext cx="304800" cy="342900"/>
          </a:xfrm>
          <a:custGeom>
            <a:avLst/>
            <a:gdLst>
              <a:gd name="T0" fmla="*/ 2147483647 w 166"/>
              <a:gd name="T1" fmla="*/ 2147483647 h 445"/>
              <a:gd name="T2" fmla="*/ 2147483647 w 166"/>
              <a:gd name="T3" fmla="*/ 2147483647 h 445"/>
              <a:gd name="T4" fmla="*/ 2147483647 w 166"/>
              <a:gd name="T5" fmla="*/ 2147483647 h 445"/>
              <a:gd name="T6" fmla="*/ 2147483647 w 166"/>
              <a:gd name="T7" fmla="*/ 2147483647 h 445"/>
              <a:gd name="T8" fmla="*/ 2147483647 w 166"/>
              <a:gd name="T9" fmla="*/ 2147483647 h 445"/>
              <a:gd name="T10" fmla="*/ 2147483647 w 166"/>
              <a:gd name="T11" fmla="*/ 2147483647 h 445"/>
              <a:gd name="T12" fmla="*/ 2147483647 w 166"/>
              <a:gd name="T13" fmla="*/ 2147483647 h 445"/>
              <a:gd name="T14" fmla="*/ 2147483647 w 166"/>
              <a:gd name="T15" fmla="*/ 2147483647 h 445"/>
              <a:gd name="T16" fmla="*/ 2147483647 w 166"/>
              <a:gd name="T17" fmla="*/ 2147483647 h 445"/>
              <a:gd name="T18" fmla="*/ 2147483647 w 166"/>
              <a:gd name="T19" fmla="*/ 2147483647 h 445"/>
              <a:gd name="T20" fmla="*/ 2147483647 w 166"/>
              <a:gd name="T21" fmla="*/ 2147483647 h 445"/>
              <a:gd name="T22" fmla="*/ 2147483647 w 166"/>
              <a:gd name="T23" fmla="*/ 2147483647 h 445"/>
              <a:gd name="T24" fmla="*/ 2147483647 w 166"/>
              <a:gd name="T25" fmla="*/ 2147483647 h 445"/>
              <a:gd name="T26" fmla="*/ 2147483647 w 166"/>
              <a:gd name="T27" fmla="*/ 2147483647 h 445"/>
              <a:gd name="T28" fmla="*/ 2147483647 w 166"/>
              <a:gd name="T29" fmla="*/ 2147483647 h 445"/>
              <a:gd name="T30" fmla="*/ 2147483647 w 166"/>
              <a:gd name="T31" fmla="*/ 2147483647 h 445"/>
              <a:gd name="T32" fmla="*/ 2147483647 w 166"/>
              <a:gd name="T33" fmla="*/ 2147483647 h 445"/>
              <a:gd name="T34" fmla="*/ 0 w 166"/>
              <a:gd name="T35" fmla="*/ 2147483647 h 445"/>
              <a:gd name="T36" fmla="*/ 2147483647 w 166"/>
              <a:gd name="T37" fmla="*/ 2147483647 h 445"/>
              <a:gd name="T38" fmla="*/ 2147483647 w 166"/>
              <a:gd name="T39" fmla="*/ 2147483647 h 445"/>
              <a:gd name="T40" fmla="*/ 2147483647 w 166"/>
              <a:gd name="T41" fmla="*/ 2147483647 h 445"/>
              <a:gd name="T42" fmla="*/ 2147483647 w 166"/>
              <a:gd name="T43" fmla="*/ 2147483647 h 445"/>
              <a:gd name="T44" fmla="*/ 2147483647 w 166"/>
              <a:gd name="T45" fmla="*/ 2147483647 h 445"/>
              <a:gd name="T46" fmla="*/ 2147483647 w 166"/>
              <a:gd name="T47" fmla="*/ 2147483647 h 445"/>
              <a:gd name="T48" fmla="*/ 2147483647 w 166"/>
              <a:gd name="T49" fmla="*/ 2147483647 h 445"/>
              <a:gd name="T50" fmla="*/ 2147483647 w 166"/>
              <a:gd name="T51" fmla="*/ 2147483647 h 445"/>
              <a:gd name="T52" fmla="*/ 2147483647 w 166"/>
              <a:gd name="T53" fmla="*/ 2147483647 h 445"/>
              <a:gd name="T54" fmla="*/ 2147483647 w 166"/>
              <a:gd name="T55" fmla="*/ 0 h 445"/>
              <a:gd name="T56" fmla="*/ 2147483647 w 166"/>
              <a:gd name="T57" fmla="*/ 2147483647 h 445"/>
              <a:gd name="T58" fmla="*/ 2147483647 w 166"/>
              <a:gd name="T59" fmla="*/ 2147483647 h 445"/>
              <a:gd name="T60" fmla="*/ 2147483647 w 166"/>
              <a:gd name="T61" fmla="*/ 2147483647 h 445"/>
              <a:gd name="T62" fmla="*/ 2147483647 w 166"/>
              <a:gd name="T63" fmla="*/ 2147483647 h 445"/>
              <a:gd name="T64" fmla="*/ 2147483647 w 166"/>
              <a:gd name="T65" fmla="*/ 2147483647 h 4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
              <a:gd name="T100" fmla="*/ 0 h 445"/>
              <a:gd name="T101" fmla="*/ 166 w 166"/>
              <a:gd name="T102" fmla="*/ 445 h 4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 h="445">
                <a:moveTo>
                  <a:pt x="131" y="149"/>
                </a:moveTo>
                <a:lnTo>
                  <a:pt x="115" y="173"/>
                </a:lnTo>
                <a:lnTo>
                  <a:pt x="103" y="184"/>
                </a:lnTo>
                <a:lnTo>
                  <a:pt x="96" y="192"/>
                </a:lnTo>
                <a:lnTo>
                  <a:pt x="87" y="194"/>
                </a:lnTo>
                <a:lnTo>
                  <a:pt x="86" y="208"/>
                </a:lnTo>
                <a:lnTo>
                  <a:pt x="83" y="214"/>
                </a:lnTo>
                <a:lnTo>
                  <a:pt x="82" y="233"/>
                </a:lnTo>
                <a:lnTo>
                  <a:pt x="86" y="269"/>
                </a:lnTo>
                <a:lnTo>
                  <a:pt x="103" y="282"/>
                </a:lnTo>
                <a:lnTo>
                  <a:pt x="109" y="296"/>
                </a:lnTo>
                <a:lnTo>
                  <a:pt x="95" y="310"/>
                </a:lnTo>
                <a:lnTo>
                  <a:pt x="89" y="300"/>
                </a:lnTo>
                <a:lnTo>
                  <a:pt x="91" y="306"/>
                </a:lnTo>
                <a:lnTo>
                  <a:pt x="72" y="308"/>
                </a:lnTo>
                <a:lnTo>
                  <a:pt x="105" y="312"/>
                </a:lnTo>
                <a:lnTo>
                  <a:pt x="95" y="326"/>
                </a:lnTo>
                <a:lnTo>
                  <a:pt x="93" y="320"/>
                </a:lnTo>
                <a:lnTo>
                  <a:pt x="84" y="335"/>
                </a:lnTo>
                <a:lnTo>
                  <a:pt x="76" y="335"/>
                </a:lnTo>
                <a:lnTo>
                  <a:pt x="82" y="343"/>
                </a:lnTo>
                <a:lnTo>
                  <a:pt x="80" y="357"/>
                </a:lnTo>
                <a:lnTo>
                  <a:pt x="83" y="367"/>
                </a:lnTo>
                <a:lnTo>
                  <a:pt x="81" y="365"/>
                </a:lnTo>
                <a:lnTo>
                  <a:pt x="78" y="390"/>
                </a:lnTo>
                <a:lnTo>
                  <a:pt x="75" y="418"/>
                </a:lnTo>
                <a:lnTo>
                  <a:pt x="51" y="428"/>
                </a:lnTo>
                <a:lnTo>
                  <a:pt x="49" y="445"/>
                </a:lnTo>
                <a:lnTo>
                  <a:pt x="32" y="443"/>
                </a:lnTo>
                <a:lnTo>
                  <a:pt x="27" y="418"/>
                </a:lnTo>
                <a:lnTo>
                  <a:pt x="23" y="396"/>
                </a:lnTo>
                <a:lnTo>
                  <a:pt x="9" y="359"/>
                </a:lnTo>
                <a:lnTo>
                  <a:pt x="10" y="349"/>
                </a:lnTo>
                <a:lnTo>
                  <a:pt x="6" y="347"/>
                </a:lnTo>
                <a:lnTo>
                  <a:pt x="5" y="347"/>
                </a:lnTo>
                <a:lnTo>
                  <a:pt x="0" y="328"/>
                </a:lnTo>
                <a:lnTo>
                  <a:pt x="3" y="324"/>
                </a:lnTo>
                <a:lnTo>
                  <a:pt x="12" y="294"/>
                </a:lnTo>
                <a:lnTo>
                  <a:pt x="13" y="263"/>
                </a:lnTo>
                <a:lnTo>
                  <a:pt x="13" y="255"/>
                </a:lnTo>
                <a:lnTo>
                  <a:pt x="20" y="245"/>
                </a:lnTo>
                <a:lnTo>
                  <a:pt x="9" y="233"/>
                </a:lnTo>
                <a:lnTo>
                  <a:pt x="8" y="202"/>
                </a:lnTo>
                <a:lnTo>
                  <a:pt x="8" y="169"/>
                </a:lnTo>
                <a:lnTo>
                  <a:pt x="20" y="155"/>
                </a:lnTo>
                <a:lnTo>
                  <a:pt x="32" y="153"/>
                </a:lnTo>
                <a:lnTo>
                  <a:pt x="26" y="139"/>
                </a:lnTo>
                <a:lnTo>
                  <a:pt x="35" y="100"/>
                </a:lnTo>
                <a:lnTo>
                  <a:pt x="33" y="90"/>
                </a:lnTo>
                <a:lnTo>
                  <a:pt x="46" y="86"/>
                </a:lnTo>
                <a:lnTo>
                  <a:pt x="52" y="67"/>
                </a:lnTo>
                <a:lnTo>
                  <a:pt x="60" y="35"/>
                </a:lnTo>
                <a:lnTo>
                  <a:pt x="77" y="27"/>
                </a:lnTo>
                <a:lnTo>
                  <a:pt x="78" y="16"/>
                </a:lnTo>
                <a:lnTo>
                  <a:pt x="102" y="18"/>
                </a:lnTo>
                <a:lnTo>
                  <a:pt x="101" y="0"/>
                </a:lnTo>
                <a:lnTo>
                  <a:pt x="107" y="0"/>
                </a:lnTo>
                <a:lnTo>
                  <a:pt x="146" y="27"/>
                </a:lnTo>
                <a:lnTo>
                  <a:pt x="159" y="71"/>
                </a:lnTo>
                <a:lnTo>
                  <a:pt x="166" y="100"/>
                </a:lnTo>
                <a:lnTo>
                  <a:pt x="147" y="100"/>
                </a:lnTo>
                <a:lnTo>
                  <a:pt x="141" y="104"/>
                </a:lnTo>
                <a:lnTo>
                  <a:pt x="140" y="110"/>
                </a:lnTo>
                <a:lnTo>
                  <a:pt x="137" y="108"/>
                </a:lnTo>
                <a:lnTo>
                  <a:pt x="129" y="116"/>
                </a:lnTo>
                <a:lnTo>
                  <a:pt x="127" y="131"/>
                </a:lnTo>
                <a:lnTo>
                  <a:pt x="131" y="149"/>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920" name="Freeform 408"/>
          <p:cNvSpPr>
            <a:spLocks/>
          </p:cNvSpPr>
          <p:nvPr/>
        </p:nvSpPr>
        <p:spPr bwMode="auto">
          <a:xfrm>
            <a:off x="6366933" y="2911476"/>
            <a:ext cx="19051" cy="23813"/>
          </a:xfrm>
          <a:custGeom>
            <a:avLst/>
            <a:gdLst>
              <a:gd name="T0" fmla="*/ 9 w 9"/>
              <a:gd name="T1" fmla="*/ 0 h 27"/>
              <a:gd name="T2" fmla="*/ 9 w 9"/>
              <a:gd name="T3" fmla="*/ 8 h 27"/>
              <a:gd name="T4" fmla="*/ 5 w 9"/>
              <a:gd name="T5" fmla="*/ 23 h 27"/>
              <a:gd name="T6" fmla="*/ 3 w 9"/>
              <a:gd name="T7" fmla="*/ 27 h 27"/>
              <a:gd name="T8" fmla="*/ 0 w 9"/>
              <a:gd name="T9" fmla="*/ 16 h 27"/>
              <a:gd name="T10" fmla="*/ 9 w 9"/>
              <a:gd name="T11" fmla="*/ 0 h 27"/>
              <a:gd name="T12" fmla="*/ 0 60000 65536"/>
              <a:gd name="T13" fmla="*/ 0 60000 65536"/>
              <a:gd name="T14" fmla="*/ 0 60000 65536"/>
              <a:gd name="T15" fmla="*/ 0 60000 65536"/>
              <a:gd name="T16" fmla="*/ 0 60000 65536"/>
              <a:gd name="T17" fmla="*/ 0 60000 65536"/>
              <a:gd name="T18" fmla="*/ 0 w 9"/>
              <a:gd name="T19" fmla="*/ 0 h 27"/>
              <a:gd name="T20" fmla="*/ 9 w 9"/>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9" h="27">
                <a:moveTo>
                  <a:pt x="9" y="0"/>
                </a:moveTo>
                <a:lnTo>
                  <a:pt x="9" y="8"/>
                </a:lnTo>
                <a:lnTo>
                  <a:pt x="5" y="23"/>
                </a:lnTo>
                <a:lnTo>
                  <a:pt x="3" y="27"/>
                </a:lnTo>
                <a:lnTo>
                  <a:pt x="0" y="16"/>
                </a:lnTo>
                <a:lnTo>
                  <a:pt x="9"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21" name="Freeform 409"/>
          <p:cNvSpPr>
            <a:spLocks/>
          </p:cNvSpPr>
          <p:nvPr/>
        </p:nvSpPr>
        <p:spPr bwMode="auto">
          <a:xfrm>
            <a:off x="6057900" y="3182939"/>
            <a:ext cx="127000" cy="46037"/>
          </a:xfrm>
          <a:custGeom>
            <a:avLst/>
            <a:gdLst>
              <a:gd name="T0" fmla="*/ 66 w 70"/>
              <a:gd name="T1" fmla="*/ 35 h 61"/>
              <a:gd name="T2" fmla="*/ 62 w 70"/>
              <a:gd name="T3" fmla="*/ 45 h 61"/>
              <a:gd name="T4" fmla="*/ 51 w 70"/>
              <a:gd name="T5" fmla="*/ 45 h 61"/>
              <a:gd name="T6" fmla="*/ 45 w 70"/>
              <a:gd name="T7" fmla="*/ 61 h 61"/>
              <a:gd name="T8" fmla="*/ 34 w 70"/>
              <a:gd name="T9" fmla="*/ 45 h 61"/>
              <a:gd name="T10" fmla="*/ 25 w 70"/>
              <a:gd name="T11" fmla="*/ 59 h 61"/>
              <a:gd name="T12" fmla="*/ 16 w 70"/>
              <a:gd name="T13" fmla="*/ 61 h 61"/>
              <a:gd name="T14" fmla="*/ 6 w 70"/>
              <a:gd name="T15" fmla="*/ 41 h 61"/>
              <a:gd name="T16" fmla="*/ 0 w 70"/>
              <a:gd name="T17" fmla="*/ 49 h 61"/>
              <a:gd name="T18" fmla="*/ 13 w 70"/>
              <a:gd name="T19" fmla="*/ 12 h 61"/>
              <a:gd name="T20" fmla="*/ 17 w 70"/>
              <a:gd name="T21" fmla="*/ 8 h 61"/>
              <a:gd name="T22" fmla="*/ 22 w 70"/>
              <a:gd name="T23" fmla="*/ 2 h 61"/>
              <a:gd name="T24" fmla="*/ 39 w 70"/>
              <a:gd name="T25" fmla="*/ 0 h 61"/>
              <a:gd name="T26" fmla="*/ 54 w 70"/>
              <a:gd name="T27" fmla="*/ 4 h 61"/>
              <a:gd name="T28" fmla="*/ 54 w 70"/>
              <a:gd name="T29" fmla="*/ 14 h 61"/>
              <a:gd name="T30" fmla="*/ 53 w 70"/>
              <a:gd name="T31" fmla="*/ 18 h 61"/>
              <a:gd name="T32" fmla="*/ 53 w 70"/>
              <a:gd name="T33" fmla="*/ 20 h 61"/>
              <a:gd name="T34" fmla="*/ 56 w 70"/>
              <a:gd name="T35" fmla="*/ 20 h 61"/>
              <a:gd name="T36" fmla="*/ 70 w 70"/>
              <a:gd name="T37" fmla="*/ 27 h 61"/>
              <a:gd name="T38" fmla="*/ 70 w 70"/>
              <a:gd name="T39" fmla="*/ 29 h 61"/>
              <a:gd name="T40" fmla="*/ 66 w 70"/>
              <a:gd name="T41" fmla="*/ 35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61"/>
              <a:gd name="T65" fmla="*/ 70 w 70"/>
              <a:gd name="T66" fmla="*/ 61 h 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61">
                <a:moveTo>
                  <a:pt x="66" y="35"/>
                </a:moveTo>
                <a:lnTo>
                  <a:pt x="62" y="45"/>
                </a:lnTo>
                <a:lnTo>
                  <a:pt x="51" y="45"/>
                </a:lnTo>
                <a:lnTo>
                  <a:pt x="45" y="61"/>
                </a:lnTo>
                <a:lnTo>
                  <a:pt x="34" y="45"/>
                </a:lnTo>
                <a:lnTo>
                  <a:pt x="25" y="59"/>
                </a:lnTo>
                <a:lnTo>
                  <a:pt x="16" y="61"/>
                </a:lnTo>
                <a:lnTo>
                  <a:pt x="6" y="41"/>
                </a:lnTo>
                <a:lnTo>
                  <a:pt x="0" y="49"/>
                </a:lnTo>
                <a:lnTo>
                  <a:pt x="13" y="12"/>
                </a:lnTo>
                <a:lnTo>
                  <a:pt x="17" y="8"/>
                </a:lnTo>
                <a:lnTo>
                  <a:pt x="22" y="2"/>
                </a:lnTo>
                <a:lnTo>
                  <a:pt x="39" y="0"/>
                </a:lnTo>
                <a:lnTo>
                  <a:pt x="54" y="4"/>
                </a:lnTo>
                <a:lnTo>
                  <a:pt x="54" y="14"/>
                </a:lnTo>
                <a:lnTo>
                  <a:pt x="53" y="18"/>
                </a:lnTo>
                <a:lnTo>
                  <a:pt x="53" y="20"/>
                </a:lnTo>
                <a:lnTo>
                  <a:pt x="56" y="20"/>
                </a:lnTo>
                <a:lnTo>
                  <a:pt x="70" y="27"/>
                </a:lnTo>
                <a:lnTo>
                  <a:pt x="70" y="29"/>
                </a:lnTo>
                <a:lnTo>
                  <a:pt x="66" y="3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953" name="Freeform 410"/>
          <p:cNvSpPr>
            <a:spLocks/>
          </p:cNvSpPr>
          <p:nvPr/>
        </p:nvSpPr>
        <p:spPr bwMode="auto">
          <a:xfrm>
            <a:off x="6519333" y="3052764"/>
            <a:ext cx="533400" cy="217487"/>
          </a:xfrm>
          <a:custGeom>
            <a:avLst/>
            <a:gdLst>
              <a:gd name="T0" fmla="*/ 2147483647 w 291"/>
              <a:gd name="T1" fmla="*/ 0 h 285"/>
              <a:gd name="T2" fmla="*/ 2147483647 w 291"/>
              <a:gd name="T3" fmla="*/ 2147483647 h 285"/>
              <a:gd name="T4" fmla="*/ 2147483647 w 291"/>
              <a:gd name="T5" fmla="*/ 2147483647 h 285"/>
              <a:gd name="T6" fmla="*/ 2147483647 w 291"/>
              <a:gd name="T7" fmla="*/ 2147483647 h 285"/>
              <a:gd name="T8" fmla="*/ 2147483647 w 291"/>
              <a:gd name="T9" fmla="*/ 2147483647 h 285"/>
              <a:gd name="T10" fmla="*/ 2147483647 w 291"/>
              <a:gd name="T11" fmla="*/ 2147483647 h 285"/>
              <a:gd name="T12" fmla="*/ 2147483647 w 291"/>
              <a:gd name="T13" fmla="*/ 2147483647 h 285"/>
              <a:gd name="T14" fmla="*/ 2147483647 w 291"/>
              <a:gd name="T15" fmla="*/ 2147483647 h 285"/>
              <a:gd name="T16" fmla="*/ 2147483647 w 291"/>
              <a:gd name="T17" fmla="*/ 2147483647 h 285"/>
              <a:gd name="T18" fmla="*/ 2147483647 w 291"/>
              <a:gd name="T19" fmla="*/ 2147483647 h 285"/>
              <a:gd name="T20" fmla="*/ 2147483647 w 291"/>
              <a:gd name="T21" fmla="*/ 2147483647 h 285"/>
              <a:gd name="T22" fmla="*/ 2147483647 w 291"/>
              <a:gd name="T23" fmla="*/ 2147483647 h 285"/>
              <a:gd name="T24" fmla="*/ 0 w 291"/>
              <a:gd name="T25" fmla="*/ 2147483647 h 285"/>
              <a:gd name="T26" fmla="*/ 2147483647 w 291"/>
              <a:gd name="T27" fmla="*/ 2147483647 h 285"/>
              <a:gd name="T28" fmla="*/ 2147483647 w 291"/>
              <a:gd name="T29" fmla="*/ 2147483647 h 285"/>
              <a:gd name="T30" fmla="*/ 2147483647 w 291"/>
              <a:gd name="T31" fmla="*/ 2147483647 h 285"/>
              <a:gd name="T32" fmla="*/ 2147483647 w 291"/>
              <a:gd name="T33" fmla="*/ 2147483647 h 285"/>
              <a:gd name="T34" fmla="*/ 2147483647 w 291"/>
              <a:gd name="T35" fmla="*/ 2147483647 h 285"/>
              <a:gd name="T36" fmla="*/ 2147483647 w 291"/>
              <a:gd name="T37" fmla="*/ 2147483647 h 285"/>
              <a:gd name="T38" fmla="*/ 2147483647 w 291"/>
              <a:gd name="T39" fmla="*/ 2147483647 h 285"/>
              <a:gd name="T40" fmla="*/ 2147483647 w 291"/>
              <a:gd name="T41" fmla="*/ 2147483647 h 285"/>
              <a:gd name="T42" fmla="*/ 2147483647 w 291"/>
              <a:gd name="T43" fmla="*/ 2147483647 h 285"/>
              <a:gd name="T44" fmla="*/ 2147483647 w 291"/>
              <a:gd name="T45" fmla="*/ 2147483647 h 285"/>
              <a:gd name="T46" fmla="*/ 2147483647 w 291"/>
              <a:gd name="T47" fmla="*/ 2147483647 h 285"/>
              <a:gd name="T48" fmla="*/ 2147483647 w 291"/>
              <a:gd name="T49" fmla="*/ 2147483647 h 285"/>
              <a:gd name="T50" fmla="*/ 2147483647 w 291"/>
              <a:gd name="T51" fmla="*/ 2147483647 h 285"/>
              <a:gd name="T52" fmla="*/ 2147483647 w 291"/>
              <a:gd name="T53" fmla="*/ 2147483647 h 285"/>
              <a:gd name="T54" fmla="*/ 2147483647 w 291"/>
              <a:gd name="T55" fmla="*/ 2147483647 h 285"/>
              <a:gd name="T56" fmla="*/ 2147483647 w 291"/>
              <a:gd name="T57" fmla="*/ 2147483647 h 285"/>
              <a:gd name="T58" fmla="*/ 2147483647 w 291"/>
              <a:gd name="T59" fmla="*/ 2147483647 h 285"/>
              <a:gd name="T60" fmla="*/ 2147483647 w 291"/>
              <a:gd name="T61" fmla="*/ 2147483647 h 285"/>
              <a:gd name="T62" fmla="*/ 2147483647 w 291"/>
              <a:gd name="T63" fmla="*/ 2147483647 h 285"/>
              <a:gd name="T64" fmla="*/ 2147483647 w 291"/>
              <a:gd name="T65" fmla="*/ 2147483647 h 285"/>
              <a:gd name="T66" fmla="*/ 2147483647 w 291"/>
              <a:gd name="T67" fmla="*/ 2147483647 h 285"/>
              <a:gd name="T68" fmla="*/ 2147483647 w 291"/>
              <a:gd name="T69" fmla="*/ 2147483647 h 285"/>
              <a:gd name="T70" fmla="*/ 2147483647 w 291"/>
              <a:gd name="T71" fmla="*/ 2147483647 h 285"/>
              <a:gd name="T72" fmla="*/ 2147483647 w 291"/>
              <a:gd name="T73" fmla="*/ 2147483647 h 285"/>
              <a:gd name="T74" fmla="*/ 2147483647 w 291"/>
              <a:gd name="T75" fmla="*/ 2147483647 h 285"/>
              <a:gd name="T76" fmla="*/ 2147483647 w 291"/>
              <a:gd name="T77" fmla="*/ 2147483647 h 285"/>
              <a:gd name="T78" fmla="*/ 2147483647 w 291"/>
              <a:gd name="T79" fmla="*/ 2147483647 h 285"/>
              <a:gd name="T80" fmla="*/ 2147483647 w 291"/>
              <a:gd name="T81" fmla="*/ 2147483647 h 285"/>
              <a:gd name="T82" fmla="*/ 2147483647 w 291"/>
              <a:gd name="T83" fmla="*/ 2147483647 h 285"/>
              <a:gd name="T84" fmla="*/ 2147483647 w 291"/>
              <a:gd name="T85" fmla="*/ 2147483647 h 285"/>
              <a:gd name="T86" fmla="*/ 2147483647 w 291"/>
              <a:gd name="T87" fmla="*/ 2147483647 h 285"/>
              <a:gd name="T88" fmla="*/ 2147483647 w 291"/>
              <a:gd name="T89" fmla="*/ 2147483647 h 285"/>
              <a:gd name="T90" fmla="*/ 2147483647 w 291"/>
              <a:gd name="T91" fmla="*/ 2147483647 h 285"/>
              <a:gd name="T92" fmla="*/ 2147483647 w 291"/>
              <a:gd name="T93" fmla="*/ 2147483647 h 285"/>
              <a:gd name="T94" fmla="*/ 2147483647 w 291"/>
              <a:gd name="T95" fmla="*/ 2147483647 h 285"/>
              <a:gd name="T96" fmla="*/ 2147483647 w 291"/>
              <a:gd name="T97" fmla="*/ 2147483647 h 285"/>
              <a:gd name="T98" fmla="*/ 2147483647 w 291"/>
              <a:gd name="T99" fmla="*/ 2147483647 h 285"/>
              <a:gd name="T100" fmla="*/ 2147483647 w 291"/>
              <a:gd name="T101" fmla="*/ 2147483647 h 285"/>
              <a:gd name="T102" fmla="*/ 2147483647 w 291"/>
              <a:gd name="T103" fmla="*/ 2147483647 h 285"/>
              <a:gd name="T104" fmla="*/ 2147483647 w 291"/>
              <a:gd name="T105" fmla="*/ 2147483647 h 285"/>
              <a:gd name="T106" fmla="*/ 2147483647 w 291"/>
              <a:gd name="T107" fmla="*/ 2147483647 h 285"/>
              <a:gd name="T108" fmla="*/ 2147483647 w 291"/>
              <a:gd name="T109" fmla="*/ 1777302240 h 285"/>
              <a:gd name="T110" fmla="*/ 2147483647 w 291"/>
              <a:gd name="T111" fmla="*/ 0 h 2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1"/>
              <a:gd name="T169" fmla="*/ 0 h 285"/>
              <a:gd name="T170" fmla="*/ 291 w 291"/>
              <a:gd name="T171" fmla="*/ 285 h 2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1" h="285">
                <a:moveTo>
                  <a:pt x="153" y="0"/>
                </a:moveTo>
                <a:lnTo>
                  <a:pt x="141" y="6"/>
                </a:lnTo>
                <a:lnTo>
                  <a:pt x="122" y="24"/>
                </a:lnTo>
                <a:lnTo>
                  <a:pt x="123" y="38"/>
                </a:lnTo>
                <a:lnTo>
                  <a:pt x="96" y="28"/>
                </a:lnTo>
                <a:lnTo>
                  <a:pt x="68" y="20"/>
                </a:lnTo>
                <a:lnTo>
                  <a:pt x="42" y="18"/>
                </a:lnTo>
                <a:lnTo>
                  <a:pt x="14" y="18"/>
                </a:lnTo>
                <a:lnTo>
                  <a:pt x="23" y="55"/>
                </a:lnTo>
                <a:lnTo>
                  <a:pt x="21" y="73"/>
                </a:lnTo>
                <a:lnTo>
                  <a:pt x="6" y="108"/>
                </a:lnTo>
                <a:lnTo>
                  <a:pt x="4" y="120"/>
                </a:lnTo>
                <a:lnTo>
                  <a:pt x="0" y="143"/>
                </a:lnTo>
                <a:lnTo>
                  <a:pt x="13" y="159"/>
                </a:lnTo>
                <a:lnTo>
                  <a:pt x="44" y="165"/>
                </a:lnTo>
                <a:lnTo>
                  <a:pt x="70" y="149"/>
                </a:lnTo>
                <a:lnTo>
                  <a:pt x="85" y="130"/>
                </a:lnTo>
                <a:lnTo>
                  <a:pt x="89" y="134"/>
                </a:lnTo>
                <a:lnTo>
                  <a:pt x="102" y="153"/>
                </a:lnTo>
                <a:lnTo>
                  <a:pt x="114" y="175"/>
                </a:lnTo>
                <a:lnTo>
                  <a:pt x="128" y="196"/>
                </a:lnTo>
                <a:lnTo>
                  <a:pt x="141" y="216"/>
                </a:lnTo>
                <a:lnTo>
                  <a:pt x="154" y="202"/>
                </a:lnTo>
                <a:lnTo>
                  <a:pt x="158" y="206"/>
                </a:lnTo>
                <a:lnTo>
                  <a:pt x="156" y="189"/>
                </a:lnTo>
                <a:lnTo>
                  <a:pt x="159" y="202"/>
                </a:lnTo>
                <a:lnTo>
                  <a:pt x="172" y="206"/>
                </a:lnTo>
                <a:lnTo>
                  <a:pt x="155" y="210"/>
                </a:lnTo>
                <a:lnTo>
                  <a:pt x="162" y="216"/>
                </a:lnTo>
                <a:lnTo>
                  <a:pt x="175" y="224"/>
                </a:lnTo>
                <a:lnTo>
                  <a:pt x="189" y="228"/>
                </a:lnTo>
                <a:lnTo>
                  <a:pt x="174" y="247"/>
                </a:lnTo>
                <a:lnTo>
                  <a:pt x="185" y="257"/>
                </a:lnTo>
                <a:lnTo>
                  <a:pt x="193" y="271"/>
                </a:lnTo>
                <a:lnTo>
                  <a:pt x="195" y="285"/>
                </a:lnTo>
                <a:lnTo>
                  <a:pt x="218" y="269"/>
                </a:lnTo>
                <a:lnTo>
                  <a:pt x="229" y="265"/>
                </a:lnTo>
                <a:lnTo>
                  <a:pt x="238" y="255"/>
                </a:lnTo>
                <a:lnTo>
                  <a:pt x="226" y="253"/>
                </a:lnTo>
                <a:lnTo>
                  <a:pt x="209" y="232"/>
                </a:lnTo>
                <a:lnTo>
                  <a:pt x="214" y="214"/>
                </a:lnTo>
                <a:lnTo>
                  <a:pt x="211" y="224"/>
                </a:lnTo>
                <a:lnTo>
                  <a:pt x="216" y="216"/>
                </a:lnTo>
                <a:lnTo>
                  <a:pt x="239" y="202"/>
                </a:lnTo>
                <a:lnTo>
                  <a:pt x="264" y="187"/>
                </a:lnTo>
                <a:lnTo>
                  <a:pt x="272" y="183"/>
                </a:lnTo>
                <a:lnTo>
                  <a:pt x="277" y="163"/>
                </a:lnTo>
                <a:lnTo>
                  <a:pt x="291" y="153"/>
                </a:lnTo>
                <a:lnTo>
                  <a:pt x="280" y="102"/>
                </a:lnTo>
                <a:lnTo>
                  <a:pt x="257" y="89"/>
                </a:lnTo>
                <a:lnTo>
                  <a:pt x="232" y="75"/>
                </a:lnTo>
                <a:lnTo>
                  <a:pt x="222" y="79"/>
                </a:lnTo>
                <a:lnTo>
                  <a:pt x="201" y="47"/>
                </a:lnTo>
                <a:lnTo>
                  <a:pt x="182" y="16"/>
                </a:lnTo>
                <a:lnTo>
                  <a:pt x="178" y="4"/>
                </a:lnTo>
                <a:lnTo>
                  <a:pt x="153" y="0"/>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923" name="Freeform 411"/>
          <p:cNvSpPr>
            <a:spLocks/>
          </p:cNvSpPr>
          <p:nvPr/>
        </p:nvSpPr>
        <p:spPr bwMode="auto">
          <a:xfrm>
            <a:off x="6432551" y="3227388"/>
            <a:ext cx="133349" cy="114300"/>
          </a:xfrm>
          <a:custGeom>
            <a:avLst/>
            <a:gdLst>
              <a:gd name="T0" fmla="*/ 12 w 73"/>
              <a:gd name="T1" fmla="*/ 29 h 151"/>
              <a:gd name="T2" fmla="*/ 12 w 73"/>
              <a:gd name="T3" fmla="*/ 31 h 151"/>
              <a:gd name="T4" fmla="*/ 8 w 73"/>
              <a:gd name="T5" fmla="*/ 33 h 151"/>
              <a:gd name="T6" fmla="*/ 6 w 73"/>
              <a:gd name="T7" fmla="*/ 43 h 151"/>
              <a:gd name="T8" fmla="*/ 11 w 73"/>
              <a:gd name="T9" fmla="*/ 41 h 151"/>
              <a:gd name="T10" fmla="*/ 11 w 73"/>
              <a:gd name="T11" fmla="*/ 47 h 151"/>
              <a:gd name="T12" fmla="*/ 10 w 73"/>
              <a:gd name="T13" fmla="*/ 53 h 151"/>
              <a:gd name="T14" fmla="*/ 8 w 73"/>
              <a:gd name="T15" fmla="*/ 59 h 151"/>
              <a:gd name="T16" fmla="*/ 8 w 73"/>
              <a:gd name="T17" fmla="*/ 61 h 151"/>
              <a:gd name="T18" fmla="*/ 11 w 73"/>
              <a:gd name="T19" fmla="*/ 65 h 151"/>
              <a:gd name="T20" fmla="*/ 18 w 73"/>
              <a:gd name="T21" fmla="*/ 72 h 151"/>
              <a:gd name="T22" fmla="*/ 12 w 73"/>
              <a:gd name="T23" fmla="*/ 78 h 151"/>
              <a:gd name="T24" fmla="*/ 16 w 73"/>
              <a:gd name="T25" fmla="*/ 82 h 151"/>
              <a:gd name="T26" fmla="*/ 17 w 73"/>
              <a:gd name="T27" fmla="*/ 90 h 151"/>
              <a:gd name="T28" fmla="*/ 7 w 73"/>
              <a:gd name="T29" fmla="*/ 94 h 151"/>
              <a:gd name="T30" fmla="*/ 11 w 73"/>
              <a:gd name="T31" fmla="*/ 100 h 151"/>
              <a:gd name="T32" fmla="*/ 9 w 73"/>
              <a:gd name="T33" fmla="*/ 104 h 151"/>
              <a:gd name="T34" fmla="*/ 6 w 73"/>
              <a:gd name="T35" fmla="*/ 100 h 151"/>
              <a:gd name="T36" fmla="*/ 2 w 73"/>
              <a:gd name="T37" fmla="*/ 110 h 151"/>
              <a:gd name="T38" fmla="*/ 0 w 73"/>
              <a:gd name="T39" fmla="*/ 112 h 151"/>
              <a:gd name="T40" fmla="*/ 3 w 73"/>
              <a:gd name="T41" fmla="*/ 123 h 151"/>
              <a:gd name="T42" fmla="*/ 0 w 73"/>
              <a:gd name="T43" fmla="*/ 125 h 151"/>
              <a:gd name="T44" fmla="*/ 0 w 73"/>
              <a:gd name="T45" fmla="*/ 131 h 151"/>
              <a:gd name="T46" fmla="*/ 11 w 73"/>
              <a:gd name="T47" fmla="*/ 141 h 151"/>
              <a:gd name="T48" fmla="*/ 17 w 73"/>
              <a:gd name="T49" fmla="*/ 151 h 151"/>
              <a:gd name="T50" fmla="*/ 20 w 73"/>
              <a:gd name="T51" fmla="*/ 127 h 151"/>
              <a:gd name="T52" fmla="*/ 30 w 73"/>
              <a:gd name="T53" fmla="*/ 131 h 151"/>
              <a:gd name="T54" fmla="*/ 34 w 73"/>
              <a:gd name="T55" fmla="*/ 151 h 151"/>
              <a:gd name="T56" fmla="*/ 38 w 73"/>
              <a:gd name="T57" fmla="*/ 149 h 151"/>
              <a:gd name="T58" fmla="*/ 39 w 73"/>
              <a:gd name="T59" fmla="*/ 145 h 151"/>
              <a:gd name="T60" fmla="*/ 43 w 73"/>
              <a:gd name="T61" fmla="*/ 141 h 151"/>
              <a:gd name="T62" fmla="*/ 48 w 73"/>
              <a:gd name="T63" fmla="*/ 143 h 151"/>
              <a:gd name="T64" fmla="*/ 50 w 73"/>
              <a:gd name="T65" fmla="*/ 137 h 151"/>
              <a:gd name="T66" fmla="*/ 52 w 73"/>
              <a:gd name="T67" fmla="*/ 137 h 151"/>
              <a:gd name="T68" fmla="*/ 56 w 73"/>
              <a:gd name="T69" fmla="*/ 139 h 151"/>
              <a:gd name="T70" fmla="*/ 57 w 73"/>
              <a:gd name="T71" fmla="*/ 137 h 151"/>
              <a:gd name="T72" fmla="*/ 63 w 73"/>
              <a:gd name="T73" fmla="*/ 133 h 151"/>
              <a:gd name="T74" fmla="*/ 67 w 73"/>
              <a:gd name="T75" fmla="*/ 143 h 151"/>
              <a:gd name="T76" fmla="*/ 71 w 73"/>
              <a:gd name="T77" fmla="*/ 139 h 151"/>
              <a:gd name="T78" fmla="*/ 65 w 73"/>
              <a:gd name="T79" fmla="*/ 127 h 151"/>
              <a:gd name="T80" fmla="*/ 73 w 73"/>
              <a:gd name="T81" fmla="*/ 108 h 151"/>
              <a:gd name="T82" fmla="*/ 65 w 73"/>
              <a:gd name="T83" fmla="*/ 88 h 151"/>
              <a:gd name="T84" fmla="*/ 66 w 73"/>
              <a:gd name="T85" fmla="*/ 67 h 151"/>
              <a:gd name="T86" fmla="*/ 65 w 73"/>
              <a:gd name="T87" fmla="*/ 55 h 151"/>
              <a:gd name="T88" fmla="*/ 60 w 73"/>
              <a:gd name="T89" fmla="*/ 51 h 151"/>
              <a:gd name="T90" fmla="*/ 54 w 73"/>
              <a:gd name="T91" fmla="*/ 51 h 151"/>
              <a:gd name="T92" fmla="*/ 48 w 73"/>
              <a:gd name="T93" fmla="*/ 43 h 151"/>
              <a:gd name="T94" fmla="*/ 23 w 73"/>
              <a:gd name="T95" fmla="*/ 0 h 151"/>
              <a:gd name="T96" fmla="*/ 0 w 73"/>
              <a:gd name="T97" fmla="*/ 8 h 151"/>
              <a:gd name="T98" fmla="*/ 5 w 73"/>
              <a:gd name="T99" fmla="*/ 19 h 151"/>
              <a:gd name="T100" fmla="*/ 7 w 73"/>
              <a:gd name="T101" fmla="*/ 21 h 151"/>
              <a:gd name="T102" fmla="*/ 5 w 73"/>
              <a:gd name="T103" fmla="*/ 23 h 151"/>
              <a:gd name="T104" fmla="*/ 7 w 73"/>
              <a:gd name="T105" fmla="*/ 27 h 151"/>
              <a:gd name="T106" fmla="*/ 12 w 73"/>
              <a:gd name="T107" fmla="*/ 29 h 1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3"/>
              <a:gd name="T163" fmla="*/ 0 h 151"/>
              <a:gd name="T164" fmla="*/ 73 w 73"/>
              <a:gd name="T165" fmla="*/ 151 h 1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3" h="151">
                <a:moveTo>
                  <a:pt x="12" y="29"/>
                </a:moveTo>
                <a:lnTo>
                  <a:pt x="12" y="31"/>
                </a:lnTo>
                <a:lnTo>
                  <a:pt x="8" y="33"/>
                </a:lnTo>
                <a:lnTo>
                  <a:pt x="6" y="43"/>
                </a:lnTo>
                <a:lnTo>
                  <a:pt x="11" y="41"/>
                </a:lnTo>
                <a:lnTo>
                  <a:pt x="11" y="47"/>
                </a:lnTo>
                <a:lnTo>
                  <a:pt x="10" y="53"/>
                </a:lnTo>
                <a:lnTo>
                  <a:pt x="8" y="59"/>
                </a:lnTo>
                <a:lnTo>
                  <a:pt x="8" y="61"/>
                </a:lnTo>
                <a:lnTo>
                  <a:pt x="11" y="65"/>
                </a:lnTo>
                <a:lnTo>
                  <a:pt x="18" y="72"/>
                </a:lnTo>
                <a:lnTo>
                  <a:pt x="12" y="78"/>
                </a:lnTo>
                <a:lnTo>
                  <a:pt x="16" y="82"/>
                </a:lnTo>
                <a:lnTo>
                  <a:pt x="17" y="90"/>
                </a:lnTo>
                <a:lnTo>
                  <a:pt x="7" y="94"/>
                </a:lnTo>
                <a:lnTo>
                  <a:pt x="11" y="100"/>
                </a:lnTo>
                <a:lnTo>
                  <a:pt x="9" y="104"/>
                </a:lnTo>
                <a:lnTo>
                  <a:pt x="6" y="100"/>
                </a:lnTo>
                <a:lnTo>
                  <a:pt x="2" y="110"/>
                </a:lnTo>
                <a:lnTo>
                  <a:pt x="0" y="112"/>
                </a:lnTo>
                <a:lnTo>
                  <a:pt x="3" y="123"/>
                </a:lnTo>
                <a:lnTo>
                  <a:pt x="0" y="125"/>
                </a:lnTo>
                <a:lnTo>
                  <a:pt x="0" y="131"/>
                </a:lnTo>
                <a:lnTo>
                  <a:pt x="11" y="141"/>
                </a:lnTo>
                <a:lnTo>
                  <a:pt x="17" y="151"/>
                </a:lnTo>
                <a:lnTo>
                  <a:pt x="20" y="127"/>
                </a:lnTo>
                <a:lnTo>
                  <a:pt x="30" y="131"/>
                </a:lnTo>
                <a:lnTo>
                  <a:pt x="34" y="151"/>
                </a:lnTo>
                <a:lnTo>
                  <a:pt x="38" y="149"/>
                </a:lnTo>
                <a:lnTo>
                  <a:pt x="39" y="145"/>
                </a:lnTo>
                <a:lnTo>
                  <a:pt x="43" y="141"/>
                </a:lnTo>
                <a:lnTo>
                  <a:pt x="48" y="143"/>
                </a:lnTo>
                <a:lnTo>
                  <a:pt x="50" y="137"/>
                </a:lnTo>
                <a:lnTo>
                  <a:pt x="52" y="137"/>
                </a:lnTo>
                <a:lnTo>
                  <a:pt x="56" y="139"/>
                </a:lnTo>
                <a:lnTo>
                  <a:pt x="57" y="137"/>
                </a:lnTo>
                <a:lnTo>
                  <a:pt x="63" y="133"/>
                </a:lnTo>
                <a:lnTo>
                  <a:pt x="67" y="143"/>
                </a:lnTo>
                <a:lnTo>
                  <a:pt x="71" y="139"/>
                </a:lnTo>
                <a:lnTo>
                  <a:pt x="65" y="127"/>
                </a:lnTo>
                <a:lnTo>
                  <a:pt x="73" y="108"/>
                </a:lnTo>
                <a:lnTo>
                  <a:pt x="65" y="88"/>
                </a:lnTo>
                <a:lnTo>
                  <a:pt x="66" y="67"/>
                </a:lnTo>
                <a:lnTo>
                  <a:pt x="65" y="55"/>
                </a:lnTo>
                <a:lnTo>
                  <a:pt x="60" y="51"/>
                </a:lnTo>
                <a:lnTo>
                  <a:pt x="54" y="51"/>
                </a:lnTo>
                <a:lnTo>
                  <a:pt x="48" y="43"/>
                </a:lnTo>
                <a:lnTo>
                  <a:pt x="23" y="0"/>
                </a:lnTo>
                <a:lnTo>
                  <a:pt x="0" y="8"/>
                </a:lnTo>
                <a:lnTo>
                  <a:pt x="5" y="19"/>
                </a:lnTo>
                <a:lnTo>
                  <a:pt x="7" y="21"/>
                </a:lnTo>
                <a:lnTo>
                  <a:pt x="5" y="23"/>
                </a:lnTo>
                <a:lnTo>
                  <a:pt x="7" y="27"/>
                </a:lnTo>
                <a:lnTo>
                  <a:pt x="12" y="29"/>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955" name="Freeform 412"/>
          <p:cNvSpPr>
            <a:spLocks/>
          </p:cNvSpPr>
          <p:nvPr/>
        </p:nvSpPr>
        <p:spPr bwMode="auto">
          <a:xfrm>
            <a:off x="2182284" y="2563813"/>
            <a:ext cx="2142067" cy="781050"/>
          </a:xfrm>
          <a:custGeom>
            <a:avLst/>
            <a:gdLst>
              <a:gd name="T0" fmla="*/ 2147483647 w 1173"/>
              <a:gd name="T1" fmla="*/ 2147483647 h 1016"/>
              <a:gd name="T2" fmla="*/ 2147483647 w 1173"/>
              <a:gd name="T3" fmla="*/ 2147483647 h 1016"/>
              <a:gd name="T4" fmla="*/ 2147483647 w 1173"/>
              <a:gd name="T5" fmla="*/ 2147483647 h 1016"/>
              <a:gd name="T6" fmla="*/ 2147483647 w 1173"/>
              <a:gd name="T7" fmla="*/ 2147483647 h 1016"/>
              <a:gd name="T8" fmla="*/ 2147483647 w 1173"/>
              <a:gd name="T9" fmla="*/ 1817253070 h 1016"/>
              <a:gd name="T10" fmla="*/ 2147483647 w 1173"/>
              <a:gd name="T11" fmla="*/ 2147483647 h 1016"/>
              <a:gd name="T12" fmla="*/ 2147483647 w 1173"/>
              <a:gd name="T13" fmla="*/ 2147483647 h 1016"/>
              <a:gd name="T14" fmla="*/ 2147483647 w 1173"/>
              <a:gd name="T15" fmla="*/ 2147483647 h 1016"/>
              <a:gd name="T16" fmla="*/ 2147483647 w 1173"/>
              <a:gd name="T17" fmla="*/ 2147483647 h 1016"/>
              <a:gd name="T18" fmla="*/ 2147483647 w 1173"/>
              <a:gd name="T19" fmla="*/ 2147483647 h 1016"/>
              <a:gd name="T20" fmla="*/ 2147483647 w 1173"/>
              <a:gd name="T21" fmla="*/ 2147483647 h 1016"/>
              <a:gd name="T22" fmla="*/ 2147483647 w 1173"/>
              <a:gd name="T23" fmla="*/ 2147483647 h 1016"/>
              <a:gd name="T24" fmla="*/ 2147483647 w 1173"/>
              <a:gd name="T25" fmla="*/ 2147483647 h 1016"/>
              <a:gd name="T26" fmla="*/ 2147483647 w 1173"/>
              <a:gd name="T27" fmla="*/ 2147483647 h 1016"/>
              <a:gd name="T28" fmla="*/ 2147483647 w 1173"/>
              <a:gd name="T29" fmla="*/ 2147483647 h 1016"/>
              <a:gd name="T30" fmla="*/ 2147483647 w 1173"/>
              <a:gd name="T31" fmla="*/ 2147483647 h 1016"/>
              <a:gd name="T32" fmla="*/ 2147483647 w 1173"/>
              <a:gd name="T33" fmla="*/ 2147483647 h 1016"/>
              <a:gd name="T34" fmla="*/ 2147483647 w 1173"/>
              <a:gd name="T35" fmla="*/ 2147483647 h 1016"/>
              <a:gd name="T36" fmla="*/ 2147483647 w 1173"/>
              <a:gd name="T37" fmla="*/ 2147483647 h 1016"/>
              <a:gd name="T38" fmla="*/ 2147483647 w 1173"/>
              <a:gd name="T39" fmla="*/ 2147483647 h 1016"/>
              <a:gd name="T40" fmla="*/ 2147483647 w 1173"/>
              <a:gd name="T41" fmla="*/ 2147483647 h 1016"/>
              <a:gd name="T42" fmla="*/ 2147483647 w 1173"/>
              <a:gd name="T43" fmla="*/ 2147483647 h 1016"/>
              <a:gd name="T44" fmla="*/ 2147483647 w 1173"/>
              <a:gd name="T45" fmla="*/ 2147483647 h 1016"/>
              <a:gd name="T46" fmla="*/ 2147483647 w 1173"/>
              <a:gd name="T47" fmla="*/ 2147483647 h 1016"/>
              <a:gd name="T48" fmla="*/ 2147483647 w 1173"/>
              <a:gd name="T49" fmla="*/ 2147483647 h 1016"/>
              <a:gd name="T50" fmla="*/ 2147483647 w 1173"/>
              <a:gd name="T51" fmla="*/ 2147483647 h 1016"/>
              <a:gd name="T52" fmla="*/ 2147483647 w 1173"/>
              <a:gd name="T53" fmla="*/ 2147483647 h 1016"/>
              <a:gd name="T54" fmla="*/ 2147483647 w 1173"/>
              <a:gd name="T55" fmla="*/ 2147483647 h 1016"/>
              <a:gd name="T56" fmla="*/ 2147483647 w 1173"/>
              <a:gd name="T57" fmla="*/ 2147483647 h 1016"/>
              <a:gd name="T58" fmla="*/ 2147483647 w 1173"/>
              <a:gd name="T59" fmla="*/ 2147483647 h 1016"/>
              <a:gd name="T60" fmla="*/ 2147483647 w 1173"/>
              <a:gd name="T61" fmla="*/ 2147483647 h 1016"/>
              <a:gd name="T62" fmla="*/ 2147483647 w 1173"/>
              <a:gd name="T63" fmla="*/ 2147483647 h 1016"/>
              <a:gd name="T64" fmla="*/ 2147483647 w 1173"/>
              <a:gd name="T65" fmla="*/ 2147483647 h 1016"/>
              <a:gd name="T66" fmla="*/ 2147483647 w 1173"/>
              <a:gd name="T67" fmla="*/ 2147483647 h 1016"/>
              <a:gd name="T68" fmla="*/ 2147483647 w 1173"/>
              <a:gd name="T69" fmla="*/ 2147483647 h 1016"/>
              <a:gd name="T70" fmla="*/ 2147483647 w 1173"/>
              <a:gd name="T71" fmla="*/ 2147483647 h 1016"/>
              <a:gd name="T72" fmla="*/ 2147483647 w 1173"/>
              <a:gd name="T73" fmla="*/ 2147483647 h 1016"/>
              <a:gd name="T74" fmla="*/ 2147483647 w 1173"/>
              <a:gd name="T75" fmla="*/ 2147483647 h 1016"/>
              <a:gd name="T76" fmla="*/ 2147483647 w 1173"/>
              <a:gd name="T77" fmla="*/ 2147483647 h 1016"/>
              <a:gd name="T78" fmla="*/ 2147483647 w 1173"/>
              <a:gd name="T79" fmla="*/ 2147483647 h 1016"/>
              <a:gd name="T80" fmla="*/ 2147483647 w 1173"/>
              <a:gd name="T81" fmla="*/ 2147483647 h 1016"/>
              <a:gd name="T82" fmla="*/ 2147483647 w 1173"/>
              <a:gd name="T83" fmla="*/ 2147483647 h 1016"/>
              <a:gd name="T84" fmla="*/ 2147483647 w 1173"/>
              <a:gd name="T85" fmla="*/ 2147483647 h 1016"/>
              <a:gd name="T86" fmla="*/ 2147483647 w 1173"/>
              <a:gd name="T87" fmla="*/ 2147483647 h 1016"/>
              <a:gd name="T88" fmla="*/ 2147483647 w 1173"/>
              <a:gd name="T89" fmla="*/ 2147483647 h 1016"/>
              <a:gd name="T90" fmla="*/ 2147483647 w 1173"/>
              <a:gd name="T91" fmla="*/ 2147483647 h 1016"/>
              <a:gd name="T92" fmla="*/ 2147483647 w 1173"/>
              <a:gd name="T93" fmla="*/ 2147483647 h 1016"/>
              <a:gd name="T94" fmla="*/ 2147483647 w 1173"/>
              <a:gd name="T95" fmla="*/ 2147483647 h 1016"/>
              <a:gd name="T96" fmla="*/ 2147483647 w 1173"/>
              <a:gd name="T97" fmla="*/ 2147483647 h 1016"/>
              <a:gd name="T98" fmla="*/ 2147483647 w 1173"/>
              <a:gd name="T99" fmla="*/ 2147483647 h 1016"/>
              <a:gd name="T100" fmla="*/ 2147483647 w 1173"/>
              <a:gd name="T101" fmla="*/ 2147483647 h 1016"/>
              <a:gd name="T102" fmla="*/ 2147483647 w 1173"/>
              <a:gd name="T103" fmla="*/ 2147483647 h 1016"/>
              <a:gd name="T104" fmla="*/ 2147483647 w 1173"/>
              <a:gd name="T105" fmla="*/ 2147483647 h 1016"/>
              <a:gd name="T106" fmla="*/ 2147483647 w 1173"/>
              <a:gd name="T107" fmla="*/ 2147483647 h 1016"/>
              <a:gd name="T108" fmla="*/ 2147483647 w 1173"/>
              <a:gd name="T109" fmla="*/ 2147483647 h 1016"/>
              <a:gd name="T110" fmla="*/ 2147483647 w 1173"/>
              <a:gd name="T111" fmla="*/ 2147483647 h 1016"/>
              <a:gd name="T112" fmla="*/ 2147483647 w 1173"/>
              <a:gd name="T113" fmla="*/ 2147483647 h 10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73"/>
              <a:gd name="T172" fmla="*/ 0 h 1016"/>
              <a:gd name="T173" fmla="*/ 1173 w 1173"/>
              <a:gd name="T174" fmla="*/ 1016 h 10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73" h="1016">
                <a:moveTo>
                  <a:pt x="863" y="176"/>
                </a:moveTo>
                <a:lnTo>
                  <a:pt x="856" y="166"/>
                </a:lnTo>
                <a:lnTo>
                  <a:pt x="875" y="168"/>
                </a:lnTo>
                <a:lnTo>
                  <a:pt x="884" y="176"/>
                </a:lnTo>
                <a:lnTo>
                  <a:pt x="893" y="172"/>
                </a:lnTo>
                <a:lnTo>
                  <a:pt x="886" y="155"/>
                </a:lnTo>
                <a:lnTo>
                  <a:pt x="893" y="159"/>
                </a:lnTo>
                <a:lnTo>
                  <a:pt x="896" y="161"/>
                </a:lnTo>
                <a:lnTo>
                  <a:pt x="903" y="170"/>
                </a:lnTo>
                <a:lnTo>
                  <a:pt x="934" y="149"/>
                </a:lnTo>
                <a:lnTo>
                  <a:pt x="941" y="133"/>
                </a:lnTo>
                <a:lnTo>
                  <a:pt x="939" y="117"/>
                </a:lnTo>
                <a:lnTo>
                  <a:pt x="941" y="106"/>
                </a:lnTo>
                <a:lnTo>
                  <a:pt x="958" y="96"/>
                </a:lnTo>
                <a:lnTo>
                  <a:pt x="948" y="94"/>
                </a:lnTo>
                <a:lnTo>
                  <a:pt x="961" y="84"/>
                </a:lnTo>
                <a:lnTo>
                  <a:pt x="940" y="72"/>
                </a:lnTo>
                <a:lnTo>
                  <a:pt x="954" y="70"/>
                </a:lnTo>
                <a:lnTo>
                  <a:pt x="915" y="68"/>
                </a:lnTo>
                <a:lnTo>
                  <a:pt x="910" y="84"/>
                </a:lnTo>
                <a:lnTo>
                  <a:pt x="912" y="92"/>
                </a:lnTo>
                <a:lnTo>
                  <a:pt x="910" y="98"/>
                </a:lnTo>
                <a:lnTo>
                  <a:pt x="899" y="98"/>
                </a:lnTo>
                <a:lnTo>
                  <a:pt x="868" y="141"/>
                </a:lnTo>
                <a:lnTo>
                  <a:pt x="857" y="143"/>
                </a:lnTo>
                <a:lnTo>
                  <a:pt x="855" y="119"/>
                </a:lnTo>
                <a:lnTo>
                  <a:pt x="860" y="114"/>
                </a:lnTo>
                <a:lnTo>
                  <a:pt x="868" y="92"/>
                </a:lnTo>
                <a:lnTo>
                  <a:pt x="856" y="82"/>
                </a:lnTo>
                <a:lnTo>
                  <a:pt x="832" y="114"/>
                </a:lnTo>
                <a:lnTo>
                  <a:pt x="837" y="86"/>
                </a:lnTo>
                <a:lnTo>
                  <a:pt x="833" y="80"/>
                </a:lnTo>
                <a:lnTo>
                  <a:pt x="846" y="76"/>
                </a:lnTo>
                <a:lnTo>
                  <a:pt x="837" y="70"/>
                </a:lnTo>
                <a:lnTo>
                  <a:pt x="823" y="68"/>
                </a:lnTo>
                <a:lnTo>
                  <a:pt x="822" y="66"/>
                </a:lnTo>
                <a:lnTo>
                  <a:pt x="833" y="57"/>
                </a:lnTo>
                <a:lnTo>
                  <a:pt x="833" y="53"/>
                </a:lnTo>
                <a:lnTo>
                  <a:pt x="840" y="53"/>
                </a:lnTo>
                <a:lnTo>
                  <a:pt x="835" y="33"/>
                </a:lnTo>
                <a:lnTo>
                  <a:pt x="840" y="15"/>
                </a:lnTo>
                <a:lnTo>
                  <a:pt x="832" y="6"/>
                </a:lnTo>
                <a:lnTo>
                  <a:pt x="826" y="6"/>
                </a:lnTo>
                <a:lnTo>
                  <a:pt x="831" y="0"/>
                </a:lnTo>
                <a:lnTo>
                  <a:pt x="820" y="4"/>
                </a:lnTo>
                <a:lnTo>
                  <a:pt x="826" y="4"/>
                </a:lnTo>
                <a:lnTo>
                  <a:pt x="805" y="13"/>
                </a:lnTo>
                <a:lnTo>
                  <a:pt x="809" y="19"/>
                </a:lnTo>
                <a:lnTo>
                  <a:pt x="794" y="21"/>
                </a:lnTo>
                <a:lnTo>
                  <a:pt x="789" y="41"/>
                </a:lnTo>
                <a:lnTo>
                  <a:pt x="792" y="43"/>
                </a:lnTo>
                <a:lnTo>
                  <a:pt x="782" y="47"/>
                </a:lnTo>
                <a:lnTo>
                  <a:pt x="777" y="63"/>
                </a:lnTo>
                <a:lnTo>
                  <a:pt x="807" y="78"/>
                </a:lnTo>
                <a:lnTo>
                  <a:pt x="798" y="82"/>
                </a:lnTo>
                <a:lnTo>
                  <a:pt x="799" y="78"/>
                </a:lnTo>
                <a:lnTo>
                  <a:pt x="791" y="86"/>
                </a:lnTo>
                <a:lnTo>
                  <a:pt x="783" y="98"/>
                </a:lnTo>
                <a:lnTo>
                  <a:pt x="797" y="90"/>
                </a:lnTo>
                <a:lnTo>
                  <a:pt x="791" y="102"/>
                </a:lnTo>
                <a:lnTo>
                  <a:pt x="764" y="117"/>
                </a:lnTo>
                <a:lnTo>
                  <a:pt x="753" y="141"/>
                </a:lnTo>
                <a:lnTo>
                  <a:pt x="745" y="155"/>
                </a:lnTo>
                <a:lnTo>
                  <a:pt x="736" y="155"/>
                </a:lnTo>
                <a:lnTo>
                  <a:pt x="737" y="159"/>
                </a:lnTo>
                <a:lnTo>
                  <a:pt x="736" y="153"/>
                </a:lnTo>
                <a:lnTo>
                  <a:pt x="737" y="153"/>
                </a:lnTo>
                <a:lnTo>
                  <a:pt x="747" y="149"/>
                </a:lnTo>
                <a:lnTo>
                  <a:pt x="743" y="147"/>
                </a:lnTo>
                <a:lnTo>
                  <a:pt x="747" y="139"/>
                </a:lnTo>
                <a:lnTo>
                  <a:pt x="739" y="141"/>
                </a:lnTo>
                <a:lnTo>
                  <a:pt x="758" y="112"/>
                </a:lnTo>
                <a:lnTo>
                  <a:pt x="746" y="117"/>
                </a:lnTo>
                <a:lnTo>
                  <a:pt x="748" y="114"/>
                </a:lnTo>
                <a:lnTo>
                  <a:pt x="734" y="108"/>
                </a:lnTo>
                <a:lnTo>
                  <a:pt x="722" y="114"/>
                </a:lnTo>
                <a:lnTo>
                  <a:pt x="725" y="123"/>
                </a:lnTo>
                <a:lnTo>
                  <a:pt x="735" y="127"/>
                </a:lnTo>
                <a:lnTo>
                  <a:pt x="722" y="129"/>
                </a:lnTo>
                <a:lnTo>
                  <a:pt x="717" y="119"/>
                </a:lnTo>
                <a:lnTo>
                  <a:pt x="713" y="129"/>
                </a:lnTo>
                <a:lnTo>
                  <a:pt x="686" y="127"/>
                </a:lnTo>
                <a:lnTo>
                  <a:pt x="660" y="127"/>
                </a:lnTo>
                <a:lnTo>
                  <a:pt x="651" y="119"/>
                </a:lnTo>
                <a:lnTo>
                  <a:pt x="640" y="115"/>
                </a:lnTo>
                <a:lnTo>
                  <a:pt x="636" y="104"/>
                </a:lnTo>
                <a:lnTo>
                  <a:pt x="631" y="92"/>
                </a:lnTo>
                <a:lnTo>
                  <a:pt x="589" y="110"/>
                </a:lnTo>
                <a:lnTo>
                  <a:pt x="598" y="115"/>
                </a:lnTo>
                <a:lnTo>
                  <a:pt x="618" y="108"/>
                </a:lnTo>
                <a:lnTo>
                  <a:pt x="631" y="104"/>
                </a:lnTo>
                <a:lnTo>
                  <a:pt x="606" y="117"/>
                </a:lnTo>
                <a:lnTo>
                  <a:pt x="594" y="121"/>
                </a:lnTo>
                <a:lnTo>
                  <a:pt x="586" y="157"/>
                </a:lnTo>
                <a:lnTo>
                  <a:pt x="581" y="151"/>
                </a:lnTo>
                <a:lnTo>
                  <a:pt x="577" y="172"/>
                </a:lnTo>
                <a:lnTo>
                  <a:pt x="572" y="147"/>
                </a:lnTo>
                <a:lnTo>
                  <a:pt x="582" y="147"/>
                </a:lnTo>
                <a:lnTo>
                  <a:pt x="578" y="131"/>
                </a:lnTo>
                <a:lnTo>
                  <a:pt x="572" y="139"/>
                </a:lnTo>
                <a:lnTo>
                  <a:pt x="571" y="127"/>
                </a:lnTo>
                <a:lnTo>
                  <a:pt x="562" y="121"/>
                </a:lnTo>
                <a:lnTo>
                  <a:pt x="510" y="131"/>
                </a:lnTo>
                <a:lnTo>
                  <a:pt x="492" y="123"/>
                </a:lnTo>
                <a:lnTo>
                  <a:pt x="512" y="112"/>
                </a:lnTo>
                <a:lnTo>
                  <a:pt x="520" y="110"/>
                </a:lnTo>
                <a:lnTo>
                  <a:pt x="506" y="90"/>
                </a:lnTo>
                <a:lnTo>
                  <a:pt x="497" y="94"/>
                </a:lnTo>
                <a:lnTo>
                  <a:pt x="463" y="78"/>
                </a:lnTo>
                <a:lnTo>
                  <a:pt x="428" y="63"/>
                </a:lnTo>
                <a:lnTo>
                  <a:pt x="410" y="78"/>
                </a:lnTo>
                <a:lnTo>
                  <a:pt x="403" y="74"/>
                </a:lnTo>
                <a:lnTo>
                  <a:pt x="409" y="68"/>
                </a:lnTo>
                <a:lnTo>
                  <a:pt x="412" y="55"/>
                </a:lnTo>
                <a:lnTo>
                  <a:pt x="407" y="59"/>
                </a:lnTo>
                <a:lnTo>
                  <a:pt x="401" y="66"/>
                </a:lnTo>
                <a:lnTo>
                  <a:pt x="393" y="72"/>
                </a:lnTo>
                <a:lnTo>
                  <a:pt x="387" y="80"/>
                </a:lnTo>
                <a:lnTo>
                  <a:pt x="381" y="59"/>
                </a:lnTo>
                <a:lnTo>
                  <a:pt x="375" y="43"/>
                </a:lnTo>
                <a:lnTo>
                  <a:pt x="377" y="53"/>
                </a:lnTo>
                <a:lnTo>
                  <a:pt x="348" y="66"/>
                </a:lnTo>
                <a:lnTo>
                  <a:pt x="349" y="63"/>
                </a:lnTo>
                <a:lnTo>
                  <a:pt x="319" y="72"/>
                </a:lnTo>
                <a:lnTo>
                  <a:pt x="349" y="53"/>
                </a:lnTo>
                <a:lnTo>
                  <a:pt x="328" y="59"/>
                </a:lnTo>
                <a:lnTo>
                  <a:pt x="295" y="72"/>
                </a:lnTo>
                <a:lnTo>
                  <a:pt x="261" y="88"/>
                </a:lnTo>
                <a:lnTo>
                  <a:pt x="256" y="98"/>
                </a:lnTo>
                <a:lnTo>
                  <a:pt x="245" y="94"/>
                </a:lnTo>
                <a:lnTo>
                  <a:pt x="243" y="100"/>
                </a:lnTo>
                <a:lnTo>
                  <a:pt x="217" y="84"/>
                </a:lnTo>
                <a:lnTo>
                  <a:pt x="190" y="68"/>
                </a:lnTo>
                <a:lnTo>
                  <a:pt x="166" y="106"/>
                </a:lnTo>
                <a:lnTo>
                  <a:pt x="141" y="143"/>
                </a:lnTo>
                <a:lnTo>
                  <a:pt x="116" y="178"/>
                </a:lnTo>
                <a:lnTo>
                  <a:pt x="92" y="216"/>
                </a:lnTo>
                <a:lnTo>
                  <a:pt x="69" y="253"/>
                </a:lnTo>
                <a:lnTo>
                  <a:pt x="46" y="292"/>
                </a:lnTo>
                <a:lnTo>
                  <a:pt x="23" y="329"/>
                </a:lnTo>
                <a:lnTo>
                  <a:pt x="0" y="369"/>
                </a:lnTo>
                <a:lnTo>
                  <a:pt x="28" y="367"/>
                </a:lnTo>
                <a:lnTo>
                  <a:pt x="22" y="374"/>
                </a:lnTo>
                <a:lnTo>
                  <a:pt x="25" y="380"/>
                </a:lnTo>
                <a:lnTo>
                  <a:pt x="25" y="414"/>
                </a:lnTo>
                <a:lnTo>
                  <a:pt x="38" y="406"/>
                </a:lnTo>
                <a:lnTo>
                  <a:pt x="49" y="396"/>
                </a:lnTo>
                <a:lnTo>
                  <a:pt x="70" y="384"/>
                </a:lnTo>
                <a:lnTo>
                  <a:pt x="74" y="420"/>
                </a:lnTo>
                <a:lnTo>
                  <a:pt x="71" y="451"/>
                </a:lnTo>
                <a:lnTo>
                  <a:pt x="68" y="484"/>
                </a:lnTo>
                <a:lnTo>
                  <a:pt x="76" y="500"/>
                </a:lnTo>
                <a:lnTo>
                  <a:pt x="82" y="516"/>
                </a:lnTo>
                <a:lnTo>
                  <a:pt x="66" y="547"/>
                </a:lnTo>
                <a:lnTo>
                  <a:pt x="80" y="525"/>
                </a:lnTo>
                <a:lnTo>
                  <a:pt x="81" y="531"/>
                </a:lnTo>
                <a:lnTo>
                  <a:pt x="67" y="545"/>
                </a:lnTo>
                <a:lnTo>
                  <a:pt x="69" y="547"/>
                </a:lnTo>
                <a:lnTo>
                  <a:pt x="61" y="559"/>
                </a:lnTo>
                <a:lnTo>
                  <a:pt x="56" y="559"/>
                </a:lnTo>
                <a:lnTo>
                  <a:pt x="57" y="571"/>
                </a:lnTo>
                <a:lnTo>
                  <a:pt x="54" y="561"/>
                </a:lnTo>
                <a:lnTo>
                  <a:pt x="52" y="576"/>
                </a:lnTo>
                <a:lnTo>
                  <a:pt x="60" y="574"/>
                </a:lnTo>
                <a:lnTo>
                  <a:pt x="56" y="574"/>
                </a:lnTo>
                <a:lnTo>
                  <a:pt x="55" y="582"/>
                </a:lnTo>
                <a:lnTo>
                  <a:pt x="51" y="578"/>
                </a:lnTo>
                <a:lnTo>
                  <a:pt x="54" y="602"/>
                </a:lnTo>
                <a:lnTo>
                  <a:pt x="73" y="580"/>
                </a:lnTo>
                <a:lnTo>
                  <a:pt x="66" y="600"/>
                </a:lnTo>
                <a:lnTo>
                  <a:pt x="70" y="604"/>
                </a:lnTo>
                <a:lnTo>
                  <a:pt x="61" y="600"/>
                </a:lnTo>
                <a:lnTo>
                  <a:pt x="59" y="623"/>
                </a:lnTo>
                <a:lnTo>
                  <a:pt x="62" y="620"/>
                </a:lnTo>
                <a:lnTo>
                  <a:pt x="51" y="641"/>
                </a:lnTo>
                <a:lnTo>
                  <a:pt x="58" y="635"/>
                </a:lnTo>
                <a:lnTo>
                  <a:pt x="57" y="643"/>
                </a:lnTo>
                <a:lnTo>
                  <a:pt x="80" y="622"/>
                </a:lnTo>
                <a:lnTo>
                  <a:pt x="72" y="639"/>
                </a:lnTo>
                <a:lnTo>
                  <a:pt x="72" y="651"/>
                </a:lnTo>
                <a:lnTo>
                  <a:pt x="69" y="639"/>
                </a:lnTo>
                <a:lnTo>
                  <a:pt x="50" y="657"/>
                </a:lnTo>
                <a:lnTo>
                  <a:pt x="51" y="667"/>
                </a:lnTo>
                <a:lnTo>
                  <a:pt x="57" y="659"/>
                </a:lnTo>
                <a:lnTo>
                  <a:pt x="67" y="663"/>
                </a:lnTo>
                <a:lnTo>
                  <a:pt x="49" y="669"/>
                </a:lnTo>
                <a:lnTo>
                  <a:pt x="45" y="674"/>
                </a:lnTo>
                <a:lnTo>
                  <a:pt x="52" y="676"/>
                </a:lnTo>
                <a:lnTo>
                  <a:pt x="43" y="682"/>
                </a:lnTo>
                <a:lnTo>
                  <a:pt x="55" y="690"/>
                </a:lnTo>
                <a:lnTo>
                  <a:pt x="59" y="686"/>
                </a:lnTo>
                <a:lnTo>
                  <a:pt x="63" y="688"/>
                </a:lnTo>
                <a:lnTo>
                  <a:pt x="57" y="692"/>
                </a:lnTo>
                <a:lnTo>
                  <a:pt x="65" y="692"/>
                </a:lnTo>
                <a:lnTo>
                  <a:pt x="59" y="696"/>
                </a:lnTo>
                <a:lnTo>
                  <a:pt x="72" y="688"/>
                </a:lnTo>
                <a:lnTo>
                  <a:pt x="76" y="684"/>
                </a:lnTo>
                <a:lnTo>
                  <a:pt x="68" y="696"/>
                </a:lnTo>
                <a:lnTo>
                  <a:pt x="61" y="698"/>
                </a:lnTo>
                <a:lnTo>
                  <a:pt x="58" y="704"/>
                </a:lnTo>
                <a:lnTo>
                  <a:pt x="70" y="696"/>
                </a:lnTo>
                <a:lnTo>
                  <a:pt x="70" y="704"/>
                </a:lnTo>
                <a:lnTo>
                  <a:pt x="81" y="692"/>
                </a:lnTo>
                <a:lnTo>
                  <a:pt x="76" y="710"/>
                </a:lnTo>
                <a:lnTo>
                  <a:pt x="86" y="702"/>
                </a:lnTo>
                <a:lnTo>
                  <a:pt x="71" y="718"/>
                </a:lnTo>
                <a:lnTo>
                  <a:pt x="80" y="727"/>
                </a:lnTo>
                <a:lnTo>
                  <a:pt x="88" y="712"/>
                </a:lnTo>
                <a:lnTo>
                  <a:pt x="82" y="733"/>
                </a:lnTo>
                <a:lnTo>
                  <a:pt x="86" y="733"/>
                </a:lnTo>
                <a:lnTo>
                  <a:pt x="78" y="733"/>
                </a:lnTo>
                <a:lnTo>
                  <a:pt x="86" y="737"/>
                </a:lnTo>
                <a:lnTo>
                  <a:pt x="92" y="733"/>
                </a:lnTo>
                <a:lnTo>
                  <a:pt x="87" y="743"/>
                </a:lnTo>
                <a:lnTo>
                  <a:pt x="92" y="745"/>
                </a:lnTo>
                <a:lnTo>
                  <a:pt x="86" y="751"/>
                </a:lnTo>
                <a:lnTo>
                  <a:pt x="91" y="757"/>
                </a:lnTo>
                <a:lnTo>
                  <a:pt x="117" y="757"/>
                </a:lnTo>
                <a:lnTo>
                  <a:pt x="145" y="757"/>
                </a:lnTo>
                <a:lnTo>
                  <a:pt x="173" y="757"/>
                </a:lnTo>
                <a:lnTo>
                  <a:pt x="199" y="757"/>
                </a:lnTo>
                <a:lnTo>
                  <a:pt x="227" y="757"/>
                </a:lnTo>
                <a:lnTo>
                  <a:pt x="254" y="757"/>
                </a:lnTo>
                <a:lnTo>
                  <a:pt x="281" y="757"/>
                </a:lnTo>
                <a:lnTo>
                  <a:pt x="308" y="757"/>
                </a:lnTo>
                <a:lnTo>
                  <a:pt x="336" y="757"/>
                </a:lnTo>
                <a:lnTo>
                  <a:pt x="362" y="755"/>
                </a:lnTo>
                <a:lnTo>
                  <a:pt x="390" y="755"/>
                </a:lnTo>
                <a:lnTo>
                  <a:pt x="417" y="755"/>
                </a:lnTo>
                <a:lnTo>
                  <a:pt x="444" y="755"/>
                </a:lnTo>
                <a:lnTo>
                  <a:pt x="471" y="755"/>
                </a:lnTo>
                <a:lnTo>
                  <a:pt x="499" y="755"/>
                </a:lnTo>
                <a:lnTo>
                  <a:pt x="525" y="755"/>
                </a:lnTo>
                <a:lnTo>
                  <a:pt x="533" y="743"/>
                </a:lnTo>
                <a:lnTo>
                  <a:pt x="531" y="763"/>
                </a:lnTo>
                <a:lnTo>
                  <a:pt x="549" y="771"/>
                </a:lnTo>
                <a:lnTo>
                  <a:pt x="572" y="786"/>
                </a:lnTo>
                <a:lnTo>
                  <a:pt x="586" y="782"/>
                </a:lnTo>
                <a:lnTo>
                  <a:pt x="599" y="792"/>
                </a:lnTo>
                <a:lnTo>
                  <a:pt x="621" y="782"/>
                </a:lnTo>
                <a:lnTo>
                  <a:pt x="635" y="798"/>
                </a:lnTo>
                <a:lnTo>
                  <a:pt x="648" y="814"/>
                </a:lnTo>
                <a:lnTo>
                  <a:pt x="662" y="829"/>
                </a:lnTo>
                <a:lnTo>
                  <a:pt x="675" y="845"/>
                </a:lnTo>
                <a:lnTo>
                  <a:pt x="678" y="859"/>
                </a:lnTo>
                <a:lnTo>
                  <a:pt x="683" y="859"/>
                </a:lnTo>
                <a:lnTo>
                  <a:pt x="681" y="869"/>
                </a:lnTo>
                <a:lnTo>
                  <a:pt x="694" y="884"/>
                </a:lnTo>
                <a:lnTo>
                  <a:pt x="690" y="916"/>
                </a:lnTo>
                <a:lnTo>
                  <a:pt x="686" y="949"/>
                </a:lnTo>
                <a:lnTo>
                  <a:pt x="678" y="969"/>
                </a:lnTo>
                <a:lnTo>
                  <a:pt x="659" y="1004"/>
                </a:lnTo>
                <a:lnTo>
                  <a:pt x="663" y="1016"/>
                </a:lnTo>
                <a:lnTo>
                  <a:pt x="681" y="1006"/>
                </a:lnTo>
                <a:lnTo>
                  <a:pt x="699" y="996"/>
                </a:lnTo>
                <a:lnTo>
                  <a:pt x="715" y="986"/>
                </a:lnTo>
                <a:lnTo>
                  <a:pt x="733" y="977"/>
                </a:lnTo>
                <a:lnTo>
                  <a:pt x="734" y="953"/>
                </a:lnTo>
                <a:lnTo>
                  <a:pt x="754" y="949"/>
                </a:lnTo>
                <a:lnTo>
                  <a:pt x="775" y="947"/>
                </a:lnTo>
                <a:lnTo>
                  <a:pt x="790" y="926"/>
                </a:lnTo>
                <a:lnTo>
                  <a:pt x="807" y="904"/>
                </a:lnTo>
                <a:lnTo>
                  <a:pt x="839" y="900"/>
                </a:lnTo>
                <a:lnTo>
                  <a:pt x="869" y="896"/>
                </a:lnTo>
                <a:lnTo>
                  <a:pt x="880" y="884"/>
                </a:lnTo>
                <a:lnTo>
                  <a:pt x="896" y="863"/>
                </a:lnTo>
                <a:lnTo>
                  <a:pt x="910" y="837"/>
                </a:lnTo>
                <a:lnTo>
                  <a:pt x="923" y="810"/>
                </a:lnTo>
                <a:lnTo>
                  <a:pt x="926" y="818"/>
                </a:lnTo>
                <a:lnTo>
                  <a:pt x="933" y="816"/>
                </a:lnTo>
                <a:lnTo>
                  <a:pt x="943" y="824"/>
                </a:lnTo>
                <a:lnTo>
                  <a:pt x="936" y="869"/>
                </a:lnTo>
                <a:lnTo>
                  <a:pt x="940" y="890"/>
                </a:lnTo>
                <a:lnTo>
                  <a:pt x="944" y="894"/>
                </a:lnTo>
                <a:lnTo>
                  <a:pt x="960" y="884"/>
                </a:lnTo>
                <a:lnTo>
                  <a:pt x="959" y="886"/>
                </a:lnTo>
                <a:lnTo>
                  <a:pt x="982" y="875"/>
                </a:lnTo>
                <a:lnTo>
                  <a:pt x="986" y="859"/>
                </a:lnTo>
                <a:lnTo>
                  <a:pt x="987" y="867"/>
                </a:lnTo>
                <a:lnTo>
                  <a:pt x="991" y="867"/>
                </a:lnTo>
                <a:lnTo>
                  <a:pt x="979" y="882"/>
                </a:lnTo>
                <a:lnTo>
                  <a:pt x="1004" y="884"/>
                </a:lnTo>
                <a:lnTo>
                  <a:pt x="989" y="894"/>
                </a:lnTo>
                <a:lnTo>
                  <a:pt x="987" y="886"/>
                </a:lnTo>
                <a:lnTo>
                  <a:pt x="962" y="908"/>
                </a:lnTo>
                <a:lnTo>
                  <a:pt x="966" y="906"/>
                </a:lnTo>
                <a:lnTo>
                  <a:pt x="952" y="918"/>
                </a:lnTo>
                <a:lnTo>
                  <a:pt x="957" y="912"/>
                </a:lnTo>
                <a:lnTo>
                  <a:pt x="950" y="929"/>
                </a:lnTo>
                <a:lnTo>
                  <a:pt x="954" y="949"/>
                </a:lnTo>
                <a:lnTo>
                  <a:pt x="964" y="943"/>
                </a:lnTo>
                <a:lnTo>
                  <a:pt x="987" y="910"/>
                </a:lnTo>
                <a:lnTo>
                  <a:pt x="991" y="916"/>
                </a:lnTo>
                <a:lnTo>
                  <a:pt x="995" y="910"/>
                </a:lnTo>
                <a:lnTo>
                  <a:pt x="997" y="912"/>
                </a:lnTo>
                <a:lnTo>
                  <a:pt x="1018" y="900"/>
                </a:lnTo>
                <a:lnTo>
                  <a:pt x="1039" y="888"/>
                </a:lnTo>
                <a:lnTo>
                  <a:pt x="1034" y="884"/>
                </a:lnTo>
                <a:lnTo>
                  <a:pt x="1038" y="882"/>
                </a:lnTo>
                <a:lnTo>
                  <a:pt x="1030" y="867"/>
                </a:lnTo>
                <a:lnTo>
                  <a:pt x="1024" y="873"/>
                </a:lnTo>
                <a:lnTo>
                  <a:pt x="1011" y="869"/>
                </a:lnTo>
                <a:lnTo>
                  <a:pt x="1000" y="861"/>
                </a:lnTo>
                <a:lnTo>
                  <a:pt x="991" y="853"/>
                </a:lnTo>
                <a:lnTo>
                  <a:pt x="991" y="827"/>
                </a:lnTo>
                <a:lnTo>
                  <a:pt x="985" y="826"/>
                </a:lnTo>
                <a:lnTo>
                  <a:pt x="996" y="802"/>
                </a:lnTo>
                <a:lnTo>
                  <a:pt x="983" y="802"/>
                </a:lnTo>
                <a:lnTo>
                  <a:pt x="982" y="796"/>
                </a:lnTo>
                <a:lnTo>
                  <a:pt x="966" y="792"/>
                </a:lnTo>
                <a:lnTo>
                  <a:pt x="971" y="790"/>
                </a:lnTo>
                <a:lnTo>
                  <a:pt x="987" y="790"/>
                </a:lnTo>
                <a:lnTo>
                  <a:pt x="1008" y="776"/>
                </a:lnTo>
                <a:lnTo>
                  <a:pt x="1009" y="765"/>
                </a:lnTo>
                <a:lnTo>
                  <a:pt x="1013" y="765"/>
                </a:lnTo>
                <a:lnTo>
                  <a:pt x="1012" y="757"/>
                </a:lnTo>
                <a:lnTo>
                  <a:pt x="994" y="747"/>
                </a:lnTo>
                <a:lnTo>
                  <a:pt x="971" y="757"/>
                </a:lnTo>
                <a:lnTo>
                  <a:pt x="948" y="769"/>
                </a:lnTo>
                <a:lnTo>
                  <a:pt x="931" y="788"/>
                </a:lnTo>
                <a:lnTo>
                  <a:pt x="914" y="808"/>
                </a:lnTo>
                <a:lnTo>
                  <a:pt x="888" y="831"/>
                </a:lnTo>
                <a:lnTo>
                  <a:pt x="905" y="810"/>
                </a:lnTo>
                <a:lnTo>
                  <a:pt x="920" y="786"/>
                </a:lnTo>
                <a:lnTo>
                  <a:pt x="903" y="775"/>
                </a:lnTo>
                <a:lnTo>
                  <a:pt x="919" y="786"/>
                </a:lnTo>
                <a:lnTo>
                  <a:pt x="942" y="759"/>
                </a:lnTo>
                <a:lnTo>
                  <a:pt x="966" y="743"/>
                </a:lnTo>
                <a:lnTo>
                  <a:pt x="984" y="716"/>
                </a:lnTo>
                <a:lnTo>
                  <a:pt x="1018" y="714"/>
                </a:lnTo>
                <a:lnTo>
                  <a:pt x="1054" y="712"/>
                </a:lnTo>
                <a:lnTo>
                  <a:pt x="1083" y="712"/>
                </a:lnTo>
                <a:lnTo>
                  <a:pt x="1112" y="682"/>
                </a:lnTo>
                <a:lnTo>
                  <a:pt x="1140" y="671"/>
                </a:lnTo>
                <a:lnTo>
                  <a:pt x="1169" y="643"/>
                </a:lnTo>
                <a:lnTo>
                  <a:pt x="1162" y="635"/>
                </a:lnTo>
                <a:lnTo>
                  <a:pt x="1169" y="633"/>
                </a:lnTo>
                <a:lnTo>
                  <a:pt x="1158" y="629"/>
                </a:lnTo>
                <a:lnTo>
                  <a:pt x="1167" y="627"/>
                </a:lnTo>
                <a:lnTo>
                  <a:pt x="1167" y="623"/>
                </a:lnTo>
                <a:lnTo>
                  <a:pt x="1170" y="612"/>
                </a:lnTo>
                <a:lnTo>
                  <a:pt x="1173" y="602"/>
                </a:lnTo>
                <a:lnTo>
                  <a:pt x="1162" y="592"/>
                </a:lnTo>
                <a:lnTo>
                  <a:pt x="1164" y="590"/>
                </a:lnTo>
                <a:lnTo>
                  <a:pt x="1153" y="596"/>
                </a:lnTo>
                <a:lnTo>
                  <a:pt x="1155" y="574"/>
                </a:lnTo>
                <a:lnTo>
                  <a:pt x="1141" y="578"/>
                </a:lnTo>
                <a:lnTo>
                  <a:pt x="1148" y="578"/>
                </a:lnTo>
                <a:lnTo>
                  <a:pt x="1123" y="592"/>
                </a:lnTo>
                <a:lnTo>
                  <a:pt x="1103" y="604"/>
                </a:lnTo>
                <a:lnTo>
                  <a:pt x="1111" y="598"/>
                </a:lnTo>
                <a:lnTo>
                  <a:pt x="1102" y="590"/>
                </a:lnTo>
                <a:lnTo>
                  <a:pt x="1112" y="592"/>
                </a:lnTo>
                <a:lnTo>
                  <a:pt x="1141" y="572"/>
                </a:lnTo>
                <a:lnTo>
                  <a:pt x="1122" y="580"/>
                </a:lnTo>
                <a:lnTo>
                  <a:pt x="1158" y="561"/>
                </a:lnTo>
                <a:lnTo>
                  <a:pt x="1136" y="547"/>
                </a:lnTo>
                <a:lnTo>
                  <a:pt x="1131" y="547"/>
                </a:lnTo>
                <a:lnTo>
                  <a:pt x="1135" y="539"/>
                </a:lnTo>
                <a:lnTo>
                  <a:pt x="1123" y="551"/>
                </a:lnTo>
                <a:lnTo>
                  <a:pt x="1129" y="541"/>
                </a:lnTo>
                <a:lnTo>
                  <a:pt x="1127" y="539"/>
                </a:lnTo>
                <a:lnTo>
                  <a:pt x="1120" y="543"/>
                </a:lnTo>
                <a:lnTo>
                  <a:pt x="1122" y="537"/>
                </a:lnTo>
                <a:lnTo>
                  <a:pt x="1112" y="545"/>
                </a:lnTo>
                <a:lnTo>
                  <a:pt x="1116" y="539"/>
                </a:lnTo>
                <a:lnTo>
                  <a:pt x="1119" y="531"/>
                </a:lnTo>
                <a:lnTo>
                  <a:pt x="1121" y="520"/>
                </a:lnTo>
                <a:lnTo>
                  <a:pt x="1116" y="527"/>
                </a:lnTo>
                <a:lnTo>
                  <a:pt x="1116" y="521"/>
                </a:lnTo>
                <a:lnTo>
                  <a:pt x="1110" y="508"/>
                </a:lnTo>
                <a:lnTo>
                  <a:pt x="1101" y="504"/>
                </a:lnTo>
                <a:lnTo>
                  <a:pt x="1109" y="504"/>
                </a:lnTo>
                <a:lnTo>
                  <a:pt x="1103" y="496"/>
                </a:lnTo>
                <a:lnTo>
                  <a:pt x="1108" y="494"/>
                </a:lnTo>
                <a:lnTo>
                  <a:pt x="1101" y="492"/>
                </a:lnTo>
                <a:lnTo>
                  <a:pt x="1106" y="492"/>
                </a:lnTo>
                <a:lnTo>
                  <a:pt x="1100" y="484"/>
                </a:lnTo>
                <a:lnTo>
                  <a:pt x="1102" y="484"/>
                </a:lnTo>
                <a:lnTo>
                  <a:pt x="1108" y="488"/>
                </a:lnTo>
                <a:lnTo>
                  <a:pt x="1119" y="476"/>
                </a:lnTo>
                <a:lnTo>
                  <a:pt x="1112" y="467"/>
                </a:lnTo>
                <a:lnTo>
                  <a:pt x="1109" y="461"/>
                </a:lnTo>
                <a:lnTo>
                  <a:pt x="1114" y="453"/>
                </a:lnTo>
                <a:lnTo>
                  <a:pt x="1109" y="445"/>
                </a:lnTo>
                <a:lnTo>
                  <a:pt x="1106" y="439"/>
                </a:lnTo>
                <a:lnTo>
                  <a:pt x="1099" y="443"/>
                </a:lnTo>
                <a:lnTo>
                  <a:pt x="1110" y="435"/>
                </a:lnTo>
                <a:lnTo>
                  <a:pt x="1109" y="427"/>
                </a:lnTo>
                <a:lnTo>
                  <a:pt x="1095" y="435"/>
                </a:lnTo>
                <a:lnTo>
                  <a:pt x="1110" y="418"/>
                </a:lnTo>
                <a:lnTo>
                  <a:pt x="1105" y="410"/>
                </a:lnTo>
                <a:lnTo>
                  <a:pt x="1099" y="410"/>
                </a:lnTo>
                <a:lnTo>
                  <a:pt x="1105" y="400"/>
                </a:lnTo>
                <a:lnTo>
                  <a:pt x="1102" y="398"/>
                </a:lnTo>
                <a:lnTo>
                  <a:pt x="1098" y="380"/>
                </a:lnTo>
                <a:lnTo>
                  <a:pt x="1098" y="374"/>
                </a:lnTo>
                <a:lnTo>
                  <a:pt x="1092" y="378"/>
                </a:lnTo>
                <a:lnTo>
                  <a:pt x="1097" y="369"/>
                </a:lnTo>
                <a:lnTo>
                  <a:pt x="1088" y="376"/>
                </a:lnTo>
                <a:lnTo>
                  <a:pt x="1088" y="386"/>
                </a:lnTo>
                <a:lnTo>
                  <a:pt x="1079" y="386"/>
                </a:lnTo>
                <a:lnTo>
                  <a:pt x="1082" y="396"/>
                </a:lnTo>
                <a:lnTo>
                  <a:pt x="1078" y="400"/>
                </a:lnTo>
                <a:lnTo>
                  <a:pt x="1072" y="410"/>
                </a:lnTo>
                <a:lnTo>
                  <a:pt x="1065" y="421"/>
                </a:lnTo>
                <a:lnTo>
                  <a:pt x="1061" y="431"/>
                </a:lnTo>
                <a:lnTo>
                  <a:pt x="1058" y="418"/>
                </a:lnTo>
                <a:lnTo>
                  <a:pt x="1044" y="431"/>
                </a:lnTo>
                <a:lnTo>
                  <a:pt x="1032" y="447"/>
                </a:lnTo>
                <a:lnTo>
                  <a:pt x="1034" y="435"/>
                </a:lnTo>
                <a:lnTo>
                  <a:pt x="1028" y="441"/>
                </a:lnTo>
                <a:lnTo>
                  <a:pt x="1030" y="427"/>
                </a:lnTo>
                <a:lnTo>
                  <a:pt x="1023" y="443"/>
                </a:lnTo>
                <a:lnTo>
                  <a:pt x="1006" y="453"/>
                </a:lnTo>
                <a:lnTo>
                  <a:pt x="1027" y="433"/>
                </a:lnTo>
                <a:lnTo>
                  <a:pt x="1025" y="414"/>
                </a:lnTo>
                <a:lnTo>
                  <a:pt x="1006" y="421"/>
                </a:lnTo>
                <a:lnTo>
                  <a:pt x="1002" y="420"/>
                </a:lnTo>
                <a:lnTo>
                  <a:pt x="1009" y="414"/>
                </a:lnTo>
                <a:lnTo>
                  <a:pt x="1015" y="416"/>
                </a:lnTo>
                <a:lnTo>
                  <a:pt x="1019" y="400"/>
                </a:lnTo>
                <a:lnTo>
                  <a:pt x="1016" y="394"/>
                </a:lnTo>
                <a:lnTo>
                  <a:pt x="1020" y="378"/>
                </a:lnTo>
                <a:lnTo>
                  <a:pt x="1004" y="374"/>
                </a:lnTo>
                <a:lnTo>
                  <a:pt x="1025" y="370"/>
                </a:lnTo>
                <a:lnTo>
                  <a:pt x="1028" y="355"/>
                </a:lnTo>
                <a:lnTo>
                  <a:pt x="1032" y="347"/>
                </a:lnTo>
                <a:lnTo>
                  <a:pt x="1025" y="349"/>
                </a:lnTo>
                <a:lnTo>
                  <a:pt x="1005" y="333"/>
                </a:lnTo>
                <a:lnTo>
                  <a:pt x="1009" y="323"/>
                </a:lnTo>
                <a:lnTo>
                  <a:pt x="1004" y="325"/>
                </a:lnTo>
                <a:lnTo>
                  <a:pt x="1000" y="314"/>
                </a:lnTo>
                <a:lnTo>
                  <a:pt x="1001" y="308"/>
                </a:lnTo>
                <a:lnTo>
                  <a:pt x="986" y="298"/>
                </a:lnTo>
                <a:lnTo>
                  <a:pt x="971" y="308"/>
                </a:lnTo>
                <a:lnTo>
                  <a:pt x="955" y="308"/>
                </a:lnTo>
                <a:lnTo>
                  <a:pt x="960" y="304"/>
                </a:lnTo>
                <a:lnTo>
                  <a:pt x="932" y="296"/>
                </a:lnTo>
                <a:lnTo>
                  <a:pt x="920" y="321"/>
                </a:lnTo>
                <a:lnTo>
                  <a:pt x="921" y="331"/>
                </a:lnTo>
                <a:lnTo>
                  <a:pt x="911" y="353"/>
                </a:lnTo>
                <a:lnTo>
                  <a:pt x="916" y="353"/>
                </a:lnTo>
                <a:lnTo>
                  <a:pt x="912" y="376"/>
                </a:lnTo>
                <a:lnTo>
                  <a:pt x="906" y="390"/>
                </a:lnTo>
                <a:lnTo>
                  <a:pt x="903" y="390"/>
                </a:lnTo>
                <a:lnTo>
                  <a:pt x="879" y="423"/>
                </a:lnTo>
                <a:lnTo>
                  <a:pt x="896" y="457"/>
                </a:lnTo>
                <a:lnTo>
                  <a:pt x="887" y="486"/>
                </a:lnTo>
                <a:lnTo>
                  <a:pt x="877" y="516"/>
                </a:lnTo>
                <a:lnTo>
                  <a:pt x="856" y="533"/>
                </a:lnTo>
                <a:lnTo>
                  <a:pt x="834" y="551"/>
                </a:lnTo>
                <a:lnTo>
                  <a:pt x="823" y="561"/>
                </a:lnTo>
                <a:lnTo>
                  <a:pt x="825" y="584"/>
                </a:lnTo>
                <a:lnTo>
                  <a:pt x="819" y="631"/>
                </a:lnTo>
                <a:lnTo>
                  <a:pt x="811" y="651"/>
                </a:lnTo>
                <a:lnTo>
                  <a:pt x="805" y="667"/>
                </a:lnTo>
                <a:lnTo>
                  <a:pt x="802" y="676"/>
                </a:lnTo>
                <a:lnTo>
                  <a:pt x="799" y="663"/>
                </a:lnTo>
                <a:lnTo>
                  <a:pt x="788" y="684"/>
                </a:lnTo>
                <a:lnTo>
                  <a:pt x="790" y="694"/>
                </a:lnTo>
                <a:lnTo>
                  <a:pt x="779" y="674"/>
                </a:lnTo>
                <a:lnTo>
                  <a:pt x="767" y="684"/>
                </a:lnTo>
                <a:lnTo>
                  <a:pt x="779" y="667"/>
                </a:lnTo>
                <a:lnTo>
                  <a:pt x="768" y="643"/>
                </a:lnTo>
                <a:lnTo>
                  <a:pt x="770" y="633"/>
                </a:lnTo>
                <a:lnTo>
                  <a:pt x="769" y="608"/>
                </a:lnTo>
                <a:lnTo>
                  <a:pt x="776" y="574"/>
                </a:lnTo>
                <a:lnTo>
                  <a:pt x="783" y="541"/>
                </a:lnTo>
                <a:lnTo>
                  <a:pt x="765" y="539"/>
                </a:lnTo>
                <a:lnTo>
                  <a:pt x="745" y="537"/>
                </a:lnTo>
                <a:lnTo>
                  <a:pt x="740" y="543"/>
                </a:lnTo>
                <a:lnTo>
                  <a:pt x="747" y="535"/>
                </a:lnTo>
                <a:lnTo>
                  <a:pt x="733" y="521"/>
                </a:lnTo>
                <a:lnTo>
                  <a:pt x="718" y="510"/>
                </a:lnTo>
                <a:lnTo>
                  <a:pt x="702" y="482"/>
                </a:lnTo>
                <a:lnTo>
                  <a:pt x="682" y="471"/>
                </a:lnTo>
                <a:lnTo>
                  <a:pt x="656" y="480"/>
                </a:lnTo>
                <a:lnTo>
                  <a:pt x="658" y="478"/>
                </a:lnTo>
                <a:lnTo>
                  <a:pt x="652" y="480"/>
                </a:lnTo>
                <a:lnTo>
                  <a:pt x="665" y="439"/>
                </a:lnTo>
                <a:lnTo>
                  <a:pt x="664" y="421"/>
                </a:lnTo>
                <a:lnTo>
                  <a:pt x="650" y="425"/>
                </a:lnTo>
                <a:lnTo>
                  <a:pt x="643" y="437"/>
                </a:lnTo>
                <a:lnTo>
                  <a:pt x="649" y="421"/>
                </a:lnTo>
                <a:lnTo>
                  <a:pt x="648" y="408"/>
                </a:lnTo>
                <a:lnTo>
                  <a:pt x="670" y="361"/>
                </a:lnTo>
                <a:lnTo>
                  <a:pt x="701" y="321"/>
                </a:lnTo>
                <a:lnTo>
                  <a:pt x="702" y="314"/>
                </a:lnTo>
                <a:lnTo>
                  <a:pt x="717" y="304"/>
                </a:lnTo>
                <a:lnTo>
                  <a:pt x="714" y="300"/>
                </a:lnTo>
                <a:lnTo>
                  <a:pt x="721" y="304"/>
                </a:lnTo>
                <a:lnTo>
                  <a:pt x="726" y="294"/>
                </a:lnTo>
                <a:lnTo>
                  <a:pt x="735" y="290"/>
                </a:lnTo>
                <a:lnTo>
                  <a:pt x="735" y="286"/>
                </a:lnTo>
                <a:lnTo>
                  <a:pt x="759" y="276"/>
                </a:lnTo>
                <a:lnTo>
                  <a:pt x="761" y="267"/>
                </a:lnTo>
                <a:lnTo>
                  <a:pt x="744" y="259"/>
                </a:lnTo>
                <a:lnTo>
                  <a:pt x="746" y="257"/>
                </a:lnTo>
                <a:lnTo>
                  <a:pt x="731" y="251"/>
                </a:lnTo>
                <a:lnTo>
                  <a:pt x="731" y="243"/>
                </a:lnTo>
                <a:lnTo>
                  <a:pt x="751" y="251"/>
                </a:lnTo>
                <a:lnTo>
                  <a:pt x="772" y="259"/>
                </a:lnTo>
                <a:lnTo>
                  <a:pt x="779" y="247"/>
                </a:lnTo>
                <a:lnTo>
                  <a:pt x="783" y="243"/>
                </a:lnTo>
                <a:lnTo>
                  <a:pt x="791" y="247"/>
                </a:lnTo>
                <a:lnTo>
                  <a:pt x="791" y="241"/>
                </a:lnTo>
                <a:lnTo>
                  <a:pt x="800" y="245"/>
                </a:lnTo>
                <a:lnTo>
                  <a:pt x="832" y="216"/>
                </a:lnTo>
                <a:lnTo>
                  <a:pt x="835" y="208"/>
                </a:lnTo>
                <a:lnTo>
                  <a:pt x="807" y="198"/>
                </a:lnTo>
                <a:lnTo>
                  <a:pt x="790" y="184"/>
                </a:lnTo>
                <a:lnTo>
                  <a:pt x="822" y="194"/>
                </a:lnTo>
                <a:lnTo>
                  <a:pt x="832" y="204"/>
                </a:lnTo>
                <a:lnTo>
                  <a:pt x="863" y="176"/>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925" name="Freeform 413"/>
          <p:cNvSpPr>
            <a:spLocks/>
          </p:cNvSpPr>
          <p:nvPr/>
        </p:nvSpPr>
        <p:spPr bwMode="auto">
          <a:xfrm>
            <a:off x="3788833" y="2525714"/>
            <a:ext cx="586317" cy="280987"/>
          </a:xfrm>
          <a:custGeom>
            <a:avLst/>
            <a:gdLst>
              <a:gd name="T0" fmla="*/ 234 w 321"/>
              <a:gd name="T1" fmla="*/ 82 h 369"/>
              <a:gd name="T2" fmla="*/ 222 w 321"/>
              <a:gd name="T3" fmla="*/ 66 h 369"/>
              <a:gd name="T4" fmla="*/ 209 w 321"/>
              <a:gd name="T5" fmla="*/ 65 h 369"/>
              <a:gd name="T6" fmla="*/ 187 w 321"/>
              <a:gd name="T7" fmla="*/ 76 h 369"/>
              <a:gd name="T8" fmla="*/ 191 w 321"/>
              <a:gd name="T9" fmla="*/ 53 h 369"/>
              <a:gd name="T10" fmla="*/ 202 w 321"/>
              <a:gd name="T11" fmla="*/ 45 h 369"/>
              <a:gd name="T12" fmla="*/ 152 w 321"/>
              <a:gd name="T13" fmla="*/ 45 h 369"/>
              <a:gd name="T14" fmla="*/ 148 w 321"/>
              <a:gd name="T15" fmla="*/ 51 h 369"/>
              <a:gd name="T16" fmla="*/ 137 w 321"/>
              <a:gd name="T17" fmla="*/ 47 h 369"/>
              <a:gd name="T18" fmla="*/ 124 w 321"/>
              <a:gd name="T19" fmla="*/ 43 h 369"/>
              <a:gd name="T20" fmla="*/ 106 w 321"/>
              <a:gd name="T21" fmla="*/ 12 h 369"/>
              <a:gd name="T22" fmla="*/ 84 w 321"/>
              <a:gd name="T23" fmla="*/ 23 h 369"/>
              <a:gd name="T24" fmla="*/ 79 w 321"/>
              <a:gd name="T25" fmla="*/ 43 h 369"/>
              <a:gd name="T26" fmla="*/ 70 w 321"/>
              <a:gd name="T27" fmla="*/ 68 h 369"/>
              <a:gd name="T28" fmla="*/ 53 w 321"/>
              <a:gd name="T29" fmla="*/ 53 h 369"/>
              <a:gd name="T30" fmla="*/ 28 w 321"/>
              <a:gd name="T31" fmla="*/ 27 h 369"/>
              <a:gd name="T32" fmla="*/ 6 w 321"/>
              <a:gd name="T33" fmla="*/ 98 h 369"/>
              <a:gd name="T34" fmla="*/ 37 w 321"/>
              <a:gd name="T35" fmla="*/ 112 h 369"/>
              <a:gd name="T36" fmla="*/ 88 w 321"/>
              <a:gd name="T37" fmla="*/ 108 h 369"/>
              <a:gd name="T38" fmla="*/ 132 w 321"/>
              <a:gd name="T39" fmla="*/ 102 h 369"/>
              <a:gd name="T40" fmla="*/ 145 w 321"/>
              <a:gd name="T41" fmla="*/ 123 h 369"/>
              <a:gd name="T42" fmla="*/ 140 w 321"/>
              <a:gd name="T43" fmla="*/ 153 h 369"/>
              <a:gd name="T44" fmla="*/ 174 w 321"/>
              <a:gd name="T45" fmla="*/ 151 h 369"/>
              <a:gd name="T46" fmla="*/ 165 w 321"/>
              <a:gd name="T47" fmla="*/ 212 h 369"/>
              <a:gd name="T48" fmla="*/ 202 w 321"/>
              <a:gd name="T49" fmla="*/ 229 h 369"/>
              <a:gd name="T50" fmla="*/ 156 w 321"/>
              <a:gd name="T51" fmla="*/ 219 h 369"/>
              <a:gd name="T52" fmla="*/ 112 w 321"/>
              <a:gd name="T53" fmla="*/ 269 h 369"/>
              <a:gd name="T54" fmla="*/ 70 w 321"/>
              <a:gd name="T55" fmla="*/ 280 h 369"/>
              <a:gd name="T56" fmla="*/ 117 w 321"/>
              <a:gd name="T57" fmla="*/ 282 h 369"/>
              <a:gd name="T58" fmla="*/ 133 w 321"/>
              <a:gd name="T59" fmla="*/ 280 h 369"/>
              <a:gd name="T60" fmla="*/ 145 w 321"/>
              <a:gd name="T61" fmla="*/ 310 h 369"/>
              <a:gd name="T62" fmla="*/ 169 w 321"/>
              <a:gd name="T63" fmla="*/ 343 h 369"/>
              <a:gd name="T64" fmla="*/ 200 w 321"/>
              <a:gd name="T65" fmla="*/ 331 h 369"/>
              <a:gd name="T66" fmla="*/ 214 w 321"/>
              <a:gd name="T67" fmla="*/ 329 h 369"/>
              <a:gd name="T68" fmla="*/ 234 w 321"/>
              <a:gd name="T69" fmla="*/ 345 h 369"/>
              <a:gd name="T70" fmla="*/ 245 w 321"/>
              <a:gd name="T71" fmla="*/ 320 h 369"/>
              <a:gd name="T72" fmla="*/ 244 w 321"/>
              <a:gd name="T73" fmla="*/ 290 h 369"/>
              <a:gd name="T74" fmla="*/ 236 w 321"/>
              <a:gd name="T75" fmla="*/ 274 h 369"/>
              <a:gd name="T76" fmla="*/ 229 w 321"/>
              <a:gd name="T77" fmla="*/ 265 h 369"/>
              <a:gd name="T78" fmla="*/ 223 w 321"/>
              <a:gd name="T79" fmla="*/ 243 h 369"/>
              <a:gd name="T80" fmla="*/ 234 w 321"/>
              <a:gd name="T81" fmla="*/ 233 h 369"/>
              <a:gd name="T82" fmla="*/ 245 w 321"/>
              <a:gd name="T83" fmla="*/ 221 h 369"/>
              <a:gd name="T84" fmla="*/ 276 w 321"/>
              <a:gd name="T85" fmla="*/ 225 h 369"/>
              <a:gd name="T86" fmla="*/ 257 w 321"/>
              <a:gd name="T87" fmla="*/ 255 h 369"/>
              <a:gd name="T88" fmla="*/ 271 w 321"/>
              <a:gd name="T89" fmla="*/ 265 h 369"/>
              <a:gd name="T90" fmla="*/ 284 w 321"/>
              <a:gd name="T91" fmla="*/ 237 h 369"/>
              <a:gd name="T92" fmla="*/ 295 w 321"/>
              <a:gd name="T93" fmla="*/ 235 h 369"/>
              <a:gd name="T94" fmla="*/ 315 w 321"/>
              <a:gd name="T95" fmla="*/ 223 h 369"/>
              <a:gd name="T96" fmla="*/ 310 w 321"/>
              <a:gd name="T97" fmla="*/ 206 h 369"/>
              <a:gd name="T98" fmla="*/ 293 w 321"/>
              <a:gd name="T99" fmla="*/ 214 h 369"/>
              <a:gd name="T100" fmla="*/ 281 w 321"/>
              <a:gd name="T101" fmla="*/ 200 h 369"/>
              <a:gd name="T102" fmla="*/ 281 w 321"/>
              <a:gd name="T103" fmla="*/ 194 h 369"/>
              <a:gd name="T104" fmla="*/ 281 w 321"/>
              <a:gd name="T105" fmla="*/ 182 h 369"/>
              <a:gd name="T106" fmla="*/ 268 w 321"/>
              <a:gd name="T107" fmla="*/ 180 h 369"/>
              <a:gd name="T108" fmla="*/ 261 w 321"/>
              <a:gd name="T109" fmla="*/ 168 h 369"/>
              <a:gd name="T110" fmla="*/ 240 w 321"/>
              <a:gd name="T111" fmla="*/ 155 h 369"/>
              <a:gd name="T112" fmla="*/ 250 w 321"/>
              <a:gd name="T113" fmla="*/ 145 h 369"/>
              <a:gd name="T114" fmla="*/ 243 w 321"/>
              <a:gd name="T115" fmla="*/ 135 h 369"/>
              <a:gd name="T116" fmla="*/ 251 w 321"/>
              <a:gd name="T117" fmla="*/ 123 h 369"/>
              <a:gd name="T118" fmla="*/ 244 w 321"/>
              <a:gd name="T119" fmla="*/ 117 h 369"/>
              <a:gd name="T120" fmla="*/ 266 w 321"/>
              <a:gd name="T121" fmla="*/ 96 h 369"/>
              <a:gd name="T122" fmla="*/ 231 w 321"/>
              <a:gd name="T123" fmla="*/ 96 h 3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1"/>
              <a:gd name="T187" fmla="*/ 0 h 369"/>
              <a:gd name="T188" fmla="*/ 321 w 321"/>
              <a:gd name="T189" fmla="*/ 369 h 3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1" h="369">
                <a:moveTo>
                  <a:pt x="224" y="96"/>
                </a:moveTo>
                <a:lnTo>
                  <a:pt x="221" y="98"/>
                </a:lnTo>
                <a:lnTo>
                  <a:pt x="242" y="84"/>
                </a:lnTo>
                <a:lnTo>
                  <a:pt x="234" y="82"/>
                </a:lnTo>
                <a:lnTo>
                  <a:pt x="217" y="90"/>
                </a:lnTo>
                <a:lnTo>
                  <a:pt x="226" y="78"/>
                </a:lnTo>
                <a:lnTo>
                  <a:pt x="239" y="74"/>
                </a:lnTo>
                <a:lnTo>
                  <a:pt x="222" y="66"/>
                </a:lnTo>
                <a:lnTo>
                  <a:pt x="209" y="78"/>
                </a:lnTo>
                <a:lnTo>
                  <a:pt x="210" y="72"/>
                </a:lnTo>
                <a:lnTo>
                  <a:pt x="203" y="78"/>
                </a:lnTo>
                <a:lnTo>
                  <a:pt x="209" y="65"/>
                </a:lnTo>
                <a:lnTo>
                  <a:pt x="201" y="72"/>
                </a:lnTo>
                <a:lnTo>
                  <a:pt x="208" y="59"/>
                </a:lnTo>
                <a:lnTo>
                  <a:pt x="204" y="63"/>
                </a:lnTo>
                <a:lnTo>
                  <a:pt x="187" y="76"/>
                </a:lnTo>
                <a:lnTo>
                  <a:pt x="195" y="66"/>
                </a:lnTo>
                <a:lnTo>
                  <a:pt x="190" y="65"/>
                </a:lnTo>
                <a:lnTo>
                  <a:pt x="209" y="55"/>
                </a:lnTo>
                <a:lnTo>
                  <a:pt x="191" y="53"/>
                </a:lnTo>
                <a:lnTo>
                  <a:pt x="185" y="61"/>
                </a:lnTo>
                <a:lnTo>
                  <a:pt x="192" y="49"/>
                </a:lnTo>
                <a:lnTo>
                  <a:pt x="179" y="57"/>
                </a:lnTo>
                <a:lnTo>
                  <a:pt x="202" y="45"/>
                </a:lnTo>
                <a:lnTo>
                  <a:pt x="192" y="35"/>
                </a:lnTo>
                <a:lnTo>
                  <a:pt x="161" y="35"/>
                </a:lnTo>
                <a:lnTo>
                  <a:pt x="171" y="47"/>
                </a:lnTo>
                <a:lnTo>
                  <a:pt x="152" y="45"/>
                </a:lnTo>
                <a:lnTo>
                  <a:pt x="158" y="57"/>
                </a:lnTo>
                <a:lnTo>
                  <a:pt x="148" y="53"/>
                </a:lnTo>
                <a:lnTo>
                  <a:pt x="150" y="55"/>
                </a:lnTo>
                <a:lnTo>
                  <a:pt x="148" y="51"/>
                </a:lnTo>
                <a:lnTo>
                  <a:pt x="148" y="41"/>
                </a:lnTo>
                <a:lnTo>
                  <a:pt x="144" y="43"/>
                </a:lnTo>
                <a:lnTo>
                  <a:pt x="137" y="43"/>
                </a:lnTo>
                <a:lnTo>
                  <a:pt x="137" y="47"/>
                </a:lnTo>
                <a:lnTo>
                  <a:pt x="131" y="47"/>
                </a:lnTo>
                <a:lnTo>
                  <a:pt x="125" y="51"/>
                </a:lnTo>
                <a:lnTo>
                  <a:pt x="129" y="39"/>
                </a:lnTo>
                <a:lnTo>
                  <a:pt x="124" y="43"/>
                </a:lnTo>
                <a:lnTo>
                  <a:pt x="142" y="29"/>
                </a:lnTo>
                <a:lnTo>
                  <a:pt x="138" y="2"/>
                </a:lnTo>
                <a:lnTo>
                  <a:pt x="105" y="8"/>
                </a:lnTo>
                <a:lnTo>
                  <a:pt x="106" y="12"/>
                </a:lnTo>
                <a:lnTo>
                  <a:pt x="95" y="14"/>
                </a:lnTo>
                <a:lnTo>
                  <a:pt x="86" y="17"/>
                </a:lnTo>
                <a:lnTo>
                  <a:pt x="100" y="21"/>
                </a:lnTo>
                <a:lnTo>
                  <a:pt x="84" y="23"/>
                </a:lnTo>
                <a:lnTo>
                  <a:pt x="95" y="31"/>
                </a:lnTo>
                <a:lnTo>
                  <a:pt x="75" y="25"/>
                </a:lnTo>
                <a:lnTo>
                  <a:pt x="74" y="43"/>
                </a:lnTo>
                <a:lnTo>
                  <a:pt x="79" y="43"/>
                </a:lnTo>
                <a:lnTo>
                  <a:pt x="81" y="53"/>
                </a:lnTo>
                <a:lnTo>
                  <a:pt x="67" y="49"/>
                </a:lnTo>
                <a:lnTo>
                  <a:pt x="63" y="55"/>
                </a:lnTo>
                <a:lnTo>
                  <a:pt x="70" y="68"/>
                </a:lnTo>
                <a:lnTo>
                  <a:pt x="59" y="80"/>
                </a:lnTo>
                <a:lnTo>
                  <a:pt x="40" y="80"/>
                </a:lnTo>
                <a:lnTo>
                  <a:pt x="64" y="70"/>
                </a:lnTo>
                <a:lnTo>
                  <a:pt x="53" y="53"/>
                </a:lnTo>
                <a:lnTo>
                  <a:pt x="75" y="15"/>
                </a:lnTo>
                <a:lnTo>
                  <a:pt x="95" y="0"/>
                </a:lnTo>
                <a:lnTo>
                  <a:pt x="52" y="6"/>
                </a:lnTo>
                <a:lnTo>
                  <a:pt x="28" y="27"/>
                </a:lnTo>
                <a:lnTo>
                  <a:pt x="0" y="70"/>
                </a:lnTo>
                <a:lnTo>
                  <a:pt x="29" y="82"/>
                </a:lnTo>
                <a:lnTo>
                  <a:pt x="4" y="82"/>
                </a:lnTo>
                <a:lnTo>
                  <a:pt x="6" y="98"/>
                </a:lnTo>
                <a:lnTo>
                  <a:pt x="23" y="104"/>
                </a:lnTo>
                <a:lnTo>
                  <a:pt x="25" y="102"/>
                </a:lnTo>
                <a:lnTo>
                  <a:pt x="30" y="100"/>
                </a:lnTo>
                <a:lnTo>
                  <a:pt x="37" y="112"/>
                </a:lnTo>
                <a:lnTo>
                  <a:pt x="85" y="114"/>
                </a:lnTo>
                <a:lnTo>
                  <a:pt x="73" y="102"/>
                </a:lnTo>
                <a:lnTo>
                  <a:pt x="95" y="119"/>
                </a:lnTo>
                <a:lnTo>
                  <a:pt x="88" y="108"/>
                </a:lnTo>
                <a:lnTo>
                  <a:pt x="125" y="114"/>
                </a:lnTo>
                <a:lnTo>
                  <a:pt x="122" y="100"/>
                </a:lnTo>
                <a:lnTo>
                  <a:pt x="132" y="92"/>
                </a:lnTo>
                <a:lnTo>
                  <a:pt x="132" y="102"/>
                </a:lnTo>
                <a:lnTo>
                  <a:pt x="140" y="106"/>
                </a:lnTo>
                <a:lnTo>
                  <a:pt x="137" y="117"/>
                </a:lnTo>
                <a:lnTo>
                  <a:pt x="147" y="119"/>
                </a:lnTo>
                <a:lnTo>
                  <a:pt x="145" y="123"/>
                </a:lnTo>
                <a:lnTo>
                  <a:pt x="150" y="121"/>
                </a:lnTo>
                <a:lnTo>
                  <a:pt x="153" y="139"/>
                </a:lnTo>
                <a:lnTo>
                  <a:pt x="140" y="147"/>
                </a:lnTo>
                <a:lnTo>
                  <a:pt x="140" y="153"/>
                </a:lnTo>
                <a:lnTo>
                  <a:pt x="157" y="141"/>
                </a:lnTo>
                <a:lnTo>
                  <a:pt x="164" y="145"/>
                </a:lnTo>
                <a:lnTo>
                  <a:pt x="169" y="159"/>
                </a:lnTo>
                <a:lnTo>
                  <a:pt x="174" y="151"/>
                </a:lnTo>
                <a:lnTo>
                  <a:pt x="172" y="165"/>
                </a:lnTo>
                <a:lnTo>
                  <a:pt x="180" y="167"/>
                </a:lnTo>
                <a:lnTo>
                  <a:pt x="177" y="202"/>
                </a:lnTo>
                <a:lnTo>
                  <a:pt x="165" y="212"/>
                </a:lnTo>
                <a:lnTo>
                  <a:pt x="185" y="216"/>
                </a:lnTo>
                <a:lnTo>
                  <a:pt x="195" y="204"/>
                </a:lnTo>
                <a:lnTo>
                  <a:pt x="209" y="221"/>
                </a:lnTo>
                <a:lnTo>
                  <a:pt x="202" y="229"/>
                </a:lnTo>
                <a:lnTo>
                  <a:pt x="187" y="229"/>
                </a:lnTo>
                <a:lnTo>
                  <a:pt x="180" y="233"/>
                </a:lnTo>
                <a:lnTo>
                  <a:pt x="185" y="219"/>
                </a:lnTo>
                <a:lnTo>
                  <a:pt x="156" y="219"/>
                </a:lnTo>
                <a:lnTo>
                  <a:pt x="137" y="231"/>
                </a:lnTo>
                <a:lnTo>
                  <a:pt x="140" y="251"/>
                </a:lnTo>
                <a:lnTo>
                  <a:pt x="110" y="261"/>
                </a:lnTo>
                <a:lnTo>
                  <a:pt x="112" y="269"/>
                </a:lnTo>
                <a:lnTo>
                  <a:pt x="110" y="272"/>
                </a:lnTo>
                <a:lnTo>
                  <a:pt x="110" y="261"/>
                </a:lnTo>
                <a:lnTo>
                  <a:pt x="86" y="257"/>
                </a:lnTo>
                <a:lnTo>
                  <a:pt x="70" y="280"/>
                </a:lnTo>
                <a:lnTo>
                  <a:pt x="86" y="290"/>
                </a:lnTo>
                <a:lnTo>
                  <a:pt x="103" y="284"/>
                </a:lnTo>
                <a:lnTo>
                  <a:pt x="105" y="280"/>
                </a:lnTo>
                <a:lnTo>
                  <a:pt x="117" y="282"/>
                </a:lnTo>
                <a:lnTo>
                  <a:pt x="122" y="270"/>
                </a:lnTo>
                <a:lnTo>
                  <a:pt x="125" y="278"/>
                </a:lnTo>
                <a:lnTo>
                  <a:pt x="125" y="288"/>
                </a:lnTo>
                <a:lnTo>
                  <a:pt x="133" y="280"/>
                </a:lnTo>
                <a:lnTo>
                  <a:pt x="138" y="280"/>
                </a:lnTo>
                <a:lnTo>
                  <a:pt x="136" y="294"/>
                </a:lnTo>
                <a:lnTo>
                  <a:pt x="144" y="304"/>
                </a:lnTo>
                <a:lnTo>
                  <a:pt x="145" y="310"/>
                </a:lnTo>
                <a:lnTo>
                  <a:pt x="155" y="314"/>
                </a:lnTo>
                <a:lnTo>
                  <a:pt x="145" y="320"/>
                </a:lnTo>
                <a:lnTo>
                  <a:pt x="153" y="329"/>
                </a:lnTo>
                <a:lnTo>
                  <a:pt x="169" y="343"/>
                </a:lnTo>
                <a:lnTo>
                  <a:pt x="191" y="357"/>
                </a:lnTo>
                <a:lnTo>
                  <a:pt x="213" y="369"/>
                </a:lnTo>
                <a:lnTo>
                  <a:pt x="212" y="353"/>
                </a:lnTo>
                <a:lnTo>
                  <a:pt x="200" y="331"/>
                </a:lnTo>
                <a:lnTo>
                  <a:pt x="188" y="308"/>
                </a:lnTo>
                <a:lnTo>
                  <a:pt x="202" y="320"/>
                </a:lnTo>
                <a:lnTo>
                  <a:pt x="206" y="312"/>
                </a:lnTo>
                <a:lnTo>
                  <a:pt x="214" y="329"/>
                </a:lnTo>
                <a:lnTo>
                  <a:pt x="217" y="325"/>
                </a:lnTo>
                <a:lnTo>
                  <a:pt x="221" y="333"/>
                </a:lnTo>
                <a:lnTo>
                  <a:pt x="231" y="339"/>
                </a:lnTo>
                <a:lnTo>
                  <a:pt x="234" y="345"/>
                </a:lnTo>
                <a:lnTo>
                  <a:pt x="235" y="335"/>
                </a:lnTo>
                <a:lnTo>
                  <a:pt x="240" y="333"/>
                </a:lnTo>
                <a:lnTo>
                  <a:pt x="242" y="310"/>
                </a:lnTo>
                <a:lnTo>
                  <a:pt x="245" y="320"/>
                </a:lnTo>
                <a:lnTo>
                  <a:pt x="247" y="308"/>
                </a:lnTo>
                <a:lnTo>
                  <a:pt x="250" y="300"/>
                </a:lnTo>
                <a:lnTo>
                  <a:pt x="245" y="296"/>
                </a:lnTo>
                <a:lnTo>
                  <a:pt x="244" y="290"/>
                </a:lnTo>
                <a:lnTo>
                  <a:pt x="245" y="284"/>
                </a:lnTo>
                <a:lnTo>
                  <a:pt x="243" y="278"/>
                </a:lnTo>
                <a:lnTo>
                  <a:pt x="240" y="276"/>
                </a:lnTo>
                <a:lnTo>
                  <a:pt x="236" y="274"/>
                </a:lnTo>
                <a:lnTo>
                  <a:pt x="232" y="267"/>
                </a:lnTo>
                <a:lnTo>
                  <a:pt x="230" y="270"/>
                </a:lnTo>
                <a:lnTo>
                  <a:pt x="233" y="261"/>
                </a:lnTo>
                <a:lnTo>
                  <a:pt x="229" y="265"/>
                </a:lnTo>
                <a:lnTo>
                  <a:pt x="230" y="255"/>
                </a:lnTo>
                <a:lnTo>
                  <a:pt x="230" y="247"/>
                </a:lnTo>
                <a:lnTo>
                  <a:pt x="221" y="247"/>
                </a:lnTo>
                <a:lnTo>
                  <a:pt x="223" y="243"/>
                </a:lnTo>
                <a:lnTo>
                  <a:pt x="222" y="237"/>
                </a:lnTo>
                <a:lnTo>
                  <a:pt x="220" y="227"/>
                </a:lnTo>
                <a:lnTo>
                  <a:pt x="230" y="239"/>
                </a:lnTo>
                <a:lnTo>
                  <a:pt x="234" y="233"/>
                </a:lnTo>
                <a:lnTo>
                  <a:pt x="233" y="223"/>
                </a:lnTo>
                <a:lnTo>
                  <a:pt x="240" y="221"/>
                </a:lnTo>
                <a:lnTo>
                  <a:pt x="239" y="218"/>
                </a:lnTo>
                <a:lnTo>
                  <a:pt x="245" y="221"/>
                </a:lnTo>
                <a:lnTo>
                  <a:pt x="256" y="229"/>
                </a:lnTo>
                <a:lnTo>
                  <a:pt x="261" y="225"/>
                </a:lnTo>
                <a:lnTo>
                  <a:pt x="252" y="237"/>
                </a:lnTo>
                <a:lnTo>
                  <a:pt x="276" y="225"/>
                </a:lnTo>
                <a:lnTo>
                  <a:pt x="265" y="235"/>
                </a:lnTo>
                <a:lnTo>
                  <a:pt x="255" y="247"/>
                </a:lnTo>
                <a:lnTo>
                  <a:pt x="260" y="247"/>
                </a:lnTo>
                <a:lnTo>
                  <a:pt x="257" y="255"/>
                </a:lnTo>
                <a:lnTo>
                  <a:pt x="265" y="253"/>
                </a:lnTo>
                <a:lnTo>
                  <a:pt x="262" y="265"/>
                </a:lnTo>
                <a:lnTo>
                  <a:pt x="266" y="259"/>
                </a:lnTo>
                <a:lnTo>
                  <a:pt x="271" y="265"/>
                </a:lnTo>
                <a:lnTo>
                  <a:pt x="277" y="267"/>
                </a:lnTo>
                <a:lnTo>
                  <a:pt x="277" y="253"/>
                </a:lnTo>
                <a:lnTo>
                  <a:pt x="278" y="251"/>
                </a:lnTo>
                <a:lnTo>
                  <a:pt x="284" y="237"/>
                </a:lnTo>
                <a:lnTo>
                  <a:pt x="289" y="247"/>
                </a:lnTo>
                <a:lnTo>
                  <a:pt x="293" y="241"/>
                </a:lnTo>
                <a:lnTo>
                  <a:pt x="299" y="237"/>
                </a:lnTo>
                <a:lnTo>
                  <a:pt x="295" y="235"/>
                </a:lnTo>
                <a:lnTo>
                  <a:pt x="305" y="231"/>
                </a:lnTo>
                <a:lnTo>
                  <a:pt x="298" y="229"/>
                </a:lnTo>
                <a:lnTo>
                  <a:pt x="306" y="223"/>
                </a:lnTo>
                <a:lnTo>
                  <a:pt x="315" y="223"/>
                </a:lnTo>
                <a:lnTo>
                  <a:pt x="315" y="221"/>
                </a:lnTo>
                <a:lnTo>
                  <a:pt x="312" y="216"/>
                </a:lnTo>
                <a:lnTo>
                  <a:pt x="321" y="216"/>
                </a:lnTo>
                <a:lnTo>
                  <a:pt x="310" y="206"/>
                </a:lnTo>
                <a:lnTo>
                  <a:pt x="307" y="212"/>
                </a:lnTo>
                <a:lnTo>
                  <a:pt x="303" y="212"/>
                </a:lnTo>
                <a:lnTo>
                  <a:pt x="303" y="206"/>
                </a:lnTo>
                <a:lnTo>
                  <a:pt x="293" y="214"/>
                </a:lnTo>
                <a:lnTo>
                  <a:pt x="292" y="210"/>
                </a:lnTo>
                <a:lnTo>
                  <a:pt x="299" y="196"/>
                </a:lnTo>
                <a:lnTo>
                  <a:pt x="295" y="202"/>
                </a:lnTo>
                <a:lnTo>
                  <a:pt x="281" y="200"/>
                </a:lnTo>
                <a:lnTo>
                  <a:pt x="290" y="196"/>
                </a:lnTo>
                <a:lnTo>
                  <a:pt x="279" y="198"/>
                </a:lnTo>
                <a:lnTo>
                  <a:pt x="287" y="196"/>
                </a:lnTo>
                <a:lnTo>
                  <a:pt x="281" y="194"/>
                </a:lnTo>
                <a:lnTo>
                  <a:pt x="292" y="190"/>
                </a:lnTo>
                <a:lnTo>
                  <a:pt x="292" y="188"/>
                </a:lnTo>
                <a:lnTo>
                  <a:pt x="284" y="182"/>
                </a:lnTo>
                <a:lnTo>
                  <a:pt x="281" y="182"/>
                </a:lnTo>
                <a:lnTo>
                  <a:pt x="284" y="172"/>
                </a:lnTo>
                <a:lnTo>
                  <a:pt x="276" y="182"/>
                </a:lnTo>
                <a:lnTo>
                  <a:pt x="273" y="174"/>
                </a:lnTo>
                <a:lnTo>
                  <a:pt x="268" y="180"/>
                </a:lnTo>
                <a:lnTo>
                  <a:pt x="272" y="172"/>
                </a:lnTo>
                <a:lnTo>
                  <a:pt x="263" y="178"/>
                </a:lnTo>
                <a:lnTo>
                  <a:pt x="267" y="168"/>
                </a:lnTo>
                <a:lnTo>
                  <a:pt x="261" y="168"/>
                </a:lnTo>
                <a:lnTo>
                  <a:pt x="255" y="167"/>
                </a:lnTo>
                <a:lnTo>
                  <a:pt x="249" y="165"/>
                </a:lnTo>
                <a:lnTo>
                  <a:pt x="260" y="161"/>
                </a:lnTo>
                <a:lnTo>
                  <a:pt x="240" y="155"/>
                </a:lnTo>
                <a:lnTo>
                  <a:pt x="251" y="153"/>
                </a:lnTo>
                <a:lnTo>
                  <a:pt x="240" y="149"/>
                </a:lnTo>
                <a:lnTo>
                  <a:pt x="255" y="149"/>
                </a:lnTo>
                <a:lnTo>
                  <a:pt x="250" y="145"/>
                </a:lnTo>
                <a:lnTo>
                  <a:pt x="258" y="141"/>
                </a:lnTo>
                <a:lnTo>
                  <a:pt x="243" y="139"/>
                </a:lnTo>
                <a:lnTo>
                  <a:pt x="250" y="137"/>
                </a:lnTo>
                <a:lnTo>
                  <a:pt x="243" y="135"/>
                </a:lnTo>
                <a:lnTo>
                  <a:pt x="254" y="133"/>
                </a:lnTo>
                <a:lnTo>
                  <a:pt x="245" y="131"/>
                </a:lnTo>
                <a:lnTo>
                  <a:pt x="274" y="137"/>
                </a:lnTo>
                <a:lnTo>
                  <a:pt x="251" y="123"/>
                </a:lnTo>
                <a:lnTo>
                  <a:pt x="236" y="125"/>
                </a:lnTo>
                <a:lnTo>
                  <a:pt x="273" y="119"/>
                </a:lnTo>
                <a:lnTo>
                  <a:pt x="266" y="102"/>
                </a:lnTo>
                <a:lnTo>
                  <a:pt x="244" y="117"/>
                </a:lnTo>
                <a:lnTo>
                  <a:pt x="234" y="121"/>
                </a:lnTo>
                <a:lnTo>
                  <a:pt x="257" y="106"/>
                </a:lnTo>
                <a:lnTo>
                  <a:pt x="235" y="112"/>
                </a:lnTo>
                <a:lnTo>
                  <a:pt x="266" y="96"/>
                </a:lnTo>
                <a:lnTo>
                  <a:pt x="249" y="90"/>
                </a:lnTo>
                <a:lnTo>
                  <a:pt x="242" y="92"/>
                </a:lnTo>
                <a:lnTo>
                  <a:pt x="250" y="86"/>
                </a:lnTo>
                <a:lnTo>
                  <a:pt x="231" y="96"/>
                </a:lnTo>
                <a:lnTo>
                  <a:pt x="219" y="112"/>
                </a:lnTo>
                <a:lnTo>
                  <a:pt x="224" y="9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26" name="Freeform 414"/>
          <p:cNvSpPr>
            <a:spLocks/>
          </p:cNvSpPr>
          <p:nvPr/>
        </p:nvSpPr>
        <p:spPr bwMode="auto">
          <a:xfrm>
            <a:off x="3962400" y="2346326"/>
            <a:ext cx="713317" cy="123825"/>
          </a:xfrm>
          <a:custGeom>
            <a:avLst/>
            <a:gdLst>
              <a:gd name="T0" fmla="*/ 97 w 392"/>
              <a:gd name="T1" fmla="*/ 116 h 159"/>
              <a:gd name="T2" fmla="*/ 72 w 392"/>
              <a:gd name="T3" fmla="*/ 132 h 159"/>
              <a:gd name="T4" fmla="*/ 59 w 392"/>
              <a:gd name="T5" fmla="*/ 118 h 159"/>
              <a:gd name="T6" fmla="*/ 71 w 392"/>
              <a:gd name="T7" fmla="*/ 112 h 159"/>
              <a:gd name="T8" fmla="*/ 47 w 392"/>
              <a:gd name="T9" fmla="*/ 104 h 159"/>
              <a:gd name="T10" fmla="*/ 107 w 392"/>
              <a:gd name="T11" fmla="*/ 95 h 159"/>
              <a:gd name="T12" fmla="*/ 81 w 392"/>
              <a:gd name="T13" fmla="*/ 61 h 159"/>
              <a:gd name="T14" fmla="*/ 117 w 392"/>
              <a:gd name="T15" fmla="*/ 59 h 159"/>
              <a:gd name="T16" fmla="*/ 133 w 392"/>
              <a:gd name="T17" fmla="*/ 71 h 159"/>
              <a:gd name="T18" fmla="*/ 123 w 392"/>
              <a:gd name="T19" fmla="*/ 57 h 159"/>
              <a:gd name="T20" fmla="*/ 179 w 392"/>
              <a:gd name="T21" fmla="*/ 46 h 159"/>
              <a:gd name="T22" fmla="*/ 208 w 392"/>
              <a:gd name="T23" fmla="*/ 34 h 159"/>
              <a:gd name="T24" fmla="*/ 149 w 392"/>
              <a:gd name="T25" fmla="*/ 42 h 159"/>
              <a:gd name="T26" fmla="*/ 90 w 392"/>
              <a:gd name="T27" fmla="*/ 49 h 159"/>
              <a:gd name="T28" fmla="*/ 140 w 392"/>
              <a:gd name="T29" fmla="*/ 40 h 159"/>
              <a:gd name="T30" fmla="*/ 80 w 392"/>
              <a:gd name="T31" fmla="*/ 51 h 159"/>
              <a:gd name="T32" fmla="*/ 62 w 392"/>
              <a:gd name="T33" fmla="*/ 46 h 159"/>
              <a:gd name="T34" fmla="*/ 118 w 392"/>
              <a:gd name="T35" fmla="*/ 36 h 159"/>
              <a:gd name="T36" fmla="*/ 59 w 392"/>
              <a:gd name="T37" fmla="*/ 38 h 159"/>
              <a:gd name="T38" fmla="*/ 95 w 392"/>
              <a:gd name="T39" fmla="*/ 32 h 159"/>
              <a:gd name="T40" fmla="*/ 49 w 392"/>
              <a:gd name="T41" fmla="*/ 28 h 159"/>
              <a:gd name="T42" fmla="*/ 111 w 392"/>
              <a:gd name="T43" fmla="*/ 18 h 159"/>
              <a:gd name="T44" fmla="*/ 187 w 392"/>
              <a:gd name="T45" fmla="*/ 24 h 159"/>
              <a:gd name="T46" fmla="*/ 178 w 392"/>
              <a:gd name="T47" fmla="*/ 4 h 159"/>
              <a:gd name="T48" fmla="*/ 238 w 392"/>
              <a:gd name="T49" fmla="*/ 8 h 159"/>
              <a:gd name="T50" fmla="*/ 225 w 392"/>
              <a:gd name="T51" fmla="*/ 0 h 159"/>
              <a:gd name="T52" fmla="*/ 308 w 392"/>
              <a:gd name="T53" fmla="*/ 6 h 159"/>
              <a:gd name="T54" fmla="*/ 392 w 392"/>
              <a:gd name="T55" fmla="*/ 14 h 159"/>
              <a:gd name="T56" fmla="*/ 335 w 392"/>
              <a:gd name="T57" fmla="*/ 28 h 159"/>
              <a:gd name="T58" fmla="*/ 279 w 392"/>
              <a:gd name="T59" fmla="*/ 40 h 159"/>
              <a:gd name="T60" fmla="*/ 345 w 392"/>
              <a:gd name="T61" fmla="*/ 32 h 159"/>
              <a:gd name="T62" fmla="*/ 286 w 392"/>
              <a:gd name="T63" fmla="*/ 51 h 159"/>
              <a:gd name="T64" fmla="*/ 224 w 392"/>
              <a:gd name="T65" fmla="*/ 71 h 159"/>
              <a:gd name="T66" fmla="*/ 169 w 392"/>
              <a:gd name="T67" fmla="*/ 81 h 159"/>
              <a:gd name="T68" fmla="*/ 201 w 392"/>
              <a:gd name="T69" fmla="*/ 91 h 159"/>
              <a:gd name="T70" fmla="*/ 157 w 392"/>
              <a:gd name="T71" fmla="*/ 96 h 159"/>
              <a:gd name="T72" fmla="*/ 193 w 392"/>
              <a:gd name="T73" fmla="*/ 100 h 159"/>
              <a:gd name="T74" fmla="*/ 143 w 392"/>
              <a:gd name="T75" fmla="*/ 120 h 159"/>
              <a:gd name="T76" fmla="*/ 139 w 392"/>
              <a:gd name="T77" fmla="*/ 132 h 159"/>
              <a:gd name="T78" fmla="*/ 98 w 392"/>
              <a:gd name="T79" fmla="*/ 136 h 159"/>
              <a:gd name="T80" fmla="*/ 130 w 392"/>
              <a:gd name="T81" fmla="*/ 153 h 159"/>
              <a:gd name="T82" fmla="*/ 90 w 392"/>
              <a:gd name="T83" fmla="*/ 159 h 159"/>
              <a:gd name="T84" fmla="*/ 44 w 392"/>
              <a:gd name="T85" fmla="*/ 157 h 159"/>
              <a:gd name="T86" fmla="*/ 0 w 392"/>
              <a:gd name="T87" fmla="*/ 155 h 159"/>
              <a:gd name="T88" fmla="*/ 31 w 392"/>
              <a:gd name="T89" fmla="*/ 138 h 159"/>
              <a:gd name="T90" fmla="*/ 25 w 392"/>
              <a:gd name="T91" fmla="*/ 126 h 159"/>
              <a:gd name="T92" fmla="*/ 72 w 392"/>
              <a:gd name="T93" fmla="*/ 134 h 159"/>
              <a:gd name="T94" fmla="*/ 97 w 392"/>
              <a:gd name="T95" fmla="*/ 116 h 1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2"/>
              <a:gd name="T145" fmla="*/ 0 h 159"/>
              <a:gd name="T146" fmla="*/ 392 w 392"/>
              <a:gd name="T147" fmla="*/ 159 h 1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2" h="159">
                <a:moveTo>
                  <a:pt x="97" y="116"/>
                </a:moveTo>
                <a:lnTo>
                  <a:pt x="72" y="132"/>
                </a:lnTo>
                <a:lnTo>
                  <a:pt x="59" y="118"/>
                </a:lnTo>
                <a:lnTo>
                  <a:pt x="71" y="112"/>
                </a:lnTo>
                <a:lnTo>
                  <a:pt x="47" y="104"/>
                </a:lnTo>
                <a:lnTo>
                  <a:pt x="107" y="95"/>
                </a:lnTo>
                <a:lnTo>
                  <a:pt x="81" y="61"/>
                </a:lnTo>
                <a:lnTo>
                  <a:pt x="117" y="59"/>
                </a:lnTo>
                <a:lnTo>
                  <a:pt x="133" y="71"/>
                </a:lnTo>
                <a:lnTo>
                  <a:pt x="123" y="57"/>
                </a:lnTo>
                <a:lnTo>
                  <a:pt x="179" y="46"/>
                </a:lnTo>
                <a:lnTo>
                  <a:pt x="208" y="34"/>
                </a:lnTo>
                <a:lnTo>
                  <a:pt x="149" y="42"/>
                </a:lnTo>
                <a:lnTo>
                  <a:pt x="90" y="49"/>
                </a:lnTo>
                <a:lnTo>
                  <a:pt x="140" y="40"/>
                </a:lnTo>
                <a:lnTo>
                  <a:pt x="80" y="51"/>
                </a:lnTo>
                <a:lnTo>
                  <a:pt x="62" y="46"/>
                </a:lnTo>
                <a:lnTo>
                  <a:pt x="118" y="36"/>
                </a:lnTo>
                <a:lnTo>
                  <a:pt x="59" y="38"/>
                </a:lnTo>
                <a:lnTo>
                  <a:pt x="95" y="32"/>
                </a:lnTo>
                <a:lnTo>
                  <a:pt x="49" y="28"/>
                </a:lnTo>
                <a:lnTo>
                  <a:pt x="111" y="18"/>
                </a:lnTo>
                <a:lnTo>
                  <a:pt x="187" y="24"/>
                </a:lnTo>
                <a:lnTo>
                  <a:pt x="178" y="4"/>
                </a:lnTo>
                <a:lnTo>
                  <a:pt x="238" y="8"/>
                </a:lnTo>
                <a:lnTo>
                  <a:pt x="225" y="0"/>
                </a:lnTo>
                <a:lnTo>
                  <a:pt x="308" y="6"/>
                </a:lnTo>
                <a:lnTo>
                  <a:pt x="392" y="14"/>
                </a:lnTo>
                <a:lnTo>
                  <a:pt x="335" y="28"/>
                </a:lnTo>
                <a:lnTo>
                  <a:pt x="279" y="40"/>
                </a:lnTo>
                <a:lnTo>
                  <a:pt x="345" y="32"/>
                </a:lnTo>
                <a:lnTo>
                  <a:pt x="286" y="51"/>
                </a:lnTo>
                <a:lnTo>
                  <a:pt x="224" y="71"/>
                </a:lnTo>
                <a:lnTo>
                  <a:pt x="169" y="81"/>
                </a:lnTo>
                <a:lnTo>
                  <a:pt x="201" y="91"/>
                </a:lnTo>
                <a:lnTo>
                  <a:pt x="157" y="96"/>
                </a:lnTo>
                <a:lnTo>
                  <a:pt x="193" y="100"/>
                </a:lnTo>
                <a:lnTo>
                  <a:pt x="143" y="120"/>
                </a:lnTo>
                <a:lnTo>
                  <a:pt x="139" y="132"/>
                </a:lnTo>
                <a:lnTo>
                  <a:pt x="98" y="136"/>
                </a:lnTo>
                <a:lnTo>
                  <a:pt x="130" y="153"/>
                </a:lnTo>
                <a:lnTo>
                  <a:pt x="90" y="159"/>
                </a:lnTo>
                <a:lnTo>
                  <a:pt x="44" y="157"/>
                </a:lnTo>
                <a:lnTo>
                  <a:pt x="0" y="155"/>
                </a:lnTo>
                <a:lnTo>
                  <a:pt x="31" y="138"/>
                </a:lnTo>
                <a:lnTo>
                  <a:pt x="25" y="126"/>
                </a:lnTo>
                <a:lnTo>
                  <a:pt x="72" y="134"/>
                </a:lnTo>
                <a:lnTo>
                  <a:pt x="97" y="11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27" name="Freeform 415"/>
          <p:cNvSpPr>
            <a:spLocks/>
          </p:cNvSpPr>
          <p:nvPr/>
        </p:nvSpPr>
        <p:spPr bwMode="auto">
          <a:xfrm>
            <a:off x="3096684" y="2533651"/>
            <a:ext cx="395816" cy="112713"/>
          </a:xfrm>
          <a:custGeom>
            <a:avLst/>
            <a:gdLst>
              <a:gd name="T0" fmla="*/ 143 w 217"/>
              <a:gd name="T1" fmla="*/ 133 h 147"/>
              <a:gd name="T2" fmla="*/ 135 w 217"/>
              <a:gd name="T3" fmla="*/ 121 h 147"/>
              <a:gd name="T4" fmla="*/ 129 w 217"/>
              <a:gd name="T5" fmla="*/ 119 h 147"/>
              <a:gd name="T6" fmla="*/ 107 w 217"/>
              <a:gd name="T7" fmla="*/ 133 h 147"/>
              <a:gd name="T8" fmla="*/ 70 w 217"/>
              <a:gd name="T9" fmla="*/ 139 h 147"/>
              <a:gd name="T10" fmla="*/ 33 w 217"/>
              <a:gd name="T11" fmla="*/ 147 h 147"/>
              <a:gd name="T12" fmla="*/ 34 w 217"/>
              <a:gd name="T13" fmla="*/ 129 h 147"/>
              <a:gd name="T14" fmla="*/ 0 w 217"/>
              <a:gd name="T15" fmla="*/ 111 h 147"/>
              <a:gd name="T16" fmla="*/ 8 w 217"/>
              <a:gd name="T17" fmla="*/ 96 h 147"/>
              <a:gd name="T18" fmla="*/ 47 w 217"/>
              <a:gd name="T19" fmla="*/ 92 h 147"/>
              <a:gd name="T20" fmla="*/ 84 w 217"/>
              <a:gd name="T21" fmla="*/ 90 h 147"/>
              <a:gd name="T22" fmla="*/ 49 w 217"/>
              <a:gd name="T23" fmla="*/ 82 h 147"/>
              <a:gd name="T24" fmla="*/ 11 w 217"/>
              <a:gd name="T25" fmla="*/ 78 h 147"/>
              <a:gd name="T26" fmla="*/ 8 w 217"/>
              <a:gd name="T27" fmla="*/ 70 h 147"/>
              <a:gd name="T28" fmla="*/ 55 w 217"/>
              <a:gd name="T29" fmla="*/ 54 h 147"/>
              <a:gd name="T30" fmla="*/ 19 w 217"/>
              <a:gd name="T31" fmla="*/ 54 h 147"/>
              <a:gd name="T32" fmla="*/ 30 w 217"/>
              <a:gd name="T33" fmla="*/ 51 h 147"/>
              <a:gd name="T34" fmla="*/ 12 w 217"/>
              <a:gd name="T35" fmla="*/ 51 h 147"/>
              <a:gd name="T36" fmla="*/ 37 w 217"/>
              <a:gd name="T37" fmla="*/ 31 h 147"/>
              <a:gd name="T38" fmla="*/ 36 w 217"/>
              <a:gd name="T39" fmla="*/ 25 h 147"/>
              <a:gd name="T40" fmla="*/ 69 w 217"/>
              <a:gd name="T41" fmla="*/ 13 h 147"/>
              <a:gd name="T42" fmla="*/ 102 w 217"/>
              <a:gd name="T43" fmla="*/ 0 h 147"/>
              <a:gd name="T44" fmla="*/ 105 w 217"/>
              <a:gd name="T45" fmla="*/ 7 h 147"/>
              <a:gd name="T46" fmla="*/ 88 w 217"/>
              <a:gd name="T47" fmla="*/ 23 h 147"/>
              <a:gd name="T48" fmla="*/ 102 w 217"/>
              <a:gd name="T49" fmla="*/ 19 h 147"/>
              <a:gd name="T50" fmla="*/ 114 w 217"/>
              <a:gd name="T51" fmla="*/ 11 h 147"/>
              <a:gd name="T52" fmla="*/ 127 w 217"/>
              <a:gd name="T53" fmla="*/ 23 h 147"/>
              <a:gd name="T54" fmla="*/ 118 w 217"/>
              <a:gd name="T55" fmla="*/ 31 h 147"/>
              <a:gd name="T56" fmla="*/ 125 w 217"/>
              <a:gd name="T57" fmla="*/ 29 h 147"/>
              <a:gd name="T58" fmla="*/ 143 w 217"/>
              <a:gd name="T59" fmla="*/ 27 h 147"/>
              <a:gd name="T60" fmla="*/ 145 w 217"/>
              <a:gd name="T61" fmla="*/ 19 h 147"/>
              <a:gd name="T62" fmla="*/ 147 w 217"/>
              <a:gd name="T63" fmla="*/ 11 h 147"/>
              <a:gd name="T64" fmla="*/ 160 w 217"/>
              <a:gd name="T65" fmla="*/ 23 h 147"/>
              <a:gd name="T66" fmla="*/ 152 w 217"/>
              <a:gd name="T67" fmla="*/ 51 h 147"/>
              <a:gd name="T68" fmla="*/ 166 w 217"/>
              <a:gd name="T69" fmla="*/ 41 h 147"/>
              <a:gd name="T70" fmla="*/ 178 w 217"/>
              <a:gd name="T71" fmla="*/ 5 h 147"/>
              <a:gd name="T72" fmla="*/ 199 w 217"/>
              <a:gd name="T73" fmla="*/ 5 h 147"/>
              <a:gd name="T74" fmla="*/ 203 w 217"/>
              <a:gd name="T75" fmla="*/ 25 h 147"/>
              <a:gd name="T76" fmla="*/ 190 w 217"/>
              <a:gd name="T77" fmla="*/ 64 h 147"/>
              <a:gd name="T78" fmla="*/ 191 w 217"/>
              <a:gd name="T79" fmla="*/ 82 h 147"/>
              <a:gd name="T80" fmla="*/ 197 w 217"/>
              <a:gd name="T81" fmla="*/ 82 h 147"/>
              <a:gd name="T82" fmla="*/ 217 w 217"/>
              <a:gd name="T83" fmla="*/ 96 h 147"/>
              <a:gd name="T84" fmla="*/ 214 w 217"/>
              <a:gd name="T85" fmla="*/ 102 h 147"/>
              <a:gd name="T86" fmla="*/ 205 w 217"/>
              <a:gd name="T87" fmla="*/ 109 h 147"/>
              <a:gd name="T88" fmla="*/ 208 w 217"/>
              <a:gd name="T89" fmla="*/ 102 h 147"/>
              <a:gd name="T90" fmla="*/ 198 w 217"/>
              <a:gd name="T91" fmla="*/ 107 h 147"/>
              <a:gd name="T92" fmla="*/ 192 w 217"/>
              <a:gd name="T93" fmla="*/ 107 h 147"/>
              <a:gd name="T94" fmla="*/ 183 w 217"/>
              <a:gd name="T95" fmla="*/ 113 h 147"/>
              <a:gd name="T96" fmla="*/ 179 w 217"/>
              <a:gd name="T97" fmla="*/ 113 h 147"/>
              <a:gd name="T98" fmla="*/ 172 w 217"/>
              <a:gd name="T99" fmla="*/ 127 h 147"/>
              <a:gd name="T100" fmla="*/ 193 w 217"/>
              <a:gd name="T101" fmla="*/ 115 h 147"/>
              <a:gd name="T102" fmla="*/ 191 w 217"/>
              <a:gd name="T103" fmla="*/ 121 h 147"/>
              <a:gd name="T104" fmla="*/ 183 w 217"/>
              <a:gd name="T105" fmla="*/ 133 h 147"/>
              <a:gd name="T106" fmla="*/ 143 w 217"/>
              <a:gd name="T107" fmla="*/ 133 h 1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7"/>
              <a:gd name="T163" fmla="*/ 0 h 147"/>
              <a:gd name="T164" fmla="*/ 217 w 217"/>
              <a:gd name="T165" fmla="*/ 147 h 14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7" h="147">
                <a:moveTo>
                  <a:pt x="143" y="133"/>
                </a:moveTo>
                <a:lnTo>
                  <a:pt x="135" y="121"/>
                </a:lnTo>
                <a:lnTo>
                  <a:pt x="129" y="119"/>
                </a:lnTo>
                <a:lnTo>
                  <a:pt x="107" y="133"/>
                </a:lnTo>
                <a:lnTo>
                  <a:pt x="70" y="139"/>
                </a:lnTo>
                <a:lnTo>
                  <a:pt x="33" y="147"/>
                </a:lnTo>
                <a:lnTo>
                  <a:pt x="34" y="129"/>
                </a:lnTo>
                <a:lnTo>
                  <a:pt x="0" y="111"/>
                </a:lnTo>
                <a:lnTo>
                  <a:pt x="8" y="96"/>
                </a:lnTo>
                <a:lnTo>
                  <a:pt x="47" y="92"/>
                </a:lnTo>
                <a:lnTo>
                  <a:pt x="84" y="90"/>
                </a:lnTo>
                <a:lnTo>
                  <a:pt x="49" y="82"/>
                </a:lnTo>
                <a:lnTo>
                  <a:pt x="11" y="78"/>
                </a:lnTo>
                <a:lnTo>
                  <a:pt x="8" y="70"/>
                </a:lnTo>
                <a:lnTo>
                  <a:pt x="55" y="54"/>
                </a:lnTo>
                <a:lnTo>
                  <a:pt x="19" y="54"/>
                </a:lnTo>
                <a:lnTo>
                  <a:pt x="30" y="51"/>
                </a:lnTo>
                <a:lnTo>
                  <a:pt x="12" y="51"/>
                </a:lnTo>
                <a:lnTo>
                  <a:pt x="37" y="31"/>
                </a:lnTo>
                <a:lnTo>
                  <a:pt x="36" y="25"/>
                </a:lnTo>
                <a:lnTo>
                  <a:pt x="69" y="13"/>
                </a:lnTo>
                <a:lnTo>
                  <a:pt x="102" y="0"/>
                </a:lnTo>
                <a:lnTo>
                  <a:pt x="105" y="7"/>
                </a:lnTo>
                <a:lnTo>
                  <a:pt x="88" y="23"/>
                </a:lnTo>
                <a:lnTo>
                  <a:pt x="102" y="19"/>
                </a:lnTo>
                <a:lnTo>
                  <a:pt x="114" y="11"/>
                </a:lnTo>
                <a:lnTo>
                  <a:pt x="127" y="23"/>
                </a:lnTo>
                <a:lnTo>
                  <a:pt x="118" y="31"/>
                </a:lnTo>
                <a:lnTo>
                  <a:pt x="125" y="29"/>
                </a:lnTo>
                <a:lnTo>
                  <a:pt x="143" y="27"/>
                </a:lnTo>
                <a:lnTo>
                  <a:pt x="145" y="19"/>
                </a:lnTo>
                <a:lnTo>
                  <a:pt x="147" y="11"/>
                </a:lnTo>
                <a:lnTo>
                  <a:pt x="160" y="23"/>
                </a:lnTo>
                <a:lnTo>
                  <a:pt x="152" y="51"/>
                </a:lnTo>
                <a:lnTo>
                  <a:pt x="166" y="41"/>
                </a:lnTo>
                <a:lnTo>
                  <a:pt x="178" y="5"/>
                </a:lnTo>
                <a:lnTo>
                  <a:pt x="199" y="5"/>
                </a:lnTo>
                <a:lnTo>
                  <a:pt x="203" y="25"/>
                </a:lnTo>
                <a:lnTo>
                  <a:pt x="190" y="64"/>
                </a:lnTo>
                <a:lnTo>
                  <a:pt x="191" y="82"/>
                </a:lnTo>
                <a:lnTo>
                  <a:pt x="197" y="82"/>
                </a:lnTo>
                <a:lnTo>
                  <a:pt x="217" y="96"/>
                </a:lnTo>
                <a:lnTo>
                  <a:pt x="214" y="102"/>
                </a:lnTo>
                <a:lnTo>
                  <a:pt x="205" y="109"/>
                </a:lnTo>
                <a:lnTo>
                  <a:pt x="208" y="102"/>
                </a:lnTo>
                <a:lnTo>
                  <a:pt x="198" y="107"/>
                </a:lnTo>
                <a:lnTo>
                  <a:pt x="192" y="107"/>
                </a:lnTo>
                <a:lnTo>
                  <a:pt x="183" y="113"/>
                </a:lnTo>
                <a:lnTo>
                  <a:pt x="179" y="113"/>
                </a:lnTo>
                <a:lnTo>
                  <a:pt x="172" y="127"/>
                </a:lnTo>
                <a:lnTo>
                  <a:pt x="193" y="115"/>
                </a:lnTo>
                <a:lnTo>
                  <a:pt x="191" y="121"/>
                </a:lnTo>
                <a:lnTo>
                  <a:pt x="183" y="133"/>
                </a:lnTo>
                <a:lnTo>
                  <a:pt x="143" y="13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28" name="Freeform 416"/>
          <p:cNvSpPr>
            <a:spLocks/>
          </p:cNvSpPr>
          <p:nvPr/>
        </p:nvSpPr>
        <p:spPr bwMode="auto">
          <a:xfrm>
            <a:off x="2982384" y="2511425"/>
            <a:ext cx="285749" cy="76200"/>
          </a:xfrm>
          <a:custGeom>
            <a:avLst/>
            <a:gdLst>
              <a:gd name="T0" fmla="*/ 71 w 157"/>
              <a:gd name="T1" fmla="*/ 67 h 98"/>
              <a:gd name="T2" fmla="*/ 48 w 157"/>
              <a:gd name="T3" fmla="*/ 86 h 98"/>
              <a:gd name="T4" fmla="*/ 11 w 157"/>
              <a:gd name="T5" fmla="*/ 98 h 98"/>
              <a:gd name="T6" fmla="*/ 7 w 157"/>
              <a:gd name="T7" fmla="*/ 77 h 98"/>
              <a:gd name="T8" fmla="*/ 0 w 157"/>
              <a:gd name="T9" fmla="*/ 67 h 98"/>
              <a:gd name="T10" fmla="*/ 22 w 157"/>
              <a:gd name="T11" fmla="*/ 49 h 98"/>
              <a:gd name="T12" fmla="*/ 30 w 157"/>
              <a:gd name="T13" fmla="*/ 39 h 98"/>
              <a:gd name="T14" fmla="*/ 58 w 157"/>
              <a:gd name="T15" fmla="*/ 18 h 98"/>
              <a:gd name="T16" fmla="*/ 57 w 157"/>
              <a:gd name="T17" fmla="*/ 2 h 98"/>
              <a:gd name="T18" fmla="*/ 106 w 157"/>
              <a:gd name="T19" fmla="*/ 0 h 98"/>
              <a:gd name="T20" fmla="*/ 117 w 157"/>
              <a:gd name="T21" fmla="*/ 6 h 98"/>
              <a:gd name="T22" fmla="*/ 122 w 157"/>
              <a:gd name="T23" fmla="*/ 10 h 98"/>
              <a:gd name="T24" fmla="*/ 146 w 157"/>
              <a:gd name="T25" fmla="*/ 6 h 98"/>
              <a:gd name="T26" fmla="*/ 157 w 157"/>
              <a:gd name="T27" fmla="*/ 28 h 98"/>
              <a:gd name="T28" fmla="*/ 123 w 157"/>
              <a:gd name="T29" fmla="*/ 43 h 98"/>
              <a:gd name="T30" fmla="*/ 88 w 157"/>
              <a:gd name="T31" fmla="*/ 57 h 98"/>
              <a:gd name="T32" fmla="*/ 71 w 157"/>
              <a:gd name="T33" fmla="*/ 6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7"/>
              <a:gd name="T52" fmla="*/ 0 h 98"/>
              <a:gd name="T53" fmla="*/ 157 w 157"/>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7" h="98">
                <a:moveTo>
                  <a:pt x="71" y="67"/>
                </a:moveTo>
                <a:lnTo>
                  <a:pt x="48" y="86"/>
                </a:lnTo>
                <a:lnTo>
                  <a:pt x="11" y="98"/>
                </a:lnTo>
                <a:lnTo>
                  <a:pt x="7" y="77"/>
                </a:lnTo>
                <a:lnTo>
                  <a:pt x="0" y="67"/>
                </a:lnTo>
                <a:lnTo>
                  <a:pt x="22" y="49"/>
                </a:lnTo>
                <a:lnTo>
                  <a:pt x="30" y="39"/>
                </a:lnTo>
                <a:lnTo>
                  <a:pt x="58" y="18"/>
                </a:lnTo>
                <a:lnTo>
                  <a:pt x="57" y="2"/>
                </a:lnTo>
                <a:lnTo>
                  <a:pt x="106" y="0"/>
                </a:lnTo>
                <a:lnTo>
                  <a:pt x="117" y="6"/>
                </a:lnTo>
                <a:lnTo>
                  <a:pt x="122" y="10"/>
                </a:lnTo>
                <a:lnTo>
                  <a:pt x="146" y="6"/>
                </a:lnTo>
                <a:lnTo>
                  <a:pt x="157" y="28"/>
                </a:lnTo>
                <a:lnTo>
                  <a:pt x="123" y="43"/>
                </a:lnTo>
                <a:lnTo>
                  <a:pt x="88" y="57"/>
                </a:lnTo>
                <a:lnTo>
                  <a:pt x="71" y="6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29" name="Freeform 417"/>
          <p:cNvSpPr>
            <a:spLocks/>
          </p:cNvSpPr>
          <p:nvPr/>
        </p:nvSpPr>
        <p:spPr bwMode="auto">
          <a:xfrm>
            <a:off x="4159251" y="3081339"/>
            <a:ext cx="192616" cy="130175"/>
          </a:xfrm>
          <a:custGeom>
            <a:avLst/>
            <a:gdLst>
              <a:gd name="T0" fmla="*/ 54 w 105"/>
              <a:gd name="T1" fmla="*/ 135 h 170"/>
              <a:gd name="T2" fmla="*/ 55 w 105"/>
              <a:gd name="T3" fmla="*/ 129 h 170"/>
              <a:gd name="T4" fmla="*/ 26 w 105"/>
              <a:gd name="T5" fmla="*/ 137 h 170"/>
              <a:gd name="T6" fmla="*/ 0 w 105"/>
              <a:gd name="T7" fmla="*/ 133 h 170"/>
              <a:gd name="T8" fmla="*/ 7 w 105"/>
              <a:gd name="T9" fmla="*/ 119 h 170"/>
              <a:gd name="T10" fmla="*/ 19 w 105"/>
              <a:gd name="T11" fmla="*/ 104 h 170"/>
              <a:gd name="T12" fmla="*/ 6 w 105"/>
              <a:gd name="T13" fmla="*/ 104 h 170"/>
              <a:gd name="T14" fmla="*/ 11 w 105"/>
              <a:gd name="T15" fmla="*/ 100 h 170"/>
              <a:gd name="T16" fmla="*/ 27 w 105"/>
              <a:gd name="T17" fmla="*/ 84 h 170"/>
              <a:gd name="T18" fmla="*/ 28 w 105"/>
              <a:gd name="T19" fmla="*/ 88 h 170"/>
              <a:gd name="T20" fmla="*/ 31 w 105"/>
              <a:gd name="T21" fmla="*/ 78 h 170"/>
              <a:gd name="T22" fmla="*/ 28 w 105"/>
              <a:gd name="T23" fmla="*/ 72 h 170"/>
              <a:gd name="T24" fmla="*/ 35 w 105"/>
              <a:gd name="T25" fmla="*/ 68 h 170"/>
              <a:gd name="T26" fmla="*/ 51 w 105"/>
              <a:gd name="T27" fmla="*/ 29 h 170"/>
              <a:gd name="T28" fmla="*/ 69 w 105"/>
              <a:gd name="T29" fmla="*/ 2 h 170"/>
              <a:gd name="T30" fmla="*/ 78 w 105"/>
              <a:gd name="T31" fmla="*/ 0 h 170"/>
              <a:gd name="T32" fmla="*/ 84 w 105"/>
              <a:gd name="T33" fmla="*/ 0 h 170"/>
              <a:gd name="T34" fmla="*/ 73 w 105"/>
              <a:gd name="T35" fmla="*/ 7 h 170"/>
              <a:gd name="T36" fmla="*/ 76 w 105"/>
              <a:gd name="T37" fmla="*/ 13 h 170"/>
              <a:gd name="T38" fmla="*/ 70 w 105"/>
              <a:gd name="T39" fmla="*/ 25 h 170"/>
              <a:gd name="T40" fmla="*/ 50 w 105"/>
              <a:gd name="T41" fmla="*/ 66 h 170"/>
              <a:gd name="T42" fmla="*/ 65 w 105"/>
              <a:gd name="T43" fmla="*/ 49 h 170"/>
              <a:gd name="T44" fmla="*/ 62 w 105"/>
              <a:gd name="T45" fmla="*/ 55 h 170"/>
              <a:gd name="T46" fmla="*/ 74 w 105"/>
              <a:gd name="T47" fmla="*/ 53 h 170"/>
              <a:gd name="T48" fmla="*/ 63 w 105"/>
              <a:gd name="T49" fmla="*/ 62 h 170"/>
              <a:gd name="T50" fmla="*/ 63 w 105"/>
              <a:gd name="T51" fmla="*/ 68 h 170"/>
              <a:gd name="T52" fmla="*/ 74 w 105"/>
              <a:gd name="T53" fmla="*/ 72 h 170"/>
              <a:gd name="T54" fmla="*/ 72 w 105"/>
              <a:gd name="T55" fmla="*/ 80 h 170"/>
              <a:gd name="T56" fmla="*/ 87 w 105"/>
              <a:gd name="T57" fmla="*/ 70 h 170"/>
              <a:gd name="T58" fmla="*/ 86 w 105"/>
              <a:gd name="T59" fmla="*/ 76 h 170"/>
              <a:gd name="T60" fmla="*/ 100 w 105"/>
              <a:gd name="T61" fmla="*/ 74 h 170"/>
              <a:gd name="T62" fmla="*/ 90 w 105"/>
              <a:gd name="T63" fmla="*/ 92 h 170"/>
              <a:gd name="T64" fmla="*/ 93 w 105"/>
              <a:gd name="T65" fmla="*/ 100 h 170"/>
              <a:gd name="T66" fmla="*/ 87 w 105"/>
              <a:gd name="T67" fmla="*/ 107 h 170"/>
              <a:gd name="T68" fmla="*/ 105 w 105"/>
              <a:gd name="T69" fmla="*/ 102 h 170"/>
              <a:gd name="T70" fmla="*/ 87 w 105"/>
              <a:gd name="T71" fmla="*/ 119 h 170"/>
              <a:gd name="T72" fmla="*/ 91 w 105"/>
              <a:gd name="T73" fmla="*/ 125 h 170"/>
              <a:gd name="T74" fmla="*/ 89 w 105"/>
              <a:gd name="T75" fmla="*/ 125 h 170"/>
              <a:gd name="T76" fmla="*/ 89 w 105"/>
              <a:gd name="T77" fmla="*/ 137 h 170"/>
              <a:gd name="T78" fmla="*/ 104 w 105"/>
              <a:gd name="T79" fmla="*/ 115 h 170"/>
              <a:gd name="T80" fmla="*/ 97 w 105"/>
              <a:gd name="T81" fmla="*/ 137 h 170"/>
              <a:gd name="T82" fmla="*/ 104 w 105"/>
              <a:gd name="T83" fmla="*/ 129 h 170"/>
              <a:gd name="T84" fmla="*/ 105 w 105"/>
              <a:gd name="T85" fmla="*/ 139 h 170"/>
              <a:gd name="T86" fmla="*/ 92 w 105"/>
              <a:gd name="T87" fmla="*/ 170 h 170"/>
              <a:gd name="T88" fmla="*/ 86 w 105"/>
              <a:gd name="T89" fmla="*/ 164 h 170"/>
              <a:gd name="T90" fmla="*/ 86 w 105"/>
              <a:gd name="T91" fmla="*/ 155 h 170"/>
              <a:gd name="T92" fmla="*/ 76 w 105"/>
              <a:gd name="T93" fmla="*/ 162 h 170"/>
              <a:gd name="T94" fmla="*/ 85 w 105"/>
              <a:gd name="T95" fmla="*/ 137 h 170"/>
              <a:gd name="T96" fmla="*/ 82 w 105"/>
              <a:gd name="T97" fmla="*/ 127 h 170"/>
              <a:gd name="T98" fmla="*/ 73 w 105"/>
              <a:gd name="T99" fmla="*/ 145 h 170"/>
              <a:gd name="T100" fmla="*/ 78 w 105"/>
              <a:gd name="T101" fmla="*/ 137 h 170"/>
              <a:gd name="T102" fmla="*/ 52 w 105"/>
              <a:gd name="T103" fmla="*/ 162 h 170"/>
              <a:gd name="T104" fmla="*/ 51 w 105"/>
              <a:gd name="T105" fmla="*/ 155 h 170"/>
              <a:gd name="T106" fmla="*/ 72 w 105"/>
              <a:gd name="T107" fmla="*/ 133 h 170"/>
              <a:gd name="T108" fmla="*/ 66 w 105"/>
              <a:gd name="T109" fmla="*/ 137 h 170"/>
              <a:gd name="T110" fmla="*/ 70 w 105"/>
              <a:gd name="T111" fmla="*/ 129 h 170"/>
              <a:gd name="T112" fmla="*/ 62 w 105"/>
              <a:gd name="T113" fmla="*/ 135 h 170"/>
              <a:gd name="T114" fmla="*/ 55 w 105"/>
              <a:gd name="T115" fmla="*/ 141 h 170"/>
              <a:gd name="T116" fmla="*/ 49 w 105"/>
              <a:gd name="T117" fmla="*/ 139 h 170"/>
              <a:gd name="T118" fmla="*/ 54 w 105"/>
              <a:gd name="T119" fmla="*/ 135 h 17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5"/>
              <a:gd name="T181" fmla="*/ 0 h 170"/>
              <a:gd name="T182" fmla="*/ 105 w 105"/>
              <a:gd name="T183" fmla="*/ 170 h 17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5" h="170">
                <a:moveTo>
                  <a:pt x="54" y="135"/>
                </a:moveTo>
                <a:lnTo>
                  <a:pt x="55" y="129"/>
                </a:lnTo>
                <a:lnTo>
                  <a:pt x="26" y="137"/>
                </a:lnTo>
                <a:lnTo>
                  <a:pt x="0" y="133"/>
                </a:lnTo>
                <a:lnTo>
                  <a:pt x="7" y="119"/>
                </a:lnTo>
                <a:lnTo>
                  <a:pt x="19" y="104"/>
                </a:lnTo>
                <a:lnTo>
                  <a:pt x="6" y="104"/>
                </a:lnTo>
                <a:lnTo>
                  <a:pt x="11" y="100"/>
                </a:lnTo>
                <a:lnTo>
                  <a:pt x="27" y="84"/>
                </a:lnTo>
                <a:lnTo>
                  <a:pt x="28" y="88"/>
                </a:lnTo>
                <a:lnTo>
                  <a:pt x="31" y="78"/>
                </a:lnTo>
                <a:lnTo>
                  <a:pt x="28" y="72"/>
                </a:lnTo>
                <a:lnTo>
                  <a:pt x="35" y="68"/>
                </a:lnTo>
                <a:lnTo>
                  <a:pt x="51" y="29"/>
                </a:lnTo>
                <a:lnTo>
                  <a:pt x="69" y="2"/>
                </a:lnTo>
                <a:lnTo>
                  <a:pt x="78" y="0"/>
                </a:lnTo>
                <a:lnTo>
                  <a:pt x="84" y="0"/>
                </a:lnTo>
                <a:lnTo>
                  <a:pt x="73" y="7"/>
                </a:lnTo>
                <a:lnTo>
                  <a:pt x="76" y="13"/>
                </a:lnTo>
                <a:lnTo>
                  <a:pt x="70" y="25"/>
                </a:lnTo>
                <a:lnTo>
                  <a:pt x="50" y="66"/>
                </a:lnTo>
                <a:lnTo>
                  <a:pt x="65" y="49"/>
                </a:lnTo>
                <a:lnTo>
                  <a:pt x="62" y="55"/>
                </a:lnTo>
                <a:lnTo>
                  <a:pt x="74" y="53"/>
                </a:lnTo>
                <a:lnTo>
                  <a:pt x="63" y="62"/>
                </a:lnTo>
                <a:lnTo>
                  <a:pt x="63" y="68"/>
                </a:lnTo>
                <a:lnTo>
                  <a:pt x="74" y="72"/>
                </a:lnTo>
                <a:lnTo>
                  <a:pt x="72" y="80"/>
                </a:lnTo>
                <a:lnTo>
                  <a:pt x="87" y="70"/>
                </a:lnTo>
                <a:lnTo>
                  <a:pt x="86" y="76"/>
                </a:lnTo>
                <a:lnTo>
                  <a:pt x="100" y="74"/>
                </a:lnTo>
                <a:lnTo>
                  <a:pt x="90" y="92"/>
                </a:lnTo>
                <a:lnTo>
                  <a:pt x="93" y="100"/>
                </a:lnTo>
                <a:lnTo>
                  <a:pt x="87" y="107"/>
                </a:lnTo>
                <a:lnTo>
                  <a:pt x="105" y="102"/>
                </a:lnTo>
                <a:lnTo>
                  <a:pt x="87" y="119"/>
                </a:lnTo>
                <a:lnTo>
                  <a:pt x="91" y="125"/>
                </a:lnTo>
                <a:lnTo>
                  <a:pt x="89" y="125"/>
                </a:lnTo>
                <a:lnTo>
                  <a:pt x="89" y="137"/>
                </a:lnTo>
                <a:lnTo>
                  <a:pt x="104" y="115"/>
                </a:lnTo>
                <a:lnTo>
                  <a:pt x="97" y="137"/>
                </a:lnTo>
                <a:lnTo>
                  <a:pt x="104" y="129"/>
                </a:lnTo>
                <a:lnTo>
                  <a:pt x="105" y="139"/>
                </a:lnTo>
                <a:lnTo>
                  <a:pt x="92" y="170"/>
                </a:lnTo>
                <a:lnTo>
                  <a:pt x="86" y="164"/>
                </a:lnTo>
                <a:lnTo>
                  <a:pt x="86" y="155"/>
                </a:lnTo>
                <a:lnTo>
                  <a:pt x="76" y="162"/>
                </a:lnTo>
                <a:lnTo>
                  <a:pt x="85" y="137"/>
                </a:lnTo>
                <a:lnTo>
                  <a:pt x="82" y="127"/>
                </a:lnTo>
                <a:lnTo>
                  <a:pt x="73" y="145"/>
                </a:lnTo>
                <a:lnTo>
                  <a:pt x="78" y="137"/>
                </a:lnTo>
                <a:lnTo>
                  <a:pt x="52" y="162"/>
                </a:lnTo>
                <a:lnTo>
                  <a:pt x="51" y="155"/>
                </a:lnTo>
                <a:lnTo>
                  <a:pt x="72" y="133"/>
                </a:lnTo>
                <a:lnTo>
                  <a:pt x="66" y="137"/>
                </a:lnTo>
                <a:lnTo>
                  <a:pt x="70" y="129"/>
                </a:lnTo>
                <a:lnTo>
                  <a:pt x="62" y="135"/>
                </a:lnTo>
                <a:lnTo>
                  <a:pt x="55" y="141"/>
                </a:lnTo>
                <a:lnTo>
                  <a:pt x="49" y="139"/>
                </a:lnTo>
                <a:lnTo>
                  <a:pt x="54" y="13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30" name="Freeform 418"/>
          <p:cNvSpPr>
            <a:spLocks/>
          </p:cNvSpPr>
          <p:nvPr/>
        </p:nvSpPr>
        <p:spPr bwMode="auto">
          <a:xfrm>
            <a:off x="3788833" y="2462214"/>
            <a:ext cx="340784" cy="41275"/>
          </a:xfrm>
          <a:custGeom>
            <a:avLst/>
            <a:gdLst>
              <a:gd name="T0" fmla="*/ 75 w 186"/>
              <a:gd name="T1" fmla="*/ 30 h 57"/>
              <a:gd name="T2" fmla="*/ 56 w 186"/>
              <a:gd name="T3" fmla="*/ 16 h 57"/>
              <a:gd name="T4" fmla="*/ 82 w 186"/>
              <a:gd name="T5" fmla="*/ 16 h 57"/>
              <a:gd name="T6" fmla="*/ 34 w 186"/>
              <a:gd name="T7" fmla="*/ 12 h 57"/>
              <a:gd name="T8" fmla="*/ 42 w 186"/>
              <a:gd name="T9" fmla="*/ 0 h 57"/>
              <a:gd name="T10" fmla="*/ 0 w 186"/>
              <a:gd name="T11" fmla="*/ 2 h 57"/>
              <a:gd name="T12" fmla="*/ 39 w 186"/>
              <a:gd name="T13" fmla="*/ 12 h 57"/>
              <a:gd name="T14" fmla="*/ 31 w 186"/>
              <a:gd name="T15" fmla="*/ 36 h 57"/>
              <a:gd name="T16" fmla="*/ 26 w 186"/>
              <a:gd name="T17" fmla="*/ 57 h 57"/>
              <a:gd name="T18" fmla="*/ 64 w 186"/>
              <a:gd name="T19" fmla="*/ 57 h 57"/>
              <a:gd name="T20" fmla="*/ 103 w 186"/>
              <a:gd name="T21" fmla="*/ 55 h 57"/>
              <a:gd name="T22" fmla="*/ 142 w 186"/>
              <a:gd name="T23" fmla="*/ 53 h 57"/>
              <a:gd name="T24" fmla="*/ 181 w 186"/>
              <a:gd name="T25" fmla="*/ 53 h 57"/>
              <a:gd name="T26" fmla="*/ 186 w 186"/>
              <a:gd name="T27" fmla="*/ 40 h 57"/>
              <a:gd name="T28" fmla="*/ 156 w 186"/>
              <a:gd name="T29" fmla="*/ 28 h 57"/>
              <a:gd name="T30" fmla="*/ 115 w 186"/>
              <a:gd name="T31" fmla="*/ 28 h 57"/>
              <a:gd name="T32" fmla="*/ 75 w 186"/>
              <a:gd name="T33" fmla="*/ 3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6"/>
              <a:gd name="T52" fmla="*/ 0 h 57"/>
              <a:gd name="T53" fmla="*/ 186 w 186"/>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6" h="57">
                <a:moveTo>
                  <a:pt x="75" y="30"/>
                </a:moveTo>
                <a:lnTo>
                  <a:pt x="56" y="16"/>
                </a:lnTo>
                <a:lnTo>
                  <a:pt x="82" y="16"/>
                </a:lnTo>
                <a:lnTo>
                  <a:pt x="34" y="12"/>
                </a:lnTo>
                <a:lnTo>
                  <a:pt x="42" y="0"/>
                </a:lnTo>
                <a:lnTo>
                  <a:pt x="0" y="2"/>
                </a:lnTo>
                <a:lnTo>
                  <a:pt x="39" y="12"/>
                </a:lnTo>
                <a:lnTo>
                  <a:pt x="31" y="36"/>
                </a:lnTo>
                <a:lnTo>
                  <a:pt x="26" y="57"/>
                </a:lnTo>
                <a:lnTo>
                  <a:pt x="64" y="57"/>
                </a:lnTo>
                <a:lnTo>
                  <a:pt x="103" y="55"/>
                </a:lnTo>
                <a:lnTo>
                  <a:pt x="142" y="53"/>
                </a:lnTo>
                <a:lnTo>
                  <a:pt x="181" y="53"/>
                </a:lnTo>
                <a:lnTo>
                  <a:pt x="186" y="40"/>
                </a:lnTo>
                <a:lnTo>
                  <a:pt x="156" y="28"/>
                </a:lnTo>
                <a:lnTo>
                  <a:pt x="115" y="28"/>
                </a:lnTo>
                <a:lnTo>
                  <a:pt x="75" y="3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31" name="Freeform 419"/>
          <p:cNvSpPr>
            <a:spLocks/>
          </p:cNvSpPr>
          <p:nvPr/>
        </p:nvSpPr>
        <p:spPr bwMode="auto">
          <a:xfrm>
            <a:off x="3903134" y="2378076"/>
            <a:ext cx="215900" cy="55563"/>
          </a:xfrm>
          <a:custGeom>
            <a:avLst/>
            <a:gdLst>
              <a:gd name="T0" fmla="*/ 25 w 118"/>
              <a:gd name="T1" fmla="*/ 21 h 74"/>
              <a:gd name="T2" fmla="*/ 16 w 118"/>
              <a:gd name="T3" fmla="*/ 13 h 74"/>
              <a:gd name="T4" fmla="*/ 56 w 118"/>
              <a:gd name="T5" fmla="*/ 0 h 74"/>
              <a:gd name="T6" fmla="*/ 105 w 118"/>
              <a:gd name="T7" fmla="*/ 15 h 74"/>
              <a:gd name="T8" fmla="*/ 94 w 118"/>
              <a:gd name="T9" fmla="*/ 37 h 74"/>
              <a:gd name="T10" fmla="*/ 118 w 118"/>
              <a:gd name="T11" fmla="*/ 43 h 74"/>
              <a:gd name="T12" fmla="*/ 75 w 118"/>
              <a:gd name="T13" fmla="*/ 56 h 74"/>
              <a:gd name="T14" fmla="*/ 57 w 118"/>
              <a:gd name="T15" fmla="*/ 72 h 74"/>
              <a:gd name="T16" fmla="*/ 49 w 118"/>
              <a:gd name="T17" fmla="*/ 62 h 74"/>
              <a:gd name="T18" fmla="*/ 48 w 118"/>
              <a:gd name="T19" fmla="*/ 74 h 74"/>
              <a:gd name="T20" fmla="*/ 7 w 118"/>
              <a:gd name="T21" fmla="*/ 53 h 74"/>
              <a:gd name="T22" fmla="*/ 56 w 118"/>
              <a:gd name="T23" fmla="*/ 45 h 74"/>
              <a:gd name="T24" fmla="*/ 0 w 118"/>
              <a:gd name="T25" fmla="*/ 33 h 74"/>
              <a:gd name="T26" fmla="*/ 25 w 118"/>
              <a:gd name="T27" fmla="*/ 21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
              <a:gd name="T43" fmla="*/ 0 h 74"/>
              <a:gd name="T44" fmla="*/ 118 w 118"/>
              <a:gd name="T45" fmla="*/ 74 h 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 h="74">
                <a:moveTo>
                  <a:pt x="25" y="21"/>
                </a:moveTo>
                <a:lnTo>
                  <a:pt x="16" y="13"/>
                </a:lnTo>
                <a:lnTo>
                  <a:pt x="56" y="0"/>
                </a:lnTo>
                <a:lnTo>
                  <a:pt x="105" y="15"/>
                </a:lnTo>
                <a:lnTo>
                  <a:pt x="94" y="37"/>
                </a:lnTo>
                <a:lnTo>
                  <a:pt x="118" y="43"/>
                </a:lnTo>
                <a:lnTo>
                  <a:pt x="75" y="56"/>
                </a:lnTo>
                <a:lnTo>
                  <a:pt x="57" y="72"/>
                </a:lnTo>
                <a:lnTo>
                  <a:pt x="49" y="62"/>
                </a:lnTo>
                <a:lnTo>
                  <a:pt x="48" y="74"/>
                </a:lnTo>
                <a:lnTo>
                  <a:pt x="7" y="53"/>
                </a:lnTo>
                <a:lnTo>
                  <a:pt x="56" y="45"/>
                </a:lnTo>
                <a:lnTo>
                  <a:pt x="0" y="33"/>
                </a:lnTo>
                <a:lnTo>
                  <a:pt x="25" y="2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32" name="Freeform 420"/>
          <p:cNvSpPr>
            <a:spLocks/>
          </p:cNvSpPr>
          <p:nvPr/>
        </p:nvSpPr>
        <p:spPr bwMode="auto">
          <a:xfrm>
            <a:off x="3282951" y="2462213"/>
            <a:ext cx="285749" cy="49212"/>
          </a:xfrm>
          <a:custGeom>
            <a:avLst/>
            <a:gdLst>
              <a:gd name="T0" fmla="*/ 43 w 158"/>
              <a:gd name="T1" fmla="*/ 67 h 67"/>
              <a:gd name="T2" fmla="*/ 27 w 158"/>
              <a:gd name="T3" fmla="*/ 59 h 67"/>
              <a:gd name="T4" fmla="*/ 78 w 158"/>
              <a:gd name="T5" fmla="*/ 42 h 67"/>
              <a:gd name="T6" fmla="*/ 39 w 158"/>
              <a:gd name="T7" fmla="*/ 42 h 67"/>
              <a:gd name="T8" fmla="*/ 0 w 158"/>
              <a:gd name="T9" fmla="*/ 42 h 67"/>
              <a:gd name="T10" fmla="*/ 37 w 158"/>
              <a:gd name="T11" fmla="*/ 32 h 67"/>
              <a:gd name="T12" fmla="*/ 21 w 158"/>
              <a:gd name="T13" fmla="*/ 28 h 67"/>
              <a:gd name="T14" fmla="*/ 46 w 158"/>
              <a:gd name="T15" fmla="*/ 26 h 67"/>
              <a:gd name="T16" fmla="*/ 34 w 158"/>
              <a:gd name="T17" fmla="*/ 18 h 67"/>
              <a:gd name="T18" fmla="*/ 79 w 158"/>
              <a:gd name="T19" fmla="*/ 22 h 67"/>
              <a:gd name="T20" fmla="*/ 110 w 158"/>
              <a:gd name="T21" fmla="*/ 36 h 67"/>
              <a:gd name="T22" fmla="*/ 111 w 158"/>
              <a:gd name="T23" fmla="*/ 10 h 67"/>
              <a:gd name="T24" fmla="*/ 139 w 158"/>
              <a:gd name="T25" fmla="*/ 0 h 67"/>
              <a:gd name="T26" fmla="*/ 129 w 158"/>
              <a:gd name="T27" fmla="*/ 28 h 67"/>
              <a:gd name="T28" fmla="*/ 158 w 158"/>
              <a:gd name="T29" fmla="*/ 26 h 67"/>
              <a:gd name="T30" fmla="*/ 134 w 158"/>
              <a:gd name="T31" fmla="*/ 48 h 67"/>
              <a:gd name="T32" fmla="*/ 115 w 158"/>
              <a:gd name="T33" fmla="*/ 48 h 67"/>
              <a:gd name="T34" fmla="*/ 79 w 158"/>
              <a:gd name="T35" fmla="*/ 57 h 67"/>
              <a:gd name="T36" fmla="*/ 43 w 158"/>
              <a:gd name="T37" fmla="*/ 67 h 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67"/>
              <a:gd name="T59" fmla="*/ 158 w 158"/>
              <a:gd name="T60" fmla="*/ 67 h 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67">
                <a:moveTo>
                  <a:pt x="43" y="67"/>
                </a:moveTo>
                <a:lnTo>
                  <a:pt x="27" y="59"/>
                </a:lnTo>
                <a:lnTo>
                  <a:pt x="78" y="42"/>
                </a:lnTo>
                <a:lnTo>
                  <a:pt x="39" y="42"/>
                </a:lnTo>
                <a:lnTo>
                  <a:pt x="0" y="42"/>
                </a:lnTo>
                <a:lnTo>
                  <a:pt x="37" y="32"/>
                </a:lnTo>
                <a:lnTo>
                  <a:pt x="21" y="28"/>
                </a:lnTo>
                <a:lnTo>
                  <a:pt x="46" y="26"/>
                </a:lnTo>
                <a:lnTo>
                  <a:pt x="34" y="18"/>
                </a:lnTo>
                <a:lnTo>
                  <a:pt x="79" y="22"/>
                </a:lnTo>
                <a:lnTo>
                  <a:pt x="110" y="36"/>
                </a:lnTo>
                <a:lnTo>
                  <a:pt x="111" y="10"/>
                </a:lnTo>
                <a:lnTo>
                  <a:pt x="139" y="0"/>
                </a:lnTo>
                <a:lnTo>
                  <a:pt x="129" y="28"/>
                </a:lnTo>
                <a:lnTo>
                  <a:pt x="158" y="26"/>
                </a:lnTo>
                <a:lnTo>
                  <a:pt x="134" y="48"/>
                </a:lnTo>
                <a:lnTo>
                  <a:pt x="115" y="48"/>
                </a:lnTo>
                <a:lnTo>
                  <a:pt x="79" y="57"/>
                </a:lnTo>
                <a:lnTo>
                  <a:pt x="43" y="6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33" name="Freeform 421"/>
          <p:cNvSpPr>
            <a:spLocks/>
          </p:cNvSpPr>
          <p:nvPr/>
        </p:nvSpPr>
        <p:spPr bwMode="auto">
          <a:xfrm>
            <a:off x="3666067" y="2713039"/>
            <a:ext cx="179917" cy="66675"/>
          </a:xfrm>
          <a:custGeom>
            <a:avLst/>
            <a:gdLst>
              <a:gd name="T0" fmla="*/ 70 w 99"/>
              <a:gd name="T1" fmla="*/ 65 h 88"/>
              <a:gd name="T2" fmla="*/ 61 w 99"/>
              <a:gd name="T3" fmla="*/ 59 h 88"/>
              <a:gd name="T4" fmla="*/ 62 w 99"/>
              <a:gd name="T5" fmla="*/ 55 h 88"/>
              <a:gd name="T6" fmla="*/ 54 w 99"/>
              <a:gd name="T7" fmla="*/ 61 h 88"/>
              <a:gd name="T8" fmla="*/ 22 w 99"/>
              <a:gd name="T9" fmla="*/ 88 h 88"/>
              <a:gd name="T10" fmla="*/ 21 w 99"/>
              <a:gd name="T11" fmla="*/ 69 h 88"/>
              <a:gd name="T12" fmla="*/ 0 w 99"/>
              <a:gd name="T13" fmla="*/ 71 h 88"/>
              <a:gd name="T14" fmla="*/ 21 w 99"/>
              <a:gd name="T15" fmla="*/ 53 h 88"/>
              <a:gd name="T16" fmla="*/ 34 w 99"/>
              <a:gd name="T17" fmla="*/ 26 h 88"/>
              <a:gd name="T18" fmla="*/ 48 w 99"/>
              <a:gd name="T19" fmla="*/ 0 h 88"/>
              <a:gd name="T20" fmla="*/ 54 w 99"/>
              <a:gd name="T21" fmla="*/ 6 h 88"/>
              <a:gd name="T22" fmla="*/ 53 w 99"/>
              <a:gd name="T23" fmla="*/ 20 h 88"/>
              <a:gd name="T24" fmla="*/ 61 w 99"/>
              <a:gd name="T25" fmla="*/ 14 h 88"/>
              <a:gd name="T26" fmla="*/ 86 w 99"/>
              <a:gd name="T27" fmla="*/ 43 h 88"/>
              <a:gd name="T28" fmla="*/ 77 w 99"/>
              <a:gd name="T29" fmla="*/ 59 h 88"/>
              <a:gd name="T30" fmla="*/ 97 w 99"/>
              <a:gd name="T31" fmla="*/ 59 h 88"/>
              <a:gd name="T32" fmla="*/ 99 w 99"/>
              <a:gd name="T33" fmla="*/ 67 h 88"/>
              <a:gd name="T34" fmla="*/ 83 w 99"/>
              <a:gd name="T35" fmla="*/ 77 h 88"/>
              <a:gd name="T36" fmla="*/ 70 w 99"/>
              <a:gd name="T37" fmla="*/ 65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88"/>
              <a:gd name="T59" fmla="*/ 99 w 99"/>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88">
                <a:moveTo>
                  <a:pt x="70" y="65"/>
                </a:moveTo>
                <a:lnTo>
                  <a:pt x="61" y="59"/>
                </a:lnTo>
                <a:lnTo>
                  <a:pt x="62" y="55"/>
                </a:lnTo>
                <a:lnTo>
                  <a:pt x="54" y="61"/>
                </a:lnTo>
                <a:lnTo>
                  <a:pt x="22" y="88"/>
                </a:lnTo>
                <a:lnTo>
                  <a:pt x="21" y="69"/>
                </a:lnTo>
                <a:lnTo>
                  <a:pt x="0" y="71"/>
                </a:lnTo>
                <a:lnTo>
                  <a:pt x="21" y="53"/>
                </a:lnTo>
                <a:lnTo>
                  <a:pt x="34" y="26"/>
                </a:lnTo>
                <a:lnTo>
                  <a:pt x="48" y="0"/>
                </a:lnTo>
                <a:lnTo>
                  <a:pt x="54" y="6"/>
                </a:lnTo>
                <a:lnTo>
                  <a:pt x="53" y="20"/>
                </a:lnTo>
                <a:lnTo>
                  <a:pt x="61" y="14"/>
                </a:lnTo>
                <a:lnTo>
                  <a:pt x="86" y="43"/>
                </a:lnTo>
                <a:lnTo>
                  <a:pt x="77" y="59"/>
                </a:lnTo>
                <a:lnTo>
                  <a:pt x="97" y="59"/>
                </a:lnTo>
                <a:lnTo>
                  <a:pt x="99" y="67"/>
                </a:lnTo>
                <a:lnTo>
                  <a:pt x="83" y="77"/>
                </a:lnTo>
                <a:lnTo>
                  <a:pt x="70" y="6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34" name="Freeform 422"/>
          <p:cNvSpPr>
            <a:spLocks/>
          </p:cNvSpPr>
          <p:nvPr/>
        </p:nvSpPr>
        <p:spPr bwMode="auto">
          <a:xfrm>
            <a:off x="3532717" y="2525713"/>
            <a:ext cx="160867" cy="50800"/>
          </a:xfrm>
          <a:custGeom>
            <a:avLst/>
            <a:gdLst>
              <a:gd name="T0" fmla="*/ 88 w 88"/>
              <a:gd name="T1" fmla="*/ 0 h 66"/>
              <a:gd name="T2" fmla="*/ 37 w 88"/>
              <a:gd name="T3" fmla="*/ 0 h 66"/>
              <a:gd name="T4" fmla="*/ 42 w 88"/>
              <a:gd name="T5" fmla="*/ 15 h 66"/>
              <a:gd name="T6" fmla="*/ 31 w 88"/>
              <a:gd name="T7" fmla="*/ 25 h 66"/>
              <a:gd name="T8" fmla="*/ 0 w 88"/>
              <a:gd name="T9" fmla="*/ 27 h 66"/>
              <a:gd name="T10" fmla="*/ 18 w 88"/>
              <a:gd name="T11" fmla="*/ 47 h 66"/>
              <a:gd name="T12" fmla="*/ 37 w 88"/>
              <a:gd name="T13" fmla="*/ 66 h 66"/>
              <a:gd name="T14" fmla="*/ 40 w 88"/>
              <a:gd name="T15" fmla="*/ 55 h 66"/>
              <a:gd name="T16" fmla="*/ 63 w 88"/>
              <a:gd name="T17" fmla="*/ 55 h 66"/>
              <a:gd name="T18" fmla="*/ 75 w 88"/>
              <a:gd name="T19" fmla="*/ 27 h 66"/>
              <a:gd name="T20" fmla="*/ 88 w 88"/>
              <a:gd name="T21" fmla="*/ 0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66"/>
              <a:gd name="T35" fmla="*/ 88 w 88"/>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66">
                <a:moveTo>
                  <a:pt x="88" y="0"/>
                </a:moveTo>
                <a:lnTo>
                  <a:pt x="37" y="0"/>
                </a:lnTo>
                <a:lnTo>
                  <a:pt x="42" y="15"/>
                </a:lnTo>
                <a:lnTo>
                  <a:pt x="31" y="25"/>
                </a:lnTo>
                <a:lnTo>
                  <a:pt x="0" y="27"/>
                </a:lnTo>
                <a:lnTo>
                  <a:pt x="18" y="47"/>
                </a:lnTo>
                <a:lnTo>
                  <a:pt x="37" y="66"/>
                </a:lnTo>
                <a:lnTo>
                  <a:pt x="40" y="55"/>
                </a:lnTo>
                <a:lnTo>
                  <a:pt x="63" y="55"/>
                </a:lnTo>
                <a:lnTo>
                  <a:pt x="75" y="27"/>
                </a:lnTo>
                <a:lnTo>
                  <a:pt x="88"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35" name="Freeform 423"/>
          <p:cNvSpPr>
            <a:spLocks/>
          </p:cNvSpPr>
          <p:nvPr/>
        </p:nvSpPr>
        <p:spPr bwMode="auto">
          <a:xfrm>
            <a:off x="3680884" y="2517775"/>
            <a:ext cx="167216" cy="46038"/>
          </a:xfrm>
          <a:custGeom>
            <a:avLst/>
            <a:gdLst>
              <a:gd name="T0" fmla="*/ 56 w 92"/>
              <a:gd name="T1" fmla="*/ 37 h 63"/>
              <a:gd name="T2" fmla="*/ 26 w 92"/>
              <a:gd name="T3" fmla="*/ 39 h 63"/>
              <a:gd name="T4" fmla="*/ 30 w 92"/>
              <a:gd name="T5" fmla="*/ 45 h 63"/>
              <a:gd name="T6" fmla="*/ 15 w 92"/>
              <a:gd name="T7" fmla="*/ 61 h 63"/>
              <a:gd name="T8" fmla="*/ 0 w 92"/>
              <a:gd name="T9" fmla="*/ 63 h 63"/>
              <a:gd name="T10" fmla="*/ 3 w 92"/>
              <a:gd name="T11" fmla="*/ 59 h 63"/>
              <a:gd name="T12" fmla="*/ 20 w 92"/>
              <a:gd name="T13" fmla="*/ 16 h 63"/>
              <a:gd name="T14" fmla="*/ 30 w 92"/>
              <a:gd name="T15" fmla="*/ 14 h 63"/>
              <a:gd name="T16" fmla="*/ 29 w 92"/>
              <a:gd name="T17" fmla="*/ 8 h 63"/>
              <a:gd name="T18" fmla="*/ 39 w 92"/>
              <a:gd name="T19" fmla="*/ 0 h 63"/>
              <a:gd name="T20" fmla="*/ 92 w 92"/>
              <a:gd name="T21" fmla="*/ 6 h 63"/>
              <a:gd name="T22" fmla="*/ 78 w 92"/>
              <a:gd name="T23" fmla="*/ 18 h 63"/>
              <a:gd name="T24" fmla="*/ 56 w 92"/>
              <a:gd name="T25" fmla="*/ 37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63"/>
              <a:gd name="T41" fmla="*/ 92 w 92"/>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63">
                <a:moveTo>
                  <a:pt x="56" y="37"/>
                </a:moveTo>
                <a:lnTo>
                  <a:pt x="26" y="39"/>
                </a:lnTo>
                <a:lnTo>
                  <a:pt x="30" y="45"/>
                </a:lnTo>
                <a:lnTo>
                  <a:pt x="15" y="61"/>
                </a:lnTo>
                <a:lnTo>
                  <a:pt x="0" y="63"/>
                </a:lnTo>
                <a:lnTo>
                  <a:pt x="3" y="59"/>
                </a:lnTo>
                <a:lnTo>
                  <a:pt x="20" y="16"/>
                </a:lnTo>
                <a:lnTo>
                  <a:pt x="30" y="14"/>
                </a:lnTo>
                <a:lnTo>
                  <a:pt x="29" y="8"/>
                </a:lnTo>
                <a:lnTo>
                  <a:pt x="39" y="0"/>
                </a:lnTo>
                <a:lnTo>
                  <a:pt x="92" y="6"/>
                </a:lnTo>
                <a:lnTo>
                  <a:pt x="78" y="18"/>
                </a:lnTo>
                <a:lnTo>
                  <a:pt x="56" y="3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36" name="Freeform 424"/>
          <p:cNvSpPr>
            <a:spLocks/>
          </p:cNvSpPr>
          <p:nvPr/>
        </p:nvSpPr>
        <p:spPr bwMode="auto">
          <a:xfrm>
            <a:off x="2226734" y="3098800"/>
            <a:ext cx="88900" cy="63500"/>
          </a:xfrm>
          <a:custGeom>
            <a:avLst/>
            <a:gdLst>
              <a:gd name="T0" fmla="*/ 34 w 48"/>
              <a:gd name="T1" fmla="*/ 57 h 82"/>
              <a:gd name="T2" fmla="*/ 31 w 48"/>
              <a:gd name="T3" fmla="*/ 61 h 82"/>
              <a:gd name="T4" fmla="*/ 19 w 48"/>
              <a:gd name="T5" fmla="*/ 59 h 82"/>
              <a:gd name="T6" fmla="*/ 22 w 48"/>
              <a:gd name="T7" fmla="*/ 53 h 82"/>
              <a:gd name="T8" fmla="*/ 17 w 48"/>
              <a:gd name="T9" fmla="*/ 51 h 82"/>
              <a:gd name="T10" fmla="*/ 10 w 48"/>
              <a:gd name="T11" fmla="*/ 47 h 82"/>
              <a:gd name="T12" fmla="*/ 21 w 48"/>
              <a:gd name="T13" fmla="*/ 39 h 82"/>
              <a:gd name="T14" fmla="*/ 10 w 48"/>
              <a:gd name="T15" fmla="*/ 31 h 82"/>
              <a:gd name="T16" fmla="*/ 9 w 48"/>
              <a:gd name="T17" fmla="*/ 24 h 82"/>
              <a:gd name="T18" fmla="*/ 3 w 48"/>
              <a:gd name="T19" fmla="*/ 22 h 82"/>
              <a:gd name="T20" fmla="*/ 2 w 48"/>
              <a:gd name="T21" fmla="*/ 16 h 82"/>
              <a:gd name="T22" fmla="*/ 10 w 48"/>
              <a:gd name="T23" fmla="*/ 8 h 82"/>
              <a:gd name="T24" fmla="*/ 5 w 48"/>
              <a:gd name="T25" fmla="*/ 10 h 82"/>
              <a:gd name="T26" fmla="*/ 0 w 48"/>
              <a:gd name="T27" fmla="*/ 0 h 82"/>
              <a:gd name="T28" fmla="*/ 18 w 48"/>
              <a:gd name="T29" fmla="*/ 6 h 82"/>
              <a:gd name="T30" fmla="*/ 34 w 48"/>
              <a:gd name="T31" fmla="*/ 14 h 82"/>
              <a:gd name="T32" fmla="*/ 39 w 48"/>
              <a:gd name="T33" fmla="*/ 30 h 82"/>
              <a:gd name="T34" fmla="*/ 46 w 48"/>
              <a:gd name="T35" fmla="*/ 51 h 82"/>
              <a:gd name="T36" fmla="*/ 48 w 48"/>
              <a:gd name="T37" fmla="*/ 77 h 82"/>
              <a:gd name="T38" fmla="*/ 48 w 48"/>
              <a:gd name="T39" fmla="*/ 82 h 82"/>
              <a:gd name="T40" fmla="*/ 24 w 48"/>
              <a:gd name="T41" fmla="*/ 71 h 82"/>
              <a:gd name="T42" fmla="*/ 34 w 48"/>
              <a:gd name="T43" fmla="*/ 57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82"/>
              <a:gd name="T68" fmla="*/ 48 w 48"/>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82">
                <a:moveTo>
                  <a:pt x="34" y="57"/>
                </a:moveTo>
                <a:lnTo>
                  <a:pt x="31" y="61"/>
                </a:lnTo>
                <a:lnTo>
                  <a:pt x="19" y="59"/>
                </a:lnTo>
                <a:lnTo>
                  <a:pt x="22" y="53"/>
                </a:lnTo>
                <a:lnTo>
                  <a:pt x="17" y="51"/>
                </a:lnTo>
                <a:lnTo>
                  <a:pt x="10" y="47"/>
                </a:lnTo>
                <a:lnTo>
                  <a:pt x="21" y="39"/>
                </a:lnTo>
                <a:lnTo>
                  <a:pt x="10" y="31"/>
                </a:lnTo>
                <a:lnTo>
                  <a:pt x="9" y="24"/>
                </a:lnTo>
                <a:lnTo>
                  <a:pt x="3" y="22"/>
                </a:lnTo>
                <a:lnTo>
                  <a:pt x="2" y="16"/>
                </a:lnTo>
                <a:lnTo>
                  <a:pt x="10" y="8"/>
                </a:lnTo>
                <a:lnTo>
                  <a:pt x="5" y="10"/>
                </a:lnTo>
                <a:lnTo>
                  <a:pt x="0" y="0"/>
                </a:lnTo>
                <a:lnTo>
                  <a:pt x="18" y="6"/>
                </a:lnTo>
                <a:lnTo>
                  <a:pt x="34" y="14"/>
                </a:lnTo>
                <a:lnTo>
                  <a:pt x="39" y="30"/>
                </a:lnTo>
                <a:lnTo>
                  <a:pt x="46" y="51"/>
                </a:lnTo>
                <a:lnTo>
                  <a:pt x="48" y="77"/>
                </a:lnTo>
                <a:lnTo>
                  <a:pt x="48" y="82"/>
                </a:lnTo>
                <a:lnTo>
                  <a:pt x="24" y="71"/>
                </a:lnTo>
                <a:lnTo>
                  <a:pt x="34" y="57"/>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37" name="Freeform 425"/>
          <p:cNvSpPr>
            <a:spLocks/>
          </p:cNvSpPr>
          <p:nvPr/>
        </p:nvSpPr>
        <p:spPr bwMode="auto">
          <a:xfrm>
            <a:off x="3204633" y="2446339"/>
            <a:ext cx="205317" cy="33337"/>
          </a:xfrm>
          <a:custGeom>
            <a:avLst/>
            <a:gdLst>
              <a:gd name="T0" fmla="*/ 69 w 114"/>
              <a:gd name="T1" fmla="*/ 23 h 43"/>
              <a:gd name="T2" fmla="*/ 70 w 114"/>
              <a:gd name="T3" fmla="*/ 19 h 43"/>
              <a:gd name="T4" fmla="*/ 56 w 114"/>
              <a:gd name="T5" fmla="*/ 27 h 43"/>
              <a:gd name="T6" fmla="*/ 43 w 114"/>
              <a:gd name="T7" fmla="*/ 35 h 43"/>
              <a:gd name="T8" fmla="*/ 42 w 114"/>
              <a:gd name="T9" fmla="*/ 31 h 43"/>
              <a:gd name="T10" fmla="*/ 33 w 114"/>
              <a:gd name="T11" fmla="*/ 41 h 43"/>
              <a:gd name="T12" fmla="*/ 22 w 114"/>
              <a:gd name="T13" fmla="*/ 43 h 43"/>
              <a:gd name="T14" fmla="*/ 22 w 114"/>
              <a:gd name="T15" fmla="*/ 35 h 43"/>
              <a:gd name="T16" fmla="*/ 12 w 114"/>
              <a:gd name="T17" fmla="*/ 41 h 43"/>
              <a:gd name="T18" fmla="*/ 0 w 114"/>
              <a:gd name="T19" fmla="*/ 39 h 43"/>
              <a:gd name="T20" fmla="*/ 7 w 114"/>
              <a:gd name="T21" fmla="*/ 29 h 43"/>
              <a:gd name="T22" fmla="*/ 49 w 114"/>
              <a:gd name="T23" fmla="*/ 15 h 43"/>
              <a:gd name="T24" fmla="*/ 77 w 114"/>
              <a:gd name="T25" fmla="*/ 4 h 43"/>
              <a:gd name="T26" fmla="*/ 97 w 114"/>
              <a:gd name="T27" fmla="*/ 0 h 43"/>
              <a:gd name="T28" fmla="*/ 114 w 114"/>
              <a:gd name="T29" fmla="*/ 4 h 43"/>
              <a:gd name="T30" fmla="*/ 98 w 114"/>
              <a:gd name="T31" fmla="*/ 12 h 43"/>
              <a:gd name="T32" fmla="*/ 101 w 114"/>
              <a:gd name="T33" fmla="*/ 15 h 43"/>
              <a:gd name="T34" fmla="*/ 97 w 114"/>
              <a:gd name="T35" fmla="*/ 17 h 43"/>
              <a:gd name="T36" fmla="*/ 78 w 114"/>
              <a:gd name="T37" fmla="*/ 25 h 43"/>
              <a:gd name="T38" fmla="*/ 68 w 114"/>
              <a:gd name="T39" fmla="*/ 33 h 43"/>
              <a:gd name="T40" fmla="*/ 69 w 114"/>
              <a:gd name="T41" fmla="*/ 23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43"/>
              <a:gd name="T65" fmla="*/ 114 w 114"/>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43">
                <a:moveTo>
                  <a:pt x="69" y="23"/>
                </a:moveTo>
                <a:lnTo>
                  <a:pt x="70" y="19"/>
                </a:lnTo>
                <a:lnTo>
                  <a:pt x="56" y="27"/>
                </a:lnTo>
                <a:lnTo>
                  <a:pt x="43" y="35"/>
                </a:lnTo>
                <a:lnTo>
                  <a:pt x="42" y="31"/>
                </a:lnTo>
                <a:lnTo>
                  <a:pt x="33" y="41"/>
                </a:lnTo>
                <a:lnTo>
                  <a:pt x="22" y="43"/>
                </a:lnTo>
                <a:lnTo>
                  <a:pt x="22" y="35"/>
                </a:lnTo>
                <a:lnTo>
                  <a:pt x="12" y="41"/>
                </a:lnTo>
                <a:lnTo>
                  <a:pt x="0" y="39"/>
                </a:lnTo>
                <a:lnTo>
                  <a:pt x="7" y="29"/>
                </a:lnTo>
                <a:lnTo>
                  <a:pt x="49" y="15"/>
                </a:lnTo>
                <a:lnTo>
                  <a:pt x="77" y="4"/>
                </a:lnTo>
                <a:lnTo>
                  <a:pt x="97" y="0"/>
                </a:lnTo>
                <a:lnTo>
                  <a:pt x="114" y="4"/>
                </a:lnTo>
                <a:lnTo>
                  <a:pt x="98" y="12"/>
                </a:lnTo>
                <a:lnTo>
                  <a:pt x="101" y="15"/>
                </a:lnTo>
                <a:lnTo>
                  <a:pt x="97" y="17"/>
                </a:lnTo>
                <a:lnTo>
                  <a:pt x="78" y="25"/>
                </a:lnTo>
                <a:lnTo>
                  <a:pt x="68" y="33"/>
                </a:lnTo>
                <a:lnTo>
                  <a:pt x="69" y="2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38" name="Freeform 426"/>
          <p:cNvSpPr>
            <a:spLocks/>
          </p:cNvSpPr>
          <p:nvPr/>
        </p:nvSpPr>
        <p:spPr bwMode="auto">
          <a:xfrm>
            <a:off x="3623734" y="2465388"/>
            <a:ext cx="131233" cy="31750"/>
          </a:xfrm>
          <a:custGeom>
            <a:avLst/>
            <a:gdLst>
              <a:gd name="T0" fmla="*/ 33 w 71"/>
              <a:gd name="T1" fmla="*/ 12 h 43"/>
              <a:gd name="T2" fmla="*/ 22 w 71"/>
              <a:gd name="T3" fmla="*/ 6 h 43"/>
              <a:gd name="T4" fmla="*/ 27 w 71"/>
              <a:gd name="T5" fmla="*/ 10 h 43"/>
              <a:gd name="T6" fmla="*/ 19 w 71"/>
              <a:gd name="T7" fmla="*/ 14 h 43"/>
              <a:gd name="T8" fmla="*/ 18 w 71"/>
              <a:gd name="T9" fmla="*/ 18 h 43"/>
              <a:gd name="T10" fmla="*/ 18 w 71"/>
              <a:gd name="T11" fmla="*/ 22 h 43"/>
              <a:gd name="T12" fmla="*/ 0 w 71"/>
              <a:gd name="T13" fmla="*/ 26 h 43"/>
              <a:gd name="T14" fmla="*/ 46 w 71"/>
              <a:gd name="T15" fmla="*/ 24 h 43"/>
              <a:gd name="T16" fmla="*/ 18 w 71"/>
              <a:gd name="T17" fmla="*/ 34 h 43"/>
              <a:gd name="T18" fmla="*/ 17 w 71"/>
              <a:gd name="T19" fmla="*/ 38 h 43"/>
              <a:gd name="T20" fmla="*/ 45 w 71"/>
              <a:gd name="T21" fmla="*/ 43 h 43"/>
              <a:gd name="T22" fmla="*/ 48 w 71"/>
              <a:gd name="T23" fmla="*/ 38 h 43"/>
              <a:gd name="T24" fmla="*/ 51 w 71"/>
              <a:gd name="T25" fmla="*/ 32 h 43"/>
              <a:gd name="T26" fmla="*/ 61 w 71"/>
              <a:gd name="T27" fmla="*/ 32 h 43"/>
              <a:gd name="T28" fmla="*/ 64 w 71"/>
              <a:gd name="T29" fmla="*/ 26 h 43"/>
              <a:gd name="T30" fmla="*/ 59 w 71"/>
              <a:gd name="T31" fmla="*/ 24 h 43"/>
              <a:gd name="T32" fmla="*/ 71 w 71"/>
              <a:gd name="T33" fmla="*/ 8 h 43"/>
              <a:gd name="T34" fmla="*/ 69 w 71"/>
              <a:gd name="T35" fmla="*/ 0 h 43"/>
              <a:gd name="T36" fmla="*/ 56 w 71"/>
              <a:gd name="T37" fmla="*/ 4 h 43"/>
              <a:gd name="T38" fmla="*/ 37 w 71"/>
              <a:gd name="T39" fmla="*/ 2 h 43"/>
              <a:gd name="T40" fmla="*/ 45 w 71"/>
              <a:gd name="T41" fmla="*/ 12 h 43"/>
              <a:gd name="T42" fmla="*/ 39 w 71"/>
              <a:gd name="T43" fmla="*/ 16 h 43"/>
              <a:gd name="T44" fmla="*/ 33 w 71"/>
              <a:gd name="T45" fmla="*/ 12 h 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
              <a:gd name="T70" fmla="*/ 0 h 43"/>
              <a:gd name="T71" fmla="*/ 71 w 71"/>
              <a:gd name="T72" fmla="*/ 43 h 4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 h="43">
                <a:moveTo>
                  <a:pt x="33" y="12"/>
                </a:moveTo>
                <a:lnTo>
                  <a:pt x="22" y="6"/>
                </a:lnTo>
                <a:lnTo>
                  <a:pt x="27" y="10"/>
                </a:lnTo>
                <a:lnTo>
                  <a:pt x="19" y="14"/>
                </a:lnTo>
                <a:lnTo>
                  <a:pt x="18" y="18"/>
                </a:lnTo>
                <a:lnTo>
                  <a:pt x="18" y="22"/>
                </a:lnTo>
                <a:lnTo>
                  <a:pt x="0" y="26"/>
                </a:lnTo>
                <a:lnTo>
                  <a:pt x="46" y="24"/>
                </a:lnTo>
                <a:lnTo>
                  <a:pt x="18" y="34"/>
                </a:lnTo>
                <a:lnTo>
                  <a:pt x="17" y="38"/>
                </a:lnTo>
                <a:lnTo>
                  <a:pt x="45" y="43"/>
                </a:lnTo>
                <a:lnTo>
                  <a:pt x="48" y="38"/>
                </a:lnTo>
                <a:lnTo>
                  <a:pt x="51" y="32"/>
                </a:lnTo>
                <a:lnTo>
                  <a:pt x="61" y="32"/>
                </a:lnTo>
                <a:lnTo>
                  <a:pt x="64" y="26"/>
                </a:lnTo>
                <a:lnTo>
                  <a:pt x="59" y="24"/>
                </a:lnTo>
                <a:lnTo>
                  <a:pt x="71" y="8"/>
                </a:lnTo>
                <a:lnTo>
                  <a:pt x="69" y="0"/>
                </a:lnTo>
                <a:lnTo>
                  <a:pt x="56" y="4"/>
                </a:lnTo>
                <a:lnTo>
                  <a:pt x="37" y="2"/>
                </a:lnTo>
                <a:lnTo>
                  <a:pt x="45" y="12"/>
                </a:lnTo>
                <a:lnTo>
                  <a:pt x="39" y="16"/>
                </a:lnTo>
                <a:lnTo>
                  <a:pt x="33" y="1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39" name="Freeform 427"/>
          <p:cNvSpPr>
            <a:spLocks/>
          </p:cNvSpPr>
          <p:nvPr/>
        </p:nvSpPr>
        <p:spPr bwMode="auto">
          <a:xfrm>
            <a:off x="3676651" y="2411413"/>
            <a:ext cx="112183" cy="30162"/>
          </a:xfrm>
          <a:custGeom>
            <a:avLst/>
            <a:gdLst>
              <a:gd name="T0" fmla="*/ 38 w 61"/>
              <a:gd name="T1" fmla="*/ 8 h 39"/>
              <a:gd name="T2" fmla="*/ 39 w 61"/>
              <a:gd name="T3" fmla="*/ 6 h 39"/>
              <a:gd name="T4" fmla="*/ 55 w 61"/>
              <a:gd name="T5" fmla="*/ 8 h 39"/>
              <a:gd name="T6" fmla="*/ 60 w 61"/>
              <a:gd name="T7" fmla="*/ 11 h 39"/>
              <a:gd name="T8" fmla="*/ 58 w 61"/>
              <a:gd name="T9" fmla="*/ 21 h 39"/>
              <a:gd name="T10" fmla="*/ 61 w 61"/>
              <a:gd name="T11" fmla="*/ 31 h 39"/>
              <a:gd name="T12" fmla="*/ 45 w 61"/>
              <a:gd name="T13" fmla="*/ 39 h 39"/>
              <a:gd name="T14" fmla="*/ 29 w 61"/>
              <a:gd name="T15" fmla="*/ 25 h 39"/>
              <a:gd name="T16" fmla="*/ 0 w 61"/>
              <a:gd name="T17" fmla="*/ 23 h 39"/>
              <a:gd name="T18" fmla="*/ 5 w 61"/>
              <a:gd name="T19" fmla="*/ 17 h 39"/>
              <a:gd name="T20" fmla="*/ 21 w 61"/>
              <a:gd name="T21" fmla="*/ 15 h 39"/>
              <a:gd name="T22" fmla="*/ 20 w 61"/>
              <a:gd name="T23" fmla="*/ 8 h 39"/>
              <a:gd name="T24" fmla="*/ 10 w 61"/>
              <a:gd name="T25" fmla="*/ 10 h 39"/>
              <a:gd name="T26" fmla="*/ 6 w 61"/>
              <a:gd name="T27" fmla="*/ 2 h 39"/>
              <a:gd name="T28" fmla="*/ 38 w 61"/>
              <a:gd name="T29" fmla="*/ 0 h 39"/>
              <a:gd name="T30" fmla="*/ 38 w 61"/>
              <a:gd name="T31" fmla="*/ 8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
              <a:gd name="T49" fmla="*/ 0 h 39"/>
              <a:gd name="T50" fmla="*/ 61 w 61"/>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 h="39">
                <a:moveTo>
                  <a:pt x="38" y="8"/>
                </a:moveTo>
                <a:lnTo>
                  <a:pt x="39" y="6"/>
                </a:lnTo>
                <a:lnTo>
                  <a:pt x="55" y="8"/>
                </a:lnTo>
                <a:lnTo>
                  <a:pt x="60" y="11"/>
                </a:lnTo>
                <a:lnTo>
                  <a:pt x="58" y="21"/>
                </a:lnTo>
                <a:lnTo>
                  <a:pt x="61" y="31"/>
                </a:lnTo>
                <a:lnTo>
                  <a:pt x="45" y="39"/>
                </a:lnTo>
                <a:lnTo>
                  <a:pt x="29" y="25"/>
                </a:lnTo>
                <a:lnTo>
                  <a:pt x="0" y="23"/>
                </a:lnTo>
                <a:lnTo>
                  <a:pt x="5" y="17"/>
                </a:lnTo>
                <a:lnTo>
                  <a:pt x="21" y="15"/>
                </a:lnTo>
                <a:lnTo>
                  <a:pt x="20" y="8"/>
                </a:lnTo>
                <a:lnTo>
                  <a:pt x="10" y="10"/>
                </a:lnTo>
                <a:lnTo>
                  <a:pt x="6" y="2"/>
                </a:lnTo>
                <a:lnTo>
                  <a:pt x="38" y="0"/>
                </a:lnTo>
                <a:lnTo>
                  <a:pt x="38" y="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40" name="Freeform 428"/>
          <p:cNvSpPr>
            <a:spLocks/>
          </p:cNvSpPr>
          <p:nvPr/>
        </p:nvSpPr>
        <p:spPr bwMode="auto">
          <a:xfrm>
            <a:off x="3492500" y="2616201"/>
            <a:ext cx="103717" cy="30163"/>
          </a:xfrm>
          <a:custGeom>
            <a:avLst/>
            <a:gdLst>
              <a:gd name="T0" fmla="*/ 48 w 56"/>
              <a:gd name="T1" fmla="*/ 21 h 43"/>
              <a:gd name="T2" fmla="*/ 49 w 56"/>
              <a:gd name="T3" fmla="*/ 17 h 43"/>
              <a:gd name="T4" fmla="*/ 35 w 56"/>
              <a:gd name="T5" fmla="*/ 0 h 43"/>
              <a:gd name="T6" fmla="*/ 27 w 56"/>
              <a:gd name="T7" fmla="*/ 11 h 43"/>
              <a:gd name="T8" fmla="*/ 25 w 56"/>
              <a:gd name="T9" fmla="*/ 9 h 43"/>
              <a:gd name="T10" fmla="*/ 20 w 56"/>
              <a:gd name="T11" fmla="*/ 17 h 43"/>
              <a:gd name="T12" fmla="*/ 0 w 56"/>
              <a:gd name="T13" fmla="*/ 25 h 43"/>
              <a:gd name="T14" fmla="*/ 32 w 56"/>
              <a:gd name="T15" fmla="*/ 43 h 43"/>
              <a:gd name="T16" fmla="*/ 56 w 56"/>
              <a:gd name="T17" fmla="*/ 31 h 43"/>
              <a:gd name="T18" fmla="*/ 50 w 56"/>
              <a:gd name="T19" fmla="*/ 31 h 43"/>
              <a:gd name="T20" fmla="*/ 48 w 56"/>
              <a:gd name="T21" fmla="*/ 21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43"/>
              <a:gd name="T35" fmla="*/ 56 w 56"/>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43">
                <a:moveTo>
                  <a:pt x="48" y="21"/>
                </a:moveTo>
                <a:lnTo>
                  <a:pt x="49" y="17"/>
                </a:lnTo>
                <a:lnTo>
                  <a:pt x="35" y="0"/>
                </a:lnTo>
                <a:lnTo>
                  <a:pt x="27" y="11"/>
                </a:lnTo>
                <a:lnTo>
                  <a:pt x="25" y="9"/>
                </a:lnTo>
                <a:lnTo>
                  <a:pt x="20" y="17"/>
                </a:lnTo>
                <a:lnTo>
                  <a:pt x="0" y="25"/>
                </a:lnTo>
                <a:lnTo>
                  <a:pt x="32" y="43"/>
                </a:lnTo>
                <a:lnTo>
                  <a:pt x="56" y="31"/>
                </a:lnTo>
                <a:lnTo>
                  <a:pt x="50" y="31"/>
                </a:lnTo>
                <a:lnTo>
                  <a:pt x="48" y="2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41" name="Freeform 429"/>
          <p:cNvSpPr>
            <a:spLocks/>
          </p:cNvSpPr>
          <p:nvPr/>
        </p:nvSpPr>
        <p:spPr bwMode="auto">
          <a:xfrm>
            <a:off x="4047067" y="2528889"/>
            <a:ext cx="99484" cy="20637"/>
          </a:xfrm>
          <a:custGeom>
            <a:avLst/>
            <a:gdLst>
              <a:gd name="T0" fmla="*/ 37 w 54"/>
              <a:gd name="T1" fmla="*/ 0 h 27"/>
              <a:gd name="T2" fmla="*/ 3 w 54"/>
              <a:gd name="T3" fmla="*/ 2 h 27"/>
              <a:gd name="T4" fmla="*/ 0 w 54"/>
              <a:gd name="T5" fmla="*/ 11 h 27"/>
              <a:gd name="T6" fmla="*/ 4 w 54"/>
              <a:gd name="T7" fmla="*/ 17 h 27"/>
              <a:gd name="T8" fmla="*/ 11 w 54"/>
              <a:gd name="T9" fmla="*/ 27 h 27"/>
              <a:gd name="T10" fmla="*/ 54 w 54"/>
              <a:gd name="T11" fmla="*/ 21 h 27"/>
              <a:gd name="T12" fmla="*/ 37 w 54"/>
              <a:gd name="T13" fmla="*/ 0 h 27"/>
              <a:gd name="T14" fmla="*/ 0 60000 65536"/>
              <a:gd name="T15" fmla="*/ 0 60000 65536"/>
              <a:gd name="T16" fmla="*/ 0 60000 65536"/>
              <a:gd name="T17" fmla="*/ 0 60000 65536"/>
              <a:gd name="T18" fmla="*/ 0 60000 65536"/>
              <a:gd name="T19" fmla="*/ 0 60000 65536"/>
              <a:gd name="T20" fmla="*/ 0 60000 65536"/>
              <a:gd name="T21" fmla="*/ 0 w 54"/>
              <a:gd name="T22" fmla="*/ 0 h 27"/>
              <a:gd name="T23" fmla="*/ 54 w 5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7">
                <a:moveTo>
                  <a:pt x="37" y="0"/>
                </a:moveTo>
                <a:lnTo>
                  <a:pt x="3" y="2"/>
                </a:lnTo>
                <a:lnTo>
                  <a:pt x="0" y="11"/>
                </a:lnTo>
                <a:lnTo>
                  <a:pt x="4" y="17"/>
                </a:lnTo>
                <a:lnTo>
                  <a:pt x="11" y="27"/>
                </a:lnTo>
                <a:lnTo>
                  <a:pt x="54" y="21"/>
                </a:lnTo>
                <a:lnTo>
                  <a:pt x="37"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42" name="Freeform 430"/>
          <p:cNvSpPr>
            <a:spLocks/>
          </p:cNvSpPr>
          <p:nvPr/>
        </p:nvSpPr>
        <p:spPr bwMode="auto">
          <a:xfrm>
            <a:off x="4000500" y="2651125"/>
            <a:ext cx="61384" cy="25400"/>
          </a:xfrm>
          <a:custGeom>
            <a:avLst/>
            <a:gdLst>
              <a:gd name="T0" fmla="*/ 30 w 33"/>
              <a:gd name="T1" fmla="*/ 21 h 33"/>
              <a:gd name="T2" fmla="*/ 3 w 33"/>
              <a:gd name="T3" fmla="*/ 33 h 33"/>
              <a:gd name="T4" fmla="*/ 0 w 33"/>
              <a:gd name="T5" fmla="*/ 17 h 33"/>
              <a:gd name="T6" fmla="*/ 21 w 33"/>
              <a:gd name="T7" fmla="*/ 0 h 33"/>
              <a:gd name="T8" fmla="*/ 33 w 33"/>
              <a:gd name="T9" fmla="*/ 7 h 33"/>
              <a:gd name="T10" fmla="*/ 30 w 33"/>
              <a:gd name="T11" fmla="*/ 21 h 33"/>
              <a:gd name="T12" fmla="*/ 0 60000 65536"/>
              <a:gd name="T13" fmla="*/ 0 60000 65536"/>
              <a:gd name="T14" fmla="*/ 0 60000 65536"/>
              <a:gd name="T15" fmla="*/ 0 60000 65536"/>
              <a:gd name="T16" fmla="*/ 0 60000 65536"/>
              <a:gd name="T17" fmla="*/ 0 60000 65536"/>
              <a:gd name="T18" fmla="*/ 0 w 33"/>
              <a:gd name="T19" fmla="*/ 0 h 33"/>
              <a:gd name="T20" fmla="*/ 33 w 33"/>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3" h="33">
                <a:moveTo>
                  <a:pt x="30" y="21"/>
                </a:moveTo>
                <a:lnTo>
                  <a:pt x="3" y="33"/>
                </a:lnTo>
                <a:lnTo>
                  <a:pt x="0" y="17"/>
                </a:lnTo>
                <a:lnTo>
                  <a:pt x="21" y="0"/>
                </a:lnTo>
                <a:lnTo>
                  <a:pt x="33" y="7"/>
                </a:lnTo>
                <a:lnTo>
                  <a:pt x="30" y="2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43" name="Freeform 431"/>
          <p:cNvSpPr>
            <a:spLocks/>
          </p:cNvSpPr>
          <p:nvPr/>
        </p:nvSpPr>
        <p:spPr bwMode="auto">
          <a:xfrm>
            <a:off x="3816352" y="2419351"/>
            <a:ext cx="69849" cy="22225"/>
          </a:xfrm>
          <a:custGeom>
            <a:avLst/>
            <a:gdLst>
              <a:gd name="T0" fmla="*/ 0 w 38"/>
              <a:gd name="T1" fmla="*/ 14 h 28"/>
              <a:gd name="T2" fmla="*/ 5 w 38"/>
              <a:gd name="T3" fmla="*/ 0 h 28"/>
              <a:gd name="T4" fmla="*/ 38 w 38"/>
              <a:gd name="T5" fmla="*/ 12 h 28"/>
              <a:gd name="T6" fmla="*/ 34 w 38"/>
              <a:gd name="T7" fmla="*/ 18 h 28"/>
              <a:gd name="T8" fmla="*/ 4 w 38"/>
              <a:gd name="T9" fmla="*/ 28 h 28"/>
              <a:gd name="T10" fmla="*/ 1 w 38"/>
              <a:gd name="T11" fmla="*/ 20 h 28"/>
              <a:gd name="T12" fmla="*/ 0 w 38"/>
              <a:gd name="T13" fmla="*/ 14 h 28"/>
              <a:gd name="T14" fmla="*/ 0 60000 65536"/>
              <a:gd name="T15" fmla="*/ 0 60000 65536"/>
              <a:gd name="T16" fmla="*/ 0 60000 65536"/>
              <a:gd name="T17" fmla="*/ 0 60000 65536"/>
              <a:gd name="T18" fmla="*/ 0 60000 65536"/>
              <a:gd name="T19" fmla="*/ 0 60000 65536"/>
              <a:gd name="T20" fmla="*/ 0 60000 65536"/>
              <a:gd name="T21" fmla="*/ 0 w 38"/>
              <a:gd name="T22" fmla="*/ 0 h 28"/>
              <a:gd name="T23" fmla="*/ 38 w 38"/>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8">
                <a:moveTo>
                  <a:pt x="0" y="14"/>
                </a:moveTo>
                <a:lnTo>
                  <a:pt x="5" y="0"/>
                </a:lnTo>
                <a:lnTo>
                  <a:pt x="38" y="12"/>
                </a:lnTo>
                <a:lnTo>
                  <a:pt x="34" y="18"/>
                </a:lnTo>
                <a:lnTo>
                  <a:pt x="4" y="28"/>
                </a:lnTo>
                <a:lnTo>
                  <a:pt x="1" y="20"/>
                </a:lnTo>
                <a:lnTo>
                  <a:pt x="0" y="1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44" name="Freeform 432"/>
          <p:cNvSpPr>
            <a:spLocks/>
          </p:cNvSpPr>
          <p:nvPr/>
        </p:nvSpPr>
        <p:spPr bwMode="auto">
          <a:xfrm>
            <a:off x="3735918" y="2484438"/>
            <a:ext cx="69849" cy="19050"/>
          </a:xfrm>
          <a:custGeom>
            <a:avLst/>
            <a:gdLst>
              <a:gd name="T0" fmla="*/ 11 w 39"/>
              <a:gd name="T1" fmla="*/ 21 h 23"/>
              <a:gd name="T2" fmla="*/ 0 w 39"/>
              <a:gd name="T3" fmla="*/ 15 h 23"/>
              <a:gd name="T4" fmla="*/ 31 w 39"/>
              <a:gd name="T5" fmla="*/ 0 h 23"/>
              <a:gd name="T6" fmla="*/ 39 w 39"/>
              <a:gd name="T7" fmla="*/ 14 h 23"/>
              <a:gd name="T8" fmla="*/ 35 w 39"/>
              <a:gd name="T9" fmla="*/ 23 h 23"/>
              <a:gd name="T10" fmla="*/ 11 w 39"/>
              <a:gd name="T11" fmla="*/ 21 h 23"/>
              <a:gd name="T12" fmla="*/ 0 60000 65536"/>
              <a:gd name="T13" fmla="*/ 0 60000 65536"/>
              <a:gd name="T14" fmla="*/ 0 60000 65536"/>
              <a:gd name="T15" fmla="*/ 0 60000 65536"/>
              <a:gd name="T16" fmla="*/ 0 60000 65536"/>
              <a:gd name="T17" fmla="*/ 0 60000 65536"/>
              <a:gd name="T18" fmla="*/ 0 w 39"/>
              <a:gd name="T19" fmla="*/ 0 h 23"/>
              <a:gd name="T20" fmla="*/ 39 w 3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9" h="23">
                <a:moveTo>
                  <a:pt x="11" y="21"/>
                </a:moveTo>
                <a:lnTo>
                  <a:pt x="0" y="15"/>
                </a:lnTo>
                <a:lnTo>
                  <a:pt x="31" y="0"/>
                </a:lnTo>
                <a:lnTo>
                  <a:pt x="39" y="14"/>
                </a:lnTo>
                <a:lnTo>
                  <a:pt x="35" y="23"/>
                </a:lnTo>
                <a:lnTo>
                  <a:pt x="11" y="2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45" name="Freeform 433"/>
          <p:cNvSpPr>
            <a:spLocks/>
          </p:cNvSpPr>
          <p:nvPr/>
        </p:nvSpPr>
        <p:spPr bwMode="auto">
          <a:xfrm>
            <a:off x="3456518" y="2525714"/>
            <a:ext cx="61383" cy="20637"/>
          </a:xfrm>
          <a:custGeom>
            <a:avLst/>
            <a:gdLst>
              <a:gd name="T0" fmla="*/ 9 w 33"/>
              <a:gd name="T1" fmla="*/ 25 h 25"/>
              <a:gd name="T2" fmla="*/ 0 w 33"/>
              <a:gd name="T3" fmla="*/ 8 h 25"/>
              <a:gd name="T4" fmla="*/ 28 w 33"/>
              <a:gd name="T5" fmla="*/ 0 h 25"/>
              <a:gd name="T6" fmla="*/ 33 w 33"/>
              <a:gd name="T7" fmla="*/ 6 h 25"/>
              <a:gd name="T8" fmla="*/ 9 w 33"/>
              <a:gd name="T9" fmla="*/ 25 h 25"/>
              <a:gd name="T10" fmla="*/ 0 60000 65536"/>
              <a:gd name="T11" fmla="*/ 0 60000 65536"/>
              <a:gd name="T12" fmla="*/ 0 60000 65536"/>
              <a:gd name="T13" fmla="*/ 0 60000 65536"/>
              <a:gd name="T14" fmla="*/ 0 60000 65536"/>
              <a:gd name="T15" fmla="*/ 0 w 33"/>
              <a:gd name="T16" fmla="*/ 0 h 25"/>
              <a:gd name="T17" fmla="*/ 33 w 33"/>
              <a:gd name="T18" fmla="*/ 25 h 25"/>
            </a:gdLst>
            <a:ahLst/>
            <a:cxnLst>
              <a:cxn ang="T10">
                <a:pos x="T0" y="T1"/>
              </a:cxn>
              <a:cxn ang="T11">
                <a:pos x="T2" y="T3"/>
              </a:cxn>
              <a:cxn ang="T12">
                <a:pos x="T4" y="T5"/>
              </a:cxn>
              <a:cxn ang="T13">
                <a:pos x="T6" y="T7"/>
              </a:cxn>
              <a:cxn ang="T14">
                <a:pos x="T8" y="T9"/>
              </a:cxn>
            </a:cxnLst>
            <a:rect l="T15" t="T16" r="T17" b="T18"/>
            <a:pathLst>
              <a:path w="33" h="25">
                <a:moveTo>
                  <a:pt x="9" y="25"/>
                </a:moveTo>
                <a:lnTo>
                  <a:pt x="0" y="8"/>
                </a:lnTo>
                <a:lnTo>
                  <a:pt x="28" y="0"/>
                </a:lnTo>
                <a:lnTo>
                  <a:pt x="33" y="6"/>
                </a:lnTo>
                <a:lnTo>
                  <a:pt x="9" y="25"/>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46" name="Freeform 434"/>
          <p:cNvSpPr>
            <a:spLocks/>
          </p:cNvSpPr>
          <p:nvPr/>
        </p:nvSpPr>
        <p:spPr bwMode="auto">
          <a:xfrm>
            <a:off x="4347634" y="2336801"/>
            <a:ext cx="1291167" cy="519113"/>
          </a:xfrm>
          <a:custGeom>
            <a:avLst/>
            <a:gdLst>
              <a:gd name="T0" fmla="*/ 121 w 708"/>
              <a:gd name="T1" fmla="*/ 535 h 674"/>
              <a:gd name="T2" fmla="*/ 144 w 708"/>
              <a:gd name="T3" fmla="*/ 523 h 674"/>
              <a:gd name="T4" fmla="*/ 126 w 708"/>
              <a:gd name="T5" fmla="*/ 557 h 674"/>
              <a:gd name="T6" fmla="*/ 135 w 708"/>
              <a:gd name="T7" fmla="*/ 580 h 674"/>
              <a:gd name="T8" fmla="*/ 143 w 708"/>
              <a:gd name="T9" fmla="*/ 614 h 674"/>
              <a:gd name="T10" fmla="*/ 149 w 708"/>
              <a:gd name="T11" fmla="*/ 629 h 674"/>
              <a:gd name="T12" fmla="*/ 161 w 708"/>
              <a:gd name="T13" fmla="*/ 647 h 674"/>
              <a:gd name="T14" fmla="*/ 185 w 708"/>
              <a:gd name="T15" fmla="*/ 657 h 674"/>
              <a:gd name="T16" fmla="*/ 194 w 708"/>
              <a:gd name="T17" fmla="*/ 674 h 674"/>
              <a:gd name="T18" fmla="*/ 225 w 708"/>
              <a:gd name="T19" fmla="*/ 655 h 674"/>
              <a:gd name="T20" fmla="*/ 229 w 708"/>
              <a:gd name="T21" fmla="*/ 637 h 674"/>
              <a:gd name="T22" fmla="*/ 242 w 708"/>
              <a:gd name="T23" fmla="*/ 608 h 674"/>
              <a:gd name="T24" fmla="*/ 253 w 708"/>
              <a:gd name="T25" fmla="*/ 568 h 674"/>
              <a:gd name="T26" fmla="*/ 266 w 708"/>
              <a:gd name="T27" fmla="*/ 553 h 674"/>
              <a:gd name="T28" fmla="*/ 293 w 708"/>
              <a:gd name="T29" fmla="*/ 498 h 674"/>
              <a:gd name="T30" fmla="*/ 328 w 708"/>
              <a:gd name="T31" fmla="*/ 482 h 674"/>
              <a:gd name="T32" fmla="*/ 391 w 708"/>
              <a:gd name="T33" fmla="*/ 439 h 674"/>
              <a:gd name="T34" fmla="*/ 449 w 708"/>
              <a:gd name="T35" fmla="*/ 412 h 674"/>
              <a:gd name="T36" fmla="*/ 549 w 708"/>
              <a:gd name="T37" fmla="*/ 353 h 674"/>
              <a:gd name="T38" fmla="*/ 482 w 708"/>
              <a:gd name="T39" fmla="*/ 327 h 674"/>
              <a:gd name="T40" fmla="*/ 483 w 708"/>
              <a:gd name="T41" fmla="*/ 296 h 674"/>
              <a:gd name="T42" fmla="*/ 560 w 708"/>
              <a:gd name="T43" fmla="*/ 339 h 674"/>
              <a:gd name="T44" fmla="*/ 552 w 708"/>
              <a:gd name="T45" fmla="*/ 300 h 674"/>
              <a:gd name="T46" fmla="*/ 502 w 708"/>
              <a:gd name="T47" fmla="*/ 274 h 674"/>
              <a:gd name="T48" fmla="*/ 524 w 708"/>
              <a:gd name="T49" fmla="*/ 257 h 674"/>
              <a:gd name="T50" fmla="*/ 568 w 708"/>
              <a:gd name="T51" fmla="*/ 259 h 674"/>
              <a:gd name="T52" fmla="*/ 605 w 708"/>
              <a:gd name="T53" fmla="*/ 229 h 674"/>
              <a:gd name="T54" fmla="*/ 574 w 708"/>
              <a:gd name="T55" fmla="*/ 192 h 674"/>
              <a:gd name="T56" fmla="*/ 580 w 708"/>
              <a:gd name="T57" fmla="*/ 170 h 674"/>
              <a:gd name="T58" fmla="*/ 619 w 708"/>
              <a:gd name="T59" fmla="*/ 139 h 674"/>
              <a:gd name="T60" fmla="*/ 614 w 708"/>
              <a:gd name="T61" fmla="*/ 96 h 674"/>
              <a:gd name="T62" fmla="*/ 659 w 708"/>
              <a:gd name="T63" fmla="*/ 64 h 674"/>
              <a:gd name="T64" fmla="*/ 619 w 708"/>
              <a:gd name="T65" fmla="*/ 45 h 674"/>
              <a:gd name="T66" fmla="*/ 546 w 708"/>
              <a:gd name="T67" fmla="*/ 45 h 674"/>
              <a:gd name="T68" fmla="*/ 572 w 708"/>
              <a:gd name="T69" fmla="*/ 13 h 674"/>
              <a:gd name="T70" fmla="*/ 435 w 708"/>
              <a:gd name="T71" fmla="*/ 6 h 674"/>
              <a:gd name="T72" fmla="*/ 389 w 708"/>
              <a:gd name="T73" fmla="*/ 13 h 674"/>
              <a:gd name="T74" fmla="*/ 357 w 708"/>
              <a:gd name="T75" fmla="*/ 35 h 674"/>
              <a:gd name="T76" fmla="*/ 256 w 708"/>
              <a:gd name="T77" fmla="*/ 25 h 674"/>
              <a:gd name="T78" fmla="*/ 146 w 708"/>
              <a:gd name="T79" fmla="*/ 49 h 674"/>
              <a:gd name="T80" fmla="*/ 96 w 708"/>
              <a:gd name="T81" fmla="*/ 94 h 674"/>
              <a:gd name="T82" fmla="*/ 21 w 708"/>
              <a:gd name="T83" fmla="*/ 141 h 674"/>
              <a:gd name="T84" fmla="*/ 0 w 708"/>
              <a:gd name="T85" fmla="*/ 157 h 674"/>
              <a:gd name="T86" fmla="*/ 55 w 708"/>
              <a:gd name="T87" fmla="*/ 178 h 674"/>
              <a:gd name="T88" fmla="*/ 146 w 708"/>
              <a:gd name="T89" fmla="*/ 227 h 674"/>
              <a:gd name="T90" fmla="*/ 152 w 708"/>
              <a:gd name="T91" fmla="*/ 282 h 674"/>
              <a:gd name="T92" fmla="*/ 162 w 708"/>
              <a:gd name="T93" fmla="*/ 288 h 674"/>
              <a:gd name="T94" fmla="*/ 173 w 708"/>
              <a:gd name="T95" fmla="*/ 319 h 674"/>
              <a:gd name="T96" fmla="*/ 184 w 708"/>
              <a:gd name="T97" fmla="*/ 339 h 674"/>
              <a:gd name="T98" fmla="*/ 176 w 708"/>
              <a:gd name="T99" fmla="*/ 376 h 674"/>
              <a:gd name="T100" fmla="*/ 140 w 708"/>
              <a:gd name="T101" fmla="*/ 408 h 674"/>
              <a:gd name="T102" fmla="*/ 137 w 708"/>
              <a:gd name="T103" fmla="*/ 412 h 674"/>
              <a:gd name="T104" fmla="*/ 163 w 708"/>
              <a:gd name="T105" fmla="*/ 421 h 674"/>
              <a:gd name="T106" fmla="*/ 120 w 708"/>
              <a:gd name="T107" fmla="*/ 439 h 674"/>
              <a:gd name="T108" fmla="*/ 129 w 708"/>
              <a:gd name="T109" fmla="*/ 455 h 674"/>
              <a:gd name="T110" fmla="*/ 165 w 708"/>
              <a:gd name="T111" fmla="*/ 449 h 674"/>
              <a:gd name="T112" fmla="*/ 121 w 708"/>
              <a:gd name="T113" fmla="*/ 492 h 6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08"/>
              <a:gd name="T172" fmla="*/ 0 h 674"/>
              <a:gd name="T173" fmla="*/ 708 w 708"/>
              <a:gd name="T174" fmla="*/ 674 h 6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08" h="674">
                <a:moveTo>
                  <a:pt x="150" y="490"/>
                </a:moveTo>
                <a:lnTo>
                  <a:pt x="131" y="498"/>
                </a:lnTo>
                <a:lnTo>
                  <a:pt x="124" y="506"/>
                </a:lnTo>
                <a:lnTo>
                  <a:pt x="123" y="515"/>
                </a:lnTo>
                <a:lnTo>
                  <a:pt x="135" y="514"/>
                </a:lnTo>
                <a:lnTo>
                  <a:pt x="129" y="517"/>
                </a:lnTo>
                <a:lnTo>
                  <a:pt x="121" y="535"/>
                </a:lnTo>
                <a:lnTo>
                  <a:pt x="131" y="527"/>
                </a:lnTo>
                <a:lnTo>
                  <a:pt x="140" y="523"/>
                </a:lnTo>
                <a:lnTo>
                  <a:pt x="142" y="506"/>
                </a:lnTo>
                <a:lnTo>
                  <a:pt x="144" y="514"/>
                </a:lnTo>
                <a:lnTo>
                  <a:pt x="151" y="517"/>
                </a:lnTo>
                <a:lnTo>
                  <a:pt x="153" y="529"/>
                </a:lnTo>
                <a:lnTo>
                  <a:pt x="144" y="523"/>
                </a:lnTo>
                <a:lnTo>
                  <a:pt x="145" y="531"/>
                </a:lnTo>
                <a:lnTo>
                  <a:pt x="129" y="537"/>
                </a:lnTo>
                <a:lnTo>
                  <a:pt x="142" y="537"/>
                </a:lnTo>
                <a:lnTo>
                  <a:pt x="146" y="537"/>
                </a:lnTo>
                <a:lnTo>
                  <a:pt x="124" y="545"/>
                </a:lnTo>
                <a:lnTo>
                  <a:pt x="131" y="549"/>
                </a:lnTo>
                <a:lnTo>
                  <a:pt x="126" y="557"/>
                </a:lnTo>
                <a:lnTo>
                  <a:pt x="132" y="557"/>
                </a:lnTo>
                <a:lnTo>
                  <a:pt x="129" y="561"/>
                </a:lnTo>
                <a:lnTo>
                  <a:pt x="128" y="563"/>
                </a:lnTo>
                <a:lnTo>
                  <a:pt x="135" y="565"/>
                </a:lnTo>
                <a:lnTo>
                  <a:pt x="128" y="566"/>
                </a:lnTo>
                <a:lnTo>
                  <a:pt x="137" y="572"/>
                </a:lnTo>
                <a:lnTo>
                  <a:pt x="135" y="580"/>
                </a:lnTo>
                <a:lnTo>
                  <a:pt x="141" y="578"/>
                </a:lnTo>
                <a:lnTo>
                  <a:pt x="137" y="584"/>
                </a:lnTo>
                <a:lnTo>
                  <a:pt x="134" y="590"/>
                </a:lnTo>
                <a:lnTo>
                  <a:pt x="141" y="602"/>
                </a:lnTo>
                <a:lnTo>
                  <a:pt x="140" y="606"/>
                </a:lnTo>
                <a:lnTo>
                  <a:pt x="146" y="608"/>
                </a:lnTo>
                <a:lnTo>
                  <a:pt x="143" y="614"/>
                </a:lnTo>
                <a:lnTo>
                  <a:pt x="148" y="612"/>
                </a:lnTo>
                <a:lnTo>
                  <a:pt x="146" y="617"/>
                </a:lnTo>
                <a:lnTo>
                  <a:pt x="149" y="621"/>
                </a:lnTo>
                <a:lnTo>
                  <a:pt x="143" y="623"/>
                </a:lnTo>
                <a:lnTo>
                  <a:pt x="151" y="625"/>
                </a:lnTo>
                <a:lnTo>
                  <a:pt x="148" y="627"/>
                </a:lnTo>
                <a:lnTo>
                  <a:pt x="149" y="629"/>
                </a:lnTo>
                <a:lnTo>
                  <a:pt x="148" y="635"/>
                </a:lnTo>
                <a:lnTo>
                  <a:pt x="155" y="633"/>
                </a:lnTo>
                <a:lnTo>
                  <a:pt x="155" y="639"/>
                </a:lnTo>
                <a:lnTo>
                  <a:pt x="153" y="643"/>
                </a:lnTo>
                <a:lnTo>
                  <a:pt x="155" y="643"/>
                </a:lnTo>
                <a:lnTo>
                  <a:pt x="154" y="647"/>
                </a:lnTo>
                <a:lnTo>
                  <a:pt x="161" y="647"/>
                </a:lnTo>
                <a:lnTo>
                  <a:pt x="170" y="645"/>
                </a:lnTo>
                <a:lnTo>
                  <a:pt x="186" y="635"/>
                </a:lnTo>
                <a:lnTo>
                  <a:pt x="185" y="641"/>
                </a:lnTo>
                <a:lnTo>
                  <a:pt x="193" y="637"/>
                </a:lnTo>
                <a:lnTo>
                  <a:pt x="183" y="649"/>
                </a:lnTo>
                <a:lnTo>
                  <a:pt x="191" y="647"/>
                </a:lnTo>
                <a:lnTo>
                  <a:pt x="185" y="657"/>
                </a:lnTo>
                <a:lnTo>
                  <a:pt x="193" y="653"/>
                </a:lnTo>
                <a:lnTo>
                  <a:pt x="192" y="657"/>
                </a:lnTo>
                <a:lnTo>
                  <a:pt x="197" y="657"/>
                </a:lnTo>
                <a:lnTo>
                  <a:pt x="192" y="667"/>
                </a:lnTo>
                <a:lnTo>
                  <a:pt x="201" y="661"/>
                </a:lnTo>
                <a:lnTo>
                  <a:pt x="192" y="670"/>
                </a:lnTo>
                <a:lnTo>
                  <a:pt x="194" y="674"/>
                </a:lnTo>
                <a:lnTo>
                  <a:pt x="207" y="665"/>
                </a:lnTo>
                <a:lnTo>
                  <a:pt x="217" y="672"/>
                </a:lnTo>
                <a:lnTo>
                  <a:pt x="218" y="667"/>
                </a:lnTo>
                <a:lnTo>
                  <a:pt x="216" y="663"/>
                </a:lnTo>
                <a:lnTo>
                  <a:pt x="207" y="657"/>
                </a:lnTo>
                <a:lnTo>
                  <a:pt x="221" y="659"/>
                </a:lnTo>
                <a:lnTo>
                  <a:pt x="225" y="655"/>
                </a:lnTo>
                <a:lnTo>
                  <a:pt x="223" y="649"/>
                </a:lnTo>
                <a:lnTo>
                  <a:pt x="224" y="649"/>
                </a:lnTo>
                <a:lnTo>
                  <a:pt x="221" y="647"/>
                </a:lnTo>
                <a:lnTo>
                  <a:pt x="229" y="645"/>
                </a:lnTo>
                <a:lnTo>
                  <a:pt x="221" y="639"/>
                </a:lnTo>
                <a:lnTo>
                  <a:pt x="229" y="639"/>
                </a:lnTo>
                <a:lnTo>
                  <a:pt x="229" y="637"/>
                </a:lnTo>
                <a:lnTo>
                  <a:pt x="229" y="633"/>
                </a:lnTo>
                <a:lnTo>
                  <a:pt x="234" y="631"/>
                </a:lnTo>
                <a:lnTo>
                  <a:pt x="231" y="625"/>
                </a:lnTo>
                <a:lnTo>
                  <a:pt x="238" y="623"/>
                </a:lnTo>
                <a:lnTo>
                  <a:pt x="237" y="619"/>
                </a:lnTo>
                <a:lnTo>
                  <a:pt x="241" y="610"/>
                </a:lnTo>
                <a:lnTo>
                  <a:pt x="242" y="608"/>
                </a:lnTo>
                <a:lnTo>
                  <a:pt x="239" y="596"/>
                </a:lnTo>
                <a:lnTo>
                  <a:pt x="241" y="596"/>
                </a:lnTo>
                <a:lnTo>
                  <a:pt x="236" y="586"/>
                </a:lnTo>
                <a:lnTo>
                  <a:pt x="248" y="580"/>
                </a:lnTo>
                <a:lnTo>
                  <a:pt x="257" y="578"/>
                </a:lnTo>
                <a:lnTo>
                  <a:pt x="255" y="574"/>
                </a:lnTo>
                <a:lnTo>
                  <a:pt x="253" y="568"/>
                </a:lnTo>
                <a:lnTo>
                  <a:pt x="260" y="568"/>
                </a:lnTo>
                <a:lnTo>
                  <a:pt x="261" y="563"/>
                </a:lnTo>
                <a:lnTo>
                  <a:pt x="264" y="565"/>
                </a:lnTo>
                <a:lnTo>
                  <a:pt x="263" y="563"/>
                </a:lnTo>
                <a:lnTo>
                  <a:pt x="267" y="561"/>
                </a:lnTo>
                <a:lnTo>
                  <a:pt x="271" y="557"/>
                </a:lnTo>
                <a:lnTo>
                  <a:pt x="266" y="553"/>
                </a:lnTo>
                <a:lnTo>
                  <a:pt x="278" y="551"/>
                </a:lnTo>
                <a:lnTo>
                  <a:pt x="274" y="539"/>
                </a:lnTo>
                <a:lnTo>
                  <a:pt x="267" y="535"/>
                </a:lnTo>
                <a:lnTo>
                  <a:pt x="280" y="529"/>
                </a:lnTo>
                <a:lnTo>
                  <a:pt x="280" y="510"/>
                </a:lnTo>
                <a:lnTo>
                  <a:pt x="293" y="506"/>
                </a:lnTo>
                <a:lnTo>
                  <a:pt x="293" y="498"/>
                </a:lnTo>
                <a:lnTo>
                  <a:pt x="302" y="496"/>
                </a:lnTo>
                <a:lnTo>
                  <a:pt x="307" y="492"/>
                </a:lnTo>
                <a:lnTo>
                  <a:pt x="322" y="488"/>
                </a:lnTo>
                <a:lnTo>
                  <a:pt x="321" y="484"/>
                </a:lnTo>
                <a:lnTo>
                  <a:pt x="330" y="472"/>
                </a:lnTo>
                <a:lnTo>
                  <a:pt x="336" y="472"/>
                </a:lnTo>
                <a:lnTo>
                  <a:pt x="328" y="482"/>
                </a:lnTo>
                <a:lnTo>
                  <a:pt x="336" y="484"/>
                </a:lnTo>
                <a:lnTo>
                  <a:pt x="357" y="476"/>
                </a:lnTo>
                <a:lnTo>
                  <a:pt x="357" y="468"/>
                </a:lnTo>
                <a:lnTo>
                  <a:pt x="364" y="470"/>
                </a:lnTo>
                <a:lnTo>
                  <a:pt x="376" y="464"/>
                </a:lnTo>
                <a:lnTo>
                  <a:pt x="379" y="461"/>
                </a:lnTo>
                <a:lnTo>
                  <a:pt x="391" y="439"/>
                </a:lnTo>
                <a:lnTo>
                  <a:pt x="411" y="423"/>
                </a:lnTo>
                <a:lnTo>
                  <a:pt x="412" y="412"/>
                </a:lnTo>
                <a:lnTo>
                  <a:pt x="414" y="404"/>
                </a:lnTo>
                <a:lnTo>
                  <a:pt x="429" y="417"/>
                </a:lnTo>
                <a:lnTo>
                  <a:pt x="436" y="413"/>
                </a:lnTo>
                <a:lnTo>
                  <a:pt x="443" y="412"/>
                </a:lnTo>
                <a:lnTo>
                  <a:pt x="449" y="412"/>
                </a:lnTo>
                <a:lnTo>
                  <a:pt x="477" y="400"/>
                </a:lnTo>
                <a:lnTo>
                  <a:pt x="506" y="388"/>
                </a:lnTo>
                <a:lnTo>
                  <a:pt x="516" y="380"/>
                </a:lnTo>
                <a:lnTo>
                  <a:pt x="526" y="370"/>
                </a:lnTo>
                <a:lnTo>
                  <a:pt x="532" y="364"/>
                </a:lnTo>
                <a:lnTo>
                  <a:pt x="540" y="359"/>
                </a:lnTo>
                <a:lnTo>
                  <a:pt x="549" y="353"/>
                </a:lnTo>
                <a:lnTo>
                  <a:pt x="509" y="347"/>
                </a:lnTo>
                <a:lnTo>
                  <a:pt x="477" y="357"/>
                </a:lnTo>
                <a:lnTo>
                  <a:pt x="475" y="353"/>
                </a:lnTo>
                <a:lnTo>
                  <a:pt x="498" y="343"/>
                </a:lnTo>
                <a:lnTo>
                  <a:pt x="465" y="343"/>
                </a:lnTo>
                <a:lnTo>
                  <a:pt x="482" y="331"/>
                </a:lnTo>
                <a:lnTo>
                  <a:pt x="482" y="327"/>
                </a:lnTo>
                <a:lnTo>
                  <a:pt x="484" y="325"/>
                </a:lnTo>
                <a:lnTo>
                  <a:pt x="514" y="321"/>
                </a:lnTo>
                <a:lnTo>
                  <a:pt x="513" y="313"/>
                </a:lnTo>
                <a:lnTo>
                  <a:pt x="510" y="311"/>
                </a:lnTo>
                <a:lnTo>
                  <a:pt x="485" y="310"/>
                </a:lnTo>
                <a:lnTo>
                  <a:pt x="494" y="306"/>
                </a:lnTo>
                <a:lnTo>
                  <a:pt x="483" y="296"/>
                </a:lnTo>
                <a:lnTo>
                  <a:pt x="507" y="310"/>
                </a:lnTo>
                <a:lnTo>
                  <a:pt x="529" y="325"/>
                </a:lnTo>
                <a:lnTo>
                  <a:pt x="539" y="343"/>
                </a:lnTo>
                <a:lnTo>
                  <a:pt x="550" y="339"/>
                </a:lnTo>
                <a:lnTo>
                  <a:pt x="552" y="331"/>
                </a:lnTo>
                <a:lnTo>
                  <a:pt x="553" y="343"/>
                </a:lnTo>
                <a:lnTo>
                  <a:pt x="560" y="339"/>
                </a:lnTo>
                <a:lnTo>
                  <a:pt x="560" y="327"/>
                </a:lnTo>
                <a:lnTo>
                  <a:pt x="561" y="313"/>
                </a:lnTo>
                <a:lnTo>
                  <a:pt x="553" y="315"/>
                </a:lnTo>
                <a:lnTo>
                  <a:pt x="557" y="308"/>
                </a:lnTo>
                <a:lnTo>
                  <a:pt x="552" y="308"/>
                </a:lnTo>
                <a:lnTo>
                  <a:pt x="549" y="306"/>
                </a:lnTo>
                <a:lnTo>
                  <a:pt x="552" y="300"/>
                </a:lnTo>
                <a:lnTo>
                  <a:pt x="522" y="288"/>
                </a:lnTo>
                <a:lnTo>
                  <a:pt x="519" y="290"/>
                </a:lnTo>
                <a:lnTo>
                  <a:pt x="519" y="284"/>
                </a:lnTo>
                <a:lnTo>
                  <a:pt x="530" y="278"/>
                </a:lnTo>
                <a:lnTo>
                  <a:pt x="513" y="276"/>
                </a:lnTo>
                <a:lnTo>
                  <a:pt x="505" y="276"/>
                </a:lnTo>
                <a:lnTo>
                  <a:pt x="502" y="274"/>
                </a:lnTo>
                <a:lnTo>
                  <a:pt x="528" y="266"/>
                </a:lnTo>
                <a:lnTo>
                  <a:pt x="499" y="264"/>
                </a:lnTo>
                <a:lnTo>
                  <a:pt x="498" y="268"/>
                </a:lnTo>
                <a:lnTo>
                  <a:pt x="499" y="264"/>
                </a:lnTo>
                <a:lnTo>
                  <a:pt x="507" y="259"/>
                </a:lnTo>
                <a:lnTo>
                  <a:pt x="504" y="255"/>
                </a:lnTo>
                <a:lnTo>
                  <a:pt x="524" y="257"/>
                </a:lnTo>
                <a:lnTo>
                  <a:pt x="529" y="251"/>
                </a:lnTo>
                <a:lnTo>
                  <a:pt x="527" y="245"/>
                </a:lnTo>
                <a:lnTo>
                  <a:pt x="538" y="249"/>
                </a:lnTo>
                <a:lnTo>
                  <a:pt x="550" y="247"/>
                </a:lnTo>
                <a:lnTo>
                  <a:pt x="559" y="253"/>
                </a:lnTo>
                <a:lnTo>
                  <a:pt x="543" y="251"/>
                </a:lnTo>
                <a:lnTo>
                  <a:pt x="568" y="259"/>
                </a:lnTo>
                <a:lnTo>
                  <a:pt x="586" y="249"/>
                </a:lnTo>
                <a:lnTo>
                  <a:pt x="589" y="241"/>
                </a:lnTo>
                <a:lnTo>
                  <a:pt x="571" y="241"/>
                </a:lnTo>
                <a:lnTo>
                  <a:pt x="570" y="245"/>
                </a:lnTo>
                <a:lnTo>
                  <a:pt x="565" y="233"/>
                </a:lnTo>
                <a:lnTo>
                  <a:pt x="572" y="223"/>
                </a:lnTo>
                <a:lnTo>
                  <a:pt x="605" y="229"/>
                </a:lnTo>
                <a:lnTo>
                  <a:pt x="603" y="219"/>
                </a:lnTo>
                <a:lnTo>
                  <a:pt x="589" y="217"/>
                </a:lnTo>
                <a:lnTo>
                  <a:pt x="586" y="208"/>
                </a:lnTo>
                <a:lnTo>
                  <a:pt x="574" y="208"/>
                </a:lnTo>
                <a:lnTo>
                  <a:pt x="588" y="204"/>
                </a:lnTo>
                <a:lnTo>
                  <a:pt x="573" y="198"/>
                </a:lnTo>
                <a:lnTo>
                  <a:pt x="574" y="192"/>
                </a:lnTo>
                <a:lnTo>
                  <a:pt x="604" y="204"/>
                </a:lnTo>
                <a:lnTo>
                  <a:pt x="603" y="184"/>
                </a:lnTo>
                <a:lnTo>
                  <a:pt x="581" y="184"/>
                </a:lnTo>
                <a:lnTo>
                  <a:pt x="605" y="178"/>
                </a:lnTo>
                <a:lnTo>
                  <a:pt x="591" y="176"/>
                </a:lnTo>
                <a:lnTo>
                  <a:pt x="584" y="172"/>
                </a:lnTo>
                <a:lnTo>
                  <a:pt x="580" y="170"/>
                </a:lnTo>
                <a:lnTo>
                  <a:pt x="572" y="162"/>
                </a:lnTo>
                <a:lnTo>
                  <a:pt x="592" y="158"/>
                </a:lnTo>
                <a:lnTo>
                  <a:pt x="625" y="158"/>
                </a:lnTo>
                <a:lnTo>
                  <a:pt x="625" y="147"/>
                </a:lnTo>
                <a:lnTo>
                  <a:pt x="605" y="145"/>
                </a:lnTo>
                <a:lnTo>
                  <a:pt x="596" y="137"/>
                </a:lnTo>
                <a:lnTo>
                  <a:pt x="619" y="139"/>
                </a:lnTo>
                <a:lnTo>
                  <a:pt x="595" y="131"/>
                </a:lnTo>
                <a:lnTo>
                  <a:pt x="590" y="139"/>
                </a:lnTo>
                <a:lnTo>
                  <a:pt x="585" y="133"/>
                </a:lnTo>
                <a:lnTo>
                  <a:pt x="595" y="111"/>
                </a:lnTo>
                <a:lnTo>
                  <a:pt x="613" y="104"/>
                </a:lnTo>
                <a:lnTo>
                  <a:pt x="621" y="96"/>
                </a:lnTo>
                <a:lnTo>
                  <a:pt x="614" y="96"/>
                </a:lnTo>
                <a:lnTo>
                  <a:pt x="624" y="82"/>
                </a:lnTo>
                <a:lnTo>
                  <a:pt x="638" y="80"/>
                </a:lnTo>
                <a:lnTo>
                  <a:pt x="639" y="72"/>
                </a:lnTo>
                <a:lnTo>
                  <a:pt x="613" y="80"/>
                </a:lnTo>
                <a:lnTo>
                  <a:pt x="610" y="74"/>
                </a:lnTo>
                <a:lnTo>
                  <a:pt x="634" y="70"/>
                </a:lnTo>
                <a:lnTo>
                  <a:pt x="659" y="64"/>
                </a:lnTo>
                <a:lnTo>
                  <a:pt x="612" y="62"/>
                </a:lnTo>
                <a:lnTo>
                  <a:pt x="678" y="55"/>
                </a:lnTo>
                <a:lnTo>
                  <a:pt x="676" y="51"/>
                </a:lnTo>
                <a:lnTo>
                  <a:pt x="708" y="41"/>
                </a:lnTo>
                <a:lnTo>
                  <a:pt x="666" y="35"/>
                </a:lnTo>
                <a:lnTo>
                  <a:pt x="645" y="41"/>
                </a:lnTo>
                <a:lnTo>
                  <a:pt x="619" y="45"/>
                </a:lnTo>
                <a:lnTo>
                  <a:pt x="618" y="41"/>
                </a:lnTo>
                <a:lnTo>
                  <a:pt x="574" y="62"/>
                </a:lnTo>
                <a:lnTo>
                  <a:pt x="591" y="47"/>
                </a:lnTo>
                <a:lnTo>
                  <a:pt x="601" y="33"/>
                </a:lnTo>
                <a:lnTo>
                  <a:pt x="584" y="31"/>
                </a:lnTo>
                <a:lnTo>
                  <a:pt x="578" y="37"/>
                </a:lnTo>
                <a:lnTo>
                  <a:pt x="546" y="45"/>
                </a:lnTo>
                <a:lnTo>
                  <a:pt x="562" y="39"/>
                </a:lnTo>
                <a:lnTo>
                  <a:pt x="565" y="33"/>
                </a:lnTo>
                <a:lnTo>
                  <a:pt x="487" y="37"/>
                </a:lnTo>
                <a:lnTo>
                  <a:pt x="510" y="29"/>
                </a:lnTo>
                <a:lnTo>
                  <a:pt x="557" y="29"/>
                </a:lnTo>
                <a:lnTo>
                  <a:pt x="610" y="21"/>
                </a:lnTo>
                <a:lnTo>
                  <a:pt x="572" y="13"/>
                </a:lnTo>
                <a:lnTo>
                  <a:pt x="573" y="9"/>
                </a:lnTo>
                <a:lnTo>
                  <a:pt x="466" y="13"/>
                </a:lnTo>
                <a:lnTo>
                  <a:pt x="482" y="11"/>
                </a:lnTo>
                <a:lnTo>
                  <a:pt x="563" y="6"/>
                </a:lnTo>
                <a:lnTo>
                  <a:pt x="530" y="0"/>
                </a:lnTo>
                <a:lnTo>
                  <a:pt x="429" y="2"/>
                </a:lnTo>
                <a:lnTo>
                  <a:pt x="435" y="6"/>
                </a:lnTo>
                <a:lnTo>
                  <a:pt x="428" y="9"/>
                </a:lnTo>
                <a:lnTo>
                  <a:pt x="424" y="13"/>
                </a:lnTo>
                <a:lnTo>
                  <a:pt x="399" y="9"/>
                </a:lnTo>
                <a:lnTo>
                  <a:pt x="364" y="7"/>
                </a:lnTo>
                <a:lnTo>
                  <a:pt x="369" y="13"/>
                </a:lnTo>
                <a:lnTo>
                  <a:pt x="344" y="9"/>
                </a:lnTo>
                <a:lnTo>
                  <a:pt x="389" y="13"/>
                </a:lnTo>
                <a:lnTo>
                  <a:pt x="412" y="21"/>
                </a:lnTo>
                <a:lnTo>
                  <a:pt x="390" y="17"/>
                </a:lnTo>
                <a:lnTo>
                  <a:pt x="358" y="15"/>
                </a:lnTo>
                <a:lnTo>
                  <a:pt x="373" y="25"/>
                </a:lnTo>
                <a:lnTo>
                  <a:pt x="360" y="25"/>
                </a:lnTo>
                <a:lnTo>
                  <a:pt x="358" y="31"/>
                </a:lnTo>
                <a:lnTo>
                  <a:pt x="357" y="35"/>
                </a:lnTo>
                <a:lnTo>
                  <a:pt x="298" y="21"/>
                </a:lnTo>
                <a:lnTo>
                  <a:pt x="294" y="35"/>
                </a:lnTo>
                <a:lnTo>
                  <a:pt x="294" y="39"/>
                </a:lnTo>
                <a:lnTo>
                  <a:pt x="268" y="31"/>
                </a:lnTo>
                <a:lnTo>
                  <a:pt x="256" y="43"/>
                </a:lnTo>
                <a:lnTo>
                  <a:pt x="251" y="43"/>
                </a:lnTo>
                <a:lnTo>
                  <a:pt x="256" y="25"/>
                </a:lnTo>
                <a:lnTo>
                  <a:pt x="196" y="31"/>
                </a:lnTo>
                <a:lnTo>
                  <a:pt x="215" y="45"/>
                </a:lnTo>
                <a:lnTo>
                  <a:pt x="199" y="39"/>
                </a:lnTo>
                <a:lnTo>
                  <a:pt x="173" y="37"/>
                </a:lnTo>
                <a:lnTo>
                  <a:pt x="172" y="43"/>
                </a:lnTo>
                <a:lnTo>
                  <a:pt x="169" y="49"/>
                </a:lnTo>
                <a:lnTo>
                  <a:pt x="146" y="49"/>
                </a:lnTo>
                <a:lnTo>
                  <a:pt x="143" y="57"/>
                </a:lnTo>
                <a:lnTo>
                  <a:pt x="141" y="51"/>
                </a:lnTo>
                <a:lnTo>
                  <a:pt x="86" y="70"/>
                </a:lnTo>
                <a:lnTo>
                  <a:pt x="120" y="72"/>
                </a:lnTo>
                <a:lnTo>
                  <a:pt x="110" y="74"/>
                </a:lnTo>
                <a:lnTo>
                  <a:pt x="109" y="84"/>
                </a:lnTo>
                <a:lnTo>
                  <a:pt x="96" y="94"/>
                </a:lnTo>
                <a:lnTo>
                  <a:pt x="52" y="104"/>
                </a:lnTo>
                <a:lnTo>
                  <a:pt x="5" y="117"/>
                </a:lnTo>
                <a:lnTo>
                  <a:pt x="2" y="121"/>
                </a:lnTo>
                <a:lnTo>
                  <a:pt x="2" y="129"/>
                </a:lnTo>
                <a:lnTo>
                  <a:pt x="27" y="133"/>
                </a:lnTo>
                <a:lnTo>
                  <a:pt x="23" y="137"/>
                </a:lnTo>
                <a:lnTo>
                  <a:pt x="21" y="141"/>
                </a:lnTo>
                <a:lnTo>
                  <a:pt x="38" y="143"/>
                </a:lnTo>
                <a:lnTo>
                  <a:pt x="64" y="137"/>
                </a:lnTo>
                <a:lnTo>
                  <a:pt x="60" y="147"/>
                </a:lnTo>
                <a:lnTo>
                  <a:pt x="30" y="149"/>
                </a:lnTo>
                <a:lnTo>
                  <a:pt x="54" y="153"/>
                </a:lnTo>
                <a:lnTo>
                  <a:pt x="44" y="151"/>
                </a:lnTo>
                <a:lnTo>
                  <a:pt x="0" y="157"/>
                </a:lnTo>
                <a:lnTo>
                  <a:pt x="15" y="158"/>
                </a:lnTo>
                <a:lnTo>
                  <a:pt x="29" y="164"/>
                </a:lnTo>
                <a:lnTo>
                  <a:pt x="13" y="170"/>
                </a:lnTo>
                <a:lnTo>
                  <a:pt x="44" y="184"/>
                </a:lnTo>
                <a:lnTo>
                  <a:pt x="40" y="180"/>
                </a:lnTo>
                <a:lnTo>
                  <a:pt x="47" y="178"/>
                </a:lnTo>
                <a:lnTo>
                  <a:pt x="55" y="178"/>
                </a:lnTo>
                <a:lnTo>
                  <a:pt x="76" y="174"/>
                </a:lnTo>
                <a:lnTo>
                  <a:pt x="85" y="174"/>
                </a:lnTo>
                <a:lnTo>
                  <a:pt x="139" y="190"/>
                </a:lnTo>
                <a:lnTo>
                  <a:pt x="134" y="202"/>
                </a:lnTo>
                <a:lnTo>
                  <a:pt x="146" y="213"/>
                </a:lnTo>
                <a:lnTo>
                  <a:pt x="150" y="221"/>
                </a:lnTo>
                <a:lnTo>
                  <a:pt x="146" y="227"/>
                </a:lnTo>
                <a:lnTo>
                  <a:pt x="141" y="233"/>
                </a:lnTo>
                <a:lnTo>
                  <a:pt x="150" y="233"/>
                </a:lnTo>
                <a:lnTo>
                  <a:pt x="151" y="245"/>
                </a:lnTo>
                <a:lnTo>
                  <a:pt x="152" y="253"/>
                </a:lnTo>
                <a:lnTo>
                  <a:pt x="150" y="262"/>
                </a:lnTo>
                <a:lnTo>
                  <a:pt x="154" y="266"/>
                </a:lnTo>
                <a:lnTo>
                  <a:pt x="152" y="282"/>
                </a:lnTo>
                <a:lnTo>
                  <a:pt x="145" y="286"/>
                </a:lnTo>
                <a:lnTo>
                  <a:pt x="140" y="296"/>
                </a:lnTo>
                <a:lnTo>
                  <a:pt x="150" y="296"/>
                </a:lnTo>
                <a:lnTo>
                  <a:pt x="132" y="306"/>
                </a:lnTo>
                <a:lnTo>
                  <a:pt x="140" y="315"/>
                </a:lnTo>
                <a:lnTo>
                  <a:pt x="155" y="308"/>
                </a:lnTo>
                <a:lnTo>
                  <a:pt x="162" y="288"/>
                </a:lnTo>
                <a:lnTo>
                  <a:pt x="164" y="302"/>
                </a:lnTo>
                <a:lnTo>
                  <a:pt x="173" y="298"/>
                </a:lnTo>
                <a:lnTo>
                  <a:pt x="170" y="304"/>
                </a:lnTo>
                <a:lnTo>
                  <a:pt x="182" y="308"/>
                </a:lnTo>
                <a:lnTo>
                  <a:pt x="170" y="311"/>
                </a:lnTo>
                <a:lnTo>
                  <a:pt x="182" y="311"/>
                </a:lnTo>
                <a:lnTo>
                  <a:pt x="173" y="319"/>
                </a:lnTo>
                <a:lnTo>
                  <a:pt x="180" y="317"/>
                </a:lnTo>
                <a:lnTo>
                  <a:pt x="175" y="321"/>
                </a:lnTo>
                <a:lnTo>
                  <a:pt x="184" y="327"/>
                </a:lnTo>
                <a:lnTo>
                  <a:pt x="177" y="325"/>
                </a:lnTo>
                <a:lnTo>
                  <a:pt x="186" y="331"/>
                </a:lnTo>
                <a:lnTo>
                  <a:pt x="185" y="333"/>
                </a:lnTo>
                <a:lnTo>
                  <a:pt x="184" y="339"/>
                </a:lnTo>
                <a:lnTo>
                  <a:pt x="186" y="345"/>
                </a:lnTo>
                <a:lnTo>
                  <a:pt x="145" y="331"/>
                </a:lnTo>
                <a:lnTo>
                  <a:pt x="142" y="341"/>
                </a:lnTo>
                <a:lnTo>
                  <a:pt x="186" y="359"/>
                </a:lnTo>
                <a:lnTo>
                  <a:pt x="178" y="366"/>
                </a:lnTo>
                <a:lnTo>
                  <a:pt x="181" y="372"/>
                </a:lnTo>
                <a:lnTo>
                  <a:pt x="176" y="376"/>
                </a:lnTo>
                <a:lnTo>
                  <a:pt x="177" y="380"/>
                </a:lnTo>
                <a:lnTo>
                  <a:pt x="182" y="384"/>
                </a:lnTo>
                <a:lnTo>
                  <a:pt x="182" y="386"/>
                </a:lnTo>
                <a:lnTo>
                  <a:pt x="175" y="384"/>
                </a:lnTo>
                <a:lnTo>
                  <a:pt x="169" y="392"/>
                </a:lnTo>
                <a:lnTo>
                  <a:pt x="174" y="392"/>
                </a:lnTo>
                <a:lnTo>
                  <a:pt x="140" y="408"/>
                </a:lnTo>
                <a:lnTo>
                  <a:pt x="142" y="412"/>
                </a:lnTo>
                <a:lnTo>
                  <a:pt x="163" y="408"/>
                </a:lnTo>
                <a:lnTo>
                  <a:pt x="170" y="404"/>
                </a:lnTo>
                <a:lnTo>
                  <a:pt x="163" y="413"/>
                </a:lnTo>
                <a:lnTo>
                  <a:pt x="170" y="419"/>
                </a:lnTo>
                <a:lnTo>
                  <a:pt x="142" y="413"/>
                </a:lnTo>
                <a:lnTo>
                  <a:pt x="137" y="412"/>
                </a:lnTo>
                <a:lnTo>
                  <a:pt x="148" y="419"/>
                </a:lnTo>
                <a:lnTo>
                  <a:pt x="133" y="417"/>
                </a:lnTo>
                <a:lnTo>
                  <a:pt x="124" y="429"/>
                </a:lnTo>
                <a:lnTo>
                  <a:pt x="150" y="421"/>
                </a:lnTo>
                <a:lnTo>
                  <a:pt x="148" y="423"/>
                </a:lnTo>
                <a:lnTo>
                  <a:pt x="156" y="425"/>
                </a:lnTo>
                <a:lnTo>
                  <a:pt x="163" y="421"/>
                </a:lnTo>
                <a:lnTo>
                  <a:pt x="169" y="423"/>
                </a:lnTo>
                <a:lnTo>
                  <a:pt x="162" y="427"/>
                </a:lnTo>
                <a:lnTo>
                  <a:pt x="171" y="427"/>
                </a:lnTo>
                <a:lnTo>
                  <a:pt x="166" y="429"/>
                </a:lnTo>
                <a:lnTo>
                  <a:pt x="169" y="433"/>
                </a:lnTo>
                <a:lnTo>
                  <a:pt x="143" y="427"/>
                </a:lnTo>
                <a:lnTo>
                  <a:pt x="120" y="439"/>
                </a:lnTo>
                <a:lnTo>
                  <a:pt x="152" y="439"/>
                </a:lnTo>
                <a:lnTo>
                  <a:pt x="160" y="443"/>
                </a:lnTo>
                <a:lnTo>
                  <a:pt x="152" y="441"/>
                </a:lnTo>
                <a:lnTo>
                  <a:pt x="120" y="445"/>
                </a:lnTo>
                <a:lnTo>
                  <a:pt x="123" y="449"/>
                </a:lnTo>
                <a:lnTo>
                  <a:pt x="137" y="451"/>
                </a:lnTo>
                <a:lnTo>
                  <a:pt x="129" y="455"/>
                </a:lnTo>
                <a:lnTo>
                  <a:pt x="127" y="459"/>
                </a:lnTo>
                <a:lnTo>
                  <a:pt x="123" y="459"/>
                </a:lnTo>
                <a:lnTo>
                  <a:pt x="131" y="464"/>
                </a:lnTo>
                <a:lnTo>
                  <a:pt x="119" y="464"/>
                </a:lnTo>
                <a:lnTo>
                  <a:pt x="117" y="474"/>
                </a:lnTo>
                <a:lnTo>
                  <a:pt x="141" y="461"/>
                </a:lnTo>
                <a:lnTo>
                  <a:pt x="165" y="449"/>
                </a:lnTo>
                <a:lnTo>
                  <a:pt x="160" y="455"/>
                </a:lnTo>
                <a:lnTo>
                  <a:pt x="116" y="480"/>
                </a:lnTo>
                <a:lnTo>
                  <a:pt x="122" y="480"/>
                </a:lnTo>
                <a:lnTo>
                  <a:pt x="117" y="484"/>
                </a:lnTo>
                <a:lnTo>
                  <a:pt x="138" y="478"/>
                </a:lnTo>
                <a:lnTo>
                  <a:pt x="119" y="488"/>
                </a:lnTo>
                <a:lnTo>
                  <a:pt x="121" y="492"/>
                </a:lnTo>
                <a:lnTo>
                  <a:pt x="123" y="496"/>
                </a:lnTo>
                <a:lnTo>
                  <a:pt x="132" y="496"/>
                </a:lnTo>
                <a:lnTo>
                  <a:pt x="150" y="49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47" name="Freeform 435"/>
          <p:cNvSpPr>
            <a:spLocks/>
          </p:cNvSpPr>
          <p:nvPr/>
        </p:nvSpPr>
        <p:spPr bwMode="auto">
          <a:xfrm>
            <a:off x="4584701" y="2603500"/>
            <a:ext cx="63500" cy="25400"/>
          </a:xfrm>
          <a:custGeom>
            <a:avLst/>
            <a:gdLst>
              <a:gd name="T0" fmla="*/ 35 w 35"/>
              <a:gd name="T1" fmla="*/ 21 h 31"/>
              <a:gd name="T2" fmla="*/ 9 w 35"/>
              <a:gd name="T3" fmla="*/ 0 h 31"/>
              <a:gd name="T4" fmla="*/ 0 w 35"/>
              <a:gd name="T5" fmla="*/ 10 h 31"/>
              <a:gd name="T6" fmla="*/ 1 w 35"/>
              <a:gd name="T7" fmla="*/ 10 h 31"/>
              <a:gd name="T8" fmla="*/ 0 w 35"/>
              <a:gd name="T9" fmla="*/ 17 h 31"/>
              <a:gd name="T10" fmla="*/ 3 w 35"/>
              <a:gd name="T11" fmla="*/ 23 h 31"/>
              <a:gd name="T12" fmla="*/ 10 w 35"/>
              <a:gd name="T13" fmla="*/ 27 h 31"/>
              <a:gd name="T14" fmla="*/ 5 w 35"/>
              <a:gd name="T15" fmla="*/ 31 h 31"/>
              <a:gd name="T16" fmla="*/ 35 w 35"/>
              <a:gd name="T17" fmla="*/ 2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1"/>
              <a:gd name="T29" fmla="*/ 35 w 35"/>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1">
                <a:moveTo>
                  <a:pt x="35" y="21"/>
                </a:moveTo>
                <a:lnTo>
                  <a:pt x="9" y="0"/>
                </a:lnTo>
                <a:lnTo>
                  <a:pt x="0" y="10"/>
                </a:lnTo>
                <a:lnTo>
                  <a:pt x="1" y="10"/>
                </a:lnTo>
                <a:lnTo>
                  <a:pt x="0" y="17"/>
                </a:lnTo>
                <a:lnTo>
                  <a:pt x="3" y="23"/>
                </a:lnTo>
                <a:lnTo>
                  <a:pt x="10" y="27"/>
                </a:lnTo>
                <a:lnTo>
                  <a:pt x="5" y="31"/>
                </a:lnTo>
                <a:lnTo>
                  <a:pt x="35" y="2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48" name="Freeform 436"/>
          <p:cNvSpPr>
            <a:spLocks/>
          </p:cNvSpPr>
          <p:nvPr/>
        </p:nvSpPr>
        <p:spPr bwMode="auto">
          <a:xfrm>
            <a:off x="5272617" y="2695576"/>
            <a:ext cx="268816" cy="73025"/>
          </a:xfrm>
          <a:custGeom>
            <a:avLst/>
            <a:gdLst>
              <a:gd name="T0" fmla="*/ 111 w 146"/>
              <a:gd name="T1" fmla="*/ 0 h 97"/>
              <a:gd name="T2" fmla="*/ 110 w 146"/>
              <a:gd name="T3" fmla="*/ 6 h 97"/>
              <a:gd name="T4" fmla="*/ 97 w 146"/>
              <a:gd name="T5" fmla="*/ 14 h 97"/>
              <a:gd name="T6" fmla="*/ 87 w 146"/>
              <a:gd name="T7" fmla="*/ 10 h 97"/>
              <a:gd name="T8" fmla="*/ 85 w 146"/>
              <a:gd name="T9" fmla="*/ 24 h 97"/>
              <a:gd name="T10" fmla="*/ 85 w 146"/>
              <a:gd name="T11" fmla="*/ 20 h 97"/>
              <a:gd name="T12" fmla="*/ 73 w 146"/>
              <a:gd name="T13" fmla="*/ 12 h 97"/>
              <a:gd name="T14" fmla="*/ 68 w 146"/>
              <a:gd name="T15" fmla="*/ 20 h 97"/>
              <a:gd name="T16" fmla="*/ 60 w 146"/>
              <a:gd name="T17" fmla="*/ 12 h 97"/>
              <a:gd name="T18" fmla="*/ 52 w 146"/>
              <a:gd name="T19" fmla="*/ 30 h 97"/>
              <a:gd name="T20" fmla="*/ 44 w 146"/>
              <a:gd name="T21" fmla="*/ 36 h 97"/>
              <a:gd name="T22" fmla="*/ 38 w 146"/>
              <a:gd name="T23" fmla="*/ 26 h 97"/>
              <a:gd name="T24" fmla="*/ 43 w 146"/>
              <a:gd name="T25" fmla="*/ 20 h 97"/>
              <a:gd name="T26" fmla="*/ 23 w 146"/>
              <a:gd name="T27" fmla="*/ 0 h 97"/>
              <a:gd name="T28" fmla="*/ 27 w 146"/>
              <a:gd name="T29" fmla="*/ 8 h 97"/>
              <a:gd name="T30" fmla="*/ 29 w 146"/>
              <a:gd name="T31" fmla="*/ 18 h 97"/>
              <a:gd name="T32" fmla="*/ 19 w 146"/>
              <a:gd name="T33" fmla="*/ 10 h 97"/>
              <a:gd name="T34" fmla="*/ 14 w 146"/>
              <a:gd name="T35" fmla="*/ 14 h 97"/>
              <a:gd name="T36" fmla="*/ 13 w 146"/>
              <a:gd name="T37" fmla="*/ 20 h 97"/>
              <a:gd name="T38" fmla="*/ 17 w 146"/>
              <a:gd name="T39" fmla="*/ 22 h 97"/>
              <a:gd name="T40" fmla="*/ 16 w 146"/>
              <a:gd name="T41" fmla="*/ 22 h 97"/>
              <a:gd name="T42" fmla="*/ 5 w 146"/>
              <a:gd name="T43" fmla="*/ 22 h 97"/>
              <a:gd name="T44" fmla="*/ 8 w 146"/>
              <a:gd name="T45" fmla="*/ 28 h 97"/>
              <a:gd name="T46" fmla="*/ 0 w 146"/>
              <a:gd name="T47" fmla="*/ 28 h 97"/>
              <a:gd name="T48" fmla="*/ 31 w 146"/>
              <a:gd name="T49" fmla="*/ 30 h 97"/>
              <a:gd name="T50" fmla="*/ 27 w 146"/>
              <a:gd name="T51" fmla="*/ 38 h 97"/>
              <a:gd name="T52" fmla="*/ 30 w 146"/>
              <a:gd name="T53" fmla="*/ 44 h 97"/>
              <a:gd name="T54" fmla="*/ 3 w 146"/>
              <a:gd name="T55" fmla="*/ 49 h 97"/>
              <a:gd name="T56" fmla="*/ 24 w 146"/>
              <a:gd name="T57" fmla="*/ 57 h 97"/>
              <a:gd name="T58" fmla="*/ 31 w 146"/>
              <a:gd name="T59" fmla="*/ 59 h 97"/>
              <a:gd name="T60" fmla="*/ 28 w 146"/>
              <a:gd name="T61" fmla="*/ 65 h 97"/>
              <a:gd name="T62" fmla="*/ 32 w 146"/>
              <a:gd name="T63" fmla="*/ 67 h 97"/>
              <a:gd name="T64" fmla="*/ 29 w 146"/>
              <a:gd name="T65" fmla="*/ 71 h 97"/>
              <a:gd name="T66" fmla="*/ 17 w 146"/>
              <a:gd name="T67" fmla="*/ 79 h 97"/>
              <a:gd name="T68" fmla="*/ 27 w 146"/>
              <a:gd name="T69" fmla="*/ 85 h 97"/>
              <a:gd name="T70" fmla="*/ 46 w 146"/>
              <a:gd name="T71" fmla="*/ 87 h 97"/>
              <a:gd name="T72" fmla="*/ 77 w 146"/>
              <a:gd name="T73" fmla="*/ 97 h 97"/>
              <a:gd name="T74" fmla="*/ 99 w 146"/>
              <a:gd name="T75" fmla="*/ 83 h 97"/>
              <a:gd name="T76" fmla="*/ 121 w 146"/>
              <a:gd name="T77" fmla="*/ 69 h 97"/>
              <a:gd name="T78" fmla="*/ 135 w 146"/>
              <a:gd name="T79" fmla="*/ 55 h 97"/>
              <a:gd name="T80" fmla="*/ 141 w 146"/>
              <a:gd name="T81" fmla="*/ 48 h 97"/>
              <a:gd name="T82" fmla="*/ 146 w 146"/>
              <a:gd name="T83" fmla="*/ 46 h 97"/>
              <a:gd name="T84" fmla="*/ 140 w 146"/>
              <a:gd name="T85" fmla="*/ 40 h 97"/>
              <a:gd name="T86" fmla="*/ 146 w 146"/>
              <a:gd name="T87" fmla="*/ 38 h 97"/>
              <a:gd name="T88" fmla="*/ 146 w 146"/>
              <a:gd name="T89" fmla="*/ 32 h 97"/>
              <a:gd name="T90" fmla="*/ 134 w 146"/>
              <a:gd name="T91" fmla="*/ 30 h 97"/>
              <a:gd name="T92" fmla="*/ 137 w 146"/>
              <a:gd name="T93" fmla="*/ 26 h 97"/>
              <a:gd name="T94" fmla="*/ 130 w 146"/>
              <a:gd name="T95" fmla="*/ 24 h 97"/>
              <a:gd name="T96" fmla="*/ 129 w 146"/>
              <a:gd name="T97" fmla="*/ 14 h 97"/>
              <a:gd name="T98" fmla="*/ 136 w 146"/>
              <a:gd name="T99" fmla="*/ 2 h 97"/>
              <a:gd name="T100" fmla="*/ 125 w 146"/>
              <a:gd name="T101" fmla="*/ 6 h 97"/>
              <a:gd name="T102" fmla="*/ 111 w 146"/>
              <a:gd name="T103" fmla="*/ 0 h 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6"/>
              <a:gd name="T157" fmla="*/ 0 h 97"/>
              <a:gd name="T158" fmla="*/ 146 w 146"/>
              <a:gd name="T159" fmla="*/ 97 h 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6" h="97">
                <a:moveTo>
                  <a:pt x="111" y="0"/>
                </a:moveTo>
                <a:lnTo>
                  <a:pt x="110" y="6"/>
                </a:lnTo>
                <a:lnTo>
                  <a:pt x="97" y="14"/>
                </a:lnTo>
                <a:lnTo>
                  <a:pt x="87" y="10"/>
                </a:lnTo>
                <a:lnTo>
                  <a:pt x="85" y="24"/>
                </a:lnTo>
                <a:lnTo>
                  <a:pt x="85" y="20"/>
                </a:lnTo>
                <a:lnTo>
                  <a:pt x="73" y="12"/>
                </a:lnTo>
                <a:lnTo>
                  <a:pt x="68" y="20"/>
                </a:lnTo>
                <a:lnTo>
                  <a:pt x="60" y="12"/>
                </a:lnTo>
                <a:lnTo>
                  <a:pt x="52" y="30"/>
                </a:lnTo>
                <a:lnTo>
                  <a:pt x="44" y="36"/>
                </a:lnTo>
                <a:lnTo>
                  <a:pt x="38" y="26"/>
                </a:lnTo>
                <a:lnTo>
                  <a:pt x="43" y="20"/>
                </a:lnTo>
                <a:lnTo>
                  <a:pt x="23" y="0"/>
                </a:lnTo>
                <a:lnTo>
                  <a:pt x="27" y="8"/>
                </a:lnTo>
                <a:lnTo>
                  <a:pt x="29" y="18"/>
                </a:lnTo>
                <a:lnTo>
                  <a:pt x="19" y="10"/>
                </a:lnTo>
                <a:lnTo>
                  <a:pt x="14" y="14"/>
                </a:lnTo>
                <a:lnTo>
                  <a:pt x="13" y="20"/>
                </a:lnTo>
                <a:lnTo>
                  <a:pt x="17" y="22"/>
                </a:lnTo>
                <a:lnTo>
                  <a:pt x="16" y="22"/>
                </a:lnTo>
                <a:lnTo>
                  <a:pt x="5" y="22"/>
                </a:lnTo>
                <a:lnTo>
                  <a:pt x="8" y="28"/>
                </a:lnTo>
                <a:lnTo>
                  <a:pt x="0" y="28"/>
                </a:lnTo>
                <a:lnTo>
                  <a:pt x="31" y="30"/>
                </a:lnTo>
                <a:lnTo>
                  <a:pt x="27" y="38"/>
                </a:lnTo>
                <a:lnTo>
                  <a:pt x="30" y="44"/>
                </a:lnTo>
                <a:lnTo>
                  <a:pt x="3" y="49"/>
                </a:lnTo>
                <a:lnTo>
                  <a:pt x="24" y="57"/>
                </a:lnTo>
                <a:lnTo>
                  <a:pt x="31" y="59"/>
                </a:lnTo>
                <a:lnTo>
                  <a:pt x="28" y="65"/>
                </a:lnTo>
                <a:lnTo>
                  <a:pt x="32" y="67"/>
                </a:lnTo>
                <a:lnTo>
                  <a:pt x="29" y="71"/>
                </a:lnTo>
                <a:lnTo>
                  <a:pt x="17" y="79"/>
                </a:lnTo>
                <a:lnTo>
                  <a:pt x="27" y="85"/>
                </a:lnTo>
                <a:lnTo>
                  <a:pt x="46" y="87"/>
                </a:lnTo>
                <a:lnTo>
                  <a:pt x="77" y="97"/>
                </a:lnTo>
                <a:lnTo>
                  <a:pt x="99" y="83"/>
                </a:lnTo>
                <a:lnTo>
                  <a:pt x="121" y="69"/>
                </a:lnTo>
                <a:lnTo>
                  <a:pt x="135" y="55"/>
                </a:lnTo>
                <a:lnTo>
                  <a:pt x="141" y="48"/>
                </a:lnTo>
                <a:lnTo>
                  <a:pt x="146" y="46"/>
                </a:lnTo>
                <a:lnTo>
                  <a:pt x="140" y="40"/>
                </a:lnTo>
                <a:lnTo>
                  <a:pt x="146" y="38"/>
                </a:lnTo>
                <a:lnTo>
                  <a:pt x="146" y="32"/>
                </a:lnTo>
                <a:lnTo>
                  <a:pt x="134" y="30"/>
                </a:lnTo>
                <a:lnTo>
                  <a:pt x="137" y="26"/>
                </a:lnTo>
                <a:lnTo>
                  <a:pt x="130" y="24"/>
                </a:lnTo>
                <a:lnTo>
                  <a:pt x="129" y="14"/>
                </a:lnTo>
                <a:lnTo>
                  <a:pt x="136" y="2"/>
                </a:lnTo>
                <a:lnTo>
                  <a:pt x="125" y="6"/>
                </a:lnTo>
                <a:lnTo>
                  <a:pt x="111"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49" name="Freeform 437"/>
          <p:cNvSpPr>
            <a:spLocks/>
          </p:cNvSpPr>
          <p:nvPr/>
        </p:nvSpPr>
        <p:spPr bwMode="auto">
          <a:xfrm>
            <a:off x="5590118" y="2978151"/>
            <a:ext cx="118533" cy="100013"/>
          </a:xfrm>
          <a:custGeom>
            <a:avLst/>
            <a:gdLst>
              <a:gd name="T0" fmla="*/ 64 w 64"/>
              <a:gd name="T1" fmla="*/ 94 h 130"/>
              <a:gd name="T2" fmla="*/ 64 w 64"/>
              <a:gd name="T3" fmla="*/ 69 h 130"/>
              <a:gd name="T4" fmla="*/ 64 w 64"/>
              <a:gd name="T5" fmla="*/ 41 h 130"/>
              <a:gd name="T6" fmla="*/ 54 w 64"/>
              <a:gd name="T7" fmla="*/ 34 h 130"/>
              <a:gd name="T8" fmla="*/ 51 w 64"/>
              <a:gd name="T9" fmla="*/ 35 h 130"/>
              <a:gd name="T10" fmla="*/ 38 w 64"/>
              <a:gd name="T11" fmla="*/ 32 h 130"/>
              <a:gd name="T12" fmla="*/ 50 w 64"/>
              <a:gd name="T13" fmla="*/ 8 h 130"/>
              <a:gd name="T14" fmla="*/ 52 w 64"/>
              <a:gd name="T15" fmla="*/ 0 h 130"/>
              <a:gd name="T16" fmla="*/ 45 w 64"/>
              <a:gd name="T17" fmla="*/ 6 h 130"/>
              <a:gd name="T18" fmla="*/ 40 w 64"/>
              <a:gd name="T19" fmla="*/ 4 h 130"/>
              <a:gd name="T20" fmla="*/ 28 w 64"/>
              <a:gd name="T21" fmla="*/ 18 h 130"/>
              <a:gd name="T22" fmla="*/ 33 w 64"/>
              <a:gd name="T23" fmla="*/ 24 h 130"/>
              <a:gd name="T24" fmla="*/ 28 w 64"/>
              <a:gd name="T25" fmla="*/ 34 h 130"/>
              <a:gd name="T26" fmla="*/ 9 w 64"/>
              <a:gd name="T27" fmla="*/ 37 h 130"/>
              <a:gd name="T28" fmla="*/ 10 w 64"/>
              <a:gd name="T29" fmla="*/ 47 h 130"/>
              <a:gd name="T30" fmla="*/ 4 w 64"/>
              <a:gd name="T31" fmla="*/ 59 h 130"/>
              <a:gd name="T32" fmla="*/ 21 w 64"/>
              <a:gd name="T33" fmla="*/ 69 h 130"/>
              <a:gd name="T34" fmla="*/ 8 w 64"/>
              <a:gd name="T35" fmla="*/ 92 h 130"/>
              <a:gd name="T36" fmla="*/ 21 w 64"/>
              <a:gd name="T37" fmla="*/ 86 h 130"/>
              <a:gd name="T38" fmla="*/ 8 w 64"/>
              <a:gd name="T39" fmla="*/ 100 h 130"/>
              <a:gd name="T40" fmla="*/ 0 w 64"/>
              <a:gd name="T41" fmla="*/ 106 h 130"/>
              <a:gd name="T42" fmla="*/ 5 w 64"/>
              <a:gd name="T43" fmla="*/ 110 h 130"/>
              <a:gd name="T44" fmla="*/ 0 w 64"/>
              <a:gd name="T45" fmla="*/ 116 h 130"/>
              <a:gd name="T46" fmla="*/ 7 w 64"/>
              <a:gd name="T47" fmla="*/ 120 h 130"/>
              <a:gd name="T48" fmla="*/ 5 w 64"/>
              <a:gd name="T49" fmla="*/ 124 h 130"/>
              <a:gd name="T50" fmla="*/ 10 w 64"/>
              <a:gd name="T51" fmla="*/ 124 h 130"/>
              <a:gd name="T52" fmla="*/ 10 w 64"/>
              <a:gd name="T53" fmla="*/ 130 h 130"/>
              <a:gd name="T54" fmla="*/ 27 w 64"/>
              <a:gd name="T55" fmla="*/ 126 h 130"/>
              <a:gd name="T56" fmla="*/ 42 w 64"/>
              <a:gd name="T57" fmla="*/ 112 h 130"/>
              <a:gd name="T58" fmla="*/ 58 w 64"/>
              <a:gd name="T59" fmla="*/ 108 h 130"/>
              <a:gd name="T60" fmla="*/ 64 w 64"/>
              <a:gd name="T61" fmla="*/ 94 h 1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
              <a:gd name="T94" fmla="*/ 0 h 130"/>
              <a:gd name="T95" fmla="*/ 64 w 64"/>
              <a:gd name="T96" fmla="*/ 130 h 1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 h="130">
                <a:moveTo>
                  <a:pt x="64" y="94"/>
                </a:moveTo>
                <a:lnTo>
                  <a:pt x="64" y="69"/>
                </a:lnTo>
                <a:lnTo>
                  <a:pt x="64" y="41"/>
                </a:lnTo>
                <a:lnTo>
                  <a:pt x="54" y="34"/>
                </a:lnTo>
                <a:lnTo>
                  <a:pt x="51" y="35"/>
                </a:lnTo>
                <a:lnTo>
                  <a:pt x="38" y="32"/>
                </a:lnTo>
                <a:lnTo>
                  <a:pt x="50" y="8"/>
                </a:lnTo>
                <a:lnTo>
                  <a:pt x="52" y="0"/>
                </a:lnTo>
                <a:lnTo>
                  <a:pt x="45" y="6"/>
                </a:lnTo>
                <a:lnTo>
                  <a:pt x="40" y="4"/>
                </a:lnTo>
                <a:lnTo>
                  <a:pt x="28" y="18"/>
                </a:lnTo>
                <a:lnTo>
                  <a:pt x="33" y="24"/>
                </a:lnTo>
                <a:lnTo>
                  <a:pt x="28" y="34"/>
                </a:lnTo>
                <a:lnTo>
                  <a:pt x="9" y="37"/>
                </a:lnTo>
                <a:lnTo>
                  <a:pt x="10" y="47"/>
                </a:lnTo>
                <a:lnTo>
                  <a:pt x="4" y="59"/>
                </a:lnTo>
                <a:lnTo>
                  <a:pt x="21" y="69"/>
                </a:lnTo>
                <a:lnTo>
                  <a:pt x="8" y="92"/>
                </a:lnTo>
                <a:lnTo>
                  <a:pt x="21" y="86"/>
                </a:lnTo>
                <a:lnTo>
                  <a:pt x="8" y="100"/>
                </a:lnTo>
                <a:lnTo>
                  <a:pt x="0" y="106"/>
                </a:lnTo>
                <a:lnTo>
                  <a:pt x="5" y="110"/>
                </a:lnTo>
                <a:lnTo>
                  <a:pt x="0" y="116"/>
                </a:lnTo>
                <a:lnTo>
                  <a:pt x="7" y="120"/>
                </a:lnTo>
                <a:lnTo>
                  <a:pt x="5" y="124"/>
                </a:lnTo>
                <a:lnTo>
                  <a:pt x="10" y="124"/>
                </a:lnTo>
                <a:lnTo>
                  <a:pt x="10" y="130"/>
                </a:lnTo>
                <a:lnTo>
                  <a:pt x="27" y="126"/>
                </a:lnTo>
                <a:lnTo>
                  <a:pt x="42" y="112"/>
                </a:lnTo>
                <a:lnTo>
                  <a:pt x="58" y="108"/>
                </a:lnTo>
                <a:lnTo>
                  <a:pt x="64" y="94"/>
                </a:lnTo>
                <a:close/>
              </a:path>
            </a:pathLst>
          </a:custGeom>
          <a:solidFill>
            <a:schemeClr val="tx2"/>
          </a:solidFill>
          <a:ln>
            <a:noFill/>
          </a:ln>
          <a:effectLst>
            <a:prstShdw prst="shdw17" dist="17961" dir="2700000">
              <a:srgbClr val="925500"/>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981" name="Freeform 438"/>
          <p:cNvSpPr>
            <a:spLocks/>
          </p:cNvSpPr>
          <p:nvPr/>
        </p:nvSpPr>
        <p:spPr bwMode="auto">
          <a:xfrm>
            <a:off x="5717118" y="2892425"/>
            <a:ext cx="213783" cy="223838"/>
          </a:xfrm>
          <a:custGeom>
            <a:avLst/>
            <a:gdLst>
              <a:gd name="T0" fmla="*/ 2147483647 w 117"/>
              <a:gd name="T1" fmla="*/ 2147483647 h 293"/>
              <a:gd name="T2" fmla="*/ 2147483647 w 117"/>
              <a:gd name="T3" fmla="*/ 2147483647 h 293"/>
              <a:gd name="T4" fmla="*/ 2147483647 w 117"/>
              <a:gd name="T5" fmla="*/ 2147483647 h 293"/>
              <a:gd name="T6" fmla="*/ 2147483647 w 117"/>
              <a:gd name="T7" fmla="*/ 2147483647 h 293"/>
              <a:gd name="T8" fmla="*/ 2147483647 w 117"/>
              <a:gd name="T9" fmla="*/ 2147483647 h 293"/>
              <a:gd name="T10" fmla="*/ 2147483647 w 117"/>
              <a:gd name="T11" fmla="*/ 2147483647 h 293"/>
              <a:gd name="T12" fmla="*/ 2147483647 w 117"/>
              <a:gd name="T13" fmla="*/ 2147483647 h 293"/>
              <a:gd name="T14" fmla="*/ 2147483647 w 117"/>
              <a:gd name="T15" fmla="*/ 2147483647 h 293"/>
              <a:gd name="T16" fmla="*/ 2147483647 w 117"/>
              <a:gd name="T17" fmla="*/ 2147483647 h 293"/>
              <a:gd name="T18" fmla="*/ 2147483647 w 117"/>
              <a:gd name="T19" fmla="*/ 2147483647 h 293"/>
              <a:gd name="T20" fmla="*/ 2147483647 w 117"/>
              <a:gd name="T21" fmla="*/ 2147483647 h 293"/>
              <a:gd name="T22" fmla="*/ 2147483647 w 117"/>
              <a:gd name="T23" fmla="*/ 2147483647 h 293"/>
              <a:gd name="T24" fmla="*/ 2147483647 w 117"/>
              <a:gd name="T25" fmla="*/ 2147483647 h 293"/>
              <a:gd name="T26" fmla="*/ 2147483647 w 117"/>
              <a:gd name="T27" fmla="*/ 2147483647 h 293"/>
              <a:gd name="T28" fmla="*/ 2147483647 w 117"/>
              <a:gd name="T29" fmla="*/ 2147483647 h 293"/>
              <a:gd name="T30" fmla="*/ 2147483647 w 117"/>
              <a:gd name="T31" fmla="*/ 2147483647 h 293"/>
              <a:gd name="T32" fmla="*/ 2147483647 w 117"/>
              <a:gd name="T33" fmla="*/ 2147483647 h 293"/>
              <a:gd name="T34" fmla="*/ 2147483647 w 117"/>
              <a:gd name="T35" fmla="*/ 2147483647 h 293"/>
              <a:gd name="T36" fmla="*/ 2147483647 w 117"/>
              <a:gd name="T37" fmla="*/ 2147483647 h 293"/>
              <a:gd name="T38" fmla="*/ 2147483647 w 117"/>
              <a:gd name="T39" fmla="*/ 2147483647 h 293"/>
              <a:gd name="T40" fmla="*/ 2147483647 w 117"/>
              <a:gd name="T41" fmla="*/ 2147483647 h 293"/>
              <a:gd name="T42" fmla="*/ 2147483647 w 117"/>
              <a:gd name="T43" fmla="*/ 2147483647 h 293"/>
              <a:gd name="T44" fmla="*/ 2147483647 w 117"/>
              <a:gd name="T45" fmla="*/ 2147483647 h 293"/>
              <a:gd name="T46" fmla="*/ 2147483647 w 117"/>
              <a:gd name="T47" fmla="*/ 2147483647 h 293"/>
              <a:gd name="T48" fmla="*/ 2147483647 w 117"/>
              <a:gd name="T49" fmla="*/ 2147483647 h 293"/>
              <a:gd name="T50" fmla="*/ 2147483647 w 117"/>
              <a:gd name="T51" fmla="*/ 2147483647 h 293"/>
              <a:gd name="T52" fmla="*/ 2147483647 w 117"/>
              <a:gd name="T53" fmla="*/ 0 h 293"/>
              <a:gd name="T54" fmla="*/ 2147483647 w 117"/>
              <a:gd name="T55" fmla="*/ 2147483647 h 293"/>
              <a:gd name="T56" fmla="*/ 2147483647 w 117"/>
              <a:gd name="T57" fmla="*/ 2147483647 h 293"/>
              <a:gd name="T58" fmla="*/ 2147483647 w 117"/>
              <a:gd name="T59" fmla="*/ 2147483647 h 293"/>
              <a:gd name="T60" fmla="*/ 2147483647 w 117"/>
              <a:gd name="T61" fmla="*/ 2147483647 h 293"/>
              <a:gd name="T62" fmla="*/ 2147483647 w 117"/>
              <a:gd name="T63" fmla="*/ 2147483647 h 293"/>
              <a:gd name="T64" fmla="*/ 2147483647 w 117"/>
              <a:gd name="T65" fmla="*/ 2147483647 h 2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
              <a:gd name="T100" fmla="*/ 0 h 293"/>
              <a:gd name="T101" fmla="*/ 117 w 117"/>
              <a:gd name="T102" fmla="*/ 293 h 2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 h="293">
                <a:moveTo>
                  <a:pt x="2" y="112"/>
                </a:moveTo>
                <a:lnTo>
                  <a:pt x="11" y="89"/>
                </a:lnTo>
                <a:lnTo>
                  <a:pt x="15" y="89"/>
                </a:lnTo>
                <a:lnTo>
                  <a:pt x="18" y="91"/>
                </a:lnTo>
                <a:lnTo>
                  <a:pt x="17" y="100"/>
                </a:lnTo>
                <a:lnTo>
                  <a:pt x="14" y="116"/>
                </a:lnTo>
                <a:lnTo>
                  <a:pt x="15" y="132"/>
                </a:lnTo>
                <a:lnTo>
                  <a:pt x="23" y="130"/>
                </a:lnTo>
                <a:lnTo>
                  <a:pt x="40" y="122"/>
                </a:lnTo>
                <a:lnTo>
                  <a:pt x="35" y="134"/>
                </a:lnTo>
                <a:lnTo>
                  <a:pt x="43" y="149"/>
                </a:lnTo>
                <a:lnTo>
                  <a:pt x="44" y="177"/>
                </a:lnTo>
                <a:lnTo>
                  <a:pt x="39" y="179"/>
                </a:lnTo>
                <a:lnTo>
                  <a:pt x="18" y="195"/>
                </a:lnTo>
                <a:lnTo>
                  <a:pt x="22" y="195"/>
                </a:lnTo>
                <a:lnTo>
                  <a:pt x="26" y="206"/>
                </a:lnTo>
                <a:lnTo>
                  <a:pt x="12" y="226"/>
                </a:lnTo>
                <a:lnTo>
                  <a:pt x="11" y="234"/>
                </a:lnTo>
                <a:lnTo>
                  <a:pt x="26" y="238"/>
                </a:lnTo>
                <a:lnTo>
                  <a:pt x="33" y="244"/>
                </a:lnTo>
                <a:lnTo>
                  <a:pt x="50" y="236"/>
                </a:lnTo>
                <a:lnTo>
                  <a:pt x="44" y="248"/>
                </a:lnTo>
                <a:lnTo>
                  <a:pt x="31" y="251"/>
                </a:lnTo>
                <a:lnTo>
                  <a:pt x="15" y="271"/>
                </a:lnTo>
                <a:lnTo>
                  <a:pt x="0" y="291"/>
                </a:lnTo>
                <a:lnTo>
                  <a:pt x="5" y="293"/>
                </a:lnTo>
                <a:lnTo>
                  <a:pt x="10" y="291"/>
                </a:lnTo>
                <a:lnTo>
                  <a:pt x="28" y="287"/>
                </a:lnTo>
                <a:lnTo>
                  <a:pt x="34" y="277"/>
                </a:lnTo>
                <a:lnTo>
                  <a:pt x="48" y="273"/>
                </a:lnTo>
                <a:lnTo>
                  <a:pt x="66" y="269"/>
                </a:lnTo>
                <a:lnTo>
                  <a:pt x="92" y="269"/>
                </a:lnTo>
                <a:lnTo>
                  <a:pt x="110" y="249"/>
                </a:lnTo>
                <a:lnTo>
                  <a:pt x="98" y="244"/>
                </a:lnTo>
                <a:lnTo>
                  <a:pt x="102" y="234"/>
                </a:lnTo>
                <a:lnTo>
                  <a:pt x="117" y="208"/>
                </a:lnTo>
                <a:lnTo>
                  <a:pt x="111" y="197"/>
                </a:lnTo>
                <a:lnTo>
                  <a:pt x="92" y="198"/>
                </a:lnTo>
                <a:lnTo>
                  <a:pt x="95" y="189"/>
                </a:lnTo>
                <a:lnTo>
                  <a:pt x="82" y="167"/>
                </a:lnTo>
                <a:lnTo>
                  <a:pt x="87" y="169"/>
                </a:lnTo>
                <a:lnTo>
                  <a:pt x="86" y="155"/>
                </a:lnTo>
                <a:lnTo>
                  <a:pt x="75" y="136"/>
                </a:lnTo>
                <a:lnTo>
                  <a:pt x="58" y="93"/>
                </a:lnTo>
                <a:lnTo>
                  <a:pt x="36" y="87"/>
                </a:lnTo>
                <a:lnTo>
                  <a:pt x="49" y="81"/>
                </a:lnTo>
                <a:lnTo>
                  <a:pt x="42" y="75"/>
                </a:lnTo>
                <a:lnTo>
                  <a:pt x="46" y="73"/>
                </a:lnTo>
                <a:lnTo>
                  <a:pt x="63" y="34"/>
                </a:lnTo>
                <a:lnTo>
                  <a:pt x="33" y="34"/>
                </a:lnTo>
                <a:lnTo>
                  <a:pt x="26" y="32"/>
                </a:lnTo>
                <a:lnTo>
                  <a:pt x="31" y="26"/>
                </a:lnTo>
                <a:lnTo>
                  <a:pt x="43" y="2"/>
                </a:lnTo>
                <a:lnTo>
                  <a:pt x="20" y="0"/>
                </a:lnTo>
                <a:lnTo>
                  <a:pt x="14" y="10"/>
                </a:lnTo>
                <a:lnTo>
                  <a:pt x="13" y="22"/>
                </a:lnTo>
                <a:lnTo>
                  <a:pt x="7" y="24"/>
                </a:lnTo>
                <a:lnTo>
                  <a:pt x="6" y="36"/>
                </a:lnTo>
                <a:lnTo>
                  <a:pt x="6" y="40"/>
                </a:lnTo>
                <a:lnTo>
                  <a:pt x="5" y="46"/>
                </a:lnTo>
                <a:lnTo>
                  <a:pt x="1" y="61"/>
                </a:lnTo>
                <a:lnTo>
                  <a:pt x="2" y="65"/>
                </a:lnTo>
                <a:lnTo>
                  <a:pt x="1" y="67"/>
                </a:lnTo>
                <a:lnTo>
                  <a:pt x="11" y="63"/>
                </a:lnTo>
                <a:lnTo>
                  <a:pt x="11" y="67"/>
                </a:lnTo>
                <a:lnTo>
                  <a:pt x="2" y="112"/>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951" name="Freeform 439"/>
          <p:cNvSpPr>
            <a:spLocks/>
          </p:cNvSpPr>
          <p:nvPr/>
        </p:nvSpPr>
        <p:spPr bwMode="auto">
          <a:xfrm>
            <a:off x="5659968" y="2981326"/>
            <a:ext cx="65617" cy="30163"/>
          </a:xfrm>
          <a:custGeom>
            <a:avLst/>
            <a:gdLst>
              <a:gd name="T0" fmla="*/ 36 w 36"/>
              <a:gd name="T1" fmla="*/ 28 h 39"/>
              <a:gd name="T2" fmla="*/ 34 w 36"/>
              <a:gd name="T3" fmla="*/ 18 h 39"/>
              <a:gd name="T4" fmla="*/ 24 w 36"/>
              <a:gd name="T5" fmla="*/ 0 h 39"/>
              <a:gd name="T6" fmla="*/ 12 w 36"/>
              <a:gd name="T7" fmla="*/ 6 h 39"/>
              <a:gd name="T8" fmla="*/ 0 w 36"/>
              <a:gd name="T9" fmla="*/ 30 h 39"/>
              <a:gd name="T10" fmla="*/ 13 w 36"/>
              <a:gd name="T11" fmla="*/ 33 h 39"/>
              <a:gd name="T12" fmla="*/ 16 w 36"/>
              <a:gd name="T13" fmla="*/ 32 h 39"/>
              <a:gd name="T14" fmla="*/ 26 w 36"/>
              <a:gd name="T15" fmla="*/ 39 h 39"/>
              <a:gd name="T16" fmla="*/ 36 w 36"/>
              <a:gd name="T17" fmla="*/ 28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39"/>
              <a:gd name="T29" fmla="*/ 36 w 36"/>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39">
                <a:moveTo>
                  <a:pt x="36" y="28"/>
                </a:moveTo>
                <a:lnTo>
                  <a:pt x="34" y="18"/>
                </a:lnTo>
                <a:lnTo>
                  <a:pt x="24" y="0"/>
                </a:lnTo>
                <a:lnTo>
                  <a:pt x="12" y="6"/>
                </a:lnTo>
                <a:lnTo>
                  <a:pt x="0" y="30"/>
                </a:lnTo>
                <a:lnTo>
                  <a:pt x="13" y="33"/>
                </a:lnTo>
                <a:lnTo>
                  <a:pt x="16" y="32"/>
                </a:lnTo>
                <a:lnTo>
                  <a:pt x="26" y="39"/>
                </a:lnTo>
                <a:lnTo>
                  <a:pt x="36" y="28"/>
                </a:lnTo>
                <a:close/>
              </a:path>
            </a:pathLst>
          </a:custGeom>
          <a:solidFill>
            <a:schemeClr val="tx2"/>
          </a:solidFill>
          <a:ln>
            <a:noFill/>
          </a:ln>
          <a:effectLst>
            <a:prstShdw prst="shdw17" dist="17961" dir="2700000">
              <a:srgbClr val="925500"/>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52" name="Freeform 440"/>
          <p:cNvSpPr>
            <a:spLocks/>
          </p:cNvSpPr>
          <p:nvPr/>
        </p:nvSpPr>
        <p:spPr bwMode="auto">
          <a:xfrm>
            <a:off x="5702301" y="2919413"/>
            <a:ext cx="23284" cy="11112"/>
          </a:xfrm>
          <a:custGeom>
            <a:avLst/>
            <a:gdLst>
              <a:gd name="T0" fmla="*/ 8 w 14"/>
              <a:gd name="T1" fmla="*/ 2 h 13"/>
              <a:gd name="T2" fmla="*/ 4 w 14"/>
              <a:gd name="T3" fmla="*/ 0 h 13"/>
              <a:gd name="T4" fmla="*/ 0 w 14"/>
              <a:gd name="T5" fmla="*/ 6 h 13"/>
              <a:gd name="T6" fmla="*/ 12 w 14"/>
              <a:gd name="T7" fmla="*/ 13 h 13"/>
              <a:gd name="T8" fmla="*/ 14 w 14"/>
              <a:gd name="T9" fmla="*/ 10 h 13"/>
              <a:gd name="T10" fmla="*/ 8 w 14"/>
              <a:gd name="T11" fmla="*/ 2 h 13"/>
              <a:gd name="T12" fmla="*/ 0 60000 65536"/>
              <a:gd name="T13" fmla="*/ 0 60000 65536"/>
              <a:gd name="T14" fmla="*/ 0 60000 65536"/>
              <a:gd name="T15" fmla="*/ 0 60000 65536"/>
              <a:gd name="T16" fmla="*/ 0 60000 65536"/>
              <a:gd name="T17" fmla="*/ 0 60000 65536"/>
              <a:gd name="T18" fmla="*/ 0 w 14"/>
              <a:gd name="T19" fmla="*/ 0 h 13"/>
              <a:gd name="T20" fmla="*/ 14 w 1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 h="13">
                <a:moveTo>
                  <a:pt x="8" y="2"/>
                </a:moveTo>
                <a:lnTo>
                  <a:pt x="4" y="0"/>
                </a:lnTo>
                <a:lnTo>
                  <a:pt x="0" y="6"/>
                </a:lnTo>
                <a:lnTo>
                  <a:pt x="12" y="13"/>
                </a:lnTo>
                <a:lnTo>
                  <a:pt x="14" y="10"/>
                </a:lnTo>
                <a:lnTo>
                  <a:pt x="8" y="2"/>
                </a:lnTo>
                <a:close/>
              </a:path>
            </a:pathLst>
          </a:custGeom>
          <a:solidFill>
            <a:schemeClr val="tx2"/>
          </a:solidFill>
          <a:ln>
            <a:noFill/>
          </a:ln>
          <a:effectLst>
            <a:prstShdw prst="shdw17" dist="17961" dir="2700000">
              <a:srgbClr val="925500"/>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53" name="Freeform 441"/>
          <p:cNvSpPr>
            <a:spLocks/>
          </p:cNvSpPr>
          <p:nvPr/>
        </p:nvSpPr>
        <p:spPr bwMode="auto">
          <a:xfrm>
            <a:off x="5691717" y="2898775"/>
            <a:ext cx="25400" cy="12700"/>
          </a:xfrm>
          <a:custGeom>
            <a:avLst/>
            <a:gdLst>
              <a:gd name="T0" fmla="*/ 13 w 13"/>
              <a:gd name="T1" fmla="*/ 6 h 16"/>
              <a:gd name="T2" fmla="*/ 13 w 13"/>
              <a:gd name="T3" fmla="*/ 0 h 16"/>
              <a:gd name="T4" fmla="*/ 3 w 13"/>
              <a:gd name="T5" fmla="*/ 6 h 16"/>
              <a:gd name="T6" fmla="*/ 0 w 13"/>
              <a:gd name="T7" fmla="*/ 16 h 16"/>
              <a:gd name="T8" fmla="*/ 13 w 13"/>
              <a:gd name="T9" fmla="*/ 6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13" y="6"/>
                </a:moveTo>
                <a:lnTo>
                  <a:pt x="13" y="0"/>
                </a:lnTo>
                <a:lnTo>
                  <a:pt x="3" y="6"/>
                </a:lnTo>
                <a:lnTo>
                  <a:pt x="0" y="16"/>
                </a:lnTo>
                <a:lnTo>
                  <a:pt x="13" y="6"/>
                </a:lnTo>
                <a:close/>
              </a:path>
            </a:pathLst>
          </a:custGeom>
          <a:solidFill>
            <a:schemeClr val="tx2"/>
          </a:solidFill>
          <a:ln>
            <a:noFill/>
          </a:ln>
          <a:effectLst>
            <a:prstShdw prst="shdw17" dist="17961" dir="2700000">
              <a:srgbClr val="925500"/>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54" name="Freeform 442"/>
          <p:cNvSpPr>
            <a:spLocks/>
          </p:cNvSpPr>
          <p:nvPr/>
        </p:nvSpPr>
        <p:spPr bwMode="auto">
          <a:xfrm>
            <a:off x="5710768" y="2944814"/>
            <a:ext cx="14817" cy="7937"/>
          </a:xfrm>
          <a:custGeom>
            <a:avLst/>
            <a:gdLst>
              <a:gd name="T0" fmla="*/ 2 w 8"/>
              <a:gd name="T1" fmla="*/ 8 h 8"/>
              <a:gd name="T2" fmla="*/ 8 w 8"/>
              <a:gd name="T3" fmla="*/ 2 h 8"/>
              <a:gd name="T4" fmla="*/ 0 w 8"/>
              <a:gd name="T5" fmla="*/ 0 h 8"/>
              <a:gd name="T6" fmla="*/ 2 w 8"/>
              <a:gd name="T7" fmla="*/ 8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2" y="8"/>
                </a:moveTo>
                <a:lnTo>
                  <a:pt x="8" y="2"/>
                </a:lnTo>
                <a:lnTo>
                  <a:pt x="0" y="0"/>
                </a:lnTo>
                <a:lnTo>
                  <a:pt x="2" y="8"/>
                </a:lnTo>
                <a:close/>
              </a:path>
            </a:pathLst>
          </a:custGeom>
          <a:solidFill>
            <a:schemeClr val="tx2"/>
          </a:solidFill>
          <a:ln>
            <a:noFill/>
          </a:ln>
          <a:effectLst>
            <a:prstShdw prst="shdw17" dist="17961" dir="2700000">
              <a:srgbClr val="925500"/>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55" name="Freeform 443"/>
          <p:cNvSpPr>
            <a:spLocks/>
          </p:cNvSpPr>
          <p:nvPr/>
        </p:nvSpPr>
        <p:spPr bwMode="auto">
          <a:xfrm>
            <a:off x="5757333" y="3027364"/>
            <a:ext cx="8467" cy="7937"/>
          </a:xfrm>
          <a:custGeom>
            <a:avLst/>
            <a:gdLst>
              <a:gd name="T0" fmla="*/ 5 w 5"/>
              <a:gd name="T1" fmla="*/ 6 h 8"/>
              <a:gd name="T2" fmla="*/ 1 w 5"/>
              <a:gd name="T3" fmla="*/ 0 h 8"/>
              <a:gd name="T4" fmla="*/ 0 w 5"/>
              <a:gd name="T5" fmla="*/ 8 h 8"/>
              <a:gd name="T6" fmla="*/ 5 w 5"/>
              <a:gd name="T7" fmla="*/ 6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5" y="6"/>
                </a:moveTo>
                <a:lnTo>
                  <a:pt x="1" y="0"/>
                </a:lnTo>
                <a:lnTo>
                  <a:pt x="0" y="8"/>
                </a:lnTo>
                <a:lnTo>
                  <a:pt x="5" y="6"/>
                </a:lnTo>
                <a:close/>
              </a:path>
            </a:pathLst>
          </a:custGeom>
          <a:solidFill>
            <a:schemeClr val="tx2"/>
          </a:solidFill>
          <a:ln>
            <a:noFill/>
          </a:ln>
          <a:effectLst>
            <a:prstShdw prst="shdw17" dist="17961" dir="2700000">
              <a:srgbClr val="925500"/>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56" name="Freeform 444"/>
          <p:cNvSpPr>
            <a:spLocks/>
          </p:cNvSpPr>
          <p:nvPr/>
        </p:nvSpPr>
        <p:spPr bwMode="auto">
          <a:xfrm>
            <a:off x="5924551" y="3321051"/>
            <a:ext cx="10583" cy="3175"/>
          </a:xfrm>
          <a:custGeom>
            <a:avLst/>
            <a:gdLst>
              <a:gd name="T0" fmla="*/ 6 w 6"/>
              <a:gd name="T1" fmla="*/ 0 h 4"/>
              <a:gd name="T2" fmla="*/ 0 w 6"/>
              <a:gd name="T3" fmla="*/ 2 h 4"/>
              <a:gd name="T4" fmla="*/ 0 w 6"/>
              <a:gd name="T5" fmla="*/ 4 h 4"/>
              <a:gd name="T6" fmla="*/ 5 w 6"/>
              <a:gd name="T7" fmla="*/ 4 h 4"/>
              <a:gd name="T8" fmla="*/ 6 w 6"/>
              <a:gd name="T9" fmla="*/ 0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6" y="0"/>
                </a:moveTo>
                <a:lnTo>
                  <a:pt x="0" y="2"/>
                </a:lnTo>
                <a:lnTo>
                  <a:pt x="0" y="4"/>
                </a:lnTo>
                <a:lnTo>
                  <a:pt x="5" y="4"/>
                </a:lnTo>
                <a:lnTo>
                  <a:pt x="6"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57" name="Freeform 445"/>
          <p:cNvSpPr>
            <a:spLocks/>
          </p:cNvSpPr>
          <p:nvPr/>
        </p:nvSpPr>
        <p:spPr bwMode="auto">
          <a:xfrm>
            <a:off x="5086351" y="3451225"/>
            <a:ext cx="21167" cy="6350"/>
          </a:xfrm>
          <a:custGeom>
            <a:avLst/>
            <a:gdLst>
              <a:gd name="T0" fmla="*/ 3 w 12"/>
              <a:gd name="T1" fmla="*/ 6 h 6"/>
              <a:gd name="T2" fmla="*/ 0 w 12"/>
              <a:gd name="T3" fmla="*/ 0 h 6"/>
              <a:gd name="T4" fmla="*/ 12 w 12"/>
              <a:gd name="T5" fmla="*/ 4 h 6"/>
              <a:gd name="T6" fmla="*/ 3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3" y="6"/>
                </a:moveTo>
                <a:lnTo>
                  <a:pt x="0" y="0"/>
                </a:lnTo>
                <a:lnTo>
                  <a:pt x="12" y="4"/>
                </a:lnTo>
                <a:lnTo>
                  <a:pt x="3" y="6"/>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58" name="Freeform 446"/>
          <p:cNvSpPr>
            <a:spLocks/>
          </p:cNvSpPr>
          <p:nvPr/>
        </p:nvSpPr>
        <p:spPr bwMode="auto">
          <a:xfrm>
            <a:off x="5008034" y="3433763"/>
            <a:ext cx="14817" cy="3175"/>
          </a:xfrm>
          <a:custGeom>
            <a:avLst/>
            <a:gdLst>
              <a:gd name="T0" fmla="*/ 2 w 7"/>
              <a:gd name="T1" fmla="*/ 0 h 5"/>
              <a:gd name="T2" fmla="*/ 0 w 7"/>
              <a:gd name="T3" fmla="*/ 3 h 5"/>
              <a:gd name="T4" fmla="*/ 7 w 7"/>
              <a:gd name="T5" fmla="*/ 5 h 5"/>
              <a:gd name="T6" fmla="*/ 2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2" y="0"/>
                </a:moveTo>
                <a:lnTo>
                  <a:pt x="0" y="3"/>
                </a:lnTo>
                <a:lnTo>
                  <a:pt x="7" y="5"/>
                </a:lnTo>
                <a:lnTo>
                  <a:pt x="2"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59" name="Freeform 447"/>
          <p:cNvSpPr>
            <a:spLocks/>
          </p:cNvSpPr>
          <p:nvPr/>
        </p:nvSpPr>
        <p:spPr bwMode="auto">
          <a:xfrm>
            <a:off x="5044018" y="3425826"/>
            <a:ext cx="10583" cy="3175"/>
          </a:xfrm>
          <a:custGeom>
            <a:avLst/>
            <a:gdLst>
              <a:gd name="T0" fmla="*/ 6 w 6"/>
              <a:gd name="T1" fmla="*/ 4 h 6"/>
              <a:gd name="T2" fmla="*/ 0 w 6"/>
              <a:gd name="T3" fmla="*/ 6 h 6"/>
              <a:gd name="T4" fmla="*/ 2 w 6"/>
              <a:gd name="T5" fmla="*/ 0 h 6"/>
              <a:gd name="T6" fmla="*/ 6 w 6"/>
              <a:gd name="T7" fmla="*/ 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4"/>
                </a:moveTo>
                <a:lnTo>
                  <a:pt x="0" y="6"/>
                </a:lnTo>
                <a:lnTo>
                  <a:pt x="2" y="0"/>
                </a:lnTo>
                <a:lnTo>
                  <a:pt x="6"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60" name="Freeform 448"/>
          <p:cNvSpPr>
            <a:spLocks/>
          </p:cNvSpPr>
          <p:nvPr/>
        </p:nvSpPr>
        <p:spPr bwMode="auto">
          <a:xfrm>
            <a:off x="3843867" y="3605214"/>
            <a:ext cx="8467" cy="3175"/>
          </a:xfrm>
          <a:custGeom>
            <a:avLst/>
            <a:gdLst>
              <a:gd name="T0" fmla="*/ 5 w 5"/>
              <a:gd name="T1" fmla="*/ 0 h 4"/>
              <a:gd name="T2" fmla="*/ 4 w 5"/>
              <a:gd name="T3" fmla="*/ 0 h 4"/>
              <a:gd name="T4" fmla="*/ 3 w 5"/>
              <a:gd name="T5" fmla="*/ 2 h 4"/>
              <a:gd name="T6" fmla="*/ 1 w 5"/>
              <a:gd name="T7" fmla="*/ 4 h 4"/>
              <a:gd name="T8" fmla="*/ 0 w 5"/>
              <a:gd name="T9" fmla="*/ 4 h 4"/>
              <a:gd name="T10" fmla="*/ 1 w 5"/>
              <a:gd name="T11" fmla="*/ 4 h 4"/>
              <a:gd name="T12" fmla="*/ 3 w 5"/>
              <a:gd name="T13" fmla="*/ 4 h 4"/>
              <a:gd name="T14" fmla="*/ 4 w 5"/>
              <a:gd name="T15" fmla="*/ 2 h 4"/>
              <a:gd name="T16" fmla="*/ 5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5" y="0"/>
                </a:moveTo>
                <a:lnTo>
                  <a:pt x="4" y="0"/>
                </a:lnTo>
                <a:lnTo>
                  <a:pt x="3" y="2"/>
                </a:lnTo>
                <a:lnTo>
                  <a:pt x="1" y="4"/>
                </a:lnTo>
                <a:lnTo>
                  <a:pt x="0" y="4"/>
                </a:lnTo>
                <a:lnTo>
                  <a:pt x="1" y="4"/>
                </a:lnTo>
                <a:lnTo>
                  <a:pt x="3" y="4"/>
                </a:lnTo>
                <a:lnTo>
                  <a:pt x="4" y="2"/>
                </a:lnTo>
                <a:lnTo>
                  <a:pt x="5" y="0"/>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8992" name="Freeform 449"/>
          <p:cNvSpPr>
            <a:spLocks/>
          </p:cNvSpPr>
          <p:nvPr/>
        </p:nvSpPr>
        <p:spPr bwMode="auto">
          <a:xfrm>
            <a:off x="5590117" y="3336925"/>
            <a:ext cx="99483" cy="139700"/>
          </a:xfrm>
          <a:custGeom>
            <a:avLst/>
            <a:gdLst>
              <a:gd name="T0" fmla="*/ 2147483647 w 54"/>
              <a:gd name="T1" fmla="*/ 0 h 180"/>
              <a:gd name="T2" fmla="*/ 2147483647 w 54"/>
              <a:gd name="T3" fmla="*/ 934844531 h 180"/>
              <a:gd name="T4" fmla="*/ 2147483647 w 54"/>
              <a:gd name="T5" fmla="*/ 2147483647 h 180"/>
              <a:gd name="T6" fmla="*/ 2147483647 w 54"/>
              <a:gd name="T7" fmla="*/ 2147483647 h 180"/>
              <a:gd name="T8" fmla="*/ 2147483647 w 54"/>
              <a:gd name="T9" fmla="*/ 2147483647 h 180"/>
              <a:gd name="T10" fmla="*/ 0 w 54"/>
              <a:gd name="T11" fmla="*/ 2147483647 h 180"/>
              <a:gd name="T12" fmla="*/ 2147483647 w 54"/>
              <a:gd name="T13" fmla="*/ 2147483647 h 180"/>
              <a:gd name="T14" fmla="*/ 2147483647 w 54"/>
              <a:gd name="T15" fmla="*/ 2147483647 h 180"/>
              <a:gd name="T16" fmla="*/ 2147483647 w 54"/>
              <a:gd name="T17" fmla="*/ 2147483647 h 180"/>
              <a:gd name="T18" fmla="*/ 2147483647 w 54"/>
              <a:gd name="T19" fmla="*/ 2147483647 h 180"/>
              <a:gd name="T20" fmla="*/ 2147483647 w 54"/>
              <a:gd name="T21" fmla="*/ 2147483647 h 180"/>
              <a:gd name="T22" fmla="*/ 2147483647 w 54"/>
              <a:gd name="T23" fmla="*/ 2147483647 h 180"/>
              <a:gd name="T24" fmla="*/ 2147483647 w 54"/>
              <a:gd name="T25" fmla="*/ 2147483647 h 180"/>
              <a:gd name="T26" fmla="*/ 2147483647 w 54"/>
              <a:gd name="T27" fmla="*/ 2147483647 h 180"/>
              <a:gd name="T28" fmla="*/ 2147483647 w 54"/>
              <a:gd name="T29" fmla="*/ 2147483647 h 180"/>
              <a:gd name="T30" fmla="*/ 2147483647 w 54"/>
              <a:gd name="T31" fmla="*/ 2147483647 h 180"/>
              <a:gd name="T32" fmla="*/ 2147483647 w 54"/>
              <a:gd name="T33" fmla="*/ 2147483647 h 180"/>
              <a:gd name="T34" fmla="*/ 2147483647 w 54"/>
              <a:gd name="T35" fmla="*/ 2147483647 h 180"/>
              <a:gd name="T36" fmla="*/ 2147483647 w 54"/>
              <a:gd name="T37" fmla="*/ 2147483647 h 180"/>
              <a:gd name="T38" fmla="*/ 2147483647 w 54"/>
              <a:gd name="T39" fmla="*/ 1869689062 h 180"/>
              <a:gd name="T40" fmla="*/ 2147483647 w 54"/>
              <a:gd name="T41" fmla="*/ 0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180"/>
              <a:gd name="T65" fmla="*/ 54 w 54"/>
              <a:gd name="T66" fmla="*/ 180 h 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180">
                <a:moveTo>
                  <a:pt x="24" y="0"/>
                </a:moveTo>
                <a:lnTo>
                  <a:pt x="15" y="2"/>
                </a:lnTo>
                <a:lnTo>
                  <a:pt x="16" y="45"/>
                </a:lnTo>
                <a:lnTo>
                  <a:pt x="9" y="71"/>
                </a:lnTo>
                <a:lnTo>
                  <a:pt x="4" y="96"/>
                </a:lnTo>
                <a:lnTo>
                  <a:pt x="0" y="120"/>
                </a:lnTo>
                <a:lnTo>
                  <a:pt x="8" y="129"/>
                </a:lnTo>
                <a:lnTo>
                  <a:pt x="11" y="129"/>
                </a:lnTo>
                <a:lnTo>
                  <a:pt x="10" y="180"/>
                </a:lnTo>
                <a:lnTo>
                  <a:pt x="34" y="175"/>
                </a:lnTo>
                <a:lnTo>
                  <a:pt x="33" y="165"/>
                </a:lnTo>
                <a:lnTo>
                  <a:pt x="40" y="143"/>
                </a:lnTo>
                <a:lnTo>
                  <a:pt x="39" y="135"/>
                </a:lnTo>
                <a:lnTo>
                  <a:pt x="40" y="116"/>
                </a:lnTo>
                <a:lnTo>
                  <a:pt x="33" y="88"/>
                </a:lnTo>
                <a:lnTo>
                  <a:pt x="40" y="84"/>
                </a:lnTo>
                <a:lnTo>
                  <a:pt x="45" y="41"/>
                </a:lnTo>
                <a:lnTo>
                  <a:pt x="54" y="24"/>
                </a:lnTo>
                <a:lnTo>
                  <a:pt x="52" y="6"/>
                </a:lnTo>
                <a:lnTo>
                  <a:pt x="30" y="4"/>
                </a:lnTo>
                <a:lnTo>
                  <a:pt x="24" y="0"/>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08993" name="Freeform 450"/>
          <p:cNvSpPr>
            <a:spLocks/>
          </p:cNvSpPr>
          <p:nvPr/>
        </p:nvSpPr>
        <p:spPr bwMode="auto">
          <a:xfrm>
            <a:off x="5611284" y="3290888"/>
            <a:ext cx="364067" cy="209550"/>
          </a:xfrm>
          <a:custGeom>
            <a:avLst/>
            <a:gdLst>
              <a:gd name="T0" fmla="*/ 2147483647 w 201"/>
              <a:gd name="T1" fmla="*/ 2147483647 h 273"/>
              <a:gd name="T2" fmla="*/ 2147483647 w 201"/>
              <a:gd name="T3" fmla="*/ 2147483647 h 273"/>
              <a:gd name="T4" fmla="*/ 2147483647 w 201"/>
              <a:gd name="T5" fmla="*/ 2147483647 h 273"/>
              <a:gd name="T6" fmla="*/ 2147483647 w 201"/>
              <a:gd name="T7" fmla="*/ 2147483647 h 273"/>
              <a:gd name="T8" fmla="*/ 2147483647 w 201"/>
              <a:gd name="T9" fmla="*/ 2147483647 h 273"/>
              <a:gd name="T10" fmla="*/ 2147483647 w 201"/>
              <a:gd name="T11" fmla="*/ 2147483647 h 273"/>
              <a:gd name="T12" fmla="*/ 2147483647 w 201"/>
              <a:gd name="T13" fmla="*/ 2147483647 h 273"/>
              <a:gd name="T14" fmla="*/ 0 w 201"/>
              <a:gd name="T15" fmla="*/ 2147483647 h 273"/>
              <a:gd name="T16" fmla="*/ 0 w 201"/>
              <a:gd name="T17" fmla="*/ 2147483647 h 273"/>
              <a:gd name="T18" fmla="*/ 2147483647 w 201"/>
              <a:gd name="T19" fmla="*/ 0 h 273"/>
              <a:gd name="T20" fmla="*/ 2147483647 w 201"/>
              <a:gd name="T21" fmla="*/ 2147483647 h 273"/>
              <a:gd name="T22" fmla="*/ 2147483647 w 201"/>
              <a:gd name="T23" fmla="*/ 2147483647 h 273"/>
              <a:gd name="T24" fmla="*/ 2147483647 w 201"/>
              <a:gd name="T25" fmla="*/ 2147483647 h 273"/>
              <a:gd name="T26" fmla="*/ 2147483647 w 201"/>
              <a:gd name="T27" fmla="*/ 2147483647 h 273"/>
              <a:gd name="T28" fmla="*/ 2147483647 w 201"/>
              <a:gd name="T29" fmla="*/ 2147483647 h 273"/>
              <a:gd name="T30" fmla="*/ 2147483647 w 201"/>
              <a:gd name="T31" fmla="*/ 2147483647 h 273"/>
              <a:gd name="T32" fmla="*/ 2147483647 w 201"/>
              <a:gd name="T33" fmla="*/ 2147483647 h 273"/>
              <a:gd name="T34" fmla="*/ 2147483647 w 201"/>
              <a:gd name="T35" fmla="*/ 2147483647 h 273"/>
              <a:gd name="T36" fmla="*/ 2147483647 w 201"/>
              <a:gd name="T37" fmla="*/ 2147483647 h 273"/>
              <a:gd name="T38" fmla="*/ 2147483647 w 201"/>
              <a:gd name="T39" fmla="*/ 2147483647 h 273"/>
              <a:gd name="T40" fmla="*/ 2147483647 w 201"/>
              <a:gd name="T41" fmla="*/ 2147483647 h 273"/>
              <a:gd name="T42" fmla="*/ 2147483647 w 201"/>
              <a:gd name="T43" fmla="*/ 2147483647 h 273"/>
              <a:gd name="T44" fmla="*/ 2147483647 w 201"/>
              <a:gd name="T45" fmla="*/ 2147483647 h 273"/>
              <a:gd name="T46" fmla="*/ 2147483647 w 201"/>
              <a:gd name="T47" fmla="*/ 2147483647 h 273"/>
              <a:gd name="T48" fmla="*/ 2147483647 w 201"/>
              <a:gd name="T49" fmla="*/ 2147483647 h 273"/>
              <a:gd name="T50" fmla="*/ 2147483647 w 201"/>
              <a:gd name="T51" fmla="*/ 2147483647 h 273"/>
              <a:gd name="T52" fmla="*/ 2147483647 w 201"/>
              <a:gd name="T53" fmla="*/ 2147483647 h 273"/>
              <a:gd name="T54" fmla="*/ 2147483647 w 201"/>
              <a:gd name="T55" fmla="*/ 2147483647 h 273"/>
              <a:gd name="T56" fmla="*/ 2147483647 w 201"/>
              <a:gd name="T57" fmla="*/ 2147483647 h 273"/>
              <a:gd name="T58" fmla="*/ 2147483647 w 201"/>
              <a:gd name="T59" fmla="*/ 2147483647 h 273"/>
              <a:gd name="T60" fmla="*/ 2147483647 w 201"/>
              <a:gd name="T61" fmla="*/ 2147483647 h 273"/>
              <a:gd name="T62" fmla="*/ 2147483647 w 201"/>
              <a:gd name="T63" fmla="*/ 2147483647 h 273"/>
              <a:gd name="T64" fmla="*/ 2147483647 w 201"/>
              <a:gd name="T65" fmla="*/ 2147483647 h 273"/>
              <a:gd name="T66" fmla="*/ 2147483647 w 201"/>
              <a:gd name="T67" fmla="*/ 2147483647 h 273"/>
              <a:gd name="T68" fmla="*/ 2147483647 w 201"/>
              <a:gd name="T69" fmla="*/ 2147483647 h 273"/>
              <a:gd name="T70" fmla="*/ 2147483647 w 201"/>
              <a:gd name="T71" fmla="*/ 2147483647 h 273"/>
              <a:gd name="T72" fmla="*/ 2147483647 w 201"/>
              <a:gd name="T73" fmla="*/ 2147483647 h 273"/>
              <a:gd name="T74" fmla="*/ 2147483647 w 201"/>
              <a:gd name="T75" fmla="*/ 2147483647 h 273"/>
              <a:gd name="T76" fmla="*/ 2147483647 w 201"/>
              <a:gd name="T77" fmla="*/ 2147483647 h 273"/>
              <a:gd name="T78" fmla="*/ 2147483647 w 201"/>
              <a:gd name="T79" fmla="*/ 2147483647 h 273"/>
              <a:gd name="T80" fmla="*/ 2147483647 w 201"/>
              <a:gd name="T81" fmla="*/ 2147483647 h 273"/>
              <a:gd name="T82" fmla="*/ 2147483647 w 201"/>
              <a:gd name="T83" fmla="*/ 2147483647 h 273"/>
              <a:gd name="T84" fmla="*/ 2147483647 w 201"/>
              <a:gd name="T85" fmla="*/ 2147483647 h 273"/>
              <a:gd name="T86" fmla="*/ 2147483647 w 201"/>
              <a:gd name="T87" fmla="*/ 2147483647 h 273"/>
              <a:gd name="T88" fmla="*/ 2147483647 w 201"/>
              <a:gd name="T89" fmla="*/ 2147483647 h 273"/>
              <a:gd name="T90" fmla="*/ 2147483647 w 201"/>
              <a:gd name="T91" fmla="*/ 2147483647 h 273"/>
              <a:gd name="T92" fmla="*/ 2147483647 w 201"/>
              <a:gd name="T93" fmla="*/ 2147483647 h 2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1"/>
              <a:gd name="T142" fmla="*/ 0 h 273"/>
              <a:gd name="T143" fmla="*/ 201 w 201"/>
              <a:gd name="T144" fmla="*/ 273 h 2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1" h="273">
                <a:moveTo>
                  <a:pt x="41" y="67"/>
                </a:moveTo>
                <a:lnTo>
                  <a:pt x="19" y="65"/>
                </a:lnTo>
                <a:lnTo>
                  <a:pt x="13" y="61"/>
                </a:lnTo>
                <a:lnTo>
                  <a:pt x="4" y="63"/>
                </a:lnTo>
                <a:lnTo>
                  <a:pt x="4" y="53"/>
                </a:lnTo>
                <a:lnTo>
                  <a:pt x="2" y="45"/>
                </a:lnTo>
                <a:lnTo>
                  <a:pt x="1" y="41"/>
                </a:lnTo>
                <a:lnTo>
                  <a:pt x="0" y="34"/>
                </a:lnTo>
                <a:lnTo>
                  <a:pt x="0" y="20"/>
                </a:lnTo>
                <a:lnTo>
                  <a:pt x="25" y="0"/>
                </a:lnTo>
                <a:lnTo>
                  <a:pt x="45" y="6"/>
                </a:lnTo>
                <a:lnTo>
                  <a:pt x="63" y="6"/>
                </a:lnTo>
                <a:lnTo>
                  <a:pt x="82" y="8"/>
                </a:lnTo>
                <a:lnTo>
                  <a:pt x="101" y="10"/>
                </a:lnTo>
                <a:lnTo>
                  <a:pt x="119" y="12"/>
                </a:lnTo>
                <a:lnTo>
                  <a:pt x="127" y="24"/>
                </a:lnTo>
                <a:lnTo>
                  <a:pt x="172" y="41"/>
                </a:lnTo>
                <a:lnTo>
                  <a:pt x="172" y="43"/>
                </a:lnTo>
                <a:lnTo>
                  <a:pt x="177" y="43"/>
                </a:lnTo>
                <a:lnTo>
                  <a:pt x="201" y="47"/>
                </a:lnTo>
                <a:lnTo>
                  <a:pt x="197" y="71"/>
                </a:lnTo>
                <a:lnTo>
                  <a:pt x="179" y="88"/>
                </a:lnTo>
                <a:lnTo>
                  <a:pt x="161" y="106"/>
                </a:lnTo>
                <a:lnTo>
                  <a:pt x="152" y="130"/>
                </a:lnTo>
                <a:lnTo>
                  <a:pt x="142" y="157"/>
                </a:lnTo>
                <a:lnTo>
                  <a:pt x="149" y="183"/>
                </a:lnTo>
                <a:lnTo>
                  <a:pt x="135" y="212"/>
                </a:lnTo>
                <a:lnTo>
                  <a:pt x="131" y="222"/>
                </a:lnTo>
                <a:lnTo>
                  <a:pt x="117" y="236"/>
                </a:lnTo>
                <a:lnTo>
                  <a:pt x="109" y="249"/>
                </a:lnTo>
                <a:lnTo>
                  <a:pt x="90" y="253"/>
                </a:lnTo>
                <a:lnTo>
                  <a:pt x="71" y="259"/>
                </a:lnTo>
                <a:lnTo>
                  <a:pt x="58" y="273"/>
                </a:lnTo>
                <a:lnTo>
                  <a:pt x="56" y="273"/>
                </a:lnTo>
                <a:lnTo>
                  <a:pt x="45" y="273"/>
                </a:lnTo>
                <a:lnTo>
                  <a:pt x="42" y="245"/>
                </a:lnTo>
                <a:lnTo>
                  <a:pt x="29" y="236"/>
                </a:lnTo>
                <a:lnTo>
                  <a:pt x="23" y="236"/>
                </a:lnTo>
                <a:lnTo>
                  <a:pt x="22" y="226"/>
                </a:lnTo>
                <a:lnTo>
                  <a:pt x="29" y="204"/>
                </a:lnTo>
                <a:lnTo>
                  <a:pt x="28" y="196"/>
                </a:lnTo>
                <a:lnTo>
                  <a:pt x="29" y="177"/>
                </a:lnTo>
                <a:lnTo>
                  <a:pt x="22" y="149"/>
                </a:lnTo>
                <a:lnTo>
                  <a:pt x="29" y="145"/>
                </a:lnTo>
                <a:lnTo>
                  <a:pt x="34" y="102"/>
                </a:lnTo>
                <a:lnTo>
                  <a:pt x="43" y="85"/>
                </a:lnTo>
                <a:lnTo>
                  <a:pt x="41" y="67"/>
                </a:lnTo>
                <a:close/>
              </a:path>
            </a:pathLst>
          </a:custGeom>
          <a:solidFill>
            <a:srgbClr val="FF9900"/>
          </a:solidFill>
          <a:ln>
            <a:noFill/>
          </a:ln>
          <a:effectLst>
            <a:prstShdw prst="shdw17" dist="17961" dir="2700000">
              <a:srgbClr val="995C00"/>
            </a:prstShdw>
          </a:effectLst>
          <a:extLst>
            <a:ext uri="{91240B29-F687-4F45-9708-019B960494DF}">
              <a14:hiddenLine xmlns:a14="http://schemas.microsoft.com/office/drawing/2010/main" w="1588">
                <a:solidFill>
                  <a:srgbClr val="000000"/>
                </a:solidFill>
                <a:round/>
                <a:headEnd/>
                <a:tailEnd/>
              </a14:hiddenLine>
            </a:ext>
          </a:extLst>
        </p:spPr>
        <p:txBody>
          <a:bodyPr/>
          <a:lstStyle/>
          <a:p>
            <a:endParaRPr lang="en-US"/>
          </a:p>
        </p:txBody>
      </p:sp>
      <p:sp>
        <p:nvSpPr>
          <p:cNvPr id="1344963" name="Freeform 451"/>
          <p:cNvSpPr>
            <a:spLocks/>
          </p:cNvSpPr>
          <p:nvPr/>
        </p:nvSpPr>
        <p:spPr bwMode="auto">
          <a:xfrm>
            <a:off x="5954185" y="3397250"/>
            <a:ext cx="29633" cy="14288"/>
          </a:xfrm>
          <a:custGeom>
            <a:avLst/>
            <a:gdLst>
              <a:gd name="T0" fmla="*/ 17 w 17"/>
              <a:gd name="T1" fmla="*/ 4 h 18"/>
              <a:gd name="T2" fmla="*/ 9 w 17"/>
              <a:gd name="T3" fmla="*/ 18 h 18"/>
              <a:gd name="T4" fmla="*/ 0 w 17"/>
              <a:gd name="T5" fmla="*/ 6 h 18"/>
              <a:gd name="T6" fmla="*/ 11 w 17"/>
              <a:gd name="T7" fmla="*/ 0 h 18"/>
              <a:gd name="T8" fmla="*/ 17 w 17"/>
              <a:gd name="T9" fmla="*/ 4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7" y="4"/>
                </a:moveTo>
                <a:lnTo>
                  <a:pt x="9" y="18"/>
                </a:lnTo>
                <a:lnTo>
                  <a:pt x="0" y="6"/>
                </a:lnTo>
                <a:lnTo>
                  <a:pt x="11" y="0"/>
                </a:lnTo>
                <a:lnTo>
                  <a:pt x="17" y="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64" name="Freeform 452"/>
          <p:cNvSpPr>
            <a:spLocks/>
          </p:cNvSpPr>
          <p:nvPr/>
        </p:nvSpPr>
        <p:spPr bwMode="auto">
          <a:xfrm>
            <a:off x="2108200" y="3136901"/>
            <a:ext cx="1794933" cy="669925"/>
          </a:xfrm>
          <a:custGeom>
            <a:avLst/>
            <a:gdLst>
              <a:gd name="T0" fmla="*/ 972 w 982"/>
              <a:gd name="T1" fmla="*/ 73 h 871"/>
              <a:gd name="T2" fmla="*/ 919 w 982"/>
              <a:gd name="T3" fmla="*/ 141 h 871"/>
              <a:gd name="T4" fmla="*/ 814 w 982"/>
              <a:gd name="T5" fmla="*/ 204 h 871"/>
              <a:gd name="T6" fmla="*/ 738 w 982"/>
              <a:gd name="T7" fmla="*/ 253 h 871"/>
              <a:gd name="T8" fmla="*/ 725 w 982"/>
              <a:gd name="T9" fmla="*/ 206 h 871"/>
              <a:gd name="T10" fmla="*/ 717 w 982"/>
              <a:gd name="T11" fmla="*/ 116 h 871"/>
              <a:gd name="T12" fmla="*/ 660 w 982"/>
              <a:gd name="T13" fmla="*/ 39 h 871"/>
              <a:gd name="T14" fmla="*/ 570 w 982"/>
              <a:gd name="T15" fmla="*/ 20 h 871"/>
              <a:gd name="T16" fmla="*/ 483 w 982"/>
              <a:gd name="T17" fmla="*/ 12 h 871"/>
              <a:gd name="T18" fmla="*/ 347 w 982"/>
              <a:gd name="T19" fmla="*/ 14 h 871"/>
              <a:gd name="T20" fmla="*/ 212 w 982"/>
              <a:gd name="T21" fmla="*/ 14 h 871"/>
              <a:gd name="T22" fmla="*/ 116 w 982"/>
              <a:gd name="T23" fmla="*/ 71 h 871"/>
              <a:gd name="T24" fmla="*/ 106 w 982"/>
              <a:gd name="T25" fmla="*/ 71 h 871"/>
              <a:gd name="T26" fmla="*/ 85 w 982"/>
              <a:gd name="T27" fmla="*/ 83 h 871"/>
              <a:gd name="T28" fmla="*/ 75 w 982"/>
              <a:gd name="T29" fmla="*/ 108 h 871"/>
              <a:gd name="T30" fmla="*/ 30 w 982"/>
              <a:gd name="T31" fmla="*/ 226 h 871"/>
              <a:gd name="T32" fmla="*/ 0 w 982"/>
              <a:gd name="T33" fmla="*/ 357 h 871"/>
              <a:gd name="T34" fmla="*/ 10 w 982"/>
              <a:gd name="T35" fmla="*/ 406 h 871"/>
              <a:gd name="T36" fmla="*/ 10 w 982"/>
              <a:gd name="T37" fmla="*/ 443 h 871"/>
              <a:gd name="T38" fmla="*/ 20 w 982"/>
              <a:gd name="T39" fmla="*/ 534 h 871"/>
              <a:gd name="T40" fmla="*/ 96 w 982"/>
              <a:gd name="T41" fmla="*/ 600 h 871"/>
              <a:gd name="T42" fmla="*/ 175 w 982"/>
              <a:gd name="T43" fmla="*/ 649 h 871"/>
              <a:gd name="T44" fmla="*/ 251 w 982"/>
              <a:gd name="T45" fmla="*/ 704 h 871"/>
              <a:gd name="T46" fmla="*/ 317 w 982"/>
              <a:gd name="T47" fmla="*/ 744 h 871"/>
              <a:gd name="T48" fmla="*/ 363 w 982"/>
              <a:gd name="T49" fmla="*/ 802 h 871"/>
              <a:gd name="T50" fmla="*/ 373 w 982"/>
              <a:gd name="T51" fmla="*/ 769 h 871"/>
              <a:gd name="T52" fmla="*/ 391 w 982"/>
              <a:gd name="T53" fmla="*/ 751 h 871"/>
              <a:gd name="T54" fmla="*/ 424 w 982"/>
              <a:gd name="T55" fmla="*/ 714 h 871"/>
              <a:gd name="T56" fmla="*/ 467 w 982"/>
              <a:gd name="T57" fmla="*/ 708 h 871"/>
              <a:gd name="T58" fmla="*/ 500 w 982"/>
              <a:gd name="T59" fmla="*/ 712 h 871"/>
              <a:gd name="T60" fmla="*/ 516 w 982"/>
              <a:gd name="T61" fmla="*/ 700 h 871"/>
              <a:gd name="T62" fmla="*/ 540 w 982"/>
              <a:gd name="T63" fmla="*/ 685 h 871"/>
              <a:gd name="T64" fmla="*/ 557 w 982"/>
              <a:gd name="T65" fmla="*/ 685 h 871"/>
              <a:gd name="T66" fmla="*/ 584 w 982"/>
              <a:gd name="T67" fmla="*/ 696 h 871"/>
              <a:gd name="T68" fmla="*/ 618 w 982"/>
              <a:gd name="T69" fmla="*/ 716 h 871"/>
              <a:gd name="T70" fmla="*/ 627 w 982"/>
              <a:gd name="T71" fmla="*/ 773 h 871"/>
              <a:gd name="T72" fmla="*/ 635 w 982"/>
              <a:gd name="T73" fmla="*/ 816 h 871"/>
              <a:gd name="T74" fmla="*/ 660 w 982"/>
              <a:gd name="T75" fmla="*/ 838 h 871"/>
              <a:gd name="T76" fmla="*/ 661 w 982"/>
              <a:gd name="T77" fmla="*/ 745 h 871"/>
              <a:gd name="T78" fmla="*/ 664 w 982"/>
              <a:gd name="T79" fmla="*/ 647 h 871"/>
              <a:gd name="T80" fmla="*/ 708 w 982"/>
              <a:gd name="T81" fmla="*/ 577 h 871"/>
              <a:gd name="T82" fmla="*/ 767 w 982"/>
              <a:gd name="T83" fmla="*/ 516 h 871"/>
              <a:gd name="T84" fmla="*/ 775 w 982"/>
              <a:gd name="T85" fmla="*/ 496 h 871"/>
              <a:gd name="T86" fmla="*/ 766 w 982"/>
              <a:gd name="T87" fmla="*/ 473 h 871"/>
              <a:gd name="T88" fmla="*/ 785 w 982"/>
              <a:gd name="T89" fmla="*/ 487 h 871"/>
              <a:gd name="T90" fmla="*/ 774 w 982"/>
              <a:gd name="T91" fmla="*/ 424 h 871"/>
              <a:gd name="T92" fmla="*/ 770 w 982"/>
              <a:gd name="T93" fmla="*/ 392 h 871"/>
              <a:gd name="T94" fmla="*/ 785 w 982"/>
              <a:gd name="T95" fmla="*/ 392 h 871"/>
              <a:gd name="T96" fmla="*/ 788 w 982"/>
              <a:gd name="T97" fmla="*/ 392 h 871"/>
              <a:gd name="T98" fmla="*/ 785 w 982"/>
              <a:gd name="T99" fmla="*/ 434 h 871"/>
              <a:gd name="T100" fmla="*/ 813 w 982"/>
              <a:gd name="T101" fmla="*/ 363 h 871"/>
              <a:gd name="T102" fmla="*/ 843 w 982"/>
              <a:gd name="T103" fmla="*/ 292 h 871"/>
              <a:gd name="T104" fmla="*/ 887 w 982"/>
              <a:gd name="T105" fmla="*/ 273 h 871"/>
              <a:gd name="T106" fmla="*/ 913 w 982"/>
              <a:gd name="T107" fmla="*/ 275 h 871"/>
              <a:gd name="T108" fmla="*/ 905 w 982"/>
              <a:gd name="T109" fmla="*/ 237 h 871"/>
              <a:gd name="T110" fmla="*/ 948 w 982"/>
              <a:gd name="T111" fmla="*/ 177 h 8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82"/>
              <a:gd name="T169" fmla="*/ 0 h 871"/>
              <a:gd name="T170" fmla="*/ 982 w 982"/>
              <a:gd name="T171" fmla="*/ 871 h 8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82" h="871">
                <a:moveTo>
                  <a:pt x="981" y="161"/>
                </a:moveTo>
                <a:lnTo>
                  <a:pt x="979" y="147"/>
                </a:lnTo>
                <a:lnTo>
                  <a:pt x="975" y="126"/>
                </a:lnTo>
                <a:lnTo>
                  <a:pt x="982" y="81"/>
                </a:lnTo>
                <a:lnTo>
                  <a:pt x="972" y="73"/>
                </a:lnTo>
                <a:lnTo>
                  <a:pt x="965" y="75"/>
                </a:lnTo>
                <a:lnTo>
                  <a:pt x="962" y="67"/>
                </a:lnTo>
                <a:lnTo>
                  <a:pt x="949" y="94"/>
                </a:lnTo>
                <a:lnTo>
                  <a:pt x="935" y="120"/>
                </a:lnTo>
                <a:lnTo>
                  <a:pt x="919" y="141"/>
                </a:lnTo>
                <a:lnTo>
                  <a:pt x="908" y="153"/>
                </a:lnTo>
                <a:lnTo>
                  <a:pt x="878" y="157"/>
                </a:lnTo>
                <a:lnTo>
                  <a:pt x="846" y="161"/>
                </a:lnTo>
                <a:lnTo>
                  <a:pt x="829" y="183"/>
                </a:lnTo>
                <a:lnTo>
                  <a:pt x="814" y="204"/>
                </a:lnTo>
                <a:lnTo>
                  <a:pt x="793" y="206"/>
                </a:lnTo>
                <a:lnTo>
                  <a:pt x="773" y="210"/>
                </a:lnTo>
                <a:lnTo>
                  <a:pt x="772" y="234"/>
                </a:lnTo>
                <a:lnTo>
                  <a:pt x="754" y="243"/>
                </a:lnTo>
                <a:lnTo>
                  <a:pt x="738" y="253"/>
                </a:lnTo>
                <a:lnTo>
                  <a:pt x="720" y="263"/>
                </a:lnTo>
                <a:lnTo>
                  <a:pt x="702" y="273"/>
                </a:lnTo>
                <a:lnTo>
                  <a:pt x="698" y="261"/>
                </a:lnTo>
                <a:lnTo>
                  <a:pt x="717" y="226"/>
                </a:lnTo>
                <a:lnTo>
                  <a:pt x="725" y="206"/>
                </a:lnTo>
                <a:lnTo>
                  <a:pt x="729" y="173"/>
                </a:lnTo>
                <a:lnTo>
                  <a:pt x="733" y="141"/>
                </a:lnTo>
                <a:lnTo>
                  <a:pt x="720" y="126"/>
                </a:lnTo>
                <a:lnTo>
                  <a:pt x="722" y="116"/>
                </a:lnTo>
                <a:lnTo>
                  <a:pt x="717" y="116"/>
                </a:lnTo>
                <a:lnTo>
                  <a:pt x="714" y="102"/>
                </a:lnTo>
                <a:lnTo>
                  <a:pt x="701" y="86"/>
                </a:lnTo>
                <a:lnTo>
                  <a:pt x="687" y="71"/>
                </a:lnTo>
                <a:lnTo>
                  <a:pt x="674" y="55"/>
                </a:lnTo>
                <a:lnTo>
                  <a:pt x="660" y="39"/>
                </a:lnTo>
                <a:lnTo>
                  <a:pt x="638" y="49"/>
                </a:lnTo>
                <a:lnTo>
                  <a:pt x="625" y="39"/>
                </a:lnTo>
                <a:lnTo>
                  <a:pt x="611" y="43"/>
                </a:lnTo>
                <a:lnTo>
                  <a:pt x="588" y="28"/>
                </a:lnTo>
                <a:lnTo>
                  <a:pt x="570" y="20"/>
                </a:lnTo>
                <a:lnTo>
                  <a:pt x="572" y="0"/>
                </a:lnTo>
                <a:lnTo>
                  <a:pt x="564" y="12"/>
                </a:lnTo>
                <a:lnTo>
                  <a:pt x="538" y="12"/>
                </a:lnTo>
                <a:lnTo>
                  <a:pt x="510" y="12"/>
                </a:lnTo>
                <a:lnTo>
                  <a:pt x="483" y="12"/>
                </a:lnTo>
                <a:lnTo>
                  <a:pt x="456" y="12"/>
                </a:lnTo>
                <a:lnTo>
                  <a:pt x="429" y="12"/>
                </a:lnTo>
                <a:lnTo>
                  <a:pt x="401" y="12"/>
                </a:lnTo>
                <a:lnTo>
                  <a:pt x="375" y="14"/>
                </a:lnTo>
                <a:lnTo>
                  <a:pt x="347" y="14"/>
                </a:lnTo>
                <a:lnTo>
                  <a:pt x="320" y="14"/>
                </a:lnTo>
                <a:lnTo>
                  <a:pt x="293" y="14"/>
                </a:lnTo>
                <a:lnTo>
                  <a:pt x="266" y="14"/>
                </a:lnTo>
                <a:lnTo>
                  <a:pt x="238" y="14"/>
                </a:lnTo>
                <a:lnTo>
                  <a:pt x="212" y="14"/>
                </a:lnTo>
                <a:lnTo>
                  <a:pt x="184" y="14"/>
                </a:lnTo>
                <a:lnTo>
                  <a:pt x="156" y="14"/>
                </a:lnTo>
                <a:lnTo>
                  <a:pt x="130" y="14"/>
                </a:lnTo>
                <a:lnTo>
                  <a:pt x="123" y="41"/>
                </a:lnTo>
                <a:lnTo>
                  <a:pt x="116" y="71"/>
                </a:lnTo>
                <a:lnTo>
                  <a:pt x="104" y="81"/>
                </a:lnTo>
                <a:lnTo>
                  <a:pt x="106" y="73"/>
                </a:lnTo>
                <a:lnTo>
                  <a:pt x="107" y="77"/>
                </a:lnTo>
                <a:lnTo>
                  <a:pt x="120" y="51"/>
                </a:lnTo>
                <a:lnTo>
                  <a:pt x="106" y="71"/>
                </a:lnTo>
                <a:lnTo>
                  <a:pt x="104" y="71"/>
                </a:lnTo>
                <a:lnTo>
                  <a:pt x="113" y="57"/>
                </a:lnTo>
                <a:lnTo>
                  <a:pt x="118" y="43"/>
                </a:lnTo>
                <a:lnTo>
                  <a:pt x="94" y="35"/>
                </a:lnTo>
                <a:lnTo>
                  <a:pt x="85" y="83"/>
                </a:lnTo>
                <a:lnTo>
                  <a:pt x="83" y="88"/>
                </a:lnTo>
                <a:lnTo>
                  <a:pt x="82" y="94"/>
                </a:lnTo>
                <a:lnTo>
                  <a:pt x="80" y="100"/>
                </a:lnTo>
                <a:lnTo>
                  <a:pt x="79" y="96"/>
                </a:lnTo>
                <a:lnTo>
                  <a:pt x="75" y="108"/>
                </a:lnTo>
                <a:lnTo>
                  <a:pt x="86" y="114"/>
                </a:lnTo>
                <a:lnTo>
                  <a:pt x="77" y="114"/>
                </a:lnTo>
                <a:lnTo>
                  <a:pt x="69" y="130"/>
                </a:lnTo>
                <a:lnTo>
                  <a:pt x="50" y="177"/>
                </a:lnTo>
                <a:lnTo>
                  <a:pt x="30" y="226"/>
                </a:lnTo>
                <a:lnTo>
                  <a:pt x="24" y="255"/>
                </a:lnTo>
                <a:lnTo>
                  <a:pt x="19" y="283"/>
                </a:lnTo>
                <a:lnTo>
                  <a:pt x="1" y="318"/>
                </a:lnTo>
                <a:lnTo>
                  <a:pt x="2" y="330"/>
                </a:lnTo>
                <a:lnTo>
                  <a:pt x="0" y="357"/>
                </a:lnTo>
                <a:lnTo>
                  <a:pt x="2" y="381"/>
                </a:lnTo>
                <a:lnTo>
                  <a:pt x="4" y="404"/>
                </a:lnTo>
                <a:lnTo>
                  <a:pt x="3" y="398"/>
                </a:lnTo>
                <a:lnTo>
                  <a:pt x="2" y="404"/>
                </a:lnTo>
                <a:lnTo>
                  <a:pt x="10" y="406"/>
                </a:lnTo>
                <a:lnTo>
                  <a:pt x="14" y="406"/>
                </a:lnTo>
                <a:lnTo>
                  <a:pt x="11" y="424"/>
                </a:lnTo>
                <a:lnTo>
                  <a:pt x="8" y="420"/>
                </a:lnTo>
                <a:lnTo>
                  <a:pt x="4" y="424"/>
                </a:lnTo>
                <a:lnTo>
                  <a:pt x="10" y="443"/>
                </a:lnTo>
                <a:lnTo>
                  <a:pt x="5" y="457"/>
                </a:lnTo>
                <a:lnTo>
                  <a:pt x="9" y="479"/>
                </a:lnTo>
                <a:lnTo>
                  <a:pt x="13" y="500"/>
                </a:lnTo>
                <a:lnTo>
                  <a:pt x="10" y="532"/>
                </a:lnTo>
                <a:lnTo>
                  <a:pt x="20" y="534"/>
                </a:lnTo>
                <a:lnTo>
                  <a:pt x="37" y="551"/>
                </a:lnTo>
                <a:lnTo>
                  <a:pt x="54" y="575"/>
                </a:lnTo>
                <a:lnTo>
                  <a:pt x="54" y="604"/>
                </a:lnTo>
                <a:lnTo>
                  <a:pt x="75" y="602"/>
                </a:lnTo>
                <a:lnTo>
                  <a:pt x="96" y="600"/>
                </a:lnTo>
                <a:lnTo>
                  <a:pt x="109" y="612"/>
                </a:lnTo>
                <a:lnTo>
                  <a:pt x="123" y="624"/>
                </a:lnTo>
                <a:lnTo>
                  <a:pt x="137" y="636"/>
                </a:lnTo>
                <a:lnTo>
                  <a:pt x="150" y="649"/>
                </a:lnTo>
                <a:lnTo>
                  <a:pt x="175" y="649"/>
                </a:lnTo>
                <a:lnTo>
                  <a:pt x="199" y="649"/>
                </a:lnTo>
                <a:lnTo>
                  <a:pt x="203" y="632"/>
                </a:lnTo>
                <a:lnTo>
                  <a:pt x="231" y="632"/>
                </a:lnTo>
                <a:lnTo>
                  <a:pt x="246" y="667"/>
                </a:lnTo>
                <a:lnTo>
                  <a:pt x="251" y="704"/>
                </a:lnTo>
                <a:lnTo>
                  <a:pt x="262" y="718"/>
                </a:lnTo>
                <a:lnTo>
                  <a:pt x="273" y="734"/>
                </a:lnTo>
                <a:lnTo>
                  <a:pt x="285" y="706"/>
                </a:lnTo>
                <a:lnTo>
                  <a:pt x="310" y="710"/>
                </a:lnTo>
                <a:lnTo>
                  <a:pt x="317" y="744"/>
                </a:lnTo>
                <a:lnTo>
                  <a:pt x="325" y="777"/>
                </a:lnTo>
                <a:lnTo>
                  <a:pt x="331" y="820"/>
                </a:lnTo>
                <a:lnTo>
                  <a:pt x="343" y="838"/>
                </a:lnTo>
                <a:lnTo>
                  <a:pt x="364" y="844"/>
                </a:lnTo>
                <a:lnTo>
                  <a:pt x="363" y="802"/>
                </a:lnTo>
                <a:lnTo>
                  <a:pt x="360" y="796"/>
                </a:lnTo>
                <a:lnTo>
                  <a:pt x="359" y="789"/>
                </a:lnTo>
                <a:lnTo>
                  <a:pt x="365" y="795"/>
                </a:lnTo>
                <a:lnTo>
                  <a:pt x="368" y="775"/>
                </a:lnTo>
                <a:lnTo>
                  <a:pt x="373" y="769"/>
                </a:lnTo>
                <a:lnTo>
                  <a:pt x="383" y="757"/>
                </a:lnTo>
                <a:lnTo>
                  <a:pt x="387" y="751"/>
                </a:lnTo>
                <a:lnTo>
                  <a:pt x="387" y="745"/>
                </a:lnTo>
                <a:lnTo>
                  <a:pt x="396" y="747"/>
                </a:lnTo>
                <a:lnTo>
                  <a:pt x="391" y="751"/>
                </a:lnTo>
                <a:lnTo>
                  <a:pt x="401" y="744"/>
                </a:lnTo>
                <a:lnTo>
                  <a:pt x="397" y="744"/>
                </a:lnTo>
                <a:lnTo>
                  <a:pt x="418" y="718"/>
                </a:lnTo>
                <a:lnTo>
                  <a:pt x="420" y="708"/>
                </a:lnTo>
                <a:lnTo>
                  <a:pt x="424" y="714"/>
                </a:lnTo>
                <a:lnTo>
                  <a:pt x="422" y="716"/>
                </a:lnTo>
                <a:lnTo>
                  <a:pt x="437" y="702"/>
                </a:lnTo>
                <a:lnTo>
                  <a:pt x="439" y="702"/>
                </a:lnTo>
                <a:lnTo>
                  <a:pt x="453" y="706"/>
                </a:lnTo>
                <a:lnTo>
                  <a:pt x="467" y="708"/>
                </a:lnTo>
                <a:lnTo>
                  <a:pt x="476" y="706"/>
                </a:lnTo>
                <a:lnTo>
                  <a:pt x="482" y="720"/>
                </a:lnTo>
                <a:lnTo>
                  <a:pt x="492" y="724"/>
                </a:lnTo>
                <a:lnTo>
                  <a:pt x="502" y="726"/>
                </a:lnTo>
                <a:lnTo>
                  <a:pt x="500" y="712"/>
                </a:lnTo>
                <a:lnTo>
                  <a:pt x="515" y="728"/>
                </a:lnTo>
                <a:lnTo>
                  <a:pt x="512" y="736"/>
                </a:lnTo>
                <a:lnTo>
                  <a:pt x="517" y="724"/>
                </a:lnTo>
                <a:lnTo>
                  <a:pt x="509" y="708"/>
                </a:lnTo>
                <a:lnTo>
                  <a:pt x="516" y="700"/>
                </a:lnTo>
                <a:lnTo>
                  <a:pt x="513" y="698"/>
                </a:lnTo>
                <a:lnTo>
                  <a:pt x="512" y="694"/>
                </a:lnTo>
                <a:lnTo>
                  <a:pt x="499" y="691"/>
                </a:lnTo>
                <a:lnTo>
                  <a:pt x="512" y="689"/>
                </a:lnTo>
                <a:lnTo>
                  <a:pt x="540" y="685"/>
                </a:lnTo>
                <a:lnTo>
                  <a:pt x="545" y="671"/>
                </a:lnTo>
                <a:lnTo>
                  <a:pt x="543" y="687"/>
                </a:lnTo>
                <a:lnTo>
                  <a:pt x="551" y="685"/>
                </a:lnTo>
                <a:lnTo>
                  <a:pt x="560" y="679"/>
                </a:lnTo>
                <a:lnTo>
                  <a:pt x="557" y="685"/>
                </a:lnTo>
                <a:lnTo>
                  <a:pt x="573" y="683"/>
                </a:lnTo>
                <a:lnTo>
                  <a:pt x="568" y="683"/>
                </a:lnTo>
                <a:lnTo>
                  <a:pt x="579" y="689"/>
                </a:lnTo>
                <a:lnTo>
                  <a:pt x="582" y="689"/>
                </a:lnTo>
                <a:lnTo>
                  <a:pt x="584" y="696"/>
                </a:lnTo>
                <a:lnTo>
                  <a:pt x="581" y="693"/>
                </a:lnTo>
                <a:lnTo>
                  <a:pt x="585" y="708"/>
                </a:lnTo>
                <a:lnTo>
                  <a:pt x="584" y="708"/>
                </a:lnTo>
                <a:lnTo>
                  <a:pt x="610" y="693"/>
                </a:lnTo>
                <a:lnTo>
                  <a:pt x="618" y="716"/>
                </a:lnTo>
                <a:lnTo>
                  <a:pt x="627" y="740"/>
                </a:lnTo>
                <a:lnTo>
                  <a:pt x="623" y="783"/>
                </a:lnTo>
                <a:lnTo>
                  <a:pt x="622" y="775"/>
                </a:lnTo>
                <a:lnTo>
                  <a:pt x="624" y="781"/>
                </a:lnTo>
                <a:lnTo>
                  <a:pt x="627" y="773"/>
                </a:lnTo>
                <a:lnTo>
                  <a:pt x="624" y="795"/>
                </a:lnTo>
                <a:lnTo>
                  <a:pt x="629" y="808"/>
                </a:lnTo>
                <a:lnTo>
                  <a:pt x="632" y="810"/>
                </a:lnTo>
                <a:lnTo>
                  <a:pt x="632" y="822"/>
                </a:lnTo>
                <a:lnTo>
                  <a:pt x="635" y="816"/>
                </a:lnTo>
                <a:lnTo>
                  <a:pt x="633" y="824"/>
                </a:lnTo>
                <a:lnTo>
                  <a:pt x="636" y="846"/>
                </a:lnTo>
                <a:lnTo>
                  <a:pt x="644" y="871"/>
                </a:lnTo>
                <a:lnTo>
                  <a:pt x="655" y="867"/>
                </a:lnTo>
                <a:lnTo>
                  <a:pt x="660" y="838"/>
                </a:lnTo>
                <a:lnTo>
                  <a:pt x="666" y="808"/>
                </a:lnTo>
                <a:lnTo>
                  <a:pt x="664" y="777"/>
                </a:lnTo>
                <a:lnTo>
                  <a:pt x="660" y="745"/>
                </a:lnTo>
                <a:lnTo>
                  <a:pt x="664" y="775"/>
                </a:lnTo>
                <a:lnTo>
                  <a:pt x="661" y="745"/>
                </a:lnTo>
                <a:lnTo>
                  <a:pt x="660" y="716"/>
                </a:lnTo>
                <a:lnTo>
                  <a:pt x="659" y="687"/>
                </a:lnTo>
                <a:lnTo>
                  <a:pt x="658" y="657"/>
                </a:lnTo>
                <a:lnTo>
                  <a:pt x="664" y="651"/>
                </a:lnTo>
                <a:lnTo>
                  <a:pt x="664" y="647"/>
                </a:lnTo>
                <a:lnTo>
                  <a:pt x="671" y="630"/>
                </a:lnTo>
                <a:lnTo>
                  <a:pt x="677" y="612"/>
                </a:lnTo>
                <a:lnTo>
                  <a:pt x="678" y="610"/>
                </a:lnTo>
                <a:lnTo>
                  <a:pt x="684" y="608"/>
                </a:lnTo>
                <a:lnTo>
                  <a:pt x="708" y="577"/>
                </a:lnTo>
                <a:lnTo>
                  <a:pt x="709" y="577"/>
                </a:lnTo>
                <a:lnTo>
                  <a:pt x="727" y="555"/>
                </a:lnTo>
                <a:lnTo>
                  <a:pt x="734" y="551"/>
                </a:lnTo>
                <a:lnTo>
                  <a:pt x="746" y="530"/>
                </a:lnTo>
                <a:lnTo>
                  <a:pt x="767" y="516"/>
                </a:lnTo>
                <a:lnTo>
                  <a:pt x="754" y="510"/>
                </a:lnTo>
                <a:lnTo>
                  <a:pt x="763" y="512"/>
                </a:lnTo>
                <a:lnTo>
                  <a:pt x="765" y="504"/>
                </a:lnTo>
                <a:lnTo>
                  <a:pt x="757" y="496"/>
                </a:lnTo>
                <a:lnTo>
                  <a:pt x="775" y="496"/>
                </a:lnTo>
                <a:lnTo>
                  <a:pt x="781" y="481"/>
                </a:lnTo>
                <a:lnTo>
                  <a:pt x="776" y="487"/>
                </a:lnTo>
                <a:lnTo>
                  <a:pt x="771" y="479"/>
                </a:lnTo>
                <a:lnTo>
                  <a:pt x="765" y="475"/>
                </a:lnTo>
                <a:lnTo>
                  <a:pt x="766" y="473"/>
                </a:lnTo>
                <a:lnTo>
                  <a:pt x="773" y="475"/>
                </a:lnTo>
                <a:lnTo>
                  <a:pt x="778" y="473"/>
                </a:lnTo>
                <a:lnTo>
                  <a:pt x="782" y="477"/>
                </a:lnTo>
                <a:lnTo>
                  <a:pt x="783" y="453"/>
                </a:lnTo>
                <a:lnTo>
                  <a:pt x="785" y="487"/>
                </a:lnTo>
                <a:lnTo>
                  <a:pt x="779" y="443"/>
                </a:lnTo>
                <a:lnTo>
                  <a:pt x="773" y="441"/>
                </a:lnTo>
                <a:lnTo>
                  <a:pt x="767" y="432"/>
                </a:lnTo>
                <a:lnTo>
                  <a:pt x="778" y="439"/>
                </a:lnTo>
                <a:lnTo>
                  <a:pt x="774" y="424"/>
                </a:lnTo>
                <a:lnTo>
                  <a:pt x="781" y="432"/>
                </a:lnTo>
                <a:lnTo>
                  <a:pt x="773" y="402"/>
                </a:lnTo>
                <a:lnTo>
                  <a:pt x="783" y="416"/>
                </a:lnTo>
                <a:lnTo>
                  <a:pt x="774" y="392"/>
                </a:lnTo>
                <a:lnTo>
                  <a:pt x="770" y="392"/>
                </a:lnTo>
                <a:lnTo>
                  <a:pt x="777" y="377"/>
                </a:lnTo>
                <a:lnTo>
                  <a:pt x="775" y="390"/>
                </a:lnTo>
                <a:lnTo>
                  <a:pt x="785" y="400"/>
                </a:lnTo>
                <a:lnTo>
                  <a:pt x="782" y="383"/>
                </a:lnTo>
                <a:lnTo>
                  <a:pt x="785" y="392"/>
                </a:lnTo>
                <a:lnTo>
                  <a:pt x="788" y="361"/>
                </a:lnTo>
                <a:lnTo>
                  <a:pt x="799" y="353"/>
                </a:lnTo>
                <a:lnTo>
                  <a:pt x="793" y="373"/>
                </a:lnTo>
                <a:lnTo>
                  <a:pt x="790" y="383"/>
                </a:lnTo>
                <a:lnTo>
                  <a:pt x="788" y="392"/>
                </a:lnTo>
                <a:lnTo>
                  <a:pt x="794" y="398"/>
                </a:lnTo>
                <a:lnTo>
                  <a:pt x="792" y="408"/>
                </a:lnTo>
                <a:lnTo>
                  <a:pt x="793" y="414"/>
                </a:lnTo>
                <a:lnTo>
                  <a:pt x="789" y="420"/>
                </a:lnTo>
                <a:lnTo>
                  <a:pt x="785" y="434"/>
                </a:lnTo>
                <a:lnTo>
                  <a:pt x="807" y="392"/>
                </a:lnTo>
                <a:lnTo>
                  <a:pt x="805" y="353"/>
                </a:lnTo>
                <a:lnTo>
                  <a:pt x="815" y="338"/>
                </a:lnTo>
                <a:lnTo>
                  <a:pt x="806" y="347"/>
                </a:lnTo>
                <a:lnTo>
                  <a:pt x="813" y="363"/>
                </a:lnTo>
                <a:lnTo>
                  <a:pt x="813" y="373"/>
                </a:lnTo>
                <a:lnTo>
                  <a:pt x="832" y="338"/>
                </a:lnTo>
                <a:lnTo>
                  <a:pt x="831" y="341"/>
                </a:lnTo>
                <a:lnTo>
                  <a:pt x="836" y="318"/>
                </a:lnTo>
                <a:lnTo>
                  <a:pt x="843" y="292"/>
                </a:lnTo>
                <a:lnTo>
                  <a:pt x="841" y="302"/>
                </a:lnTo>
                <a:lnTo>
                  <a:pt x="848" y="298"/>
                </a:lnTo>
                <a:lnTo>
                  <a:pt x="865" y="290"/>
                </a:lnTo>
                <a:lnTo>
                  <a:pt x="884" y="285"/>
                </a:lnTo>
                <a:lnTo>
                  <a:pt x="887" y="273"/>
                </a:lnTo>
                <a:lnTo>
                  <a:pt x="891" y="275"/>
                </a:lnTo>
                <a:lnTo>
                  <a:pt x="892" y="275"/>
                </a:lnTo>
                <a:lnTo>
                  <a:pt x="899" y="283"/>
                </a:lnTo>
                <a:lnTo>
                  <a:pt x="902" y="283"/>
                </a:lnTo>
                <a:lnTo>
                  <a:pt x="913" y="275"/>
                </a:lnTo>
                <a:lnTo>
                  <a:pt x="912" y="259"/>
                </a:lnTo>
                <a:lnTo>
                  <a:pt x="913" y="269"/>
                </a:lnTo>
                <a:lnTo>
                  <a:pt x="903" y="263"/>
                </a:lnTo>
                <a:lnTo>
                  <a:pt x="905" y="241"/>
                </a:lnTo>
                <a:lnTo>
                  <a:pt x="905" y="237"/>
                </a:lnTo>
                <a:lnTo>
                  <a:pt x="925" y="200"/>
                </a:lnTo>
                <a:lnTo>
                  <a:pt x="930" y="194"/>
                </a:lnTo>
                <a:lnTo>
                  <a:pt x="933" y="196"/>
                </a:lnTo>
                <a:lnTo>
                  <a:pt x="948" y="173"/>
                </a:lnTo>
                <a:lnTo>
                  <a:pt x="948" y="177"/>
                </a:lnTo>
                <a:lnTo>
                  <a:pt x="953" y="175"/>
                </a:lnTo>
                <a:lnTo>
                  <a:pt x="960" y="179"/>
                </a:lnTo>
                <a:lnTo>
                  <a:pt x="981" y="16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651">
                <a:solidFill>
                  <a:srgbClr val="000000"/>
                </a:solidFill>
                <a:prstDash val="solid"/>
                <a:round/>
                <a:headEnd/>
                <a:tailEnd/>
              </a14:hiddenLine>
            </a:ext>
          </a:extLst>
        </p:spPr>
        <p:txBody>
          <a:bodyPr/>
          <a:lstStyle/>
          <a:p>
            <a:endParaRPr lang="en-US"/>
          </a:p>
        </p:txBody>
      </p:sp>
      <p:sp>
        <p:nvSpPr>
          <p:cNvPr id="1344965" name="Freeform 453"/>
          <p:cNvSpPr>
            <a:spLocks/>
          </p:cNvSpPr>
          <p:nvPr/>
        </p:nvSpPr>
        <p:spPr bwMode="auto">
          <a:xfrm>
            <a:off x="1388534" y="2579688"/>
            <a:ext cx="1140884" cy="411162"/>
          </a:xfrm>
          <a:custGeom>
            <a:avLst/>
            <a:gdLst>
              <a:gd name="T0" fmla="*/ 503 w 625"/>
              <a:gd name="T1" fmla="*/ 465 h 534"/>
              <a:gd name="T2" fmla="*/ 484 w 625"/>
              <a:gd name="T3" fmla="*/ 377 h 534"/>
              <a:gd name="T4" fmla="*/ 457 w 625"/>
              <a:gd name="T5" fmla="*/ 355 h 534"/>
              <a:gd name="T6" fmla="*/ 481 w 625"/>
              <a:gd name="T7" fmla="*/ 273 h 534"/>
              <a:gd name="T8" fmla="*/ 576 w 625"/>
              <a:gd name="T9" fmla="*/ 124 h 534"/>
              <a:gd name="T10" fmla="*/ 567 w 625"/>
              <a:gd name="T11" fmla="*/ 32 h 534"/>
              <a:gd name="T12" fmla="*/ 487 w 625"/>
              <a:gd name="T13" fmla="*/ 14 h 534"/>
              <a:gd name="T14" fmla="*/ 470 w 625"/>
              <a:gd name="T15" fmla="*/ 4 h 534"/>
              <a:gd name="T16" fmla="*/ 404 w 625"/>
              <a:gd name="T17" fmla="*/ 20 h 534"/>
              <a:gd name="T18" fmla="*/ 368 w 625"/>
              <a:gd name="T19" fmla="*/ 32 h 534"/>
              <a:gd name="T20" fmla="*/ 261 w 625"/>
              <a:gd name="T21" fmla="*/ 91 h 534"/>
              <a:gd name="T22" fmla="*/ 283 w 625"/>
              <a:gd name="T23" fmla="*/ 147 h 534"/>
              <a:gd name="T24" fmla="*/ 274 w 625"/>
              <a:gd name="T25" fmla="*/ 153 h 534"/>
              <a:gd name="T26" fmla="*/ 253 w 625"/>
              <a:gd name="T27" fmla="*/ 146 h 534"/>
              <a:gd name="T28" fmla="*/ 177 w 625"/>
              <a:gd name="T29" fmla="*/ 189 h 534"/>
              <a:gd name="T30" fmla="*/ 249 w 625"/>
              <a:gd name="T31" fmla="*/ 198 h 534"/>
              <a:gd name="T32" fmla="*/ 205 w 625"/>
              <a:gd name="T33" fmla="*/ 246 h 534"/>
              <a:gd name="T34" fmla="*/ 147 w 625"/>
              <a:gd name="T35" fmla="*/ 273 h 534"/>
              <a:gd name="T36" fmla="*/ 109 w 625"/>
              <a:gd name="T37" fmla="*/ 299 h 534"/>
              <a:gd name="T38" fmla="*/ 122 w 625"/>
              <a:gd name="T39" fmla="*/ 308 h 534"/>
              <a:gd name="T40" fmla="*/ 118 w 625"/>
              <a:gd name="T41" fmla="*/ 330 h 534"/>
              <a:gd name="T42" fmla="*/ 92 w 625"/>
              <a:gd name="T43" fmla="*/ 342 h 534"/>
              <a:gd name="T44" fmla="*/ 124 w 625"/>
              <a:gd name="T45" fmla="*/ 359 h 534"/>
              <a:gd name="T46" fmla="*/ 99 w 625"/>
              <a:gd name="T47" fmla="*/ 404 h 534"/>
              <a:gd name="T48" fmla="*/ 156 w 625"/>
              <a:gd name="T49" fmla="*/ 391 h 534"/>
              <a:gd name="T50" fmla="*/ 180 w 625"/>
              <a:gd name="T51" fmla="*/ 393 h 534"/>
              <a:gd name="T52" fmla="*/ 140 w 625"/>
              <a:gd name="T53" fmla="*/ 440 h 534"/>
              <a:gd name="T54" fmla="*/ 64 w 625"/>
              <a:gd name="T55" fmla="*/ 499 h 534"/>
              <a:gd name="T56" fmla="*/ 42 w 625"/>
              <a:gd name="T57" fmla="*/ 497 h 534"/>
              <a:gd name="T58" fmla="*/ 14 w 625"/>
              <a:gd name="T59" fmla="*/ 522 h 534"/>
              <a:gd name="T60" fmla="*/ 38 w 625"/>
              <a:gd name="T61" fmla="*/ 510 h 534"/>
              <a:gd name="T62" fmla="*/ 92 w 625"/>
              <a:gd name="T63" fmla="*/ 493 h 534"/>
              <a:gd name="T64" fmla="*/ 191 w 625"/>
              <a:gd name="T65" fmla="*/ 426 h 534"/>
              <a:gd name="T66" fmla="*/ 258 w 625"/>
              <a:gd name="T67" fmla="*/ 361 h 534"/>
              <a:gd name="T68" fmla="*/ 337 w 625"/>
              <a:gd name="T69" fmla="*/ 310 h 534"/>
              <a:gd name="T70" fmla="*/ 293 w 625"/>
              <a:gd name="T71" fmla="*/ 336 h 534"/>
              <a:gd name="T72" fmla="*/ 270 w 625"/>
              <a:gd name="T73" fmla="*/ 383 h 534"/>
              <a:gd name="T74" fmla="*/ 296 w 625"/>
              <a:gd name="T75" fmla="*/ 369 h 534"/>
              <a:gd name="T76" fmla="*/ 318 w 625"/>
              <a:gd name="T77" fmla="*/ 359 h 534"/>
              <a:gd name="T78" fmla="*/ 335 w 625"/>
              <a:gd name="T79" fmla="*/ 334 h 534"/>
              <a:gd name="T80" fmla="*/ 354 w 625"/>
              <a:gd name="T81" fmla="*/ 326 h 534"/>
              <a:gd name="T82" fmla="*/ 368 w 625"/>
              <a:gd name="T83" fmla="*/ 330 h 534"/>
              <a:gd name="T84" fmla="*/ 367 w 625"/>
              <a:gd name="T85" fmla="*/ 344 h 534"/>
              <a:gd name="T86" fmla="*/ 386 w 625"/>
              <a:gd name="T87" fmla="*/ 353 h 534"/>
              <a:gd name="T88" fmla="*/ 447 w 625"/>
              <a:gd name="T89" fmla="*/ 361 h 534"/>
              <a:gd name="T90" fmla="*/ 442 w 625"/>
              <a:gd name="T91" fmla="*/ 371 h 534"/>
              <a:gd name="T92" fmla="*/ 466 w 625"/>
              <a:gd name="T93" fmla="*/ 395 h 534"/>
              <a:gd name="T94" fmla="*/ 478 w 625"/>
              <a:gd name="T95" fmla="*/ 406 h 534"/>
              <a:gd name="T96" fmla="*/ 493 w 625"/>
              <a:gd name="T97" fmla="*/ 404 h 534"/>
              <a:gd name="T98" fmla="*/ 496 w 625"/>
              <a:gd name="T99" fmla="*/ 428 h 534"/>
              <a:gd name="T100" fmla="*/ 495 w 625"/>
              <a:gd name="T101" fmla="*/ 436 h 534"/>
              <a:gd name="T102" fmla="*/ 494 w 625"/>
              <a:gd name="T103" fmla="*/ 469 h 534"/>
              <a:gd name="T104" fmla="*/ 486 w 625"/>
              <a:gd name="T105" fmla="*/ 502 h 534"/>
              <a:gd name="T106" fmla="*/ 501 w 625"/>
              <a:gd name="T107" fmla="*/ 516 h 5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5"/>
              <a:gd name="T163" fmla="*/ 0 h 534"/>
              <a:gd name="T164" fmla="*/ 625 w 625"/>
              <a:gd name="T165" fmla="*/ 534 h 5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5" h="534">
                <a:moveTo>
                  <a:pt x="507" y="518"/>
                </a:moveTo>
                <a:lnTo>
                  <a:pt x="517" y="497"/>
                </a:lnTo>
                <a:lnTo>
                  <a:pt x="511" y="481"/>
                </a:lnTo>
                <a:lnTo>
                  <a:pt x="503" y="465"/>
                </a:lnTo>
                <a:lnTo>
                  <a:pt x="506" y="432"/>
                </a:lnTo>
                <a:lnTo>
                  <a:pt x="509" y="401"/>
                </a:lnTo>
                <a:lnTo>
                  <a:pt x="505" y="365"/>
                </a:lnTo>
                <a:lnTo>
                  <a:pt x="484" y="377"/>
                </a:lnTo>
                <a:lnTo>
                  <a:pt x="473" y="387"/>
                </a:lnTo>
                <a:lnTo>
                  <a:pt x="460" y="395"/>
                </a:lnTo>
                <a:lnTo>
                  <a:pt x="460" y="361"/>
                </a:lnTo>
                <a:lnTo>
                  <a:pt x="457" y="355"/>
                </a:lnTo>
                <a:lnTo>
                  <a:pt x="463" y="348"/>
                </a:lnTo>
                <a:lnTo>
                  <a:pt x="435" y="350"/>
                </a:lnTo>
                <a:lnTo>
                  <a:pt x="458" y="310"/>
                </a:lnTo>
                <a:lnTo>
                  <a:pt x="481" y="273"/>
                </a:lnTo>
                <a:lnTo>
                  <a:pt x="504" y="234"/>
                </a:lnTo>
                <a:lnTo>
                  <a:pt x="527" y="197"/>
                </a:lnTo>
                <a:lnTo>
                  <a:pt x="551" y="159"/>
                </a:lnTo>
                <a:lnTo>
                  <a:pt x="576" y="124"/>
                </a:lnTo>
                <a:lnTo>
                  <a:pt x="601" y="87"/>
                </a:lnTo>
                <a:lnTo>
                  <a:pt x="625" y="49"/>
                </a:lnTo>
                <a:lnTo>
                  <a:pt x="594" y="38"/>
                </a:lnTo>
                <a:lnTo>
                  <a:pt x="567" y="32"/>
                </a:lnTo>
                <a:lnTo>
                  <a:pt x="539" y="28"/>
                </a:lnTo>
                <a:lnTo>
                  <a:pt x="503" y="22"/>
                </a:lnTo>
                <a:lnTo>
                  <a:pt x="501" y="18"/>
                </a:lnTo>
                <a:lnTo>
                  <a:pt x="487" y="14"/>
                </a:lnTo>
                <a:lnTo>
                  <a:pt x="479" y="12"/>
                </a:lnTo>
                <a:lnTo>
                  <a:pt x="474" y="8"/>
                </a:lnTo>
                <a:lnTo>
                  <a:pt x="461" y="12"/>
                </a:lnTo>
                <a:lnTo>
                  <a:pt x="470" y="4"/>
                </a:lnTo>
                <a:lnTo>
                  <a:pt x="461" y="0"/>
                </a:lnTo>
                <a:lnTo>
                  <a:pt x="423" y="16"/>
                </a:lnTo>
                <a:lnTo>
                  <a:pt x="417" y="14"/>
                </a:lnTo>
                <a:lnTo>
                  <a:pt x="404" y="20"/>
                </a:lnTo>
                <a:lnTo>
                  <a:pt x="403" y="26"/>
                </a:lnTo>
                <a:lnTo>
                  <a:pt x="394" y="34"/>
                </a:lnTo>
                <a:lnTo>
                  <a:pt x="399" y="22"/>
                </a:lnTo>
                <a:lnTo>
                  <a:pt x="368" y="32"/>
                </a:lnTo>
                <a:lnTo>
                  <a:pt x="335" y="53"/>
                </a:lnTo>
                <a:lnTo>
                  <a:pt x="304" y="73"/>
                </a:lnTo>
                <a:lnTo>
                  <a:pt x="277" y="75"/>
                </a:lnTo>
                <a:lnTo>
                  <a:pt x="261" y="91"/>
                </a:lnTo>
                <a:lnTo>
                  <a:pt x="272" y="122"/>
                </a:lnTo>
                <a:lnTo>
                  <a:pt x="268" y="130"/>
                </a:lnTo>
                <a:lnTo>
                  <a:pt x="290" y="136"/>
                </a:lnTo>
                <a:lnTo>
                  <a:pt x="283" y="147"/>
                </a:lnTo>
                <a:lnTo>
                  <a:pt x="300" y="147"/>
                </a:lnTo>
                <a:lnTo>
                  <a:pt x="278" y="147"/>
                </a:lnTo>
                <a:lnTo>
                  <a:pt x="277" y="136"/>
                </a:lnTo>
                <a:lnTo>
                  <a:pt x="274" y="153"/>
                </a:lnTo>
                <a:lnTo>
                  <a:pt x="280" y="159"/>
                </a:lnTo>
                <a:lnTo>
                  <a:pt x="269" y="161"/>
                </a:lnTo>
                <a:lnTo>
                  <a:pt x="239" y="157"/>
                </a:lnTo>
                <a:lnTo>
                  <a:pt x="253" y="146"/>
                </a:lnTo>
                <a:lnTo>
                  <a:pt x="216" y="157"/>
                </a:lnTo>
                <a:lnTo>
                  <a:pt x="171" y="177"/>
                </a:lnTo>
                <a:lnTo>
                  <a:pt x="186" y="187"/>
                </a:lnTo>
                <a:lnTo>
                  <a:pt x="177" y="189"/>
                </a:lnTo>
                <a:lnTo>
                  <a:pt x="173" y="208"/>
                </a:lnTo>
                <a:lnTo>
                  <a:pt x="212" y="210"/>
                </a:lnTo>
                <a:lnTo>
                  <a:pt x="217" y="216"/>
                </a:lnTo>
                <a:lnTo>
                  <a:pt x="249" y="198"/>
                </a:lnTo>
                <a:lnTo>
                  <a:pt x="243" y="210"/>
                </a:lnTo>
                <a:lnTo>
                  <a:pt x="236" y="214"/>
                </a:lnTo>
                <a:lnTo>
                  <a:pt x="229" y="236"/>
                </a:lnTo>
                <a:lnTo>
                  <a:pt x="205" y="246"/>
                </a:lnTo>
                <a:lnTo>
                  <a:pt x="170" y="259"/>
                </a:lnTo>
                <a:lnTo>
                  <a:pt x="175" y="253"/>
                </a:lnTo>
                <a:lnTo>
                  <a:pt x="163" y="259"/>
                </a:lnTo>
                <a:lnTo>
                  <a:pt x="147" y="273"/>
                </a:lnTo>
                <a:lnTo>
                  <a:pt x="149" y="273"/>
                </a:lnTo>
                <a:lnTo>
                  <a:pt x="142" y="277"/>
                </a:lnTo>
                <a:lnTo>
                  <a:pt x="117" y="297"/>
                </a:lnTo>
                <a:lnTo>
                  <a:pt x="109" y="299"/>
                </a:lnTo>
                <a:lnTo>
                  <a:pt x="111" y="302"/>
                </a:lnTo>
                <a:lnTo>
                  <a:pt x="103" y="308"/>
                </a:lnTo>
                <a:lnTo>
                  <a:pt x="105" y="320"/>
                </a:lnTo>
                <a:lnTo>
                  <a:pt x="122" y="308"/>
                </a:lnTo>
                <a:lnTo>
                  <a:pt x="106" y="322"/>
                </a:lnTo>
                <a:lnTo>
                  <a:pt x="107" y="326"/>
                </a:lnTo>
                <a:lnTo>
                  <a:pt x="124" y="330"/>
                </a:lnTo>
                <a:lnTo>
                  <a:pt x="118" y="330"/>
                </a:lnTo>
                <a:lnTo>
                  <a:pt x="121" y="336"/>
                </a:lnTo>
                <a:lnTo>
                  <a:pt x="110" y="336"/>
                </a:lnTo>
                <a:lnTo>
                  <a:pt x="104" y="332"/>
                </a:lnTo>
                <a:lnTo>
                  <a:pt x="92" y="342"/>
                </a:lnTo>
                <a:lnTo>
                  <a:pt x="98" y="365"/>
                </a:lnTo>
                <a:lnTo>
                  <a:pt x="124" y="351"/>
                </a:lnTo>
                <a:lnTo>
                  <a:pt x="140" y="338"/>
                </a:lnTo>
                <a:lnTo>
                  <a:pt x="124" y="359"/>
                </a:lnTo>
                <a:lnTo>
                  <a:pt x="114" y="379"/>
                </a:lnTo>
                <a:lnTo>
                  <a:pt x="108" y="389"/>
                </a:lnTo>
                <a:lnTo>
                  <a:pt x="108" y="391"/>
                </a:lnTo>
                <a:lnTo>
                  <a:pt x="99" y="404"/>
                </a:lnTo>
                <a:lnTo>
                  <a:pt x="130" y="395"/>
                </a:lnTo>
                <a:lnTo>
                  <a:pt x="137" y="397"/>
                </a:lnTo>
                <a:lnTo>
                  <a:pt x="138" y="412"/>
                </a:lnTo>
                <a:lnTo>
                  <a:pt x="156" y="391"/>
                </a:lnTo>
                <a:lnTo>
                  <a:pt x="161" y="393"/>
                </a:lnTo>
                <a:lnTo>
                  <a:pt x="151" y="399"/>
                </a:lnTo>
                <a:lnTo>
                  <a:pt x="152" y="406"/>
                </a:lnTo>
                <a:lnTo>
                  <a:pt x="180" y="393"/>
                </a:lnTo>
                <a:lnTo>
                  <a:pt x="154" y="418"/>
                </a:lnTo>
                <a:lnTo>
                  <a:pt x="159" y="420"/>
                </a:lnTo>
                <a:lnTo>
                  <a:pt x="156" y="420"/>
                </a:lnTo>
                <a:lnTo>
                  <a:pt x="140" y="440"/>
                </a:lnTo>
                <a:lnTo>
                  <a:pt x="132" y="444"/>
                </a:lnTo>
                <a:lnTo>
                  <a:pt x="107" y="467"/>
                </a:lnTo>
                <a:lnTo>
                  <a:pt x="67" y="489"/>
                </a:lnTo>
                <a:lnTo>
                  <a:pt x="64" y="499"/>
                </a:lnTo>
                <a:lnTo>
                  <a:pt x="57" y="499"/>
                </a:lnTo>
                <a:lnTo>
                  <a:pt x="54" y="504"/>
                </a:lnTo>
                <a:lnTo>
                  <a:pt x="54" y="497"/>
                </a:lnTo>
                <a:lnTo>
                  <a:pt x="42" y="497"/>
                </a:lnTo>
                <a:lnTo>
                  <a:pt x="0" y="530"/>
                </a:lnTo>
                <a:lnTo>
                  <a:pt x="2" y="526"/>
                </a:lnTo>
                <a:lnTo>
                  <a:pt x="6" y="530"/>
                </a:lnTo>
                <a:lnTo>
                  <a:pt x="14" y="522"/>
                </a:lnTo>
                <a:lnTo>
                  <a:pt x="17" y="526"/>
                </a:lnTo>
                <a:lnTo>
                  <a:pt x="35" y="510"/>
                </a:lnTo>
                <a:lnTo>
                  <a:pt x="44" y="510"/>
                </a:lnTo>
                <a:lnTo>
                  <a:pt x="38" y="510"/>
                </a:lnTo>
                <a:lnTo>
                  <a:pt x="57" y="506"/>
                </a:lnTo>
                <a:lnTo>
                  <a:pt x="70" y="504"/>
                </a:lnTo>
                <a:lnTo>
                  <a:pt x="74" y="501"/>
                </a:lnTo>
                <a:lnTo>
                  <a:pt x="92" y="493"/>
                </a:lnTo>
                <a:lnTo>
                  <a:pt x="96" y="491"/>
                </a:lnTo>
                <a:lnTo>
                  <a:pt x="100" y="483"/>
                </a:lnTo>
                <a:lnTo>
                  <a:pt x="149" y="452"/>
                </a:lnTo>
                <a:lnTo>
                  <a:pt x="191" y="426"/>
                </a:lnTo>
                <a:lnTo>
                  <a:pt x="228" y="397"/>
                </a:lnTo>
                <a:lnTo>
                  <a:pt x="220" y="389"/>
                </a:lnTo>
                <a:lnTo>
                  <a:pt x="251" y="363"/>
                </a:lnTo>
                <a:lnTo>
                  <a:pt x="258" y="361"/>
                </a:lnTo>
                <a:lnTo>
                  <a:pt x="264" y="350"/>
                </a:lnTo>
                <a:lnTo>
                  <a:pt x="291" y="332"/>
                </a:lnTo>
                <a:lnTo>
                  <a:pt x="319" y="316"/>
                </a:lnTo>
                <a:lnTo>
                  <a:pt x="337" y="310"/>
                </a:lnTo>
                <a:lnTo>
                  <a:pt x="325" y="320"/>
                </a:lnTo>
                <a:lnTo>
                  <a:pt x="329" y="328"/>
                </a:lnTo>
                <a:lnTo>
                  <a:pt x="322" y="326"/>
                </a:lnTo>
                <a:lnTo>
                  <a:pt x="293" y="336"/>
                </a:lnTo>
                <a:lnTo>
                  <a:pt x="268" y="369"/>
                </a:lnTo>
                <a:lnTo>
                  <a:pt x="280" y="365"/>
                </a:lnTo>
                <a:lnTo>
                  <a:pt x="260" y="381"/>
                </a:lnTo>
                <a:lnTo>
                  <a:pt x="270" y="383"/>
                </a:lnTo>
                <a:lnTo>
                  <a:pt x="290" y="367"/>
                </a:lnTo>
                <a:lnTo>
                  <a:pt x="285" y="375"/>
                </a:lnTo>
                <a:lnTo>
                  <a:pt x="291" y="369"/>
                </a:lnTo>
                <a:lnTo>
                  <a:pt x="296" y="369"/>
                </a:lnTo>
                <a:lnTo>
                  <a:pt x="299" y="363"/>
                </a:lnTo>
                <a:lnTo>
                  <a:pt x="300" y="367"/>
                </a:lnTo>
                <a:lnTo>
                  <a:pt x="309" y="357"/>
                </a:lnTo>
                <a:lnTo>
                  <a:pt x="318" y="359"/>
                </a:lnTo>
                <a:lnTo>
                  <a:pt x="335" y="346"/>
                </a:lnTo>
                <a:lnTo>
                  <a:pt x="333" y="342"/>
                </a:lnTo>
                <a:lnTo>
                  <a:pt x="339" y="338"/>
                </a:lnTo>
                <a:lnTo>
                  <a:pt x="335" y="334"/>
                </a:lnTo>
                <a:lnTo>
                  <a:pt x="343" y="328"/>
                </a:lnTo>
                <a:lnTo>
                  <a:pt x="358" y="316"/>
                </a:lnTo>
                <a:lnTo>
                  <a:pt x="347" y="328"/>
                </a:lnTo>
                <a:lnTo>
                  <a:pt x="354" y="326"/>
                </a:lnTo>
                <a:lnTo>
                  <a:pt x="353" y="330"/>
                </a:lnTo>
                <a:lnTo>
                  <a:pt x="376" y="322"/>
                </a:lnTo>
                <a:lnTo>
                  <a:pt x="369" y="324"/>
                </a:lnTo>
                <a:lnTo>
                  <a:pt x="368" y="330"/>
                </a:lnTo>
                <a:lnTo>
                  <a:pt x="365" y="334"/>
                </a:lnTo>
                <a:lnTo>
                  <a:pt x="372" y="334"/>
                </a:lnTo>
                <a:lnTo>
                  <a:pt x="373" y="336"/>
                </a:lnTo>
                <a:lnTo>
                  <a:pt x="367" y="344"/>
                </a:lnTo>
                <a:lnTo>
                  <a:pt x="373" y="348"/>
                </a:lnTo>
                <a:lnTo>
                  <a:pt x="387" y="338"/>
                </a:lnTo>
                <a:lnTo>
                  <a:pt x="382" y="346"/>
                </a:lnTo>
                <a:lnTo>
                  <a:pt x="386" y="353"/>
                </a:lnTo>
                <a:lnTo>
                  <a:pt x="406" y="355"/>
                </a:lnTo>
                <a:lnTo>
                  <a:pt x="426" y="357"/>
                </a:lnTo>
                <a:lnTo>
                  <a:pt x="426" y="367"/>
                </a:lnTo>
                <a:lnTo>
                  <a:pt x="447" y="361"/>
                </a:lnTo>
                <a:lnTo>
                  <a:pt x="455" y="365"/>
                </a:lnTo>
                <a:lnTo>
                  <a:pt x="448" y="369"/>
                </a:lnTo>
                <a:lnTo>
                  <a:pt x="451" y="361"/>
                </a:lnTo>
                <a:lnTo>
                  <a:pt x="442" y="371"/>
                </a:lnTo>
                <a:lnTo>
                  <a:pt x="452" y="395"/>
                </a:lnTo>
                <a:lnTo>
                  <a:pt x="462" y="416"/>
                </a:lnTo>
                <a:lnTo>
                  <a:pt x="470" y="414"/>
                </a:lnTo>
                <a:lnTo>
                  <a:pt x="466" y="395"/>
                </a:lnTo>
                <a:lnTo>
                  <a:pt x="473" y="399"/>
                </a:lnTo>
                <a:lnTo>
                  <a:pt x="481" y="395"/>
                </a:lnTo>
                <a:lnTo>
                  <a:pt x="482" y="395"/>
                </a:lnTo>
                <a:lnTo>
                  <a:pt x="478" y="406"/>
                </a:lnTo>
                <a:lnTo>
                  <a:pt x="478" y="412"/>
                </a:lnTo>
                <a:lnTo>
                  <a:pt x="480" y="418"/>
                </a:lnTo>
                <a:lnTo>
                  <a:pt x="495" y="385"/>
                </a:lnTo>
                <a:lnTo>
                  <a:pt x="493" y="404"/>
                </a:lnTo>
                <a:lnTo>
                  <a:pt x="496" y="420"/>
                </a:lnTo>
                <a:lnTo>
                  <a:pt x="500" y="416"/>
                </a:lnTo>
                <a:lnTo>
                  <a:pt x="501" y="422"/>
                </a:lnTo>
                <a:lnTo>
                  <a:pt x="496" y="428"/>
                </a:lnTo>
                <a:lnTo>
                  <a:pt x="505" y="430"/>
                </a:lnTo>
                <a:lnTo>
                  <a:pt x="500" y="430"/>
                </a:lnTo>
                <a:lnTo>
                  <a:pt x="500" y="440"/>
                </a:lnTo>
                <a:lnTo>
                  <a:pt x="495" y="436"/>
                </a:lnTo>
                <a:lnTo>
                  <a:pt x="496" y="448"/>
                </a:lnTo>
                <a:lnTo>
                  <a:pt x="490" y="450"/>
                </a:lnTo>
                <a:lnTo>
                  <a:pt x="492" y="453"/>
                </a:lnTo>
                <a:lnTo>
                  <a:pt x="494" y="469"/>
                </a:lnTo>
                <a:lnTo>
                  <a:pt x="501" y="487"/>
                </a:lnTo>
                <a:lnTo>
                  <a:pt x="494" y="487"/>
                </a:lnTo>
                <a:lnTo>
                  <a:pt x="480" y="508"/>
                </a:lnTo>
                <a:lnTo>
                  <a:pt x="486" y="502"/>
                </a:lnTo>
                <a:lnTo>
                  <a:pt x="505" y="491"/>
                </a:lnTo>
                <a:lnTo>
                  <a:pt x="494" y="518"/>
                </a:lnTo>
                <a:lnTo>
                  <a:pt x="489" y="522"/>
                </a:lnTo>
                <a:lnTo>
                  <a:pt x="501" y="516"/>
                </a:lnTo>
                <a:lnTo>
                  <a:pt x="493" y="524"/>
                </a:lnTo>
                <a:lnTo>
                  <a:pt x="489" y="534"/>
                </a:lnTo>
                <a:lnTo>
                  <a:pt x="507" y="51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66" name="Freeform 454"/>
          <p:cNvSpPr>
            <a:spLocks/>
          </p:cNvSpPr>
          <p:nvPr/>
        </p:nvSpPr>
        <p:spPr bwMode="auto">
          <a:xfrm>
            <a:off x="1708152" y="2906713"/>
            <a:ext cx="80433" cy="36512"/>
          </a:xfrm>
          <a:custGeom>
            <a:avLst/>
            <a:gdLst>
              <a:gd name="T0" fmla="*/ 46 w 46"/>
              <a:gd name="T1" fmla="*/ 12 h 43"/>
              <a:gd name="T2" fmla="*/ 41 w 46"/>
              <a:gd name="T3" fmla="*/ 10 h 43"/>
              <a:gd name="T4" fmla="*/ 43 w 46"/>
              <a:gd name="T5" fmla="*/ 4 h 43"/>
              <a:gd name="T6" fmla="*/ 41 w 46"/>
              <a:gd name="T7" fmla="*/ 4 h 43"/>
              <a:gd name="T8" fmla="*/ 37 w 46"/>
              <a:gd name="T9" fmla="*/ 0 h 43"/>
              <a:gd name="T10" fmla="*/ 33 w 46"/>
              <a:gd name="T11" fmla="*/ 8 h 43"/>
              <a:gd name="T12" fmla="*/ 29 w 46"/>
              <a:gd name="T13" fmla="*/ 6 h 43"/>
              <a:gd name="T14" fmla="*/ 21 w 46"/>
              <a:gd name="T15" fmla="*/ 10 h 43"/>
              <a:gd name="T16" fmla="*/ 16 w 46"/>
              <a:gd name="T17" fmla="*/ 24 h 43"/>
              <a:gd name="T18" fmla="*/ 15 w 46"/>
              <a:gd name="T19" fmla="*/ 12 h 43"/>
              <a:gd name="T20" fmla="*/ 3 w 46"/>
              <a:gd name="T21" fmla="*/ 26 h 43"/>
              <a:gd name="T22" fmla="*/ 2 w 46"/>
              <a:gd name="T23" fmla="*/ 35 h 43"/>
              <a:gd name="T24" fmla="*/ 4 w 46"/>
              <a:gd name="T25" fmla="*/ 29 h 43"/>
              <a:gd name="T26" fmla="*/ 8 w 46"/>
              <a:gd name="T27" fmla="*/ 31 h 43"/>
              <a:gd name="T28" fmla="*/ 0 w 46"/>
              <a:gd name="T29" fmla="*/ 43 h 43"/>
              <a:gd name="T30" fmla="*/ 10 w 46"/>
              <a:gd name="T31" fmla="*/ 31 h 43"/>
              <a:gd name="T32" fmla="*/ 29 w 46"/>
              <a:gd name="T33" fmla="*/ 22 h 43"/>
              <a:gd name="T34" fmla="*/ 32 w 46"/>
              <a:gd name="T35" fmla="*/ 18 h 43"/>
              <a:gd name="T36" fmla="*/ 46 w 46"/>
              <a:gd name="T37" fmla="*/ 12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43"/>
              <a:gd name="T59" fmla="*/ 46 w 46"/>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43">
                <a:moveTo>
                  <a:pt x="46" y="12"/>
                </a:moveTo>
                <a:lnTo>
                  <a:pt x="41" y="10"/>
                </a:lnTo>
                <a:lnTo>
                  <a:pt x="43" y="4"/>
                </a:lnTo>
                <a:lnTo>
                  <a:pt x="41" y="4"/>
                </a:lnTo>
                <a:lnTo>
                  <a:pt x="37" y="0"/>
                </a:lnTo>
                <a:lnTo>
                  <a:pt x="33" y="8"/>
                </a:lnTo>
                <a:lnTo>
                  <a:pt x="29" y="6"/>
                </a:lnTo>
                <a:lnTo>
                  <a:pt x="21" y="10"/>
                </a:lnTo>
                <a:lnTo>
                  <a:pt x="16" y="24"/>
                </a:lnTo>
                <a:lnTo>
                  <a:pt x="15" y="12"/>
                </a:lnTo>
                <a:lnTo>
                  <a:pt x="3" y="26"/>
                </a:lnTo>
                <a:lnTo>
                  <a:pt x="2" y="35"/>
                </a:lnTo>
                <a:lnTo>
                  <a:pt x="4" y="29"/>
                </a:lnTo>
                <a:lnTo>
                  <a:pt x="8" y="31"/>
                </a:lnTo>
                <a:lnTo>
                  <a:pt x="0" y="43"/>
                </a:lnTo>
                <a:lnTo>
                  <a:pt x="10" y="31"/>
                </a:lnTo>
                <a:lnTo>
                  <a:pt x="29" y="22"/>
                </a:lnTo>
                <a:lnTo>
                  <a:pt x="32" y="18"/>
                </a:lnTo>
                <a:lnTo>
                  <a:pt x="46" y="1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67" name="Freeform 455"/>
          <p:cNvSpPr>
            <a:spLocks/>
          </p:cNvSpPr>
          <p:nvPr/>
        </p:nvSpPr>
        <p:spPr bwMode="auto">
          <a:xfrm>
            <a:off x="1515533" y="2763838"/>
            <a:ext cx="69851" cy="17462"/>
          </a:xfrm>
          <a:custGeom>
            <a:avLst/>
            <a:gdLst>
              <a:gd name="T0" fmla="*/ 38 w 38"/>
              <a:gd name="T1" fmla="*/ 13 h 23"/>
              <a:gd name="T2" fmla="*/ 18 w 38"/>
              <a:gd name="T3" fmla="*/ 23 h 23"/>
              <a:gd name="T4" fmla="*/ 12 w 38"/>
              <a:gd name="T5" fmla="*/ 10 h 23"/>
              <a:gd name="T6" fmla="*/ 14 w 38"/>
              <a:gd name="T7" fmla="*/ 15 h 23"/>
              <a:gd name="T8" fmla="*/ 0 w 38"/>
              <a:gd name="T9" fmla="*/ 11 h 23"/>
              <a:gd name="T10" fmla="*/ 4 w 38"/>
              <a:gd name="T11" fmla="*/ 0 h 23"/>
              <a:gd name="T12" fmla="*/ 19 w 38"/>
              <a:gd name="T13" fmla="*/ 0 h 23"/>
              <a:gd name="T14" fmla="*/ 38 w 38"/>
              <a:gd name="T15" fmla="*/ 13 h 23"/>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23"/>
              <a:gd name="T26" fmla="*/ 38 w 38"/>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23">
                <a:moveTo>
                  <a:pt x="38" y="13"/>
                </a:moveTo>
                <a:lnTo>
                  <a:pt x="18" y="23"/>
                </a:lnTo>
                <a:lnTo>
                  <a:pt x="12" y="10"/>
                </a:lnTo>
                <a:lnTo>
                  <a:pt x="14" y="15"/>
                </a:lnTo>
                <a:lnTo>
                  <a:pt x="0" y="11"/>
                </a:lnTo>
                <a:lnTo>
                  <a:pt x="4" y="0"/>
                </a:lnTo>
                <a:lnTo>
                  <a:pt x="19" y="0"/>
                </a:lnTo>
                <a:lnTo>
                  <a:pt x="38" y="1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68" name="Freeform 456"/>
          <p:cNvSpPr>
            <a:spLocks/>
          </p:cNvSpPr>
          <p:nvPr/>
        </p:nvSpPr>
        <p:spPr bwMode="auto">
          <a:xfrm>
            <a:off x="2224618" y="2951163"/>
            <a:ext cx="35983" cy="42862"/>
          </a:xfrm>
          <a:custGeom>
            <a:avLst/>
            <a:gdLst>
              <a:gd name="T0" fmla="*/ 11 w 19"/>
              <a:gd name="T1" fmla="*/ 51 h 55"/>
              <a:gd name="T2" fmla="*/ 7 w 19"/>
              <a:gd name="T3" fmla="*/ 55 h 55"/>
              <a:gd name="T4" fmla="*/ 6 w 19"/>
              <a:gd name="T5" fmla="*/ 43 h 55"/>
              <a:gd name="T6" fmla="*/ 0 w 19"/>
              <a:gd name="T7" fmla="*/ 35 h 55"/>
              <a:gd name="T8" fmla="*/ 6 w 19"/>
              <a:gd name="T9" fmla="*/ 33 h 55"/>
              <a:gd name="T10" fmla="*/ 11 w 19"/>
              <a:gd name="T11" fmla="*/ 23 h 55"/>
              <a:gd name="T12" fmla="*/ 4 w 19"/>
              <a:gd name="T13" fmla="*/ 25 h 55"/>
              <a:gd name="T14" fmla="*/ 11 w 19"/>
              <a:gd name="T15" fmla="*/ 14 h 55"/>
              <a:gd name="T16" fmla="*/ 10 w 19"/>
              <a:gd name="T17" fmla="*/ 4 h 55"/>
              <a:gd name="T18" fmla="*/ 16 w 19"/>
              <a:gd name="T19" fmla="*/ 0 h 55"/>
              <a:gd name="T20" fmla="*/ 19 w 19"/>
              <a:gd name="T21" fmla="*/ 27 h 55"/>
              <a:gd name="T22" fmla="*/ 15 w 19"/>
              <a:gd name="T23" fmla="*/ 23 h 55"/>
              <a:gd name="T24" fmla="*/ 15 w 19"/>
              <a:gd name="T25" fmla="*/ 31 h 55"/>
              <a:gd name="T26" fmla="*/ 11 w 19"/>
              <a:gd name="T27" fmla="*/ 51 h 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55"/>
              <a:gd name="T44" fmla="*/ 19 w 19"/>
              <a:gd name="T45" fmla="*/ 55 h 5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55">
                <a:moveTo>
                  <a:pt x="11" y="51"/>
                </a:moveTo>
                <a:lnTo>
                  <a:pt x="7" y="55"/>
                </a:lnTo>
                <a:lnTo>
                  <a:pt x="6" y="43"/>
                </a:lnTo>
                <a:lnTo>
                  <a:pt x="0" y="35"/>
                </a:lnTo>
                <a:lnTo>
                  <a:pt x="6" y="33"/>
                </a:lnTo>
                <a:lnTo>
                  <a:pt x="11" y="23"/>
                </a:lnTo>
                <a:lnTo>
                  <a:pt x="4" y="25"/>
                </a:lnTo>
                <a:lnTo>
                  <a:pt x="11" y="14"/>
                </a:lnTo>
                <a:lnTo>
                  <a:pt x="10" y="4"/>
                </a:lnTo>
                <a:lnTo>
                  <a:pt x="16" y="0"/>
                </a:lnTo>
                <a:lnTo>
                  <a:pt x="19" y="27"/>
                </a:lnTo>
                <a:lnTo>
                  <a:pt x="15" y="23"/>
                </a:lnTo>
                <a:lnTo>
                  <a:pt x="15" y="31"/>
                </a:lnTo>
                <a:lnTo>
                  <a:pt x="11" y="5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69" name="Freeform 457"/>
          <p:cNvSpPr>
            <a:spLocks/>
          </p:cNvSpPr>
          <p:nvPr/>
        </p:nvSpPr>
        <p:spPr bwMode="auto">
          <a:xfrm>
            <a:off x="2245785" y="2901950"/>
            <a:ext cx="35983" cy="33338"/>
          </a:xfrm>
          <a:custGeom>
            <a:avLst/>
            <a:gdLst>
              <a:gd name="T0" fmla="*/ 20 w 21"/>
              <a:gd name="T1" fmla="*/ 22 h 41"/>
              <a:gd name="T2" fmla="*/ 15 w 21"/>
              <a:gd name="T3" fmla="*/ 26 h 41"/>
              <a:gd name="T4" fmla="*/ 0 w 21"/>
              <a:gd name="T5" fmla="*/ 41 h 41"/>
              <a:gd name="T6" fmla="*/ 4 w 21"/>
              <a:gd name="T7" fmla="*/ 32 h 41"/>
              <a:gd name="T8" fmla="*/ 16 w 21"/>
              <a:gd name="T9" fmla="*/ 0 h 41"/>
              <a:gd name="T10" fmla="*/ 21 w 21"/>
              <a:gd name="T11" fmla="*/ 2 h 41"/>
              <a:gd name="T12" fmla="*/ 20 w 21"/>
              <a:gd name="T13" fmla="*/ 22 h 41"/>
              <a:gd name="T14" fmla="*/ 0 60000 65536"/>
              <a:gd name="T15" fmla="*/ 0 60000 65536"/>
              <a:gd name="T16" fmla="*/ 0 60000 65536"/>
              <a:gd name="T17" fmla="*/ 0 60000 65536"/>
              <a:gd name="T18" fmla="*/ 0 60000 65536"/>
              <a:gd name="T19" fmla="*/ 0 60000 65536"/>
              <a:gd name="T20" fmla="*/ 0 60000 65536"/>
              <a:gd name="T21" fmla="*/ 0 w 21"/>
              <a:gd name="T22" fmla="*/ 0 h 41"/>
              <a:gd name="T23" fmla="*/ 21 w 2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1">
                <a:moveTo>
                  <a:pt x="20" y="22"/>
                </a:moveTo>
                <a:lnTo>
                  <a:pt x="15" y="26"/>
                </a:lnTo>
                <a:lnTo>
                  <a:pt x="0" y="41"/>
                </a:lnTo>
                <a:lnTo>
                  <a:pt x="4" y="32"/>
                </a:lnTo>
                <a:lnTo>
                  <a:pt x="16" y="0"/>
                </a:lnTo>
                <a:lnTo>
                  <a:pt x="21" y="2"/>
                </a:lnTo>
                <a:lnTo>
                  <a:pt x="20" y="2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70" name="Freeform 458"/>
          <p:cNvSpPr>
            <a:spLocks/>
          </p:cNvSpPr>
          <p:nvPr/>
        </p:nvSpPr>
        <p:spPr bwMode="auto">
          <a:xfrm>
            <a:off x="1327151" y="2984500"/>
            <a:ext cx="57149" cy="14288"/>
          </a:xfrm>
          <a:custGeom>
            <a:avLst/>
            <a:gdLst>
              <a:gd name="T0" fmla="*/ 31 w 31"/>
              <a:gd name="T1" fmla="*/ 14 h 20"/>
              <a:gd name="T2" fmla="*/ 24 w 31"/>
              <a:gd name="T3" fmla="*/ 0 h 20"/>
              <a:gd name="T4" fmla="*/ 0 w 31"/>
              <a:gd name="T5" fmla="*/ 16 h 20"/>
              <a:gd name="T6" fmla="*/ 8 w 31"/>
              <a:gd name="T7" fmla="*/ 20 h 20"/>
              <a:gd name="T8" fmla="*/ 31 w 31"/>
              <a:gd name="T9" fmla="*/ 14 h 20"/>
              <a:gd name="T10" fmla="*/ 0 60000 65536"/>
              <a:gd name="T11" fmla="*/ 0 60000 65536"/>
              <a:gd name="T12" fmla="*/ 0 60000 65536"/>
              <a:gd name="T13" fmla="*/ 0 60000 65536"/>
              <a:gd name="T14" fmla="*/ 0 60000 65536"/>
              <a:gd name="T15" fmla="*/ 0 w 31"/>
              <a:gd name="T16" fmla="*/ 0 h 20"/>
              <a:gd name="T17" fmla="*/ 31 w 31"/>
              <a:gd name="T18" fmla="*/ 20 h 20"/>
            </a:gdLst>
            <a:ahLst/>
            <a:cxnLst>
              <a:cxn ang="T10">
                <a:pos x="T0" y="T1"/>
              </a:cxn>
              <a:cxn ang="T11">
                <a:pos x="T2" y="T3"/>
              </a:cxn>
              <a:cxn ang="T12">
                <a:pos x="T4" y="T5"/>
              </a:cxn>
              <a:cxn ang="T13">
                <a:pos x="T6" y="T7"/>
              </a:cxn>
              <a:cxn ang="T14">
                <a:pos x="T8" y="T9"/>
              </a:cxn>
            </a:cxnLst>
            <a:rect l="T15" t="T16" r="T17" b="T18"/>
            <a:pathLst>
              <a:path w="31" h="20">
                <a:moveTo>
                  <a:pt x="31" y="14"/>
                </a:moveTo>
                <a:lnTo>
                  <a:pt x="24" y="0"/>
                </a:lnTo>
                <a:lnTo>
                  <a:pt x="0" y="16"/>
                </a:lnTo>
                <a:lnTo>
                  <a:pt x="8" y="20"/>
                </a:lnTo>
                <a:lnTo>
                  <a:pt x="31" y="1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71" name="Freeform 459"/>
          <p:cNvSpPr>
            <a:spLocks/>
          </p:cNvSpPr>
          <p:nvPr/>
        </p:nvSpPr>
        <p:spPr bwMode="auto">
          <a:xfrm>
            <a:off x="1481667" y="2846389"/>
            <a:ext cx="42333" cy="14287"/>
          </a:xfrm>
          <a:custGeom>
            <a:avLst/>
            <a:gdLst>
              <a:gd name="T0" fmla="*/ 23 w 23"/>
              <a:gd name="T1" fmla="*/ 13 h 17"/>
              <a:gd name="T2" fmla="*/ 14 w 23"/>
              <a:gd name="T3" fmla="*/ 17 h 17"/>
              <a:gd name="T4" fmla="*/ 0 w 23"/>
              <a:gd name="T5" fmla="*/ 9 h 17"/>
              <a:gd name="T6" fmla="*/ 23 w 23"/>
              <a:gd name="T7" fmla="*/ 0 h 17"/>
              <a:gd name="T8" fmla="*/ 23 w 23"/>
              <a:gd name="T9" fmla="*/ 13 h 17"/>
              <a:gd name="T10" fmla="*/ 0 60000 65536"/>
              <a:gd name="T11" fmla="*/ 0 60000 65536"/>
              <a:gd name="T12" fmla="*/ 0 60000 65536"/>
              <a:gd name="T13" fmla="*/ 0 60000 65536"/>
              <a:gd name="T14" fmla="*/ 0 60000 65536"/>
              <a:gd name="T15" fmla="*/ 0 w 23"/>
              <a:gd name="T16" fmla="*/ 0 h 17"/>
              <a:gd name="T17" fmla="*/ 23 w 23"/>
              <a:gd name="T18" fmla="*/ 17 h 17"/>
            </a:gdLst>
            <a:ahLst/>
            <a:cxnLst>
              <a:cxn ang="T10">
                <a:pos x="T0" y="T1"/>
              </a:cxn>
              <a:cxn ang="T11">
                <a:pos x="T2" y="T3"/>
              </a:cxn>
              <a:cxn ang="T12">
                <a:pos x="T4" y="T5"/>
              </a:cxn>
              <a:cxn ang="T13">
                <a:pos x="T6" y="T7"/>
              </a:cxn>
              <a:cxn ang="T14">
                <a:pos x="T8" y="T9"/>
              </a:cxn>
            </a:cxnLst>
            <a:rect l="T15" t="T16" r="T17" b="T18"/>
            <a:pathLst>
              <a:path w="23" h="17">
                <a:moveTo>
                  <a:pt x="23" y="13"/>
                </a:moveTo>
                <a:lnTo>
                  <a:pt x="14" y="17"/>
                </a:lnTo>
                <a:lnTo>
                  <a:pt x="0" y="9"/>
                </a:lnTo>
                <a:lnTo>
                  <a:pt x="23" y="0"/>
                </a:lnTo>
                <a:lnTo>
                  <a:pt x="23" y="13"/>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72" name="Freeform 460"/>
          <p:cNvSpPr>
            <a:spLocks/>
          </p:cNvSpPr>
          <p:nvPr/>
        </p:nvSpPr>
        <p:spPr bwMode="auto">
          <a:xfrm>
            <a:off x="2222501" y="2898776"/>
            <a:ext cx="38100" cy="23813"/>
          </a:xfrm>
          <a:custGeom>
            <a:avLst/>
            <a:gdLst>
              <a:gd name="T0" fmla="*/ 16 w 21"/>
              <a:gd name="T1" fmla="*/ 28 h 28"/>
              <a:gd name="T2" fmla="*/ 14 w 21"/>
              <a:gd name="T3" fmla="*/ 20 h 28"/>
              <a:gd name="T4" fmla="*/ 9 w 21"/>
              <a:gd name="T5" fmla="*/ 10 h 28"/>
              <a:gd name="T6" fmla="*/ 21 w 21"/>
              <a:gd name="T7" fmla="*/ 16 h 28"/>
              <a:gd name="T8" fmla="*/ 19 w 21"/>
              <a:gd name="T9" fmla="*/ 12 h 28"/>
              <a:gd name="T10" fmla="*/ 13 w 21"/>
              <a:gd name="T11" fmla="*/ 10 h 28"/>
              <a:gd name="T12" fmla="*/ 16 w 21"/>
              <a:gd name="T13" fmla="*/ 0 h 28"/>
              <a:gd name="T14" fmla="*/ 6 w 21"/>
              <a:gd name="T15" fmla="*/ 8 h 28"/>
              <a:gd name="T16" fmla="*/ 5 w 21"/>
              <a:gd name="T17" fmla="*/ 16 h 28"/>
              <a:gd name="T18" fmla="*/ 0 w 21"/>
              <a:gd name="T19" fmla="*/ 16 h 28"/>
              <a:gd name="T20" fmla="*/ 4 w 21"/>
              <a:gd name="T21" fmla="*/ 28 h 28"/>
              <a:gd name="T22" fmla="*/ 7 w 21"/>
              <a:gd name="T23" fmla="*/ 18 h 28"/>
              <a:gd name="T24" fmla="*/ 16 w 21"/>
              <a:gd name="T25" fmla="*/ 28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8"/>
              <a:gd name="T41" fmla="*/ 21 w 21"/>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8">
                <a:moveTo>
                  <a:pt x="16" y="28"/>
                </a:moveTo>
                <a:lnTo>
                  <a:pt x="14" y="20"/>
                </a:lnTo>
                <a:lnTo>
                  <a:pt x="9" y="10"/>
                </a:lnTo>
                <a:lnTo>
                  <a:pt x="21" y="16"/>
                </a:lnTo>
                <a:lnTo>
                  <a:pt x="19" y="12"/>
                </a:lnTo>
                <a:lnTo>
                  <a:pt x="13" y="10"/>
                </a:lnTo>
                <a:lnTo>
                  <a:pt x="16" y="0"/>
                </a:lnTo>
                <a:lnTo>
                  <a:pt x="6" y="8"/>
                </a:lnTo>
                <a:lnTo>
                  <a:pt x="5" y="16"/>
                </a:lnTo>
                <a:lnTo>
                  <a:pt x="0" y="16"/>
                </a:lnTo>
                <a:lnTo>
                  <a:pt x="4" y="28"/>
                </a:lnTo>
                <a:lnTo>
                  <a:pt x="7" y="18"/>
                </a:lnTo>
                <a:lnTo>
                  <a:pt x="16" y="2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73" name="Freeform 461"/>
          <p:cNvSpPr>
            <a:spLocks/>
          </p:cNvSpPr>
          <p:nvPr/>
        </p:nvSpPr>
        <p:spPr bwMode="auto">
          <a:xfrm>
            <a:off x="2216151" y="2922588"/>
            <a:ext cx="27516" cy="30162"/>
          </a:xfrm>
          <a:custGeom>
            <a:avLst/>
            <a:gdLst>
              <a:gd name="T0" fmla="*/ 0 w 14"/>
              <a:gd name="T1" fmla="*/ 41 h 41"/>
              <a:gd name="T2" fmla="*/ 14 w 14"/>
              <a:gd name="T3" fmla="*/ 0 h 41"/>
              <a:gd name="T4" fmla="*/ 5 w 14"/>
              <a:gd name="T5" fmla="*/ 8 h 41"/>
              <a:gd name="T6" fmla="*/ 0 w 14"/>
              <a:gd name="T7" fmla="*/ 41 h 41"/>
              <a:gd name="T8" fmla="*/ 0 60000 65536"/>
              <a:gd name="T9" fmla="*/ 0 60000 65536"/>
              <a:gd name="T10" fmla="*/ 0 60000 65536"/>
              <a:gd name="T11" fmla="*/ 0 60000 65536"/>
              <a:gd name="T12" fmla="*/ 0 w 14"/>
              <a:gd name="T13" fmla="*/ 0 h 41"/>
              <a:gd name="T14" fmla="*/ 14 w 14"/>
              <a:gd name="T15" fmla="*/ 41 h 41"/>
            </a:gdLst>
            <a:ahLst/>
            <a:cxnLst>
              <a:cxn ang="T8">
                <a:pos x="T0" y="T1"/>
              </a:cxn>
              <a:cxn ang="T9">
                <a:pos x="T2" y="T3"/>
              </a:cxn>
              <a:cxn ang="T10">
                <a:pos x="T4" y="T5"/>
              </a:cxn>
              <a:cxn ang="T11">
                <a:pos x="T6" y="T7"/>
              </a:cxn>
            </a:cxnLst>
            <a:rect l="T12" t="T13" r="T14" b="T15"/>
            <a:pathLst>
              <a:path w="14" h="41">
                <a:moveTo>
                  <a:pt x="0" y="41"/>
                </a:moveTo>
                <a:lnTo>
                  <a:pt x="14" y="0"/>
                </a:lnTo>
                <a:lnTo>
                  <a:pt x="5" y="8"/>
                </a:lnTo>
                <a:lnTo>
                  <a:pt x="0" y="4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74" name="Freeform 462"/>
          <p:cNvSpPr>
            <a:spLocks/>
          </p:cNvSpPr>
          <p:nvPr/>
        </p:nvSpPr>
        <p:spPr bwMode="auto">
          <a:xfrm>
            <a:off x="2254251" y="2932114"/>
            <a:ext cx="25400" cy="15875"/>
          </a:xfrm>
          <a:custGeom>
            <a:avLst/>
            <a:gdLst>
              <a:gd name="T0" fmla="*/ 12 w 14"/>
              <a:gd name="T1" fmla="*/ 14 h 22"/>
              <a:gd name="T2" fmla="*/ 14 w 14"/>
              <a:gd name="T3" fmla="*/ 8 h 22"/>
              <a:gd name="T4" fmla="*/ 5 w 14"/>
              <a:gd name="T5" fmla="*/ 0 h 22"/>
              <a:gd name="T6" fmla="*/ 0 w 14"/>
              <a:gd name="T7" fmla="*/ 16 h 22"/>
              <a:gd name="T8" fmla="*/ 5 w 14"/>
              <a:gd name="T9" fmla="*/ 22 h 22"/>
              <a:gd name="T10" fmla="*/ 8 w 14"/>
              <a:gd name="T11" fmla="*/ 12 h 22"/>
              <a:gd name="T12" fmla="*/ 12 w 14"/>
              <a:gd name="T13" fmla="*/ 14 h 22"/>
              <a:gd name="T14" fmla="*/ 0 60000 65536"/>
              <a:gd name="T15" fmla="*/ 0 60000 65536"/>
              <a:gd name="T16" fmla="*/ 0 60000 65536"/>
              <a:gd name="T17" fmla="*/ 0 60000 65536"/>
              <a:gd name="T18" fmla="*/ 0 60000 65536"/>
              <a:gd name="T19" fmla="*/ 0 60000 65536"/>
              <a:gd name="T20" fmla="*/ 0 60000 65536"/>
              <a:gd name="T21" fmla="*/ 0 w 14"/>
              <a:gd name="T22" fmla="*/ 0 h 22"/>
              <a:gd name="T23" fmla="*/ 14 w 1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2">
                <a:moveTo>
                  <a:pt x="12" y="14"/>
                </a:moveTo>
                <a:lnTo>
                  <a:pt x="14" y="8"/>
                </a:lnTo>
                <a:lnTo>
                  <a:pt x="5" y="0"/>
                </a:lnTo>
                <a:lnTo>
                  <a:pt x="0" y="16"/>
                </a:lnTo>
                <a:lnTo>
                  <a:pt x="5" y="22"/>
                </a:lnTo>
                <a:lnTo>
                  <a:pt x="8" y="12"/>
                </a:lnTo>
                <a:lnTo>
                  <a:pt x="12" y="14"/>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75" name="Freeform 463"/>
          <p:cNvSpPr>
            <a:spLocks/>
          </p:cNvSpPr>
          <p:nvPr/>
        </p:nvSpPr>
        <p:spPr bwMode="auto">
          <a:xfrm>
            <a:off x="2226733" y="2938463"/>
            <a:ext cx="25400" cy="17462"/>
          </a:xfrm>
          <a:custGeom>
            <a:avLst/>
            <a:gdLst>
              <a:gd name="T0" fmla="*/ 13 w 13"/>
              <a:gd name="T1" fmla="*/ 8 h 24"/>
              <a:gd name="T2" fmla="*/ 0 w 13"/>
              <a:gd name="T3" fmla="*/ 24 h 24"/>
              <a:gd name="T4" fmla="*/ 7 w 13"/>
              <a:gd name="T5" fmla="*/ 0 h 24"/>
              <a:gd name="T6" fmla="*/ 13 w 13"/>
              <a:gd name="T7" fmla="*/ 8 h 24"/>
              <a:gd name="T8" fmla="*/ 0 60000 65536"/>
              <a:gd name="T9" fmla="*/ 0 60000 65536"/>
              <a:gd name="T10" fmla="*/ 0 60000 65536"/>
              <a:gd name="T11" fmla="*/ 0 60000 65536"/>
              <a:gd name="T12" fmla="*/ 0 w 13"/>
              <a:gd name="T13" fmla="*/ 0 h 24"/>
              <a:gd name="T14" fmla="*/ 13 w 13"/>
              <a:gd name="T15" fmla="*/ 24 h 24"/>
            </a:gdLst>
            <a:ahLst/>
            <a:cxnLst>
              <a:cxn ang="T8">
                <a:pos x="T0" y="T1"/>
              </a:cxn>
              <a:cxn ang="T9">
                <a:pos x="T2" y="T3"/>
              </a:cxn>
              <a:cxn ang="T10">
                <a:pos x="T4" y="T5"/>
              </a:cxn>
              <a:cxn ang="T11">
                <a:pos x="T6" y="T7"/>
              </a:cxn>
            </a:cxnLst>
            <a:rect l="T12" t="T13" r="T14" b="T15"/>
            <a:pathLst>
              <a:path w="13" h="24">
                <a:moveTo>
                  <a:pt x="13" y="8"/>
                </a:moveTo>
                <a:lnTo>
                  <a:pt x="0" y="24"/>
                </a:lnTo>
                <a:lnTo>
                  <a:pt x="7" y="0"/>
                </a:lnTo>
                <a:lnTo>
                  <a:pt x="13" y="8"/>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76" name="Freeform 464"/>
          <p:cNvSpPr>
            <a:spLocks/>
          </p:cNvSpPr>
          <p:nvPr/>
        </p:nvSpPr>
        <p:spPr bwMode="auto">
          <a:xfrm>
            <a:off x="3638551" y="3362325"/>
            <a:ext cx="69849" cy="12700"/>
          </a:xfrm>
          <a:custGeom>
            <a:avLst/>
            <a:gdLst>
              <a:gd name="T0" fmla="*/ 38 w 38"/>
              <a:gd name="T1" fmla="*/ 2 h 18"/>
              <a:gd name="T2" fmla="*/ 29 w 38"/>
              <a:gd name="T3" fmla="*/ 6 h 18"/>
              <a:gd name="T4" fmla="*/ 31 w 38"/>
              <a:gd name="T5" fmla="*/ 0 h 18"/>
              <a:gd name="T6" fmla="*/ 0 w 38"/>
              <a:gd name="T7" fmla="*/ 18 h 18"/>
              <a:gd name="T8" fmla="*/ 20 w 38"/>
              <a:gd name="T9" fmla="*/ 10 h 18"/>
              <a:gd name="T10" fmla="*/ 38 w 38"/>
              <a:gd name="T11" fmla="*/ 2 h 18"/>
              <a:gd name="T12" fmla="*/ 0 60000 65536"/>
              <a:gd name="T13" fmla="*/ 0 60000 65536"/>
              <a:gd name="T14" fmla="*/ 0 60000 65536"/>
              <a:gd name="T15" fmla="*/ 0 60000 65536"/>
              <a:gd name="T16" fmla="*/ 0 60000 65536"/>
              <a:gd name="T17" fmla="*/ 0 60000 65536"/>
              <a:gd name="T18" fmla="*/ 0 w 38"/>
              <a:gd name="T19" fmla="*/ 0 h 18"/>
              <a:gd name="T20" fmla="*/ 38 w 3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8" h="18">
                <a:moveTo>
                  <a:pt x="38" y="2"/>
                </a:moveTo>
                <a:lnTo>
                  <a:pt x="29" y="6"/>
                </a:lnTo>
                <a:lnTo>
                  <a:pt x="31" y="0"/>
                </a:lnTo>
                <a:lnTo>
                  <a:pt x="0" y="18"/>
                </a:lnTo>
                <a:lnTo>
                  <a:pt x="20" y="10"/>
                </a:lnTo>
                <a:lnTo>
                  <a:pt x="38" y="2"/>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344977" name="Freeform 465"/>
          <p:cNvSpPr>
            <a:spLocks/>
          </p:cNvSpPr>
          <p:nvPr/>
        </p:nvSpPr>
        <p:spPr bwMode="auto">
          <a:xfrm>
            <a:off x="5327651" y="3735388"/>
            <a:ext cx="277283" cy="195262"/>
          </a:xfrm>
          <a:custGeom>
            <a:avLst/>
            <a:gdLst>
              <a:gd name="T0" fmla="*/ 2 w 151"/>
              <a:gd name="T1" fmla="*/ 231 h 251"/>
              <a:gd name="T2" fmla="*/ 0 w 151"/>
              <a:gd name="T3" fmla="*/ 251 h 251"/>
              <a:gd name="T4" fmla="*/ 1 w 151"/>
              <a:gd name="T5" fmla="*/ 231 h 251"/>
              <a:gd name="T6" fmla="*/ 13 w 151"/>
              <a:gd name="T7" fmla="*/ 186 h 251"/>
              <a:gd name="T8" fmla="*/ 24 w 151"/>
              <a:gd name="T9" fmla="*/ 141 h 251"/>
              <a:gd name="T10" fmla="*/ 21 w 151"/>
              <a:gd name="T11" fmla="*/ 145 h 251"/>
              <a:gd name="T12" fmla="*/ 35 w 151"/>
              <a:gd name="T13" fmla="*/ 116 h 251"/>
              <a:gd name="T14" fmla="*/ 42 w 151"/>
              <a:gd name="T15" fmla="*/ 88 h 251"/>
              <a:gd name="T16" fmla="*/ 48 w 151"/>
              <a:gd name="T17" fmla="*/ 61 h 251"/>
              <a:gd name="T18" fmla="*/ 62 w 151"/>
              <a:gd name="T19" fmla="*/ 39 h 251"/>
              <a:gd name="T20" fmla="*/ 73 w 151"/>
              <a:gd name="T21" fmla="*/ 0 h 251"/>
              <a:gd name="T22" fmla="*/ 91 w 151"/>
              <a:gd name="T23" fmla="*/ 0 h 251"/>
              <a:gd name="T24" fmla="*/ 111 w 151"/>
              <a:gd name="T25" fmla="*/ 0 h 251"/>
              <a:gd name="T26" fmla="*/ 131 w 151"/>
              <a:gd name="T27" fmla="*/ 0 h 251"/>
              <a:gd name="T28" fmla="*/ 151 w 151"/>
              <a:gd name="T29" fmla="*/ 0 h 251"/>
              <a:gd name="T30" fmla="*/ 151 w 151"/>
              <a:gd name="T31" fmla="*/ 15 h 251"/>
              <a:gd name="T32" fmla="*/ 150 w 151"/>
              <a:gd name="T33" fmla="*/ 61 h 251"/>
              <a:gd name="T34" fmla="*/ 136 w 151"/>
              <a:gd name="T35" fmla="*/ 61 h 251"/>
              <a:gd name="T36" fmla="*/ 121 w 151"/>
              <a:gd name="T37" fmla="*/ 61 h 251"/>
              <a:gd name="T38" fmla="*/ 107 w 151"/>
              <a:gd name="T39" fmla="*/ 61 h 251"/>
              <a:gd name="T40" fmla="*/ 91 w 151"/>
              <a:gd name="T41" fmla="*/ 61 h 251"/>
              <a:gd name="T42" fmla="*/ 91 w 151"/>
              <a:gd name="T43" fmla="*/ 108 h 251"/>
              <a:gd name="T44" fmla="*/ 90 w 151"/>
              <a:gd name="T45" fmla="*/ 155 h 251"/>
              <a:gd name="T46" fmla="*/ 73 w 151"/>
              <a:gd name="T47" fmla="*/ 170 h 251"/>
              <a:gd name="T48" fmla="*/ 73 w 151"/>
              <a:gd name="T49" fmla="*/ 200 h 251"/>
              <a:gd name="T50" fmla="*/ 73 w 151"/>
              <a:gd name="T51" fmla="*/ 231 h 251"/>
              <a:gd name="T52" fmla="*/ 55 w 151"/>
              <a:gd name="T53" fmla="*/ 231 h 251"/>
              <a:gd name="T54" fmla="*/ 37 w 151"/>
              <a:gd name="T55" fmla="*/ 231 h 251"/>
              <a:gd name="T56" fmla="*/ 20 w 151"/>
              <a:gd name="T57" fmla="*/ 231 h 251"/>
              <a:gd name="T58" fmla="*/ 2 w 151"/>
              <a:gd name="T59" fmla="*/ 231 h 2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1"/>
              <a:gd name="T91" fmla="*/ 0 h 251"/>
              <a:gd name="T92" fmla="*/ 151 w 151"/>
              <a:gd name="T93" fmla="*/ 251 h 2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1" h="251">
                <a:moveTo>
                  <a:pt x="2" y="231"/>
                </a:moveTo>
                <a:lnTo>
                  <a:pt x="0" y="251"/>
                </a:lnTo>
                <a:lnTo>
                  <a:pt x="1" y="231"/>
                </a:lnTo>
                <a:lnTo>
                  <a:pt x="13" y="186"/>
                </a:lnTo>
                <a:lnTo>
                  <a:pt x="24" y="141"/>
                </a:lnTo>
                <a:lnTo>
                  <a:pt x="21" y="145"/>
                </a:lnTo>
                <a:lnTo>
                  <a:pt x="35" y="116"/>
                </a:lnTo>
                <a:lnTo>
                  <a:pt x="42" y="88"/>
                </a:lnTo>
                <a:lnTo>
                  <a:pt x="48" y="61"/>
                </a:lnTo>
                <a:lnTo>
                  <a:pt x="62" y="39"/>
                </a:lnTo>
                <a:lnTo>
                  <a:pt x="73" y="0"/>
                </a:lnTo>
                <a:lnTo>
                  <a:pt x="91" y="0"/>
                </a:lnTo>
                <a:lnTo>
                  <a:pt x="111" y="0"/>
                </a:lnTo>
                <a:lnTo>
                  <a:pt x="131" y="0"/>
                </a:lnTo>
                <a:lnTo>
                  <a:pt x="151" y="0"/>
                </a:lnTo>
                <a:lnTo>
                  <a:pt x="151" y="15"/>
                </a:lnTo>
                <a:lnTo>
                  <a:pt x="150" y="61"/>
                </a:lnTo>
                <a:lnTo>
                  <a:pt x="136" y="61"/>
                </a:lnTo>
                <a:lnTo>
                  <a:pt x="121" y="61"/>
                </a:lnTo>
                <a:lnTo>
                  <a:pt x="107" y="61"/>
                </a:lnTo>
                <a:lnTo>
                  <a:pt x="91" y="61"/>
                </a:lnTo>
                <a:lnTo>
                  <a:pt x="91" y="108"/>
                </a:lnTo>
                <a:lnTo>
                  <a:pt x="90" y="155"/>
                </a:lnTo>
                <a:lnTo>
                  <a:pt x="73" y="170"/>
                </a:lnTo>
                <a:lnTo>
                  <a:pt x="73" y="200"/>
                </a:lnTo>
                <a:lnTo>
                  <a:pt x="73" y="231"/>
                </a:lnTo>
                <a:lnTo>
                  <a:pt x="55" y="231"/>
                </a:lnTo>
                <a:lnTo>
                  <a:pt x="37" y="231"/>
                </a:lnTo>
                <a:lnTo>
                  <a:pt x="20" y="231"/>
                </a:lnTo>
                <a:lnTo>
                  <a:pt x="2" y="231"/>
                </a:lnTo>
                <a:close/>
              </a:path>
            </a:pathLst>
          </a:custGeom>
          <a:solidFill>
            <a:schemeClr val="hlink"/>
          </a:solidFill>
          <a:ln>
            <a:noFill/>
          </a:ln>
          <a:effectLst>
            <a:prstShdw prst="shdw17" dist="17961" dir="2700000">
              <a:srgbClr val="4A567C"/>
            </a:prstShdw>
          </a:effectLst>
          <a:extLst>
            <a:ext uri="{91240B29-F687-4F45-9708-019B960494DF}">
              <a14:hiddenLine xmlns:a14="http://schemas.microsoft.com/office/drawing/2010/main" w="1588">
                <a:solidFill>
                  <a:srgbClr val="000000"/>
                </a:solidFill>
                <a:prstDash val="solid"/>
                <a:round/>
                <a:headEnd/>
                <a:tailEnd/>
              </a14:hiddenLine>
            </a:ext>
          </a:extLst>
        </p:spPr>
        <p:txBody>
          <a:bodyPr/>
          <a:lstStyle/>
          <a:p>
            <a:endParaRPr lang="en-US"/>
          </a:p>
        </p:txBody>
      </p:sp>
      <p:sp>
        <p:nvSpPr>
          <p:cNvPr id="109009" name="Text Box 466"/>
          <p:cNvSpPr txBox="1">
            <a:spLocks noChangeArrowheads="1"/>
          </p:cNvSpPr>
          <p:nvPr/>
        </p:nvSpPr>
        <p:spPr bwMode="auto">
          <a:xfrm>
            <a:off x="605367" y="3125789"/>
            <a:ext cx="1562100" cy="47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r>
              <a:rPr lang="en-GB" sz="1000" b="1">
                <a:solidFill>
                  <a:srgbClr val="FFFF00"/>
                </a:solidFill>
              </a:rPr>
              <a:t>North America</a:t>
            </a:r>
          </a:p>
          <a:p>
            <a:r>
              <a:rPr lang="en-GB" sz="1000" b="1"/>
              <a:t>Canada</a:t>
            </a:r>
          </a:p>
        </p:txBody>
      </p:sp>
      <p:sp>
        <p:nvSpPr>
          <p:cNvPr id="109010" name="Text Box 467"/>
          <p:cNvSpPr txBox="1">
            <a:spLocks noChangeArrowheads="1"/>
          </p:cNvSpPr>
          <p:nvPr/>
        </p:nvSpPr>
        <p:spPr bwMode="auto">
          <a:xfrm>
            <a:off x="8102601" y="4508501"/>
            <a:ext cx="2374900" cy="1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r>
              <a:rPr lang="en-GB" sz="1000" b="1">
                <a:solidFill>
                  <a:srgbClr val="FFFF00"/>
                </a:solidFill>
              </a:rPr>
              <a:t>Asia</a:t>
            </a:r>
          </a:p>
          <a:p>
            <a:r>
              <a:rPr lang="en-GB" sz="1000" b="1"/>
              <a:t>China</a:t>
            </a:r>
          </a:p>
          <a:p>
            <a:r>
              <a:rPr lang="en-GB" sz="1000" b="1"/>
              <a:t>Hong Kong</a:t>
            </a:r>
          </a:p>
          <a:p>
            <a:r>
              <a:rPr lang="en-GB" sz="1000" b="1"/>
              <a:t>India</a:t>
            </a:r>
          </a:p>
          <a:p>
            <a:r>
              <a:rPr lang="en-GB" sz="1000" b="1"/>
              <a:t>South Korea</a:t>
            </a:r>
          </a:p>
          <a:p>
            <a:r>
              <a:rPr lang="en-GB" sz="1000" b="1"/>
              <a:t>Malaysia</a:t>
            </a:r>
          </a:p>
        </p:txBody>
      </p:sp>
      <p:sp>
        <p:nvSpPr>
          <p:cNvPr id="1344980" name="Rectangle 468"/>
          <p:cNvSpPr>
            <a:spLocks noChangeArrowheads="1"/>
          </p:cNvSpPr>
          <p:nvPr/>
        </p:nvSpPr>
        <p:spPr bwMode="auto">
          <a:xfrm>
            <a:off x="10985889" y="4916489"/>
            <a:ext cx="708307" cy="235578"/>
          </a:xfrm>
          <a:prstGeom prst="rect">
            <a:avLst/>
          </a:prstGeom>
          <a:noFill/>
          <a:ln w="19050">
            <a:noFill/>
            <a:miter lim="800000"/>
            <a:headEnd/>
            <a:tailEnd/>
          </a:ln>
          <a:effectLst>
            <a:prstShdw prst="shdw17" dist="17961" dir="2700000">
              <a:schemeClr val="accent1">
                <a:gamma/>
                <a:shade val="60000"/>
                <a:invGamma/>
              </a:schemeClr>
            </a:prstShdw>
          </a:effectLst>
        </p:spPr>
        <p:txBody>
          <a:bodyPr wrap="none" lIns="90000" tIns="46800" rIns="90000" bIns="46800">
            <a:spAutoFit/>
          </a:bodyPr>
          <a:lstStyle/>
          <a:p>
            <a:pPr algn="ctr" eaLnBrk="0" hangingPunct="0">
              <a:lnSpc>
                <a:spcPct val="90000"/>
              </a:lnSpc>
              <a:spcBef>
                <a:spcPct val="50000"/>
              </a:spcBef>
              <a:spcAft>
                <a:spcPct val="50000"/>
              </a:spcAft>
              <a:buClr>
                <a:schemeClr val="accent1"/>
              </a:buClr>
              <a:buFont typeface="Wingdings" charset="2"/>
              <a:buNone/>
              <a:defRPr/>
            </a:pPr>
            <a:r>
              <a:rPr lang="fr-FR" sz="1000" b="1">
                <a:solidFill>
                  <a:srgbClr val="FFFF00"/>
                </a:solidFill>
                <a:ea typeface="+mn-ea"/>
              </a:rPr>
              <a:t>Australia</a:t>
            </a:r>
          </a:p>
        </p:txBody>
      </p:sp>
      <p:sp>
        <p:nvSpPr>
          <p:cNvPr id="109012" name="Text Box 469"/>
          <p:cNvSpPr txBox="1">
            <a:spLocks noChangeArrowheads="1"/>
          </p:cNvSpPr>
          <p:nvPr/>
        </p:nvSpPr>
        <p:spPr bwMode="auto">
          <a:xfrm>
            <a:off x="9641418" y="1417639"/>
            <a:ext cx="1416049" cy="1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endParaRPr lang="en-GB" sz="1000" b="1"/>
          </a:p>
          <a:p>
            <a:r>
              <a:rPr lang="en-GB" sz="1000" b="1"/>
              <a:t>Latvia</a:t>
            </a:r>
          </a:p>
          <a:p>
            <a:r>
              <a:rPr lang="en-GB" sz="1000" b="1"/>
              <a:t>Lithuania</a:t>
            </a:r>
          </a:p>
          <a:p>
            <a:r>
              <a:rPr lang="en-GB" sz="1000" b="1"/>
              <a:t>Norway</a:t>
            </a:r>
          </a:p>
          <a:p>
            <a:r>
              <a:rPr lang="en-GB" sz="1000" b="1"/>
              <a:t>Poland</a:t>
            </a:r>
          </a:p>
          <a:p>
            <a:r>
              <a:rPr lang="en-GB" sz="1000" b="1"/>
              <a:t>Romania</a:t>
            </a:r>
          </a:p>
        </p:txBody>
      </p:sp>
      <p:sp>
        <p:nvSpPr>
          <p:cNvPr id="109013" name="Text Box 470"/>
          <p:cNvSpPr txBox="1">
            <a:spLocks noChangeArrowheads="1"/>
          </p:cNvSpPr>
          <p:nvPr/>
        </p:nvSpPr>
        <p:spPr bwMode="auto">
          <a:xfrm>
            <a:off x="10894485" y="1568450"/>
            <a:ext cx="1102783" cy="1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r>
              <a:rPr lang="en-GB" sz="1000" b="1"/>
              <a:t>Russia</a:t>
            </a:r>
          </a:p>
          <a:p>
            <a:r>
              <a:rPr lang="en-GB" sz="1000" b="1"/>
              <a:t>Slovakia</a:t>
            </a:r>
          </a:p>
          <a:p>
            <a:r>
              <a:rPr lang="en-GB" sz="1000" b="1"/>
              <a:t>Slovenia</a:t>
            </a:r>
          </a:p>
          <a:p>
            <a:r>
              <a:rPr lang="en-GB" sz="1000" b="1"/>
              <a:t>Ukraine</a:t>
            </a:r>
          </a:p>
          <a:p>
            <a:endParaRPr lang="en-GB" sz="1000" b="1"/>
          </a:p>
          <a:p>
            <a:endParaRPr lang="en-GB" sz="1000" b="1"/>
          </a:p>
        </p:txBody>
      </p:sp>
      <p:sp>
        <p:nvSpPr>
          <p:cNvPr id="2100226" name="Rectangle 2"/>
          <p:cNvSpPr>
            <a:spLocks noChangeArrowheads="1"/>
          </p:cNvSpPr>
          <p:nvPr/>
        </p:nvSpPr>
        <p:spPr bwMode="auto">
          <a:xfrm>
            <a:off x="3062834" y="610883"/>
            <a:ext cx="6134100" cy="377825"/>
          </a:xfrm>
          <a:prstGeom prst="rect">
            <a:avLst/>
          </a:prstGeom>
          <a:noFill/>
          <a:ln w="9525">
            <a:noFill/>
            <a:miter lim="800000"/>
            <a:headEnd/>
            <a:tailEnd/>
          </a:ln>
          <a:effectLst>
            <a:outerShdw dist="35921" dir="2700000" algn="ctr" rotWithShape="0">
              <a:schemeClr val="bg2"/>
            </a:outerShdw>
          </a:effectLst>
        </p:spPr>
        <p:txBody>
          <a:bodyPr anchor="ctr"/>
          <a:lstStyle/>
          <a:p>
            <a:pPr algn="ctr" eaLnBrk="0" hangingPunct="0">
              <a:lnSpc>
                <a:spcPct val="95000"/>
              </a:lnSpc>
              <a:spcBef>
                <a:spcPct val="20000"/>
              </a:spcBef>
              <a:spcAft>
                <a:spcPct val="50000"/>
              </a:spcAft>
              <a:buClr>
                <a:schemeClr val="accent1"/>
              </a:buClr>
              <a:buFont typeface="Wingdings" charset="0"/>
              <a:buNone/>
            </a:pPr>
            <a:r>
              <a:rPr lang="en-GB" sz="3200" b="1" dirty="0" smtClean="0">
                <a:solidFill>
                  <a:srgbClr val="000000"/>
                </a:solidFill>
                <a:effectLst>
                  <a:outerShdw blurRad="38100" dist="38100" dir="2700000" algn="tl">
                    <a:srgbClr val="FFFFFF"/>
                  </a:outerShdw>
                </a:effectLst>
              </a:rPr>
              <a:t>Worldwide</a:t>
            </a:r>
            <a:endParaRPr lang="en-GB" sz="3200" b="1" dirty="0">
              <a:solidFill>
                <a:srgbClr val="000000"/>
              </a:solidFill>
              <a:effectLst>
                <a:outerShdw blurRad="38100" dist="38100" dir="2700000" algn="tl">
                  <a:srgbClr val="FFFFFF"/>
                </a:outerShdw>
              </a:effectLst>
            </a:endParaRPr>
          </a:p>
        </p:txBody>
      </p:sp>
      <p:sp>
        <p:nvSpPr>
          <p:cNvPr id="1257834" name="Text Box 362"/>
          <p:cNvSpPr txBox="1">
            <a:spLocks noChangeArrowheads="1"/>
          </p:cNvSpPr>
          <p:nvPr/>
        </p:nvSpPr>
        <p:spPr bwMode="auto">
          <a:xfrm>
            <a:off x="1839385" y="6324601"/>
            <a:ext cx="8528049" cy="428625"/>
          </a:xfrm>
          <a:prstGeom prst="rect">
            <a:avLst/>
          </a:prstGeom>
          <a:noFill/>
          <a:ln w="19050">
            <a:solidFill>
              <a:srgbClr val="FFFF00"/>
            </a:solidFill>
            <a:miter lim="800000"/>
            <a:headEnd/>
            <a:tailEnd/>
          </a:ln>
          <a:effectLst/>
        </p:spPr>
        <p:txBody>
          <a:bodyP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nSpc>
                <a:spcPct val="95000"/>
              </a:lnSpc>
              <a:spcBef>
                <a:spcPct val="10000"/>
              </a:spcBef>
            </a:pPr>
            <a:r>
              <a:rPr lang="fr-FR" sz="2200" b="1">
                <a:solidFill>
                  <a:srgbClr val="FFFF00"/>
                </a:solidFill>
                <a:effectLst>
                  <a:outerShdw blurRad="38100" dist="38100" dir="2700000" algn="tl">
                    <a:srgbClr val="FFFFFF"/>
                  </a:outerShdw>
                </a:effectLst>
              </a:rPr>
              <a:t>6505 patients, 37 </a:t>
            </a:r>
            <a:r>
              <a:rPr lang="fr-FR" b="1">
                <a:solidFill>
                  <a:srgbClr val="FFFF00"/>
                </a:solidFill>
                <a:effectLst>
                  <a:outerShdw blurRad="38100" dist="38100" dir="2700000" algn="tl">
                    <a:srgbClr val="FFFFFF"/>
                  </a:outerShdw>
                </a:effectLst>
              </a:rPr>
              <a:t>countries</a:t>
            </a:r>
            <a:r>
              <a:rPr lang="fr-FR" sz="2200" b="1">
                <a:solidFill>
                  <a:srgbClr val="FFFF00"/>
                </a:solidFill>
                <a:effectLst>
                  <a:outerShdw blurRad="38100" dist="38100" dir="2700000" algn="tl">
                    <a:srgbClr val="FFFFFF"/>
                  </a:outerShdw>
                </a:effectLst>
              </a:rPr>
              <a:t>, 677 </a:t>
            </a:r>
            <a:r>
              <a:rPr lang="fr-FR" sz="1800" b="1">
                <a:solidFill>
                  <a:srgbClr val="FFFF00"/>
                </a:solidFill>
                <a:effectLst>
                  <a:outerShdw blurRad="38100" dist="38100" dir="2700000" algn="tl">
                    <a:srgbClr val="FFFFFF"/>
                  </a:outerShdw>
                </a:effectLst>
              </a:rPr>
              <a:t>centres</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82" name="Rectangle 41"/>
          <p:cNvSpPr>
            <a:spLocks noChangeArrowheads="1"/>
          </p:cNvSpPr>
          <p:nvPr/>
        </p:nvSpPr>
        <p:spPr bwMode="auto">
          <a:xfrm>
            <a:off x="450852" y="1690688"/>
            <a:ext cx="11561233" cy="3662541"/>
          </a:xfrm>
          <a:prstGeom prst="rect">
            <a:avLst/>
          </a:prstGeom>
          <a:noFill/>
          <a:ln w="19050">
            <a:noFill/>
            <a:miter lim="800000"/>
            <a:headEnd/>
            <a:tailEnd/>
          </a:ln>
        </p:spPr>
        <p:txBody>
          <a:bodyPr lIns="0" tIns="0" rIns="0" bIns="0">
            <a:spAutoFit/>
          </a:bodyPr>
          <a:lstStyle/>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ea typeface="+mn-ea"/>
                <a:cs typeface="+mn-cs"/>
                <a:sym typeface="Symbol" pitchFamily="18" charset="2"/>
              </a:rPr>
              <a:t>1</a:t>
            </a:r>
            <a:r>
              <a:rPr lang="en-US" sz="2400" dirty="0">
                <a:ea typeface="+mn-ea"/>
                <a:cs typeface="+mn-cs"/>
              </a:rPr>
              <a:t>8 years</a:t>
            </a: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ea typeface="+mn-ea"/>
                <a:cs typeface="+mn-cs"/>
              </a:rPr>
              <a:t>Class II to IV NYHA heart failure</a:t>
            </a: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smtClean="0">
                <a:ea typeface="+mn-ea"/>
                <a:cs typeface="+mn-cs"/>
              </a:rPr>
              <a:t>Ischemic</a:t>
            </a:r>
            <a:r>
              <a:rPr lang="en-US" sz="2400" dirty="0">
                <a:ea typeface="+mn-ea"/>
                <a:cs typeface="+mn-cs"/>
              </a:rPr>
              <a:t>/non-</a:t>
            </a:r>
            <a:r>
              <a:rPr lang="en-US" sz="2400" dirty="0" smtClean="0">
                <a:ea typeface="+mn-ea"/>
                <a:cs typeface="+mn-cs"/>
              </a:rPr>
              <a:t>ischemic etiology</a:t>
            </a:r>
            <a:endParaRPr lang="en-US" sz="2400" dirty="0">
              <a:ea typeface="+mn-ea"/>
              <a:cs typeface="+mn-cs"/>
            </a:endParaRP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ea typeface="+mn-ea"/>
              </a:rPr>
              <a:t>LV systolic dysfunction (EF </a:t>
            </a:r>
            <a:r>
              <a:rPr lang="en-US" sz="2400" dirty="0">
                <a:effectLst>
                  <a:outerShdw blurRad="38100" dist="38100" dir="2700000" algn="tl">
                    <a:srgbClr val="000000"/>
                  </a:outerShdw>
                </a:effectLst>
                <a:ea typeface="+mn-ea"/>
                <a:cs typeface="+mn-cs"/>
                <a:sym typeface="Symbol" pitchFamily="18" charset="2"/>
              </a:rPr>
              <a:t></a:t>
            </a:r>
            <a:r>
              <a:rPr lang="en-US" sz="2400" dirty="0">
                <a:ea typeface="+mn-ea"/>
              </a:rPr>
              <a:t>35%)</a:t>
            </a: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solidFill>
                  <a:srgbClr val="000000"/>
                </a:solidFill>
                <a:ea typeface="+mn-ea"/>
              </a:rPr>
              <a:t>Heart rate </a:t>
            </a:r>
            <a:r>
              <a:rPr lang="en-US" sz="2400" dirty="0">
                <a:solidFill>
                  <a:srgbClr val="000000"/>
                </a:solidFill>
                <a:ea typeface="+mn-ea"/>
                <a:cs typeface="+mn-cs"/>
                <a:sym typeface="Symbol" pitchFamily="18" charset="2"/>
              </a:rPr>
              <a:t>70 </a:t>
            </a:r>
            <a:r>
              <a:rPr lang="en-US" sz="2400" dirty="0" err="1">
                <a:solidFill>
                  <a:srgbClr val="000000"/>
                </a:solidFill>
                <a:ea typeface="+mn-ea"/>
                <a:cs typeface="+mn-cs"/>
                <a:sym typeface="Symbol" pitchFamily="18" charset="2"/>
              </a:rPr>
              <a:t>bpm</a:t>
            </a:r>
            <a:endParaRPr lang="en-US" sz="2400" dirty="0">
              <a:solidFill>
                <a:srgbClr val="000000"/>
              </a:solidFill>
              <a:ea typeface="+mn-ea"/>
              <a:cs typeface="+mn-cs"/>
              <a:sym typeface="Symbol" pitchFamily="18" charset="2"/>
            </a:endParaRP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ea typeface="+mn-ea"/>
                <a:cs typeface="+mn-cs"/>
                <a:sym typeface="Symbol" pitchFamily="18" charset="2"/>
              </a:rPr>
              <a:t>Sinus rhythm</a:t>
            </a:r>
            <a:r>
              <a:rPr lang="en-US" sz="2400" dirty="0">
                <a:ea typeface="+mn-ea"/>
              </a:rPr>
              <a:t> </a:t>
            </a: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ea typeface="+mn-ea"/>
                <a:cs typeface="+mn-cs"/>
              </a:rPr>
              <a:t>Documented hospital admission for worsening heart </a:t>
            </a:r>
            <a:r>
              <a:rPr lang="en-US" sz="2400" dirty="0" smtClean="0">
                <a:solidFill>
                  <a:srgbClr val="000000"/>
                </a:solidFill>
                <a:ea typeface="+mn-ea"/>
                <a:cs typeface="+mn-cs"/>
              </a:rPr>
              <a:t>failure</a:t>
            </a:r>
            <a:r>
              <a:rPr lang="en-US" sz="2400" dirty="0" smtClean="0">
                <a:ea typeface="+mn-ea"/>
                <a:cs typeface="+mn-cs"/>
              </a:rPr>
              <a:t> </a:t>
            </a:r>
            <a:r>
              <a:rPr lang="en-US" sz="2400" dirty="0">
                <a:ea typeface="+mn-ea"/>
                <a:cs typeface="+mn-cs"/>
                <a:sym typeface="Symbol" pitchFamily="18" charset="2"/>
              </a:rPr>
              <a:t>12 months</a:t>
            </a:r>
          </a:p>
        </p:txBody>
      </p:sp>
      <p:sp>
        <p:nvSpPr>
          <p:cNvPr id="2100226" name="Rectangle 2"/>
          <p:cNvSpPr>
            <a:spLocks noChangeArrowheads="1"/>
          </p:cNvSpPr>
          <p:nvPr/>
        </p:nvSpPr>
        <p:spPr bwMode="auto">
          <a:xfrm>
            <a:off x="1298727" y="784452"/>
            <a:ext cx="9298516" cy="471924"/>
          </a:xfrm>
          <a:prstGeom prst="rect">
            <a:avLst/>
          </a:prstGeom>
          <a:noFill/>
          <a:ln w="9525">
            <a:noFill/>
            <a:miter lim="800000"/>
            <a:headEnd/>
            <a:tailEnd/>
          </a:ln>
          <a:effectLst/>
        </p:spPr>
        <p:txBody>
          <a:bodyPr lIns="0" tIns="0" rIns="0" bIns="0" anchor="b">
            <a:spAutoFit/>
          </a:bodyPr>
          <a:lstStyle/>
          <a:p>
            <a:pPr algn="ctr" eaLnBrk="0" hangingPunct="0">
              <a:lnSpc>
                <a:spcPct val="95000"/>
              </a:lnSpc>
              <a:spcBef>
                <a:spcPct val="20000"/>
              </a:spcBef>
              <a:spcAft>
                <a:spcPct val="50000"/>
              </a:spcAft>
              <a:buClr>
                <a:schemeClr val="accent1"/>
              </a:buClr>
              <a:buFont typeface="Wingdings" charset="0"/>
              <a:buNone/>
            </a:pPr>
            <a:r>
              <a:rPr lang="en-GB" sz="3200" b="1" dirty="0">
                <a:solidFill>
                  <a:srgbClr val="000000"/>
                </a:solidFill>
                <a:effectLst>
                  <a:outerShdw blurRad="38100" dist="38100" dir="2700000" algn="tl">
                    <a:srgbClr val="FFFFFF"/>
                  </a:outerShdw>
                </a:effectLst>
                <a:cs typeface="Times New Roman" charset="0"/>
              </a:rPr>
              <a:t>Inclusion criteria</a:t>
            </a:r>
          </a:p>
        </p:txBody>
      </p:sp>
      <p:sp>
        <p:nvSpPr>
          <p:cNvPr id="643124" name="Text Box 52"/>
          <p:cNvSpPr txBox="1">
            <a:spLocks noChangeArrowheads="1"/>
          </p:cNvSpPr>
          <p:nvPr/>
        </p:nvSpPr>
        <p:spPr bwMode="auto">
          <a:xfrm>
            <a:off x="990761" y="6572251"/>
            <a:ext cx="3490063" cy="169277"/>
          </a:xfrm>
          <a:prstGeom prst="rect">
            <a:avLst/>
          </a:prstGeom>
          <a:noFill/>
          <a:ln w="12700">
            <a:noFill/>
            <a:miter lim="800000"/>
            <a:headEnd/>
            <a:tailEnd/>
          </a:ln>
          <a:effectLst>
            <a:prstShdw prst="shdw17" dist="17961" dir="2700000">
              <a:schemeClr val="accent1">
                <a:gamma/>
                <a:shade val="60000"/>
                <a:invGamma/>
              </a:schemeClr>
            </a:prstShdw>
          </a:effec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r>
              <a:rPr lang="en-US" sz="1200"/>
              <a:t>Swedberg K, et al. </a:t>
            </a:r>
            <a:r>
              <a:rPr lang="en-US" sz="1200" i="1"/>
              <a:t>Eur J Heart Fail.</a:t>
            </a:r>
            <a:r>
              <a:rPr lang="fr-FR" sz="1200"/>
              <a:t> 2010;12:75-81.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0226" name="Rectangle 2"/>
          <p:cNvSpPr>
            <a:spLocks noChangeArrowheads="1"/>
          </p:cNvSpPr>
          <p:nvPr/>
        </p:nvSpPr>
        <p:spPr bwMode="auto">
          <a:xfrm>
            <a:off x="677602" y="360701"/>
            <a:ext cx="9323916" cy="471924"/>
          </a:xfrm>
          <a:prstGeom prst="rect">
            <a:avLst/>
          </a:prstGeom>
          <a:noFill/>
          <a:ln w="9525">
            <a:noFill/>
            <a:miter lim="800000"/>
            <a:headEnd/>
            <a:tailEnd/>
          </a:ln>
          <a:effectLst/>
        </p:spPr>
        <p:txBody>
          <a:bodyPr lIns="0" tIns="0" rIns="0" bIns="0" anchor="b">
            <a:spAutoFit/>
          </a:bodyPr>
          <a:lstStyle/>
          <a:p>
            <a:pPr algn="ctr" eaLnBrk="0" hangingPunct="0">
              <a:lnSpc>
                <a:spcPct val="95000"/>
              </a:lnSpc>
              <a:spcBef>
                <a:spcPct val="20000"/>
              </a:spcBef>
              <a:spcAft>
                <a:spcPct val="50000"/>
              </a:spcAft>
              <a:buClr>
                <a:schemeClr val="accent1"/>
              </a:buClr>
              <a:buFont typeface="Wingdings" charset="0"/>
              <a:buNone/>
            </a:pPr>
            <a:r>
              <a:rPr lang="en-GB" sz="3200" b="1" dirty="0">
                <a:solidFill>
                  <a:srgbClr val="000000"/>
                </a:solidFill>
                <a:effectLst>
                  <a:outerShdw blurRad="38100" dist="38100" dir="2700000" algn="tl">
                    <a:srgbClr val="FFFFFF"/>
                  </a:outerShdw>
                </a:effectLst>
                <a:cs typeface="Times New Roman" charset="0"/>
              </a:rPr>
              <a:t>Study endpoints</a:t>
            </a:r>
          </a:p>
        </p:txBody>
      </p:sp>
      <p:sp>
        <p:nvSpPr>
          <p:cNvPr id="114690" name="Text Box 12"/>
          <p:cNvSpPr txBox="1">
            <a:spLocks noChangeArrowheads="1"/>
          </p:cNvSpPr>
          <p:nvPr/>
        </p:nvSpPr>
        <p:spPr bwMode="auto">
          <a:xfrm>
            <a:off x="397933" y="2063751"/>
            <a:ext cx="8544984"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marL="282575" indent="-282575"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marL="342900" indent="-342900" algn="l">
              <a:spcBef>
                <a:spcPct val="25000"/>
              </a:spcBef>
              <a:spcAft>
                <a:spcPct val="10000"/>
              </a:spcAft>
              <a:buClr>
                <a:schemeClr val="accent2">
                  <a:lumMod val="75000"/>
                </a:schemeClr>
              </a:buClr>
              <a:buFont typeface="Wingdings" charset="2"/>
              <a:buChar char="Ø"/>
            </a:pPr>
            <a:r>
              <a:rPr lang="en-US" sz="2300" dirty="0"/>
              <a:t>Cardiovascular death</a:t>
            </a:r>
          </a:p>
          <a:p>
            <a:pPr marL="342900" indent="-342900" algn="l">
              <a:spcBef>
                <a:spcPct val="25000"/>
              </a:spcBef>
              <a:spcAft>
                <a:spcPct val="10000"/>
              </a:spcAft>
              <a:buClr>
                <a:schemeClr val="accent2">
                  <a:lumMod val="75000"/>
                </a:schemeClr>
              </a:buClr>
              <a:buFont typeface="Wingdings" charset="2"/>
              <a:buChar char="Ø"/>
            </a:pPr>
            <a:r>
              <a:rPr lang="en-US" sz="2300" dirty="0"/>
              <a:t>Hospitalization for worsening heart failure</a:t>
            </a:r>
            <a:endParaRPr lang="fr-FR" sz="2300" dirty="0"/>
          </a:p>
        </p:txBody>
      </p:sp>
      <p:sp>
        <p:nvSpPr>
          <p:cNvPr id="2" name="Rectangle 2"/>
          <p:cNvSpPr>
            <a:spLocks noChangeArrowheads="1"/>
          </p:cNvSpPr>
          <p:nvPr/>
        </p:nvSpPr>
        <p:spPr bwMode="auto">
          <a:xfrm>
            <a:off x="-1053101" y="1447834"/>
            <a:ext cx="6908801" cy="368691"/>
          </a:xfrm>
          <a:prstGeom prst="rect">
            <a:avLst/>
          </a:prstGeom>
          <a:noFill/>
          <a:ln w="9525">
            <a:noFill/>
            <a:miter lim="800000"/>
            <a:headEnd/>
            <a:tailEnd/>
          </a:ln>
          <a:effectLst/>
        </p:spPr>
        <p:txBody>
          <a:bodyPr lIns="0" tIns="0" rIns="0" bIns="0" anchor="b">
            <a:spAutoFit/>
          </a:bodyPr>
          <a:lstStyle/>
          <a:p>
            <a:pPr algn="ctr" eaLnBrk="0" hangingPunct="0">
              <a:lnSpc>
                <a:spcPct val="95000"/>
              </a:lnSpc>
              <a:spcBef>
                <a:spcPct val="20000"/>
              </a:spcBef>
              <a:spcAft>
                <a:spcPct val="50000"/>
              </a:spcAft>
              <a:buClr>
                <a:schemeClr val="accent1"/>
              </a:buClr>
              <a:buFont typeface="Wingdings" charset="0"/>
              <a:buNone/>
            </a:pPr>
            <a:r>
              <a:rPr lang="en-GB" sz="2500" b="1" dirty="0">
                <a:solidFill>
                  <a:srgbClr val="000000"/>
                </a:solidFill>
                <a:effectLst>
                  <a:outerShdw blurRad="38100" dist="38100" dir="2700000" algn="tl">
                    <a:srgbClr val="FFFFFF"/>
                  </a:outerShdw>
                </a:effectLst>
                <a:cs typeface="Times New Roman" charset="0"/>
              </a:rPr>
              <a:t>Primary composite endpoint</a:t>
            </a:r>
          </a:p>
        </p:txBody>
      </p:sp>
      <p:sp>
        <p:nvSpPr>
          <p:cNvPr id="3" name="Rectangle 2"/>
          <p:cNvSpPr>
            <a:spLocks noChangeArrowheads="1"/>
          </p:cNvSpPr>
          <p:nvPr/>
        </p:nvSpPr>
        <p:spPr bwMode="auto">
          <a:xfrm>
            <a:off x="-427567" y="3288909"/>
            <a:ext cx="4978400" cy="368691"/>
          </a:xfrm>
          <a:prstGeom prst="rect">
            <a:avLst/>
          </a:prstGeom>
          <a:noFill/>
          <a:ln w="9525">
            <a:noFill/>
            <a:miter lim="800000"/>
            <a:headEnd/>
            <a:tailEnd/>
          </a:ln>
          <a:effectLst/>
        </p:spPr>
        <p:txBody>
          <a:bodyPr lIns="0" tIns="0" rIns="0" bIns="0" anchor="b">
            <a:spAutoFit/>
          </a:bodyPr>
          <a:lstStyle/>
          <a:p>
            <a:pPr algn="ctr" eaLnBrk="0" hangingPunct="0">
              <a:lnSpc>
                <a:spcPct val="95000"/>
              </a:lnSpc>
              <a:spcBef>
                <a:spcPct val="20000"/>
              </a:spcBef>
              <a:spcAft>
                <a:spcPct val="50000"/>
              </a:spcAft>
              <a:buClr>
                <a:schemeClr val="accent1"/>
              </a:buClr>
              <a:buFont typeface="Wingdings" charset="0"/>
              <a:buNone/>
            </a:pPr>
            <a:r>
              <a:rPr lang="en-GB" sz="2500" b="1" dirty="0">
                <a:solidFill>
                  <a:srgbClr val="000000"/>
                </a:solidFill>
                <a:effectLst>
                  <a:outerShdw blurRad="38100" dist="38100" dir="2700000" algn="tl">
                    <a:srgbClr val="FFFFFF"/>
                  </a:outerShdw>
                </a:effectLst>
                <a:cs typeface="Times New Roman" charset="0"/>
              </a:rPr>
              <a:t>Other endpoints</a:t>
            </a:r>
          </a:p>
        </p:txBody>
      </p:sp>
      <p:sp>
        <p:nvSpPr>
          <p:cNvPr id="114693" name="Text Box 15"/>
          <p:cNvSpPr txBox="1">
            <a:spLocks noChangeArrowheads="1"/>
          </p:cNvSpPr>
          <p:nvPr/>
        </p:nvSpPr>
        <p:spPr bwMode="auto">
          <a:xfrm>
            <a:off x="410634" y="3862388"/>
            <a:ext cx="11781367" cy="165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marL="282575" indent="-282575"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marL="342900" indent="-342900" algn="l">
              <a:spcBef>
                <a:spcPct val="25000"/>
              </a:spcBef>
              <a:spcAft>
                <a:spcPct val="10000"/>
              </a:spcAft>
              <a:buClr>
                <a:schemeClr val="accent2">
                  <a:lumMod val="75000"/>
                </a:schemeClr>
              </a:buClr>
              <a:buFont typeface="Wingdings" charset="2"/>
              <a:buChar char="Ø"/>
            </a:pPr>
            <a:r>
              <a:rPr lang="en-US" sz="2300" dirty="0"/>
              <a:t>All-cause / CV / HF death </a:t>
            </a:r>
          </a:p>
          <a:p>
            <a:pPr marL="342900" indent="-342900" algn="l">
              <a:spcBef>
                <a:spcPct val="25000"/>
              </a:spcBef>
              <a:spcAft>
                <a:spcPct val="10000"/>
              </a:spcAft>
              <a:buClr>
                <a:schemeClr val="accent2">
                  <a:lumMod val="75000"/>
                </a:schemeClr>
              </a:buClr>
              <a:buFont typeface="Wingdings" charset="2"/>
              <a:buChar char="Ø"/>
            </a:pPr>
            <a:r>
              <a:rPr lang="en-US" sz="2300" dirty="0"/>
              <a:t>All-cause / CV / HF hospitalization </a:t>
            </a:r>
          </a:p>
          <a:p>
            <a:pPr marL="342900" indent="-342900" algn="l">
              <a:spcBef>
                <a:spcPct val="25000"/>
              </a:spcBef>
              <a:spcAft>
                <a:spcPct val="10000"/>
              </a:spcAft>
              <a:buClr>
                <a:schemeClr val="accent2">
                  <a:lumMod val="75000"/>
                </a:schemeClr>
              </a:buClr>
              <a:buFont typeface="Wingdings" charset="2"/>
              <a:buChar char="Ø"/>
            </a:pPr>
            <a:r>
              <a:rPr lang="en-US" sz="2300" dirty="0"/>
              <a:t>Composite of CV death, hospitalization for HF or non-fatal MI</a:t>
            </a:r>
          </a:p>
          <a:p>
            <a:pPr marL="342900" indent="-342900" algn="l">
              <a:spcBef>
                <a:spcPct val="25000"/>
              </a:spcBef>
              <a:spcAft>
                <a:spcPct val="10000"/>
              </a:spcAft>
              <a:buClr>
                <a:schemeClr val="accent2">
                  <a:lumMod val="75000"/>
                </a:schemeClr>
              </a:buClr>
              <a:buFont typeface="Wingdings" charset="2"/>
              <a:buChar char="Ø"/>
            </a:pPr>
            <a:r>
              <a:rPr lang="en-US" sz="2300" dirty="0"/>
              <a:t>NYHA class / Patient &amp; Physician Global Assessment</a:t>
            </a:r>
          </a:p>
        </p:txBody>
      </p:sp>
      <p:sp>
        <p:nvSpPr>
          <p:cNvPr id="643124" name="Text Box 52"/>
          <p:cNvSpPr txBox="1">
            <a:spLocks noChangeArrowheads="1"/>
          </p:cNvSpPr>
          <p:nvPr/>
        </p:nvSpPr>
        <p:spPr bwMode="auto">
          <a:xfrm>
            <a:off x="825661" y="6572251"/>
            <a:ext cx="3490063" cy="169277"/>
          </a:xfrm>
          <a:prstGeom prst="rect">
            <a:avLst/>
          </a:prstGeom>
          <a:noFill/>
          <a:ln w="12700">
            <a:noFill/>
            <a:miter lim="800000"/>
            <a:headEnd/>
            <a:tailEnd/>
          </a:ln>
          <a:effectLst>
            <a:prstShdw prst="shdw17" dist="17961" dir="2700000">
              <a:schemeClr val="accent1">
                <a:gamma/>
                <a:shade val="60000"/>
                <a:invGamma/>
              </a:schemeClr>
            </a:prstShdw>
          </a:effec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r>
              <a:rPr lang="en-US" sz="1200"/>
              <a:t>Swedberg K, et al. </a:t>
            </a:r>
            <a:r>
              <a:rPr lang="en-US" sz="1200" i="1"/>
              <a:t>Eur J Heart Fail.</a:t>
            </a:r>
            <a:r>
              <a:rPr lang="fr-FR" sz="1200"/>
              <a:t> 2010;12:75-81.</a:t>
            </a:r>
          </a:p>
        </p:txBody>
      </p:sp>
      <p:sp>
        <p:nvSpPr>
          <p:cNvPr id="1304585" name="Text Box 9"/>
          <p:cNvSpPr txBox="1">
            <a:spLocks noChangeArrowheads="1"/>
          </p:cNvSpPr>
          <p:nvPr/>
        </p:nvSpPr>
        <p:spPr bwMode="auto">
          <a:xfrm>
            <a:off x="808567" y="5894389"/>
            <a:ext cx="10716684" cy="420687"/>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none" lIns="0" tIns="0" rIns="0" bIns="0" anchor="ct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spcBef>
                <a:spcPct val="50000"/>
              </a:spcBef>
            </a:pPr>
            <a:r>
              <a:rPr lang="fr-FR" sz="1600" b="1">
                <a:solidFill>
                  <a:schemeClr val="bg1"/>
                </a:solidFill>
                <a:effectLst>
                  <a:outerShdw blurRad="38100" dist="38100" dir="2700000" algn="tl">
                    <a:srgbClr val="000000"/>
                  </a:outerShdw>
                </a:effectLst>
              </a:rPr>
              <a:t>In total population and in patients with at least 50% target dose of beta-blockers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3"/>
          <p:cNvSpPr txBox="1">
            <a:spLocks noChangeArrowheads="1"/>
          </p:cNvSpPr>
          <p:nvPr/>
        </p:nvSpPr>
        <p:spPr bwMode="auto">
          <a:xfrm>
            <a:off x="3092451" y="330776"/>
            <a:ext cx="8906933" cy="47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nSpc>
                <a:spcPct val="95000"/>
              </a:lnSpc>
            </a:pPr>
            <a:r>
              <a:rPr lang="en-GB" sz="3200" b="1" dirty="0" smtClean="0"/>
              <a:t>STUDY DESIGN</a:t>
            </a:r>
            <a:endParaRPr lang="en-GB" sz="3200" b="1" dirty="0"/>
          </a:p>
        </p:txBody>
      </p:sp>
      <p:sp>
        <p:nvSpPr>
          <p:cNvPr id="1306627" name="Text Box 4"/>
          <p:cNvSpPr>
            <a:spLocks noChangeArrowheads="1"/>
          </p:cNvSpPr>
          <p:nvPr/>
        </p:nvSpPr>
        <p:spPr bwMode="auto">
          <a:xfrm>
            <a:off x="493374" y="6164964"/>
            <a:ext cx="11133667" cy="534987"/>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none" lIns="0" tIns="0" rIns="0" bIns="0" anchor="ctr"/>
          <a:lstStyle/>
          <a:p>
            <a:pPr algn="ctr" eaLnBrk="0" hangingPunct="0">
              <a:lnSpc>
                <a:spcPct val="90000"/>
              </a:lnSpc>
              <a:spcBef>
                <a:spcPct val="50000"/>
              </a:spcBef>
              <a:spcAft>
                <a:spcPct val="50000"/>
              </a:spcAft>
              <a:buClr>
                <a:schemeClr val="accent1"/>
              </a:buClr>
              <a:buFont typeface="Wingdings" charset="0"/>
              <a:buNone/>
            </a:pPr>
            <a:r>
              <a:rPr lang="en-GB" sz="2200" b="1">
                <a:effectLst>
                  <a:outerShdw blurRad="38100" dist="38100" dir="2700000" algn="tl">
                    <a:srgbClr val="000000"/>
                  </a:outerShdw>
                </a:effectLst>
              </a:rPr>
              <a:t>Median study duration: 22.9 months; maximum: 41.7 months</a:t>
            </a:r>
          </a:p>
        </p:txBody>
      </p:sp>
      <p:sp>
        <p:nvSpPr>
          <p:cNvPr id="116739" name="Rectangle 4"/>
          <p:cNvSpPr>
            <a:spLocks noChangeArrowheads="1"/>
          </p:cNvSpPr>
          <p:nvPr/>
        </p:nvSpPr>
        <p:spPr bwMode="auto">
          <a:xfrm>
            <a:off x="2882901" y="2260601"/>
            <a:ext cx="6328833" cy="338554"/>
          </a:xfrm>
          <a:prstGeom prst="rect">
            <a:avLst/>
          </a:prstGeom>
          <a:ln/>
          <a:extLst/>
        </p:spPr>
        <p:style>
          <a:lnRef idx="3">
            <a:schemeClr val="lt1"/>
          </a:lnRef>
          <a:fillRef idx="1">
            <a:schemeClr val="accent2"/>
          </a:fillRef>
          <a:effectRef idx="1">
            <a:schemeClr val="accent2"/>
          </a:effectRef>
          <a:fontRef idx="minor">
            <a:schemeClr val="lt1"/>
          </a:fontRef>
        </p:style>
        <p:txBody>
          <a:bodyPr lIns="0" tIns="0" rIns="0" bIns="0">
            <a:spAutoFit/>
          </a:bodyPr>
          <a:lstStyle/>
          <a:p>
            <a:pPr algn="ctr" eaLnBrk="0" hangingPunct="0">
              <a:lnSpc>
                <a:spcPct val="90000"/>
              </a:lnSpc>
              <a:spcBef>
                <a:spcPct val="20000"/>
              </a:spcBef>
              <a:spcAft>
                <a:spcPct val="50000"/>
              </a:spcAft>
              <a:buClr>
                <a:schemeClr val="accent1"/>
              </a:buClr>
              <a:buFont typeface="Wingdings" charset="0"/>
              <a:buNone/>
            </a:pPr>
            <a:r>
              <a:rPr lang="en-GB" sz="2400" dirty="0"/>
              <a:t>6558 randomized</a:t>
            </a:r>
            <a:endParaRPr lang="en-US" sz="2400" dirty="0"/>
          </a:p>
        </p:txBody>
      </p:sp>
      <p:sp>
        <p:nvSpPr>
          <p:cNvPr id="116740" name="Rectangle 5"/>
          <p:cNvSpPr>
            <a:spLocks noChangeArrowheads="1"/>
          </p:cNvSpPr>
          <p:nvPr/>
        </p:nvSpPr>
        <p:spPr bwMode="auto">
          <a:xfrm>
            <a:off x="2275186" y="3202574"/>
            <a:ext cx="2711914" cy="338554"/>
          </a:xfrm>
          <a:prstGeom prst="rect">
            <a:avLst/>
          </a:prstGeom>
          <a:ln/>
          <a:extLst/>
        </p:spPr>
        <p:style>
          <a:lnRef idx="3">
            <a:schemeClr val="lt1"/>
          </a:lnRef>
          <a:fillRef idx="1">
            <a:schemeClr val="accent2"/>
          </a:fillRef>
          <a:effectRef idx="1">
            <a:schemeClr val="accent2"/>
          </a:effectRef>
          <a:fontRef idx="minor">
            <a:schemeClr val="lt1"/>
          </a:fontRef>
        </p:style>
        <p:txBody>
          <a:bodyPr wrap="none" lIns="72000" tIns="0" rIns="72000" bIns="0" anchor="ctr">
            <a:spAutoFit/>
          </a:bodyPr>
          <a:lstStyle/>
          <a:p>
            <a:pPr algn="ctr" eaLnBrk="0" hangingPunct="0">
              <a:lnSpc>
                <a:spcPct val="90000"/>
              </a:lnSpc>
              <a:spcBef>
                <a:spcPct val="20000"/>
              </a:spcBef>
              <a:spcAft>
                <a:spcPct val="50000"/>
              </a:spcAft>
              <a:buClr>
                <a:schemeClr val="accent1"/>
              </a:buClr>
              <a:buFont typeface="Wingdings" charset="0"/>
              <a:buNone/>
            </a:pPr>
            <a:r>
              <a:rPr lang="en-GB" sz="2400" dirty="0">
                <a:solidFill>
                  <a:schemeClr val="bg1"/>
                </a:solidFill>
              </a:rPr>
              <a:t>3268 to </a:t>
            </a:r>
            <a:r>
              <a:rPr lang="en-GB" sz="2400" dirty="0" err="1">
                <a:solidFill>
                  <a:schemeClr val="bg1"/>
                </a:solidFill>
              </a:rPr>
              <a:t>ivabradine</a:t>
            </a:r>
            <a:endParaRPr lang="en-US" sz="2400" dirty="0">
              <a:solidFill>
                <a:schemeClr val="bg1"/>
              </a:solidFill>
            </a:endParaRPr>
          </a:p>
        </p:txBody>
      </p:sp>
      <p:sp>
        <p:nvSpPr>
          <p:cNvPr id="116741" name="Rectangle 6"/>
          <p:cNvSpPr>
            <a:spLocks noChangeArrowheads="1"/>
          </p:cNvSpPr>
          <p:nvPr/>
        </p:nvSpPr>
        <p:spPr bwMode="auto">
          <a:xfrm>
            <a:off x="7544196" y="3202574"/>
            <a:ext cx="2344476" cy="338554"/>
          </a:xfrm>
          <a:prstGeom prst="rect">
            <a:avLst/>
          </a:prstGeom>
          <a:ln/>
          <a:extLst/>
        </p:spPr>
        <p:style>
          <a:lnRef idx="3">
            <a:schemeClr val="lt1"/>
          </a:lnRef>
          <a:fillRef idx="1">
            <a:schemeClr val="accent2"/>
          </a:fillRef>
          <a:effectRef idx="1">
            <a:schemeClr val="accent2"/>
          </a:effectRef>
          <a:fontRef idx="minor">
            <a:schemeClr val="lt1"/>
          </a:fontRef>
        </p:style>
        <p:txBody>
          <a:bodyPr wrap="none" lIns="72000" tIns="0" rIns="72000" bIns="0" anchor="ctr">
            <a:spAutoFit/>
          </a:bodyPr>
          <a:lstStyle/>
          <a:p>
            <a:pPr algn="ctr" eaLnBrk="0" hangingPunct="0">
              <a:lnSpc>
                <a:spcPct val="90000"/>
              </a:lnSpc>
              <a:spcBef>
                <a:spcPct val="20000"/>
              </a:spcBef>
              <a:spcAft>
                <a:spcPct val="50000"/>
              </a:spcAft>
              <a:buClr>
                <a:schemeClr val="accent1"/>
              </a:buClr>
              <a:buFont typeface="Wingdings" charset="0"/>
              <a:buNone/>
            </a:pPr>
            <a:r>
              <a:rPr lang="en-GB" sz="2400" dirty="0">
                <a:solidFill>
                  <a:srgbClr val="FFFFFF"/>
                </a:solidFill>
              </a:rPr>
              <a:t>3290 to placebo</a:t>
            </a:r>
            <a:endParaRPr lang="en-US" sz="2400" dirty="0">
              <a:solidFill>
                <a:srgbClr val="FFFFFF"/>
              </a:solidFill>
            </a:endParaRPr>
          </a:p>
        </p:txBody>
      </p:sp>
      <p:sp>
        <p:nvSpPr>
          <p:cNvPr id="116742" name="Rectangle 7"/>
          <p:cNvSpPr>
            <a:spLocks noChangeArrowheads="1"/>
          </p:cNvSpPr>
          <p:nvPr/>
        </p:nvSpPr>
        <p:spPr bwMode="auto">
          <a:xfrm>
            <a:off x="6618818" y="4967288"/>
            <a:ext cx="4610100" cy="787400"/>
          </a:xfrm>
          <a:prstGeom prst="rect">
            <a:avLst/>
          </a:prstGeom>
          <a:ln/>
          <a:extLst/>
        </p:spPr>
        <p:style>
          <a:lnRef idx="3">
            <a:schemeClr val="lt1"/>
          </a:lnRef>
          <a:fillRef idx="1">
            <a:schemeClr val="accent2"/>
          </a:fillRef>
          <a:effectRef idx="1">
            <a:schemeClr val="accent2"/>
          </a:effectRef>
          <a:fontRef idx="minor">
            <a:schemeClr val="lt1"/>
          </a:fontRef>
        </p:style>
        <p:txBody>
          <a:bodyPr lIns="72000" tIns="0" rIns="72000" bIns="0" anchor="ctr">
            <a:spAutoFit/>
          </a:bodyPr>
          <a:lstStyle/>
          <a:p>
            <a:pPr algn="ctr" eaLnBrk="0" hangingPunct="0">
              <a:lnSpc>
                <a:spcPct val="90000"/>
              </a:lnSpc>
              <a:spcBef>
                <a:spcPct val="20000"/>
              </a:spcBef>
              <a:spcAft>
                <a:spcPct val="50000"/>
              </a:spcAft>
              <a:buClr>
                <a:schemeClr val="accent1"/>
              </a:buClr>
              <a:buFont typeface="Wingdings" charset="0"/>
              <a:buNone/>
            </a:pPr>
            <a:r>
              <a:rPr lang="en-US" sz="2400" dirty="0">
                <a:solidFill>
                  <a:srgbClr val="FFFFFF"/>
                </a:solidFill>
              </a:rPr>
              <a:t>3264 </a:t>
            </a:r>
            <a:r>
              <a:rPr lang="en-US" dirty="0" smtClean="0">
                <a:solidFill>
                  <a:srgbClr val="FFFFFF"/>
                </a:solidFill>
              </a:rPr>
              <a:t>analyzed</a:t>
            </a:r>
            <a:endParaRPr lang="en-US" sz="2400" dirty="0">
              <a:solidFill>
                <a:srgbClr val="FFFFFF"/>
              </a:solidFill>
            </a:endParaRPr>
          </a:p>
          <a:p>
            <a:pPr algn="ctr" eaLnBrk="0" hangingPunct="0">
              <a:lnSpc>
                <a:spcPct val="90000"/>
              </a:lnSpc>
              <a:spcBef>
                <a:spcPct val="20000"/>
              </a:spcBef>
              <a:spcAft>
                <a:spcPct val="50000"/>
              </a:spcAft>
              <a:buClr>
                <a:schemeClr val="accent1"/>
              </a:buClr>
              <a:buFont typeface="Wingdings" charset="0"/>
              <a:buNone/>
            </a:pPr>
            <a:r>
              <a:rPr lang="en-US" sz="1600" b="1" dirty="0">
                <a:solidFill>
                  <a:schemeClr val="bg2"/>
                </a:solidFill>
                <a:sym typeface="Wingdings" charset="0"/>
              </a:rPr>
              <a:t>1 lost to follow-up</a:t>
            </a:r>
          </a:p>
        </p:txBody>
      </p:sp>
      <p:sp>
        <p:nvSpPr>
          <p:cNvPr id="116743" name="Rectangle 8"/>
          <p:cNvSpPr>
            <a:spLocks noChangeArrowheads="1"/>
          </p:cNvSpPr>
          <p:nvPr/>
        </p:nvSpPr>
        <p:spPr bwMode="auto">
          <a:xfrm>
            <a:off x="1606551" y="4941888"/>
            <a:ext cx="4290483" cy="787400"/>
          </a:xfrm>
          <a:prstGeom prst="rect">
            <a:avLst/>
          </a:prstGeom>
          <a:ln/>
          <a:extLst/>
        </p:spPr>
        <p:style>
          <a:lnRef idx="3">
            <a:schemeClr val="lt1"/>
          </a:lnRef>
          <a:fillRef idx="1">
            <a:schemeClr val="accent2"/>
          </a:fillRef>
          <a:effectRef idx="1">
            <a:schemeClr val="accent2"/>
          </a:effectRef>
          <a:fontRef idx="minor">
            <a:schemeClr val="lt1"/>
          </a:fontRef>
        </p:style>
        <p:txBody>
          <a:bodyPr lIns="72000" tIns="0" rIns="72000" bIns="0" anchor="ctr">
            <a:spAutoFit/>
          </a:bodyPr>
          <a:lstStyle/>
          <a:p>
            <a:pPr algn="ctr" eaLnBrk="0" hangingPunct="0">
              <a:lnSpc>
                <a:spcPct val="90000"/>
              </a:lnSpc>
              <a:spcBef>
                <a:spcPct val="20000"/>
              </a:spcBef>
              <a:spcAft>
                <a:spcPct val="50000"/>
              </a:spcAft>
              <a:buClr>
                <a:schemeClr val="accent1"/>
              </a:buClr>
              <a:buFont typeface="Wingdings" charset="0"/>
              <a:buNone/>
            </a:pPr>
            <a:r>
              <a:rPr lang="en-US" dirty="0">
                <a:solidFill>
                  <a:srgbClr val="FFFFFF"/>
                </a:solidFill>
              </a:rPr>
              <a:t>3241</a:t>
            </a:r>
            <a:r>
              <a:rPr lang="en-US" sz="2400" dirty="0">
                <a:solidFill>
                  <a:srgbClr val="FFFFFF"/>
                </a:solidFill>
              </a:rPr>
              <a:t> </a:t>
            </a:r>
            <a:r>
              <a:rPr lang="en-US" sz="2400" dirty="0" smtClean="0">
                <a:solidFill>
                  <a:srgbClr val="FFFFFF"/>
                </a:solidFill>
              </a:rPr>
              <a:t>analyzed</a:t>
            </a:r>
            <a:endParaRPr lang="en-US" sz="2400" dirty="0">
              <a:solidFill>
                <a:srgbClr val="FFFFFF"/>
              </a:solidFill>
            </a:endParaRPr>
          </a:p>
          <a:p>
            <a:pPr algn="ctr" eaLnBrk="0" hangingPunct="0">
              <a:lnSpc>
                <a:spcPct val="90000"/>
              </a:lnSpc>
              <a:spcBef>
                <a:spcPct val="20000"/>
              </a:spcBef>
              <a:spcAft>
                <a:spcPct val="50000"/>
              </a:spcAft>
              <a:buClr>
                <a:schemeClr val="accent1"/>
              </a:buClr>
              <a:buFont typeface="Wingdings" charset="0"/>
              <a:buNone/>
            </a:pPr>
            <a:r>
              <a:rPr lang="en-US" sz="1600" b="1" dirty="0">
                <a:solidFill>
                  <a:schemeClr val="bg2"/>
                </a:solidFill>
                <a:sym typeface="Wingdings" charset="0"/>
              </a:rPr>
              <a:t>2 lost to follow-up</a:t>
            </a:r>
          </a:p>
        </p:txBody>
      </p:sp>
      <p:sp>
        <p:nvSpPr>
          <p:cNvPr id="116744" name="Rectangle 9"/>
          <p:cNvSpPr>
            <a:spLocks noChangeArrowheads="1"/>
          </p:cNvSpPr>
          <p:nvPr/>
        </p:nvSpPr>
        <p:spPr bwMode="auto">
          <a:xfrm>
            <a:off x="3977218" y="1654176"/>
            <a:ext cx="4373033" cy="338554"/>
          </a:xfrm>
          <a:prstGeom prst="rect">
            <a:avLst/>
          </a:prstGeom>
          <a:ln/>
          <a:extLst/>
        </p:spPr>
        <p:style>
          <a:lnRef idx="3">
            <a:schemeClr val="lt1"/>
          </a:lnRef>
          <a:fillRef idx="1">
            <a:schemeClr val="accent2"/>
          </a:fillRef>
          <a:effectRef idx="1">
            <a:schemeClr val="accent2"/>
          </a:effectRef>
          <a:fontRef idx="minor">
            <a:schemeClr val="lt1"/>
          </a:fontRef>
        </p:style>
        <p:txBody>
          <a:bodyPr lIns="0" tIns="0" rIns="0" bIns="0">
            <a:spAutoFit/>
          </a:bodyPr>
          <a:lstStyle/>
          <a:p>
            <a:pPr algn="ctr" eaLnBrk="0" hangingPunct="0">
              <a:lnSpc>
                <a:spcPct val="90000"/>
              </a:lnSpc>
              <a:spcBef>
                <a:spcPct val="20000"/>
              </a:spcBef>
              <a:spcAft>
                <a:spcPct val="50000"/>
              </a:spcAft>
              <a:buClr>
                <a:schemeClr val="accent1"/>
              </a:buClr>
              <a:buFont typeface="Wingdings" charset="0"/>
              <a:buNone/>
            </a:pPr>
            <a:r>
              <a:rPr lang="en-GB" sz="2400" dirty="0"/>
              <a:t>7411 screened</a:t>
            </a:r>
            <a:endParaRPr lang="en-US" sz="2400" dirty="0"/>
          </a:p>
        </p:txBody>
      </p:sp>
      <p:sp>
        <p:nvSpPr>
          <p:cNvPr id="116745" name="Line 10"/>
          <p:cNvSpPr>
            <a:spLocks noChangeShapeType="1"/>
          </p:cNvSpPr>
          <p:nvPr/>
        </p:nvSpPr>
        <p:spPr bwMode="auto">
          <a:xfrm>
            <a:off x="6028267" y="2641600"/>
            <a:ext cx="0" cy="17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116746" name="Line 12"/>
          <p:cNvSpPr>
            <a:spLocks noChangeShapeType="1"/>
          </p:cNvSpPr>
          <p:nvPr/>
        </p:nvSpPr>
        <p:spPr bwMode="auto">
          <a:xfrm>
            <a:off x="5973234" y="2811463"/>
            <a:ext cx="188383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6747" name="Line 13"/>
          <p:cNvSpPr>
            <a:spLocks noChangeShapeType="1"/>
          </p:cNvSpPr>
          <p:nvPr/>
        </p:nvSpPr>
        <p:spPr bwMode="auto">
          <a:xfrm>
            <a:off x="7846484" y="2805114"/>
            <a:ext cx="0" cy="2936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6748" name="Line 14"/>
          <p:cNvSpPr>
            <a:spLocks noChangeShapeType="1"/>
          </p:cNvSpPr>
          <p:nvPr/>
        </p:nvSpPr>
        <p:spPr bwMode="auto">
          <a:xfrm>
            <a:off x="4307417" y="2806700"/>
            <a:ext cx="0" cy="3175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6749" name="Line 15"/>
          <p:cNvSpPr>
            <a:spLocks noChangeShapeType="1"/>
          </p:cNvSpPr>
          <p:nvPr/>
        </p:nvSpPr>
        <p:spPr bwMode="auto">
          <a:xfrm>
            <a:off x="6045200" y="2044700"/>
            <a:ext cx="0" cy="215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6750" name="Line 16"/>
          <p:cNvSpPr>
            <a:spLocks noChangeShapeType="1"/>
          </p:cNvSpPr>
          <p:nvPr/>
        </p:nvSpPr>
        <p:spPr bwMode="auto">
          <a:xfrm>
            <a:off x="7992533" y="3594100"/>
            <a:ext cx="0" cy="1346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72000" anchor="ctr"/>
          <a:lstStyle/>
          <a:p>
            <a:endParaRPr lang="en-US"/>
          </a:p>
        </p:txBody>
      </p:sp>
      <p:sp>
        <p:nvSpPr>
          <p:cNvPr id="116751" name="Line 17"/>
          <p:cNvSpPr>
            <a:spLocks noChangeShapeType="1"/>
          </p:cNvSpPr>
          <p:nvPr/>
        </p:nvSpPr>
        <p:spPr bwMode="auto">
          <a:xfrm>
            <a:off x="4351867" y="3581400"/>
            <a:ext cx="0" cy="1346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72000" anchor="ctr"/>
          <a:lstStyle/>
          <a:p>
            <a:endParaRPr lang="en-US"/>
          </a:p>
        </p:txBody>
      </p:sp>
      <p:sp>
        <p:nvSpPr>
          <p:cNvPr id="116752" name="Line 18"/>
          <p:cNvSpPr>
            <a:spLocks noChangeShapeType="1"/>
          </p:cNvSpPr>
          <p:nvPr/>
        </p:nvSpPr>
        <p:spPr bwMode="auto">
          <a:xfrm>
            <a:off x="3774017" y="4159250"/>
            <a:ext cx="508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72000" anchor="ctr"/>
          <a:lstStyle/>
          <a:p>
            <a:endParaRPr lang="en-US"/>
          </a:p>
        </p:txBody>
      </p:sp>
      <p:sp>
        <p:nvSpPr>
          <p:cNvPr id="1306644" name="Text Box 20"/>
          <p:cNvSpPr txBox="1">
            <a:spLocks noChangeArrowheads="1"/>
          </p:cNvSpPr>
          <p:nvPr/>
        </p:nvSpPr>
        <p:spPr bwMode="auto">
          <a:xfrm>
            <a:off x="1257300" y="3959226"/>
            <a:ext cx="2489200" cy="341313"/>
          </a:xfrm>
          <a:prstGeom prst="rect">
            <a:avLst/>
          </a:prstGeom>
          <a:noFill/>
          <a:ln w="9525">
            <a:solidFill>
              <a:schemeClr val="tx1"/>
            </a:solidFill>
            <a:miter lim="800000"/>
            <a:headEnd/>
            <a:tailEnd/>
          </a:ln>
          <a:effectLst/>
        </p:spPr>
        <p:txBody>
          <a:bodyPr lIns="0" tIns="0" rIns="0" bIns="7200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nSpc>
                <a:spcPct val="95000"/>
              </a:lnSpc>
              <a:spcBef>
                <a:spcPct val="15000"/>
              </a:spcBef>
            </a:pPr>
            <a:r>
              <a:rPr lang="en-US" sz="1800" b="1">
                <a:effectLst>
                  <a:outerShdw blurRad="38100" dist="38100" dir="2700000" algn="tl">
                    <a:srgbClr val="000000"/>
                  </a:outerShdw>
                </a:effectLst>
              </a:rPr>
              <a:t> Excluded: 27</a:t>
            </a:r>
          </a:p>
        </p:txBody>
      </p:sp>
      <p:sp>
        <p:nvSpPr>
          <p:cNvPr id="1306645" name="Text Box 21"/>
          <p:cNvSpPr txBox="1">
            <a:spLocks noChangeArrowheads="1"/>
          </p:cNvSpPr>
          <p:nvPr/>
        </p:nvSpPr>
        <p:spPr bwMode="auto">
          <a:xfrm>
            <a:off x="8707967" y="3956050"/>
            <a:ext cx="2372784" cy="341313"/>
          </a:xfrm>
          <a:prstGeom prst="rect">
            <a:avLst/>
          </a:prstGeom>
          <a:noFill/>
          <a:ln w="9525">
            <a:solidFill>
              <a:schemeClr val="tx1"/>
            </a:solidFill>
            <a:miter lim="800000"/>
            <a:headEnd/>
            <a:tailEnd/>
          </a:ln>
          <a:effectLst/>
        </p:spPr>
        <p:txBody>
          <a:bodyPr lIns="0" tIns="0" rIns="0" bIns="7200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nSpc>
                <a:spcPct val="95000"/>
              </a:lnSpc>
              <a:spcBef>
                <a:spcPct val="15000"/>
              </a:spcBef>
            </a:pPr>
            <a:r>
              <a:rPr lang="en-US" sz="1800" b="1">
                <a:effectLst>
                  <a:outerShdw blurRad="38100" dist="38100" dir="2700000" algn="tl">
                    <a:srgbClr val="000000"/>
                  </a:outerShdw>
                </a:effectLst>
              </a:rPr>
              <a:t> Excluded: 26</a:t>
            </a:r>
          </a:p>
        </p:txBody>
      </p:sp>
      <p:sp>
        <p:nvSpPr>
          <p:cNvPr id="116755" name="Line 23"/>
          <p:cNvSpPr>
            <a:spLocks noChangeShapeType="1"/>
          </p:cNvSpPr>
          <p:nvPr/>
        </p:nvSpPr>
        <p:spPr bwMode="auto">
          <a:xfrm>
            <a:off x="4296834" y="2811463"/>
            <a:ext cx="188383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6756" name="Line 26"/>
          <p:cNvSpPr>
            <a:spLocks noChangeShapeType="1"/>
          </p:cNvSpPr>
          <p:nvPr/>
        </p:nvSpPr>
        <p:spPr bwMode="auto">
          <a:xfrm flipH="1">
            <a:off x="8066618" y="4159250"/>
            <a:ext cx="6223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72000" anchor="ctr"/>
          <a:lstStyle/>
          <a:p>
            <a:endParaRPr lang="en-US"/>
          </a:p>
        </p:txBody>
      </p:sp>
      <p:sp>
        <p:nvSpPr>
          <p:cNvPr id="2" name="Rectangle 1"/>
          <p:cNvSpPr/>
          <p:nvPr/>
        </p:nvSpPr>
        <p:spPr>
          <a:xfrm>
            <a:off x="4714209" y="3579342"/>
            <a:ext cx="1366158" cy="42336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5mg BID</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0" name="Rectangle 2"/>
          <p:cNvSpPr>
            <a:spLocks noGrp="1" noChangeArrowheads="1"/>
          </p:cNvSpPr>
          <p:nvPr>
            <p:ph type="title"/>
          </p:nvPr>
        </p:nvSpPr>
        <p:spPr>
          <a:xfrm>
            <a:off x="3166534" y="369888"/>
            <a:ext cx="8794751" cy="463550"/>
          </a:xfrm>
        </p:spPr>
        <p:txBody>
          <a:bodyPr>
            <a:normAutofit fontScale="90000"/>
          </a:bodyPr>
          <a:lstStyle/>
          <a:p>
            <a:pPr>
              <a:defRPr/>
            </a:pPr>
            <a:r>
              <a:rPr lang="en-GB" sz="3200" dirty="0" smtClean="0">
                <a:solidFill>
                  <a:srgbClr val="000000"/>
                </a:solidFill>
                <a:effectLst/>
                <a:ea typeface="+mj-ea"/>
              </a:rPr>
              <a:t>Baseline characteristics</a:t>
            </a:r>
            <a:endParaRPr lang="en-GB" i="1" dirty="0" smtClean="0">
              <a:solidFill>
                <a:srgbClr val="000000"/>
              </a:solidFill>
              <a:ea typeface="+mj-ea"/>
            </a:endParaRPr>
          </a:p>
        </p:txBody>
      </p:sp>
      <p:graphicFrame>
        <p:nvGraphicFramePr>
          <p:cNvPr id="1307651" name="Group 3"/>
          <p:cNvGraphicFramePr>
            <a:graphicFrameLocks noGrp="1"/>
          </p:cNvGraphicFramePr>
          <p:nvPr>
            <p:extLst>
              <p:ext uri="{D42A27DB-BD31-4B8C-83A1-F6EECF244321}">
                <p14:modId xmlns:p14="http://schemas.microsoft.com/office/powerpoint/2010/main" val="3392184616"/>
              </p:ext>
            </p:extLst>
          </p:nvPr>
        </p:nvGraphicFramePr>
        <p:xfrm>
          <a:off x="317500" y="1431925"/>
          <a:ext cx="11415184" cy="4865688"/>
        </p:xfrm>
        <a:graphic>
          <a:graphicData uri="http://schemas.openxmlformats.org/drawingml/2006/table">
            <a:tbl>
              <a:tblPr/>
              <a:tblGrid>
                <a:gridCol w="5513917"/>
                <a:gridCol w="2777067"/>
                <a:gridCol w="3124200"/>
              </a:tblGrid>
              <a:tr h="830263">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endParaRPr kumimoji="0" lang="en-GB" sz="20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cs typeface="Arial" charset="0"/>
                      </a:endParaRP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cs typeface="Arial" charset="0"/>
                        </a:rPr>
                        <a:t>Ivabradine</a:t>
                      </a:r>
                    </a:p>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cs typeface="Arial" charset="0"/>
                        </a:rPr>
                        <a:t>3241</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Placebo</a:t>
                      </a:r>
                    </a:p>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3264</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460375">
                <a:tc>
                  <a:txBody>
                    <a:bodyPr/>
                    <a:lstStyle/>
                    <a:p>
                      <a:pPr marL="0" marR="0" lvl="0" indent="0" algn="l"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  Mean age, y</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60.7</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60.1</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454025">
                <a:tc>
                  <a:txBody>
                    <a:bodyPr/>
                    <a:lstStyle/>
                    <a:p>
                      <a:pPr marL="0" marR="0" lvl="0" indent="0" algn="l"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en-AU"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  Male, %</a:t>
                      </a:r>
                      <a:endPar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endParaRP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76</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77</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457200">
                <a:tc>
                  <a:txBody>
                    <a:bodyPr/>
                    <a:lstStyle/>
                    <a:p>
                      <a:pPr marL="0" marR="0" lvl="0" indent="0" algn="l"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en-AU" sz="20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cs typeface="Arial" charset="0"/>
                        </a:rPr>
                        <a:t>  </a:t>
                      </a:r>
                      <a:r>
                        <a:rPr kumimoji="0" lang="en-AU" sz="2000" b="0" i="0" u="none" strike="noStrike" cap="none" normalizeH="0" baseline="0" dirty="0" smtClean="0">
                          <a:ln>
                            <a:noFill/>
                          </a:ln>
                          <a:solidFill>
                            <a:schemeClr val="tx1"/>
                          </a:solidFill>
                          <a:effectLst>
                            <a:outerShdw blurRad="38100" dist="38100" dir="2700000" algn="tl">
                              <a:srgbClr val="000000"/>
                            </a:outerShdw>
                          </a:effectLst>
                          <a:latin typeface="+mn-lt"/>
                          <a:ea typeface="ＭＳ Ｐゴシック" charset="0"/>
                          <a:cs typeface="Arial" charset="0"/>
                        </a:rPr>
                        <a:t>Ischemic </a:t>
                      </a:r>
                      <a:r>
                        <a:rPr kumimoji="0" lang="en-US" sz="2000" b="0" i="0" u="none" strike="noStrike" cap="none" normalizeH="0" baseline="0" noProof="0" dirty="0" smtClean="0">
                          <a:ln>
                            <a:noFill/>
                          </a:ln>
                          <a:solidFill>
                            <a:schemeClr val="tx1"/>
                          </a:solidFill>
                          <a:effectLst>
                            <a:outerShdw blurRad="38100" dist="38100" dir="2700000" algn="tl">
                              <a:srgbClr val="000000"/>
                            </a:outerShdw>
                          </a:effectLst>
                          <a:latin typeface="+mn-lt"/>
                          <a:ea typeface="ＭＳ Ｐゴシック" charset="0"/>
                          <a:cs typeface="Arial" charset="0"/>
                        </a:rPr>
                        <a:t>etiology</a:t>
                      </a:r>
                      <a:r>
                        <a:rPr kumimoji="0" lang="en-AU" sz="2000" b="0" i="0" u="none" strike="noStrike" cap="none" normalizeH="0" baseline="0" dirty="0" smtClean="0">
                          <a:ln>
                            <a:noFill/>
                          </a:ln>
                          <a:solidFill>
                            <a:schemeClr val="tx1"/>
                          </a:solidFill>
                          <a:effectLst>
                            <a:outerShdw blurRad="38100" dist="38100" dir="2700000" algn="tl">
                              <a:srgbClr val="000000"/>
                            </a:outerShdw>
                          </a:effectLst>
                          <a:latin typeface="+mn-lt"/>
                          <a:ea typeface="ＭＳ Ｐゴシック" charset="0"/>
                          <a:cs typeface="Arial" charset="0"/>
                        </a:rPr>
                        <a:t>, </a:t>
                      </a:r>
                      <a:r>
                        <a:rPr kumimoji="0" lang="en-AU" sz="20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cs typeface="Arial" charset="0"/>
                        </a:rPr>
                        <a:t>%</a:t>
                      </a:r>
                      <a:endParaRPr kumimoji="0" lang="fr-FR" sz="20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cs typeface="Arial" charset="0"/>
                      </a:endParaRP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68</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67</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457200">
                <a:tc>
                  <a:txBody>
                    <a:bodyPr/>
                    <a:lstStyle/>
                    <a:p>
                      <a:pPr marL="0" marR="0" lvl="0" indent="0" algn="l"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  NYHA II, %</a:t>
                      </a:r>
                    </a:p>
                  </a:txBody>
                  <a:tcPr marL="0" marR="0" marT="0" marB="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49</a:t>
                      </a:r>
                    </a:p>
                  </a:txBody>
                  <a:tcPr marL="0" marR="0" marT="0" marB="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49</a:t>
                      </a:r>
                    </a:p>
                  </a:txBody>
                  <a:tcPr marL="0" marR="0" marT="0" marB="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r>
              <a:tr h="428625">
                <a:tc>
                  <a:txBody>
                    <a:bodyPr/>
                    <a:lstStyle/>
                    <a:p>
                      <a:pPr marL="0" marR="0" lvl="0" indent="0" algn="l"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  NYHA III/IV, %</a:t>
                      </a:r>
                    </a:p>
                  </a:txBody>
                  <a:tcPr marL="0" marR="0" marT="0" marB="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51</a:t>
                      </a:r>
                    </a:p>
                  </a:txBody>
                  <a:tcPr marL="0" marR="0" marT="0" marB="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51</a:t>
                      </a:r>
                    </a:p>
                  </a:txBody>
                  <a:tcPr marL="0" marR="0" marT="0" marB="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444500">
                <a:tc>
                  <a:txBody>
                    <a:bodyPr/>
                    <a:lstStyle/>
                    <a:p>
                      <a:pPr marL="0" marR="0" lvl="0" indent="0" algn="l"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en-AU"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  Previous MI, %</a:t>
                      </a:r>
                      <a:endPar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endParaRP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56</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56</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444500">
                <a:tc>
                  <a:txBody>
                    <a:body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  Diabetes, %</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30</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31</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444500">
                <a:tc>
                  <a:txBody>
                    <a:body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charset="0"/>
                        <a:buNone/>
                        <a:tabLst/>
                      </a:pPr>
                      <a:r>
                        <a:rPr kumimoji="0" lang="fr-FR" sz="2000" b="0" i="0" u="none" strike="noStrike" cap="none" normalizeH="0" baseline="0" dirty="0" smtClean="0">
                          <a:ln>
                            <a:noFill/>
                          </a:ln>
                          <a:solidFill>
                            <a:schemeClr val="tx1"/>
                          </a:solidFill>
                          <a:effectLst>
                            <a:outerShdw blurRad="38100" dist="38100" dir="2700000" algn="tl">
                              <a:srgbClr val="000000"/>
                            </a:outerShdw>
                          </a:effectLst>
                          <a:latin typeface="+mn-lt"/>
                          <a:ea typeface="ＭＳ Ｐゴシック" charset="0"/>
                          <a:cs typeface="Arial" charset="0"/>
                        </a:rPr>
                        <a:t>  Hypertension, %</a:t>
                      </a:r>
                      <a:endParaRPr kumimoji="0" lang="fr-FR" sz="20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cs typeface="Arial" charset="0"/>
                      </a:endParaRP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a:ln>
                            <a:noFill/>
                          </a:ln>
                          <a:solidFill>
                            <a:schemeClr val="tx1"/>
                          </a:solidFill>
                          <a:effectLst>
                            <a:outerShdw blurRad="38100" dist="38100" dir="2700000" algn="tl">
                              <a:srgbClr val="000000"/>
                            </a:outerShdw>
                          </a:effectLst>
                          <a:latin typeface="+mn-lt"/>
                          <a:ea typeface="ＭＳ Ｐゴシック" charset="0"/>
                          <a:cs typeface="Arial" charset="0"/>
                        </a:rPr>
                        <a:t>67</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dirty="0" smtClean="0">
                          <a:ln>
                            <a:noFill/>
                          </a:ln>
                          <a:solidFill>
                            <a:schemeClr val="tx1"/>
                          </a:solidFill>
                          <a:effectLst>
                            <a:outerShdw blurRad="38100" dist="38100" dir="2700000" algn="tl">
                              <a:srgbClr val="000000"/>
                            </a:outerShdw>
                          </a:effectLst>
                          <a:latin typeface="+mn-lt"/>
                          <a:ea typeface="ＭＳ Ｐゴシック" charset="0"/>
                          <a:cs typeface="Arial" charset="0"/>
                        </a:rPr>
                        <a:t>66</a:t>
                      </a:r>
                    </a:p>
                  </a:txBody>
                  <a:tcPr marL="0" marR="0" marT="0" marB="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444500">
                <a:tc>
                  <a:txBody>
                    <a:body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charset="0"/>
                        <a:buNone/>
                        <a:tabLst/>
                      </a:pPr>
                      <a:r>
                        <a:rPr kumimoji="0" lang="fr-FR" sz="2000" b="0" i="0" u="none" strike="noStrike" cap="none" normalizeH="0" baseline="0" dirty="0" smtClean="0">
                          <a:ln>
                            <a:noFill/>
                          </a:ln>
                          <a:solidFill>
                            <a:schemeClr val="tx1"/>
                          </a:solidFill>
                          <a:effectLst>
                            <a:outerShdw blurRad="38100" dist="38100" dir="2700000" algn="tl">
                              <a:srgbClr val="000000"/>
                            </a:outerShdw>
                          </a:effectLst>
                          <a:latin typeface="+mn-lt"/>
                          <a:ea typeface="ＭＳ Ｐゴシック" charset="0"/>
                          <a:cs typeface="Arial" charset="0"/>
                        </a:rPr>
                        <a:t>  Baseline EF</a:t>
                      </a:r>
                      <a:endParaRPr kumimoji="0" lang="fr-FR" sz="20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cs typeface="Arial" charset="0"/>
                      </a:endParaRPr>
                    </a:p>
                  </a:txBody>
                  <a:tcPr marL="0" marR="0" marT="0" marB="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dirty="0" smtClean="0">
                          <a:ln>
                            <a:noFill/>
                          </a:ln>
                          <a:solidFill>
                            <a:schemeClr val="tx1"/>
                          </a:solidFill>
                          <a:effectLst>
                            <a:outerShdw blurRad="38100" dist="38100" dir="2700000" algn="tl">
                              <a:srgbClr val="000000"/>
                            </a:outerShdw>
                          </a:effectLst>
                          <a:latin typeface="+mn-lt"/>
                          <a:ea typeface="ＭＳ Ｐゴシック" charset="0"/>
                          <a:cs typeface="Arial" charset="0"/>
                        </a:rPr>
                        <a:t>29</a:t>
                      </a:r>
                      <a:endParaRPr kumimoji="0" lang="fr-FR" sz="2000" b="0" i="0" u="none" strike="noStrike" cap="none" normalizeH="0" baseline="0" dirty="0">
                        <a:ln>
                          <a:noFill/>
                        </a:ln>
                        <a:solidFill>
                          <a:schemeClr val="tx1"/>
                        </a:solidFill>
                        <a:effectLst>
                          <a:outerShdw blurRad="38100" dist="38100" dir="2700000" algn="tl">
                            <a:srgbClr val="000000"/>
                          </a:outerShdw>
                        </a:effectLst>
                        <a:latin typeface="+mn-lt"/>
                        <a:ea typeface="ＭＳ Ｐゴシック" charset="0"/>
                        <a:cs typeface="Arial" charset="0"/>
                      </a:endParaRPr>
                    </a:p>
                  </a:txBody>
                  <a:tcPr marL="0" marR="0" marT="0" marB="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25000"/>
                        </a:spcAft>
                        <a:buClr>
                          <a:schemeClr val="accent1"/>
                        </a:buClr>
                        <a:buSzTx/>
                        <a:buFont typeface="Wingdings" charset="0"/>
                        <a:buNone/>
                        <a:tabLst/>
                      </a:pPr>
                      <a:r>
                        <a:rPr kumimoji="0" lang="fr-FR" sz="2000" b="0" i="0" u="none" strike="noStrike" cap="none" normalizeH="0" baseline="0" dirty="0" smtClean="0">
                          <a:ln>
                            <a:noFill/>
                          </a:ln>
                          <a:solidFill>
                            <a:schemeClr val="tx1"/>
                          </a:solidFill>
                          <a:effectLst>
                            <a:outerShdw blurRad="38100" dist="38100" dir="2700000" algn="tl">
                              <a:srgbClr val="000000"/>
                            </a:outerShdw>
                          </a:effectLst>
                          <a:latin typeface="+mn-lt"/>
                          <a:ea typeface="ＭＳ Ｐゴシック" charset="0"/>
                          <a:cs typeface="Arial" charset="0"/>
                        </a:rPr>
                        <a:t>29</a:t>
                      </a:r>
                    </a:p>
                  </a:txBody>
                  <a:tcPr marL="0" marR="0" marT="0" marB="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867" y="1327820"/>
            <a:ext cx="11884133" cy="52150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809" name="Rectangle 2"/>
          <p:cNvSpPr>
            <a:spLocks noGrp="1" noChangeArrowheads="1"/>
          </p:cNvSpPr>
          <p:nvPr>
            <p:ph type="title"/>
          </p:nvPr>
        </p:nvSpPr>
        <p:spPr>
          <a:xfrm>
            <a:off x="3090334" y="293688"/>
            <a:ext cx="8777817" cy="463550"/>
          </a:xfrm>
        </p:spPr>
        <p:txBody>
          <a:bodyPr wrap="none">
            <a:normAutofit fontScale="90000"/>
          </a:bodyPr>
          <a:lstStyle/>
          <a:p>
            <a:r>
              <a:rPr lang="en-GB" sz="3200" dirty="0">
                <a:solidFill>
                  <a:srgbClr val="000000"/>
                </a:solidFill>
                <a:effectLst/>
                <a:latin typeface="Arial" charset="0"/>
              </a:rPr>
              <a:t>Chronic HF background treatment</a:t>
            </a:r>
          </a:p>
        </p:txBody>
      </p:sp>
      <p:sp>
        <p:nvSpPr>
          <p:cNvPr id="119810" name="Rectangle 3"/>
          <p:cNvSpPr>
            <a:spLocks noChangeArrowheads="1"/>
          </p:cNvSpPr>
          <p:nvPr/>
        </p:nvSpPr>
        <p:spPr bwMode="auto">
          <a:xfrm>
            <a:off x="1445684" y="2190750"/>
            <a:ext cx="624416" cy="3498850"/>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1" name="Rectangle 4"/>
          <p:cNvSpPr>
            <a:spLocks noChangeArrowheads="1"/>
          </p:cNvSpPr>
          <p:nvPr/>
        </p:nvSpPr>
        <p:spPr bwMode="auto">
          <a:xfrm>
            <a:off x="3295651" y="2109788"/>
            <a:ext cx="611716" cy="3579812"/>
          </a:xfrm>
          <a:prstGeom prst="rect">
            <a:avLst/>
          </a:prstGeom>
          <a:solidFill>
            <a:srgbClr val="D5EDA2"/>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2" name="Rectangle 5"/>
          <p:cNvSpPr>
            <a:spLocks noChangeArrowheads="1"/>
          </p:cNvSpPr>
          <p:nvPr/>
        </p:nvSpPr>
        <p:spPr bwMode="auto">
          <a:xfrm>
            <a:off x="5130800" y="2403476"/>
            <a:ext cx="626533" cy="3286125"/>
          </a:xfrm>
          <a:prstGeom prst="rect">
            <a:avLst/>
          </a:prstGeom>
          <a:solidFill>
            <a:schemeClr val="accent1">
              <a:lumMod val="40000"/>
              <a:lumOff val="60000"/>
            </a:schemeClr>
          </a:solidFill>
          <a:ln>
            <a:solidFill>
              <a:srgbClr val="000000"/>
            </a:solidFill>
            <a:headEnd/>
            <a:tailEnd/>
          </a:ln>
        </p:spPr>
        <p:style>
          <a:lnRef idx="2">
            <a:schemeClr val="accent2"/>
          </a:lnRef>
          <a:fillRef idx="1">
            <a:schemeClr val="lt1"/>
          </a:fillRef>
          <a:effectRef idx="0">
            <a:schemeClr val="accent2"/>
          </a:effectRef>
          <a:fontRef idx="minor">
            <a:schemeClr val="dk1"/>
          </a:fontRef>
        </p:style>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3" name="Rectangle 6"/>
          <p:cNvSpPr>
            <a:spLocks noChangeArrowheads="1"/>
          </p:cNvSpPr>
          <p:nvPr/>
        </p:nvSpPr>
        <p:spPr bwMode="auto">
          <a:xfrm>
            <a:off x="6980767" y="3300414"/>
            <a:ext cx="626533" cy="2389187"/>
          </a:xfrm>
          <a:prstGeom prst="rect">
            <a:avLst/>
          </a:prstGeom>
          <a:solidFill>
            <a:srgbClr val="D5EDA2"/>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4" name="Rectangle 7"/>
          <p:cNvSpPr>
            <a:spLocks noChangeArrowheads="1"/>
          </p:cNvSpPr>
          <p:nvPr/>
        </p:nvSpPr>
        <p:spPr bwMode="auto">
          <a:xfrm>
            <a:off x="8830734" y="4832350"/>
            <a:ext cx="611717" cy="857250"/>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5" name="Rectangle 8"/>
          <p:cNvSpPr>
            <a:spLocks noChangeArrowheads="1"/>
          </p:cNvSpPr>
          <p:nvPr/>
        </p:nvSpPr>
        <p:spPr bwMode="auto">
          <a:xfrm>
            <a:off x="10668001" y="5567364"/>
            <a:ext cx="624417" cy="122237"/>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6" name="Rectangle 9"/>
          <p:cNvSpPr>
            <a:spLocks noChangeArrowheads="1"/>
          </p:cNvSpPr>
          <p:nvPr/>
        </p:nvSpPr>
        <p:spPr bwMode="auto">
          <a:xfrm>
            <a:off x="2159001" y="2181226"/>
            <a:ext cx="613833" cy="3508375"/>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7" name="Rectangle 10"/>
          <p:cNvSpPr>
            <a:spLocks noChangeArrowheads="1"/>
          </p:cNvSpPr>
          <p:nvPr/>
        </p:nvSpPr>
        <p:spPr bwMode="auto">
          <a:xfrm>
            <a:off x="4008967" y="2122488"/>
            <a:ext cx="611717" cy="3567112"/>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8" name="Rectangle 11"/>
          <p:cNvSpPr>
            <a:spLocks noChangeArrowheads="1"/>
          </p:cNvSpPr>
          <p:nvPr/>
        </p:nvSpPr>
        <p:spPr bwMode="auto">
          <a:xfrm>
            <a:off x="5858934" y="2463800"/>
            <a:ext cx="611717" cy="3225800"/>
          </a:xfrm>
          <a:prstGeom prst="rect">
            <a:avLst/>
          </a:prstGeom>
          <a:solidFill>
            <a:schemeClr val="accent2">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9" name="Rectangle 12"/>
          <p:cNvSpPr>
            <a:spLocks noChangeArrowheads="1"/>
          </p:cNvSpPr>
          <p:nvPr/>
        </p:nvSpPr>
        <p:spPr bwMode="auto">
          <a:xfrm>
            <a:off x="7708900" y="3360738"/>
            <a:ext cx="611717" cy="2328862"/>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20" name="Rectangle 13"/>
          <p:cNvSpPr>
            <a:spLocks noChangeArrowheads="1"/>
          </p:cNvSpPr>
          <p:nvPr/>
        </p:nvSpPr>
        <p:spPr bwMode="auto">
          <a:xfrm>
            <a:off x="9544051" y="4832350"/>
            <a:ext cx="611716" cy="857250"/>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21" name="Rectangle 14"/>
          <p:cNvSpPr>
            <a:spLocks noChangeArrowheads="1"/>
          </p:cNvSpPr>
          <p:nvPr/>
        </p:nvSpPr>
        <p:spPr bwMode="auto">
          <a:xfrm>
            <a:off x="11355918" y="5527676"/>
            <a:ext cx="611716" cy="161925"/>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22" name="Line 15"/>
          <p:cNvSpPr>
            <a:spLocks noChangeShapeType="1"/>
          </p:cNvSpPr>
          <p:nvPr/>
        </p:nvSpPr>
        <p:spPr bwMode="auto">
          <a:xfrm>
            <a:off x="1172634" y="1778000"/>
            <a:ext cx="2117" cy="391160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3" name="Line 16"/>
          <p:cNvSpPr>
            <a:spLocks noChangeShapeType="1"/>
          </p:cNvSpPr>
          <p:nvPr/>
        </p:nvSpPr>
        <p:spPr bwMode="auto">
          <a:xfrm>
            <a:off x="1094317" y="4519614"/>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4" name="Line 17"/>
          <p:cNvSpPr>
            <a:spLocks noChangeShapeType="1"/>
          </p:cNvSpPr>
          <p:nvPr/>
        </p:nvSpPr>
        <p:spPr bwMode="auto">
          <a:xfrm>
            <a:off x="1094317" y="4125913"/>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5" name="Line 18"/>
          <p:cNvSpPr>
            <a:spLocks noChangeShapeType="1"/>
          </p:cNvSpPr>
          <p:nvPr/>
        </p:nvSpPr>
        <p:spPr bwMode="auto">
          <a:xfrm>
            <a:off x="1081617" y="3733800"/>
            <a:ext cx="65616"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6" name="Line 19"/>
          <p:cNvSpPr>
            <a:spLocks noChangeShapeType="1"/>
          </p:cNvSpPr>
          <p:nvPr/>
        </p:nvSpPr>
        <p:spPr bwMode="auto">
          <a:xfrm>
            <a:off x="1081617" y="3340100"/>
            <a:ext cx="65616"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7" name="Line 20"/>
          <p:cNvSpPr>
            <a:spLocks noChangeShapeType="1"/>
          </p:cNvSpPr>
          <p:nvPr/>
        </p:nvSpPr>
        <p:spPr bwMode="auto">
          <a:xfrm>
            <a:off x="1107017" y="2563814"/>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8" name="Line 21"/>
          <p:cNvSpPr>
            <a:spLocks noChangeShapeType="1"/>
          </p:cNvSpPr>
          <p:nvPr/>
        </p:nvSpPr>
        <p:spPr bwMode="auto">
          <a:xfrm>
            <a:off x="1094317" y="2170114"/>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9" name="Line 22"/>
          <p:cNvSpPr>
            <a:spLocks noChangeShapeType="1"/>
          </p:cNvSpPr>
          <p:nvPr/>
        </p:nvSpPr>
        <p:spPr bwMode="auto">
          <a:xfrm>
            <a:off x="1121834" y="5681664"/>
            <a:ext cx="11070167"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9719" name="Rectangle 23"/>
          <p:cNvSpPr>
            <a:spLocks noChangeArrowheads="1"/>
          </p:cNvSpPr>
          <p:nvPr/>
        </p:nvSpPr>
        <p:spPr bwMode="auto">
          <a:xfrm>
            <a:off x="1657324" y="1885950"/>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89</a:t>
            </a:r>
            <a:endParaRPr lang="fr-FR" b="1">
              <a:effectLst>
                <a:outerShdw blurRad="38100" dist="38100" dir="2700000" algn="tl">
                  <a:srgbClr val="000000"/>
                </a:outerShdw>
              </a:effectLst>
              <a:ea typeface="+mn-ea"/>
              <a:cs typeface="+mn-cs"/>
            </a:endParaRPr>
          </a:p>
        </p:txBody>
      </p:sp>
      <p:sp>
        <p:nvSpPr>
          <p:cNvPr id="1309720" name="Rectangle 24"/>
          <p:cNvSpPr>
            <a:spLocks noChangeArrowheads="1"/>
          </p:cNvSpPr>
          <p:nvPr/>
        </p:nvSpPr>
        <p:spPr bwMode="auto">
          <a:xfrm>
            <a:off x="3507291" y="1811338"/>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91</a:t>
            </a:r>
            <a:endParaRPr lang="fr-FR" b="1">
              <a:effectLst>
                <a:outerShdw blurRad="38100" dist="38100" dir="2700000" algn="tl">
                  <a:srgbClr val="000000"/>
                </a:outerShdw>
              </a:effectLst>
              <a:ea typeface="+mn-ea"/>
              <a:cs typeface="+mn-cs"/>
            </a:endParaRPr>
          </a:p>
        </p:txBody>
      </p:sp>
      <p:sp>
        <p:nvSpPr>
          <p:cNvPr id="1309721" name="Rectangle 25"/>
          <p:cNvSpPr>
            <a:spLocks noChangeArrowheads="1"/>
          </p:cNvSpPr>
          <p:nvPr/>
        </p:nvSpPr>
        <p:spPr bwMode="auto">
          <a:xfrm>
            <a:off x="5343468" y="2084388"/>
            <a:ext cx="230832"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84</a:t>
            </a:r>
            <a:endParaRPr lang="fr-FR" b="1">
              <a:effectLst>
                <a:outerShdw blurRad="38100" dist="38100" dir="2700000" algn="tl">
                  <a:srgbClr val="000000"/>
                </a:outerShdw>
              </a:effectLst>
              <a:ea typeface="+mn-ea"/>
              <a:cs typeface="+mn-cs"/>
            </a:endParaRPr>
          </a:p>
        </p:txBody>
      </p:sp>
      <p:sp>
        <p:nvSpPr>
          <p:cNvPr id="1309722" name="Rectangle 26"/>
          <p:cNvSpPr>
            <a:spLocks noChangeArrowheads="1"/>
          </p:cNvSpPr>
          <p:nvPr/>
        </p:nvSpPr>
        <p:spPr bwMode="auto">
          <a:xfrm>
            <a:off x="7207224" y="2994025"/>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61</a:t>
            </a:r>
            <a:endParaRPr lang="fr-FR" b="1">
              <a:effectLst>
                <a:outerShdw blurRad="38100" dist="38100" dir="2700000" algn="tl">
                  <a:srgbClr val="000000"/>
                </a:outerShdw>
              </a:effectLst>
              <a:ea typeface="+mn-ea"/>
              <a:cs typeface="+mn-cs"/>
            </a:endParaRPr>
          </a:p>
        </p:txBody>
      </p:sp>
      <p:sp>
        <p:nvSpPr>
          <p:cNvPr id="1309723" name="Rectangle 27"/>
          <p:cNvSpPr>
            <a:spLocks noChangeArrowheads="1"/>
          </p:cNvSpPr>
          <p:nvPr/>
        </p:nvSpPr>
        <p:spPr bwMode="auto">
          <a:xfrm>
            <a:off x="9042374" y="4525963"/>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22</a:t>
            </a:r>
            <a:endParaRPr lang="fr-FR" b="1">
              <a:effectLst>
                <a:outerShdw blurRad="38100" dist="38100" dir="2700000" algn="tl">
                  <a:srgbClr val="000000"/>
                </a:outerShdw>
              </a:effectLst>
              <a:ea typeface="+mn-ea"/>
              <a:cs typeface="+mn-cs"/>
            </a:endParaRPr>
          </a:p>
        </p:txBody>
      </p:sp>
      <p:sp>
        <p:nvSpPr>
          <p:cNvPr id="1309724" name="Rectangle 28"/>
          <p:cNvSpPr>
            <a:spLocks noChangeArrowheads="1"/>
          </p:cNvSpPr>
          <p:nvPr/>
        </p:nvSpPr>
        <p:spPr bwMode="auto">
          <a:xfrm>
            <a:off x="10966437" y="5275263"/>
            <a:ext cx="114327"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3</a:t>
            </a:r>
            <a:endParaRPr lang="fr-FR" b="1">
              <a:effectLst>
                <a:outerShdw blurRad="38100" dist="38100" dir="2700000" algn="tl">
                  <a:srgbClr val="000000"/>
                </a:outerShdw>
              </a:effectLst>
              <a:ea typeface="+mn-ea"/>
              <a:cs typeface="+mn-cs"/>
            </a:endParaRPr>
          </a:p>
        </p:txBody>
      </p:sp>
      <p:sp>
        <p:nvSpPr>
          <p:cNvPr id="1309725" name="Rectangle 29"/>
          <p:cNvSpPr>
            <a:spLocks noChangeArrowheads="1"/>
          </p:cNvSpPr>
          <p:nvPr/>
        </p:nvSpPr>
        <p:spPr bwMode="auto">
          <a:xfrm>
            <a:off x="2320868" y="1874838"/>
            <a:ext cx="230832"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90</a:t>
            </a:r>
            <a:endParaRPr lang="fr-FR" b="1">
              <a:effectLst>
                <a:outerShdw blurRad="38100" dist="38100" dir="2700000" algn="tl">
                  <a:srgbClr val="000000"/>
                </a:outerShdw>
              </a:effectLst>
              <a:ea typeface="+mn-ea"/>
              <a:cs typeface="+mn-cs"/>
            </a:endParaRPr>
          </a:p>
        </p:txBody>
      </p:sp>
      <p:sp>
        <p:nvSpPr>
          <p:cNvPr id="1309726" name="Rectangle 30"/>
          <p:cNvSpPr>
            <a:spLocks noChangeArrowheads="1"/>
          </p:cNvSpPr>
          <p:nvPr/>
        </p:nvSpPr>
        <p:spPr bwMode="auto">
          <a:xfrm>
            <a:off x="4169807" y="1803400"/>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91</a:t>
            </a:r>
            <a:endParaRPr lang="fr-FR" b="1">
              <a:effectLst>
                <a:outerShdw blurRad="38100" dist="38100" dir="2700000" algn="tl">
                  <a:srgbClr val="000000"/>
                </a:outerShdw>
              </a:effectLst>
              <a:ea typeface="+mn-ea"/>
              <a:cs typeface="+mn-cs"/>
            </a:endParaRPr>
          </a:p>
        </p:txBody>
      </p:sp>
      <p:sp>
        <p:nvSpPr>
          <p:cNvPr id="1309727" name="Rectangle 31"/>
          <p:cNvSpPr>
            <a:spLocks noChangeArrowheads="1"/>
          </p:cNvSpPr>
          <p:nvPr/>
        </p:nvSpPr>
        <p:spPr bwMode="auto">
          <a:xfrm>
            <a:off x="6045174" y="2116138"/>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83</a:t>
            </a:r>
            <a:endParaRPr lang="fr-FR" b="1">
              <a:effectLst>
                <a:outerShdw blurRad="38100" dist="38100" dir="2700000" algn="tl">
                  <a:srgbClr val="000000"/>
                </a:outerShdw>
              </a:effectLst>
              <a:ea typeface="+mn-ea"/>
              <a:cs typeface="+mn-cs"/>
            </a:endParaRPr>
          </a:p>
        </p:txBody>
      </p:sp>
      <p:sp>
        <p:nvSpPr>
          <p:cNvPr id="1309728" name="Rectangle 32"/>
          <p:cNvSpPr>
            <a:spLocks noChangeArrowheads="1"/>
          </p:cNvSpPr>
          <p:nvPr/>
        </p:nvSpPr>
        <p:spPr bwMode="auto">
          <a:xfrm>
            <a:off x="7933240" y="3016250"/>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ea typeface="+mn-ea"/>
                <a:cs typeface="+mn-cs"/>
              </a:rPr>
              <a:t>59</a:t>
            </a:r>
            <a:endParaRPr lang="fr-FR" b="1">
              <a:effectLst>
                <a:outerShdw blurRad="38100" dist="38100" dir="2700000" algn="tl">
                  <a:srgbClr val="000000"/>
                </a:outerShdw>
              </a:effectLst>
              <a:ea typeface="+mn-ea"/>
              <a:cs typeface="+mn-cs"/>
            </a:endParaRPr>
          </a:p>
        </p:txBody>
      </p:sp>
      <p:sp>
        <p:nvSpPr>
          <p:cNvPr id="1309729" name="Rectangle 33"/>
          <p:cNvSpPr>
            <a:spLocks noChangeArrowheads="1"/>
          </p:cNvSpPr>
          <p:nvPr/>
        </p:nvSpPr>
        <p:spPr bwMode="auto">
          <a:xfrm>
            <a:off x="9730291" y="4525963"/>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22</a:t>
            </a:r>
            <a:endParaRPr lang="fr-FR" b="1">
              <a:effectLst>
                <a:outerShdw blurRad="38100" dist="38100" dir="2700000" algn="tl">
                  <a:srgbClr val="000000"/>
                </a:outerShdw>
              </a:effectLst>
              <a:ea typeface="+mn-ea"/>
              <a:cs typeface="+mn-cs"/>
            </a:endParaRPr>
          </a:p>
        </p:txBody>
      </p:sp>
      <p:sp>
        <p:nvSpPr>
          <p:cNvPr id="1309730" name="Rectangle 34"/>
          <p:cNvSpPr>
            <a:spLocks noChangeArrowheads="1"/>
          </p:cNvSpPr>
          <p:nvPr/>
        </p:nvSpPr>
        <p:spPr bwMode="auto">
          <a:xfrm>
            <a:off x="11588192" y="5235575"/>
            <a:ext cx="115416"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dirty="0">
                <a:solidFill>
                  <a:srgbClr val="FFFFFF"/>
                </a:solidFill>
                <a:ea typeface="+mn-ea"/>
                <a:cs typeface="+mn-cs"/>
              </a:rPr>
              <a:t>4</a:t>
            </a:r>
            <a:endParaRPr lang="fr-FR" b="1" dirty="0">
              <a:effectLst>
                <a:outerShdw blurRad="38100" dist="38100" dir="2700000" algn="tl">
                  <a:srgbClr val="000000"/>
                </a:outerShdw>
              </a:effectLst>
              <a:ea typeface="+mn-ea"/>
              <a:cs typeface="+mn-cs"/>
            </a:endParaRPr>
          </a:p>
        </p:txBody>
      </p:sp>
      <p:sp>
        <p:nvSpPr>
          <p:cNvPr id="1309731" name="Rectangle 35"/>
          <p:cNvSpPr>
            <a:spLocks noChangeArrowheads="1"/>
          </p:cNvSpPr>
          <p:nvPr/>
        </p:nvSpPr>
        <p:spPr bwMode="auto">
          <a:xfrm>
            <a:off x="919371" y="5597525"/>
            <a:ext cx="87426"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0</a:t>
            </a:r>
            <a:endParaRPr lang="fr-FR" sz="1600" b="1">
              <a:effectLst>
                <a:outerShdw blurRad="38100" dist="38100" dir="2700000" algn="tl">
                  <a:srgbClr val="000000"/>
                </a:outerShdw>
              </a:effectLst>
              <a:ea typeface="+mn-ea"/>
              <a:cs typeface="+mn-cs"/>
            </a:endParaRPr>
          </a:p>
        </p:txBody>
      </p:sp>
      <p:sp>
        <p:nvSpPr>
          <p:cNvPr id="1309732" name="Rectangle 36"/>
          <p:cNvSpPr>
            <a:spLocks noChangeArrowheads="1"/>
          </p:cNvSpPr>
          <p:nvPr/>
        </p:nvSpPr>
        <p:spPr bwMode="auto">
          <a:xfrm>
            <a:off x="818507" y="52054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10</a:t>
            </a:r>
            <a:endParaRPr lang="fr-FR" sz="1600" b="1">
              <a:effectLst>
                <a:outerShdw blurRad="38100" dist="38100" dir="2700000" algn="tl">
                  <a:srgbClr val="000000"/>
                </a:outerShdw>
              </a:effectLst>
              <a:ea typeface="+mn-ea"/>
              <a:cs typeface="+mn-cs"/>
            </a:endParaRPr>
          </a:p>
        </p:txBody>
      </p:sp>
      <p:sp>
        <p:nvSpPr>
          <p:cNvPr id="1309733" name="Rectangle 37"/>
          <p:cNvSpPr>
            <a:spLocks noChangeArrowheads="1"/>
          </p:cNvSpPr>
          <p:nvPr/>
        </p:nvSpPr>
        <p:spPr bwMode="auto">
          <a:xfrm>
            <a:off x="818507" y="48117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20</a:t>
            </a:r>
            <a:endParaRPr lang="fr-FR" sz="1600" b="1">
              <a:effectLst>
                <a:outerShdw blurRad="38100" dist="38100" dir="2700000" algn="tl">
                  <a:srgbClr val="000000"/>
                </a:outerShdw>
              </a:effectLst>
              <a:ea typeface="+mn-ea"/>
              <a:cs typeface="+mn-cs"/>
            </a:endParaRPr>
          </a:p>
        </p:txBody>
      </p:sp>
      <p:sp>
        <p:nvSpPr>
          <p:cNvPr id="1309734" name="Rectangle 38"/>
          <p:cNvSpPr>
            <a:spLocks noChangeArrowheads="1"/>
          </p:cNvSpPr>
          <p:nvPr/>
        </p:nvSpPr>
        <p:spPr bwMode="auto">
          <a:xfrm>
            <a:off x="818507" y="44291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30</a:t>
            </a:r>
            <a:endParaRPr lang="fr-FR" sz="1600" b="1">
              <a:effectLst>
                <a:outerShdw blurRad="38100" dist="38100" dir="2700000" algn="tl">
                  <a:srgbClr val="000000"/>
                </a:outerShdw>
              </a:effectLst>
              <a:ea typeface="+mn-ea"/>
              <a:cs typeface="+mn-cs"/>
            </a:endParaRPr>
          </a:p>
        </p:txBody>
      </p:sp>
      <p:sp>
        <p:nvSpPr>
          <p:cNvPr id="1309735" name="Rectangle 39"/>
          <p:cNvSpPr>
            <a:spLocks noChangeArrowheads="1"/>
          </p:cNvSpPr>
          <p:nvPr/>
        </p:nvSpPr>
        <p:spPr bwMode="auto">
          <a:xfrm>
            <a:off x="818507" y="40354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40</a:t>
            </a:r>
            <a:endParaRPr lang="fr-FR" sz="1600" b="1">
              <a:effectLst>
                <a:outerShdw blurRad="38100" dist="38100" dir="2700000" algn="tl">
                  <a:srgbClr val="000000"/>
                </a:outerShdw>
              </a:effectLst>
              <a:ea typeface="+mn-ea"/>
              <a:cs typeface="+mn-cs"/>
            </a:endParaRPr>
          </a:p>
        </p:txBody>
      </p:sp>
      <p:sp>
        <p:nvSpPr>
          <p:cNvPr id="1309736" name="Rectangle 40"/>
          <p:cNvSpPr>
            <a:spLocks noChangeArrowheads="1"/>
          </p:cNvSpPr>
          <p:nvPr/>
        </p:nvSpPr>
        <p:spPr bwMode="auto">
          <a:xfrm>
            <a:off x="818507" y="36433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50</a:t>
            </a:r>
            <a:endParaRPr lang="fr-FR" sz="1600" b="1">
              <a:effectLst>
                <a:outerShdw blurRad="38100" dist="38100" dir="2700000" algn="tl">
                  <a:srgbClr val="000000"/>
                </a:outerShdw>
              </a:effectLst>
              <a:ea typeface="+mn-ea"/>
              <a:cs typeface="+mn-cs"/>
            </a:endParaRPr>
          </a:p>
        </p:txBody>
      </p:sp>
      <p:sp>
        <p:nvSpPr>
          <p:cNvPr id="1309737" name="Rectangle 41"/>
          <p:cNvSpPr>
            <a:spLocks noChangeArrowheads="1"/>
          </p:cNvSpPr>
          <p:nvPr/>
        </p:nvSpPr>
        <p:spPr bwMode="auto">
          <a:xfrm>
            <a:off x="818507" y="32496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60</a:t>
            </a:r>
            <a:endParaRPr lang="fr-FR" sz="1600" b="1">
              <a:effectLst>
                <a:outerShdw blurRad="38100" dist="38100" dir="2700000" algn="tl">
                  <a:srgbClr val="000000"/>
                </a:outerShdw>
              </a:effectLst>
              <a:ea typeface="+mn-ea"/>
              <a:cs typeface="+mn-cs"/>
            </a:endParaRPr>
          </a:p>
        </p:txBody>
      </p:sp>
      <p:sp>
        <p:nvSpPr>
          <p:cNvPr id="1309738" name="Rectangle 42"/>
          <p:cNvSpPr>
            <a:spLocks noChangeArrowheads="1"/>
          </p:cNvSpPr>
          <p:nvPr/>
        </p:nvSpPr>
        <p:spPr bwMode="auto">
          <a:xfrm>
            <a:off x="818507" y="28559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70</a:t>
            </a:r>
            <a:endParaRPr lang="fr-FR" sz="1600" b="1">
              <a:effectLst>
                <a:outerShdw blurRad="38100" dist="38100" dir="2700000" algn="tl">
                  <a:srgbClr val="000000"/>
                </a:outerShdw>
              </a:effectLst>
              <a:ea typeface="+mn-ea"/>
              <a:cs typeface="+mn-cs"/>
            </a:endParaRPr>
          </a:p>
        </p:txBody>
      </p:sp>
      <p:sp>
        <p:nvSpPr>
          <p:cNvPr id="1309739" name="Rectangle 43"/>
          <p:cNvSpPr>
            <a:spLocks noChangeArrowheads="1"/>
          </p:cNvSpPr>
          <p:nvPr/>
        </p:nvSpPr>
        <p:spPr bwMode="auto">
          <a:xfrm>
            <a:off x="818507" y="24733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80</a:t>
            </a:r>
            <a:endParaRPr lang="fr-FR" sz="1600" b="1">
              <a:effectLst>
                <a:outerShdw blurRad="38100" dist="38100" dir="2700000" algn="tl">
                  <a:srgbClr val="000000"/>
                </a:outerShdw>
              </a:effectLst>
              <a:ea typeface="+mn-ea"/>
              <a:cs typeface="+mn-cs"/>
            </a:endParaRPr>
          </a:p>
        </p:txBody>
      </p:sp>
      <p:sp>
        <p:nvSpPr>
          <p:cNvPr id="1309740" name="Rectangle 44"/>
          <p:cNvSpPr>
            <a:spLocks noChangeArrowheads="1"/>
          </p:cNvSpPr>
          <p:nvPr/>
        </p:nvSpPr>
        <p:spPr bwMode="auto">
          <a:xfrm>
            <a:off x="818507" y="20796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90</a:t>
            </a:r>
            <a:endParaRPr lang="fr-FR" sz="1600" b="1">
              <a:effectLst>
                <a:outerShdw blurRad="38100" dist="38100" dir="2700000" algn="tl">
                  <a:srgbClr val="000000"/>
                </a:outerShdw>
              </a:effectLst>
              <a:ea typeface="+mn-ea"/>
              <a:cs typeface="+mn-cs"/>
            </a:endParaRPr>
          </a:p>
        </p:txBody>
      </p:sp>
      <p:sp>
        <p:nvSpPr>
          <p:cNvPr id="1309741" name="Rectangle 45"/>
          <p:cNvSpPr>
            <a:spLocks noChangeArrowheads="1"/>
          </p:cNvSpPr>
          <p:nvPr/>
        </p:nvSpPr>
        <p:spPr bwMode="auto">
          <a:xfrm>
            <a:off x="713411" y="1687513"/>
            <a:ext cx="262279"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100</a:t>
            </a:r>
            <a:endParaRPr lang="fr-FR" sz="1600" b="1">
              <a:effectLst>
                <a:outerShdw blurRad="38100" dist="38100" dir="2700000" algn="tl">
                  <a:srgbClr val="000000"/>
                </a:outerShdw>
              </a:effectLst>
              <a:ea typeface="+mn-ea"/>
              <a:cs typeface="+mn-cs"/>
            </a:endParaRPr>
          </a:p>
        </p:txBody>
      </p:sp>
      <p:sp>
        <p:nvSpPr>
          <p:cNvPr id="1309742" name="Rectangle 46"/>
          <p:cNvSpPr>
            <a:spLocks noChangeArrowheads="1"/>
          </p:cNvSpPr>
          <p:nvPr/>
        </p:nvSpPr>
        <p:spPr bwMode="auto">
          <a:xfrm>
            <a:off x="1506321" y="5840413"/>
            <a:ext cx="1231275"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Beta-blockers</a:t>
            </a:r>
            <a:endParaRPr lang="fr-FR" sz="1800" b="1">
              <a:effectLst>
                <a:outerShdw blurRad="38100" dist="38100" dir="2700000" algn="tl">
                  <a:srgbClr val="000000"/>
                </a:outerShdw>
              </a:effectLst>
              <a:ea typeface="+mn-ea"/>
              <a:cs typeface="+mn-cs"/>
            </a:endParaRPr>
          </a:p>
        </p:txBody>
      </p:sp>
      <p:sp>
        <p:nvSpPr>
          <p:cNvPr id="1309743" name="Rectangle 47"/>
          <p:cNvSpPr>
            <a:spLocks noChangeArrowheads="1"/>
          </p:cNvSpPr>
          <p:nvPr/>
        </p:nvSpPr>
        <p:spPr bwMode="auto">
          <a:xfrm>
            <a:off x="3403391" y="5840413"/>
            <a:ext cx="1137068"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ACEIs and/or</a:t>
            </a:r>
            <a:endParaRPr lang="fr-FR" sz="1800" b="1">
              <a:effectLst>
                <a:outerShdw blurRad="38100" dist="38100" dir="2700000" algn="tl">
                  <a:srgbClr val="000000"/>
                </a:outerShdw>
              </a:effectLst>
              <a:ea typeface="+mn-ea"/>
              <a:cs typeface="+mn-cs"/>
            </a:endParaRPr>
          </a:p>
        </p:txBody>
      </p:sp>
      <p:sp>
        <p:nvSpPr>
          <p:cNvPr id="1309744" name="Rectangle 48"/>
          <p:cNvSpPr>
            <a:spLocks noChangeArrowheads="1"/>
          </p:cNvSpPr>
          <p:nvPr/>
        </p:nvSpPr>
        <p:spPr bwMode="auto">
          <a:xfrm>
            <a:off x="3754653" y="6051550"/>
            <a:ext cx="436662"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ARBs</a:t>
            </a:r>
            <a:endParaRPr lang="fr-FR" sz="1800" b="1">
              <a:effectLst>
                <a:outerShdw blurRad="38100" dist="38100" dir="2700000" algn="tl">
                  <a:srgbClr val="000000"/>
                </a:outerShdw>
              </a:effectLst>
              <a:ea typeface="+mn-ea"/>
              <a:cs typeface="+mn-cs"/>
            </a:endParaRPr>
          </a:p>
        </p:txBody>
      </p:sp>
      <p:sp>
        <p:nvSpPr>
          <p:cNvPr id="1309745" name="Rectangle 49"/>
          <p:cNvSpPr>
            <a:spLocks noChangeArrowheads="1"/>
          </p:cNvSpPr>
          <p:nvPr/>
        </p:nvSpPr>
        <p:spPr bwMode="auto">
          <a:xfrm>
            <a:off x="5412267" y="5840413"/>
            <a:ext cx="802315"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Diuretics </a:t>
            </a:r>
            <a:endParaRPr lang="fr-FR" sz="1800" b="1">
              <a:effectLst>
                <a:outerShdw blurRad="38100" dist="38100" dir="2700000" algn="tl">
                  <a:srgbClr val="000000"/>
                </a:outerShdw>
              </a:effectLst>
              <a:ea typeface="+mn-ea"/>
              <a:cs typeface="+mn-cs"/>
            </a:endParaRPr>
          </a:p>
        </p:txBody>
      </p:sp>
      <p:sp>
        <p:nvSpPr>
          <p:cNvPr id="1309746" name="Rectangle 50"/>
          <p:cNvSpPr>
            <a:spLocks noChangeArrowheads="1"/>
          </p:cNvSpPr>
          <p:nvPr/>
        </p:nvSpPr>
        <p:spPr bwMode="auto">
          <a:xfrm>
            <a:off x="7129905" y="5840413"/>
            <a:ext cx="1083906"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Aldosterone </a:t>
            </a:r>
            <a:endParaRPr lang="fr-FR" sz="1800" b="1">
              <a:effectLst>
                <a:outerShdw blurRad="38100" dist="38100" dir="2700000" algn="tl">
                  <a:srgbClr val="000000"/>
                </a:outerShdw>
              </a:effectLst>
              <a:ea typeface="+mn-ea"/>
              <a:cs typeface="+mn-cs"/>
            </a:endParaRPr>
          </a:p>
        </p:txBody>
      </p:sp>
      <p:sp>
        <p:nvSpPr>
          <p:cNvPr id="1309747" name="Rectangle 51"/>
          <p:cNvSpPr>
            <a:spLocks noChangeArrowheads="1"/>
          </p:cNvSpPr>
          <p:nvPr/>
        </p:nvSpPr>
        <p:spPr bwMode="auto">
          <a:xfrm>
            <a:off x="7165316" y="6051550"/>
            <a:ext cx="1013085"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antagonists</a:t>
            </a:r>
            <a:endParaRPr lang="fr-FR" sz="1800" b="1">
              <a:effectLst>
                <a:outerShdw blurRad="38100" dist="38100" dir="2700000" algn="tl">
                  <a:srgbClr val="000000"/>
                </a:outerShdw>
              </a:effectLst>
              <a:ea typeface="+mn-ea"/>
              <a:cs typeface="+mn-cs"/>
            </a:endParaRPr>
          </a:p>
        </p:txBody>
      </p:sp>
      <p:sp>
        <p:nvSpPr>
          <p:cNvPr id="1309748" name="Rectangle 52"/>
          <p:cNvSpPr>
            <a:spLocks noChangeArrowheads="1"/>
          </p:cNvSpPr>
          <p:nvPr/>
        </p:nvSpPr>
        <p:spPr bwMode="auto">
          <a:xfrm>
            <a:off x="9165446" y="5840413"/>
            <a:ext cx="710644"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Digitalis</a:t>
            </a:r>
            <a:endParaRPr lang="fr-FR" sz="1800" b="1">
              <a:effectLst>
                <a:outerShdw blurRad="38100" dist="38100" dir="2700000" algn="tl">
                  <a:srgbClr val="000000"/>
                </a:outerShdw>
              </a:effectLst>
              <a:ea typeface="+mn-ea"/>
              <a:cs typeface="+mn-cs"/>
            </a:endParaRPr>
          </a:p>
        </p:txBody>
      </p:sp>
      <p:sp>
        <p:nvSpPr>
          <p:cNvPr id="1309749" name="Rectangle 53"/>
          <p:cNvSpPr>
            <a:spLocks noChangeArrowheads="1"/>
          </p:cNvSpPr>
          <p:nvPr/>
        </p:nvSpPr>
        <p:spPr bwMode="auto">
          <a:xfrm>
            <a:off x="10984677" y="5840413"/>
            <a:ext cx="714964"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ICD/CRT</a:t>
            </a:r>
            <a:endParaRPr lang="fr-FR" sz="1800" b="1">
              <a:effectLst>
                <a:outerShdw blurRad="38100" dist="38100" dir="2700000" algn="tl">
                  <a:srgbClr val="000000"/>
                </a:outerShdw>
              </a:effectLst>
              <a:ea typeface="+mn-ea"/>
              <a:cs typeface="+mn-cs"/>
            </a:endParaRPr>
          </a:p>
        </p:txBody>
      </p:sp>
      <p:sp>
        <p:nvSpPr>
          <p:cNvPr id="1309751" name="Rectangle 55"/>
          <p:cNvSpPr>
            <a:spLocks noChangeArrowheads="1"/>
          </p:cNvSpPr>
          <p:nvPr/>
        </p:nvSpPr>
        <p:spPr bwMode="auto">
          <a:xfrm>
            <a:off x="10543583" y="2082800"/>
            <a:ext cx="1129366" cy="334707"/>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b="1" dirty="0">
                <a:solidFill>
                  <a:srgbClr val="FFFFFF"/>
                </a:solidFill>
                <a:ea typeface="+mn-ea"/>
                <a:cs typeface="+mn-cs"/>
              </a:rPr>
              <a:t>Ivabradine</a:t>
            </a:r>
            <a:endParaRPr lang="fr-FR" b="1" dirty="0">
              <a:effectLst>
                <a:outerShdw blurRad="38100" dist="38100" dir="2700000" algn="tl">
                  <a:srgbClr val="000000"/>
                </a:outerShdw>
              </a:effectLst>
              <a:ea typeface="+mn-ea"/>
              <a:cs typeface="+mn-cs"/>
            </a:endParaRPr>
          </a:p>
        </p:txBody>
      </p:sp>
      <p:sp>
        <p:nvSpPr>
          <p:cNvPr id="1309753" name="Rectangle 57"/>
          <p:cNvSpPr>
            <a:spLocks noChangeArrowheads="1"/>
          </p:cNvSpPr>
          <p:nvPr/>
        </p:nvSpPr>
        <p:spPr bwMode="auto">
          <a:xfrm>
            <a:off x="10581345" y="2509838"/>
            <a:ext cx="842178" cy="334707"/>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b="1">
                <a:solidFill>
                  <a:srgbClr val="FFFFFF"/>
                </a:solidFill>
                <a:ea typeface="+mn-ea"/>
                <a:cs typeface="+mn-cs"/>
              </a:rPr>
              <a:t>Placebo</a:t>
            </a:r>
            <a:endParaRPr lang="fr-FR" b="1">
              <a:effectLst>
                <a:outerShdw blurRad="38100" dist="38100" dir="2700000" algn="tl">
                  <a:srgbClr val="000000"/>
                </a:outerShdw>
              </a:effectLst>
              <a:ea typeface="+mn-ea"/>
              <a:cs typeface="+mn-cs"/>
            </a:endParaRPr>
          </a:p>
        </p:txBody>
      </p:sp>
      <p:sp>
        <p:nvSpPr>
          <p:cNvPr id="119863" name="Line 58"/>
          <p:cNvSpPr>
            <a:spLocks noChangeShapeType="1"/>
          </p:cNvSpPr>
          <p:nvPr/>
        </p:nvSpPr>
        <p:spPr bwMode="auto">
          <a:xfrm>
            <a:off x="3001433" y="5684838"/>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4" name="Line 59"/>
          <p:cNvSpPr>
            <a:spLocks noChangeShapeType="1"/>
          </p:cNvSpPr>
          <p:nvPr/>
        </p:nvSpPr>
        <p:spPr bwMode="auto">
          <a:xfrm>
            <a:off x="4830233" y="5684838"/>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5" name="Line 60"/>
          <p:cNvSpPr>
            <a:spLocks noChangeShapeType="1"/>
          </p:cNvSpPr>
          <p:nvPr/>
        </p:nvSpPr>
        <p:spPr bwMode="auto">
          <a:xfrm>
            <a:off x="6684433" y="5694363"/>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6" name="Line 61"/>
          <p:cNvSpPr>
            <a:spLocks noChangeShapeType="1"/>
          </p:cNvSpPr>
          <p:nvPr/>
        </p:nvSpPr>
        <p:spPr bwMode="auto">
          <a:xfrm>
            <a:off x="8551333" y="5684838"/>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7" name="Line 62"/>
          <p:cNvSpPr>
            <a:spLocks noChangeShapeType="1"/>
          </p:cNvSpPr>
          <p:nvPr/>
        </p:nvSpPr>
        <p:spPr bwMode="auto">
          <a:xfrm>
            <a:off x="10405533" y="5694363"/>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8" name="Line 63"/>
          <p:cNvSpPr>
            <a:spLocks noChangeShapeType="1"/>
          </p:cNvSpPr>
          <p:nvPr/>
        </p:nvSpPr>
        <p:spPr bwMode="auto">
          <a:xfrm>
            <a:off x="1094317" y="2997200"/>
            <a:ext cx="65616"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9" name="Line 64"/>
          <p:cNvSpPr>
            <a:spLocks noChangeShapeType="1"/>
          </p:cNvSpPr>
          <p:nvPr/>
        </p:nvSpPr>
        <p:spPr bwMode="auto">
          <a:xfrm>
            <a:off x="1094317" y="1770063"/>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0" name="Line 65"/>
          <p:cNvSpPr>
            <a:spLocks noChangeShapeType="1"/>
          </p:cNvSpPr>
          <p:nvPr/>
        </p:nvSpPr>
        <p:spPr bwMode="auto">
          <a:xfrm>
            <a:off x="1094317" y="4948239"/>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1" name="Line 66"/>
          <p:cNvSpPr>
            <a:spLocks noChangeShapeType="1"/>
          </p:cNvSpPr>
          <p:nvPr/>
        </p:nvSpPr>
        <p:spPr bwMode="auto">
          <a:xfrm>
            <a:off x="1094317" y="5310189"/>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9763" name="Text Box 67"/>
          <p:cNvSpPr txBox="1">
            <a:spLocks noChangeArrowheads="1"/>
          </p:cNvSpPr>
          <p:nvPr/>
        </p:nvSpPr>
        <p:spPr bwMode="auto">
          <a:xfrm>
            <a:off x="543151" y="1333501"/>
            <a:ext cx="1174300" cy="370220"/>
          </a:xfrm>
          <a:prstGeom prst="rect">
            <a:avLst/>
          </a:prstGeom>
          <a:noFill/>
          <a:ln w="9525">
            <a:noFill/>
            <a:miter lim="800000"/>
            <a:headEnd/>
            <a:tailEnd/>
          </a:ln>
          <a:effectLst>
            <a:prstShdw prst="shdw17" dist="17961" dir="2700000">
              <a:srgbClr val="004D87">
                <a:gamma/>
                <a:shade val="60000"/>
                <a:invGamma/>
              </a:srgbClr>
            </a:prstShdw>
          </a:effectLst>
        </p:spPr>
        <p:txBody>
          <a:bodyPr wrap="none" lIns="0" tIns="0" rIns="0" bIns="7200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nSpc>
                <a:spcPct val="125000"/>
              </a:lnSpc>
            </a:pPr>
            <a:r>
              <a:rPr lang="fr-FR" sz="1600" b="1">
                <a:effectLst>
                  <a:outerShdw blurRad="38100" dist="38100" dir="2700000" algn="tl">
                    <a:srgbClr val="000000"/>
                  </a:outerShdw>
                </a:effectLst>
              </a:rPr>
              <a:t>Patients (%)</a:t>
            </a:r>
          </a:p>
        </p:txBody>
      </p:sp>
      <p:sp>
        <p:nvSpPr>
          <p:cNvPr id="119873" name="Rectangle 69"/>
          <p:cNvSpPr>
            <a:spLocks noChangeArrowheads="1"/>
          </p:cNvSpPr>
          <p:nvPr/>
        </p:nvSpPr>
        <p:spPr bwMode="auto">
          <a:xfrm>
            <a:off x="9810751" y="2219325"/>
            <a:ext cx="243416" cy="166688"/>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74" name="Rectangle 70"/>
          <p:cNvSpPr>
            <a:spLocks noChangeArrowheads="1"/>
          </p:cNvSpPr>
          <p:nvPr/>
        </p:nvSpPr>
        <p:spPr bwMode="auto">
          <a:xfrm>
            <a:off x="9821334" y="2624139"/>
            <a:ext cx="230717" cy="166687"/>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108" y="153950"/>
            <a:ext cx="8946894" cy="1660987"/>
          </a:xfrm>
        </p:spPr>
        <p:txBody>
          <a:bodyPr/>
          <a:lstStyle/>
          <a:p>
            <a:r>
              <a:rPr lang="en-US" dirty="0" smtClean="0"/>
              <a:t>Time to first event of primary composite end point</a:t>
            </a:r>
            <a:endParaRPr lang="en-US" dirty="0"/>
          </a:p>
        </p:txBody>
      </p:sp>
      <p:pic>
        <p:nvPicPr>
          <p:cNvPr id="5" name="Picture 4"/>
          <p:cNvPicPr>
            <a:picLocks noChangeAspect="1"/>
          </p:cNvPicPr>
          <p:nvPr/>
        </p:nvPicPr>
        <p:blipFill>
          <a:blip r:embed="rId2"/>
          <a:stretch>
            <a:fillRect/>
          </a:stretch>
        </p:blipFill>
        <p:spPr>
          <a:xfrm>
            <a:off x="423317" y="1417839"/>
            <a:ext cx="8756967" cy="4230465"/>
          </a:xfrm>
          <a:prstGeom prst="rect">
            <a:avLst/>
          </a:prstGeom>
          <a:ln>
            <a:noFill/>
          </a:ln>
        </p:spPr>
      </p:pic>
      <p:sp>
        <p:nvSpPr>
          <p:cNvPr id="3" name="TextBox 2"/>
          <p:cNvSpPr txBox="1"/>
          <p:nvPr/>
        </p:nvSpPr>
        <p:spPr>
          <a:xfrm>
            <a:off x="5599324" y="3079004"/>
            <a:ext cx="1269285" cy="369332"/>
          </a:xfrm>
          <a:prstGeom prst="rect">
            <a:avLst/>
          </a:prstGeom>
          <a:noFill/>
        </p:spPr>
        <p:txBody>
          <a:bodyPr wrap="none" rtlCol="0">
            <a:spAutoFit/>
          </a:bodyPr>
          <a:lstStyle/>
          <a:p>
            <a:r>
              <a:rPr lang="en-US" dirty="0" smtClean="0"/>
              <a:t>Ivabradine</a:t>
            </a:r>
            <a:endParaRPr lang="en-US" dirty="0"/>
          </a:p>
        </p:txBody>
      </p:sp>
      <p:sp>
        <p:nvSpPr>
          <p:cNvPr id="4" name="TextBox 3"/>
          <p:cNvSpPr txBox="1"/>
          <p:nvPr/>
        </p:nvSpPr>
        <p:spPr>
          <a:xfrm>
            <a:off x="4656483" y="2290009"/>
            <a:ext cx="995284" cy="369332"/>
          </a:xfrm>
          <a:prstGeom prst="rect">
            <a:avLst/>
          </a:prstGeom>
          <a:noFill/>
        </p:spPr>
        <p:txBody>
          <a:bodyPr wrap="none" rtlCol="0">
            <a:spAutoFit/>
          </a:bodyPr>
          <a:lstStyle/>
          <a:p>
            <a:r>
              <a:rPr lang="en-US" dirty="0" smtClean="0"/>
              <a:t>placebo</a:t>
            </a:r>
            <a:endParaRPr lang="en-US" dirty="0"/>
          </a:p>
        </p:txBody>
      </p:sp>
      <p:sp>
        <p:nvSpPr>
          <p:cNvPr id="6" name="TextBox 5"/>
          <p:cNvSpPr txBox="1"/>
          <p:nvPr/>
        </p:nvSpPr>
        <p:spPr>
          <a:xfrm>
            <a:off x="3732883" y="1366309"/>
            <a:ext cx="817361" cy="253916"/>
          </a:xfrm>
          <a:prstGeom prst="rect">
            <a:avLst/>
          </a:prstGeom>
          <a:solidFill>
            <a:schemeClr val="bg1"/>
          </a:solidFill>
        </p:spPr>
        <p:txBody>
          <a:bodyPr wrap="none" rtlCol="0">
            <a:spAutoFit/>
          </a:bodyPr>
          <a:lstStyle/>
          <a:p>
            <a:r>
              <a:rPr lang="en-US" sz="1050" dirty="0" smtClean="0"/>
              <a:t>Ivabradine</a:t>
            </a:r>
            <a:endParaRPr lang="en-US" sz="1050" dirty="0"/>
          </a:p>
        </p:txBody>
      </p:sp>
    </p:spTree>
    <p:extLst>
      <p:ext uri="{BB962C8B-B14F-4D97-AF65-F5344CB8AC3E}">
        <p14:creationId xmlns:p14="http://schemas.microsoft.com/office/powerpoint/2010/main" val="22918800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18" name="Text Box 2"/>
          <p:cNvSpPr txBox="1">
            <a:spLocks noChangeArrowheads="1"/>
          </p:cNvSpPr>
          <p:nvPr/>
        </p:nvSpPr>
        <p:spPr bwMode="auto">
          <a:xfrm>
            <a:off x="1961662" y="1090844"/>
            <a:ext cx="5358263" cy="407410"/>
          </a:xfrm>
          <a:prstGeom prst="rect">
            <a:avLst/>
          </a:prstGeom>
          <a:noFill/>
          <a:ln w="9525">
            <a:noFill/>
            <a:miter lim="800000"/>
            <a:headEnd/>
            <a:tailEnd/>
          </a:ln>
          <a:effectLst/>
        </p:spPr>
        <p:txBody>
          <a:bodyPr wrap="none" lIns="0" tIns="0" rIns="0" bIns="7200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600" b="1" dirty="0">
                <a:solidFill>
                  <a:srgbClr val="000000"/>
                </a:solidFill>
                <a:ea typeface="+mn-ea"/>
                <a:cs typeface="+mn-cs"/>
              </a:rPr>
              <a:t>Ivabradine n=514 </a:t>
            </a:r>
            <a:r>
              <a:rPr lang="fr-FR" sz="1400" b="1" dirty="0">
                <a:solidFill>
                  <a:srgbClr val="000000"/>
                </a:solidFill>
                <a:ea typeface="+mn-ea"/>
                <a:cs typeface="+mn-cs"/>
              </a:rPr>
              <a:t>(9.4%PY)</a:t>
            </a:r>
            <a:r>
              <a:rPr lang="fr-FR" sz="1600" b="1" dirty="0">
                <a:solidFill>
                  <a:srgbClr val="000000"/>
                </a:solidFill>
                <a:ea typeface="+mn-ea"/>
                <a:cs typeface="+mn-cs"/>
              </a:rPr>
              <a:t>         Placebo n=672 </a:t>
            </a:r>
            <a:r>
              <a:rPr lang="fr-FR" sz="1400" b="1" dirty="0">
                <a:solidFill>
                  <a:srgbClr val="000000"/>
                </a:solidFill>
                <a:ea typeface="+mn-ea"/>
                <a:cs typeface="+mn-cs"/>
              </a:rPr>
              <a:t>(12.7%PY)</a:t>
            </a:r>
            <a:r>
              <a:rPr lang="fr-FR" b="1" dirty="0">
                <a:solidFill>
                  <a:srgbClr val="000000"/>
                </a:solidFill>
                <a:ea typeface="+mn-ea"/>
                <a:cs typeface="+mn-cs"/>
              </a:rPr>
              <a:t> </a:t>
            </a:r>
          </a:p>
        </p:txBody>
      </p:sp>
      <p:sp>
        <p:nvSpPr>
          <p:cNvPr id="1314849" name="Rectangle 33"/>
          <p:cNvSpPr>
            <a:spLocks noChangeArrowheads="1"/>
          </p:cNvSpPr>
          <p:nvPr/>
        </p:nvSpPr>
        <p:spPr bwMode="auto">
          <a:xfrm>
            <a:off x="875811" y="348431"/>
            <a:ext cx="8987367" cy="471924"/>
          </a:xfrm>
          <a:prstGeom prst="rect">
            <a:avLst/>
          </a:prstGeom>
          <a:noFill/>
          <a:ln w="9525">
            <a:noFill/>
            <a:miter lim="800000"/>
            <a:headEnd/>
            <a:tailEnd/>
          </a:ln>
          <a:effectLst/>
        </p:spPr>
        <p:txBody>
          <a:bodyPr lIns="0" tIns="0" rIns="0" bIns="0" anchor="ctr">
            <a:spAutoFit/>
          </a:bodyPr>
          <a:lstStyle/>
          <a:p>
            <a:pPr algn="ctr" eaLnBrk="0" hangingPunct="0">
              <a:lnSpc>
                <a:spcPct val="95000"/>
              </a:lnSpc>
              <a:spcBef>
                <a:spcPct val="20000"/>
              </a:spcBef>
              <a:spcAft>
                <a:spcPct val="50000"/>
              </a:spcAft>
              <a:buClr>
                <a:schemeClr val="accent1"/>
              </a:buClr>
              <a:buFont typeface="Wingdings" charset="2"/>
              <a:buNone/>
              <a:defRPr/>
            </a:pPr>
            <a:r>
              <a:rPr lang="en-GB" sz="3200" dirty="0">
                <a:solidFill>
                  <a:srgbClr val="000000"/>
                </a:solidFill>
                <a:effectLst>
                  <a:outerShdw blurRad="38100" dist="38100" dir="2700000" algn="tl">
                    <a:srgbClr val="000000"/>
                  </a:outerShdw>
                </a:effectLst>
                <a:latin typeface="+mj-lt"/>
                <a:ea typeface="+mn-ea"/>
                <a:cs typeface="+mn-cs"/>
              </a:rPr>
              <a:t>Hospitalization for heart failure</a:t>
            </a:r>
            <a:endParaRPr lang="en-GB" sz="3200" i="1" dirty="0">
              <a:solidFill>
                <a:srgbClr val="000000"/>
              </a:solidFill>
              <a:effectLst>
                <a:outerShdw blurRad="38100" dist="38100" dir="2700000" algn="tl">
                  <a:srgbClr val="000000"/>
                </a:outerShdw>
              </a:effectLst>
              <a:latin typeface="+mj-lt"/>
              <a:ea typeface="+mn-ea"/>
              <a:cs typeface="+mn-cs"/>
            </a:endParaRPr>
          </a:p>
        </p:txBody>
      </p:sp>
      <p:pic>
        <p:nvPicPr>
          <p:cNvPr id="3" name="Picture 2"/>
          <p:cNvPicPr>
            <a:picLocks noChangeAspect="1"/>
          </p:cNvPicPr>
          <p:nvPr/>
        </p:nvPicPr>
        <p:blipFill>
          <a:blip r:embed="rId2"/>
          <a:stretch>
            <a:fillRect/>
          </a:stretch>
        </p:blipFill>
        <p:spPr>
          <a:xfrm>
            <a:off x="1192983" y="1625875"/>
            <a:ext cx="7658150" cy="4327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 Zebras…</a:t>
            </a:r>
            <a:endParaRPr lang="en-US" dirty="0"/>
          </a:p>
        </p:txBody>
      </p:sp>
      <p:sp>
        <p:nvSpPr>
          <p:cNvPr id="3" name="Content Placeholder 2"/>
          <p:cNvSpPr>
            <a:spLocks noGrp="1"/>
          </p:cNvSpPr>
          <p:nvPr>
            <p:ph idx="1"/>
          </p:nvPr>
        </p:nvSpPr>
        <p:spPr/>
        <p:txBody>
          <a:bodyPr>
            <a:normAutofit/>
          </a:bodyPr>
          <a:lstStyle/>
          <a:p>
            <a:r>
              <a:rPr lang="en-US" sz="2400" dirty="0" err="1" smtClean="0"/>
              <a:t>Rheumatological</a:t>
            </a:r>
            <a:r>
              <a:rPr lang="en-US" sz="2400" dirty="0" smtClean="0"/>
              <a:t> diseases</a:t>
            </a:r>
          </a:p>
          <a:p>
            <a:r>
              <a:rPr lang="en-US" sz="2400" dirty="0"/>
              <a:t>A</a:t>
            </a:r>
            <a:r>
              <a:rPr lang="en-US" sz="2400" dirty="0" smtClean="0"/>
              <a:t>myloidosis</a:t>
            </a:r>
          </a:p>
          <a:p>
            <a:r>
              <a:rPr lang="en-US" sz="2400" dirty="0" err="1" smtClean="0"/>
              <a:t>Pheochromocytoma</a:t>
            </a:r>
            <a:endParaRPr lang="en-US" sz="2400" dirty="0" smtClean="0"/>
          </a:p>
          <a:p>
            <a:r>
              <a:rPr lang="en-US" sz="2400" dirty="0" smtClean="0"/>
              <a:t>Hemochromatosis</a:t>
            </a:r>
          </a:p>
          <a:p>
            <a:r>
              <a:rPr lang="en-US" sz="2400" dirty="0" err="1" smtClean="0"/>
              <a:t>Chagas</a:t>
            </a:r>
            <a:endParaRPr lang="en-US" sz="2400" dirty="0" smtClean="0"/>
          </a:p>
          <a:p>
            <a:r>
              <a:rPr lang="en-US" sz="2400" dirty="0" smtClean="0"/>
              <a:t>HIV</a:t>
            </a:r>
            <a:endParaRPr lang="en-US" sz="2400" dirty="0"/>
          </a:p>
        </p:txBody>
      </p:sp>
      <p:pic>
        <p:nvPicPr>
          <p:cNvPr id="4" name="Content Placeholder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615" y="308509"/>
            <a:ext cx="2308115" cy="2393404"/>
          </a:xfrm>
          <a:prstGeom prst="rect">
            <a:avLst/>
          </a:prstGeom>
        </p:spPr>
      </p:pic>
    </p:spTree>
    <p:extLst>
      <p:ext uri="{BB962C8B-B14F-4D97-AF65-F5344CB8AC3E}">
        <p14:creationId xmlns:p14="http://schemas.microsoft.com/office/powerpoint/2010/main" val="22932117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6" name="Rectangle 2"/>
          <p:cNvSpPr>
            <a:spLocks noGrp="1" noChangeArrowheads="1"/>
          </p:cNvSpPr>
          <p:nvPr>
            <p:ph type="title"/>
          </p:nvPr>
        </p:nvSpPr>
        <p:spPr>
          <a:xfrm>
            <a:off x="2726267" y="280988"/>
            <a:ext cx="9239251" cy="463550"/>
          </a:xfrm>
        </p:spPr>
        <p:txBody>
          <a:bodyPr>
            <a:noAutofit/>
          </a:bodyPr>
          <a:lstStyle/>
          <a:p>
            <a:pPr>
              <a:defRPr/>
            </a:pPr>
            <a:r>
              <a:rPr lang="en-GB" dirty="0" smtClean="0">
                <a:solidFill>
                  <a:srgbClr val="000000"/>
                </a:solidFill>
                <a:ea typeface="+mj-ea"/>
              </a:rPr>
              <a:t>Effect of </a:t>
            </a:r>
            <a:r>
              <a:rPr lang="en-GB" dirty="0" err="1" smtClean="0">
                <a:solidFill>
                  <a:srgbClr val="000000"/>
                </a:solidFill>
                <a:ea typeface="+mj-ea"/>
              </a:rPr>
              <a:t>ivabradine</a:t>
            </a:r>
            <a:r>
              <a:rPr lang="en-GB" dirty="0" smtClean="0">
                <a:solidFill>
                  <a:srgbClr val="000000"/>
                </a:solidFill>
                <a:ea typeface="+mj-ea"/>
              </a:rPr>
              <a:t> on outcomes </a:t>
            </a:r>
            <a:endParaRPr lang="en-GB" i="1" dirty="0" smtClean="0">
              <a:solidFill>
                <a:srgbClr val="000000"/>
              </a:solidFill>
              <a:ea typeface="+mj-ea"/>
            </a:endParaRPr>
          </a:p>
        </p:txBody>
      </p:sp>
      <p:graphicFrame>
        <p:nvGraphicFramePr>
          <p:cNvPr id="1316867" name="Group 3"/>
          <p:cNvGraphicFramePr>
            <a:graphicFrameLocks noGrp="1"/>
          </p:cNvGraphicFramePr>
          <p:nvPr>
            <p:extLst>
              <p:ext uri="{D42A27DB-BD31-4B8C-83A1-F6EECF244321}">
                <p14:modId xmlns:p14="http://schemas.microsoft.com/office/powerpoint/2010/main" val="1649149182"/>
              </p:ext>
            </p:extLst>
          </p:nvPr>
        </p:nvGraphicFramePr>
        <p:xfrm>
          <a:off x="203201" y="1473201"/>
          <a:ext cx="11747500" cy="3848100"/>
        </p:xfrm>
        <a:graphic>
          <a:graphicData uri="http://schemas.openxmlformats.org/drawingml/2006/table">
            <a:tbl>
              <a:tblPr/>
              <a:tblGrid>
                <a:gridCol w="5715000"/>
                <a:gridCol w="1981200"/>
                <a:gridCol w="2057400"/>
                <a:gridCol w="1993900"/>
              </a:tblGrid>
              <a:tr h="622300">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Endpoints</a:t>
                      </a:r>
                      <a:endPar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Hazard ratio</a:t>
                      </a:r>
                      <a:endPar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95% CI</a:t>
                      </a:r>
                      <a:endPar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1"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20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value</a:t>
                      </a:r>
                      <a:endPar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r>
              <a:tr h="552450">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smtClean="0">
                          <a:ln>
                            <a:noFill/>
                          </a:ln>
                          <a:solidFill>
                            <a:schemeClr val="tx1"/>
                          </a:solidFill>
                          <a:effectLst/>
                          <a:latin typeface="Arial" charset="0"/>
                          <a:ea typeface="ＭＳ Ｐゴシック" charset="0"/>
                          <a:cs typeface="Arial" charset="0"/>
                        </a:rPr>
                        <a:t>Primary composite endpoint</a:t>
                      </a:r>
                      <a:endParaRPr kumimoji="0" lang="en-US" sz="2200" b="0" i="0" u="none" strike="noStrike" cap="none" normalizeH="0" baseline="0" noProof="0">
                        <a:ln>
                          <a:noFill/>
                        </a:ln>
                        <a:solidFill>
                          <a:schemeClr val="tx1"/>
                        </a:solidFill>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0.82</a:t>
                      </a:r>
                      <a:endPar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[0.75;0.90]</a:t>
                      </a:r>
                      <a:endPar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&lt;0.0001</a:t>
                      </a:r>
                      <a:endParaRPr kumimoji="0" lang="en-US" sz="18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52450">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smtClean="0">
                          <a:ln>
                            <a:noFill/>
                          </a:ln>
                          <a:solidFill>
                            <a:schemeClr val="tx1"/>
                          </a:solidFill>
                          <a:effectLst/>
                          <a:latin typeface="Arial" charset="0"/>
                          <a:ea typeface="ＭＳ Ｐゴシック" charset="0"/>
                          <a:cs typeface="Arial" charset="0"/>
                        </a:rPr>
                        <a:t>All-cause death</a:t>
                      </a:r>
                      <a:endParaRPr kumimoji="0" lang="en-US" sz="2200" b="0" i="0" u="none" strike="noStrike" cap="none" normalizeH="0" baseline="0" noProof="0">
                        <a:ln>
                          <a:noFill/>
                        </a:ln>
                        <a:solidFill>
                          <a:schemeClr val="tx1"/>
                        </a:solidFill>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0.90</a:t>
                      </a:r>
                      <a:endPar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[0.80;1.02]</a:t>
                      </a:r>
                      <a:endPar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=0.092</a:t>
                      </a:r>
                      <a:endParaRPr kumimoji="0" lang="en-US" sz="18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68325">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smtClean="0">
                          <a:ln>
                            <a:noFill/>
                          </a:ln>
                          <a:solidFill>
                            <a:schemeClr val="tx1"/>
                          </a:solidFill>
                          <a:effectLst/>
                          <a:latin typeface="Arial" charset="0"/>
                          <a:ea typeface="ＭＳ Ｐゴシック" charset="0"/>
                          <a:cs typeface="Arial" charset="0"/>
                        </a:rPr>
                        <a:t>Death from HF</a:t>
                      </a:r>
                      <a:endParaRPr kumimoji="0" lang="en-US" sz="2200" b="0" i="0" u="none" strike="noStrike" cap="none" normalizeH="0" baseline="0" noProof="0">
                        <a:ln>
                          <a:noFill/>
                        </a:ln>
                        <a:solidFill>
                          <a:schemeClr val="tx1"/>
                        </a:solidFill>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0.74</a:t>
                      </a:r>
                      <a:endPar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[0.58;0.94]</a:t>
                      </a:r>
                      <a:endPar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=0.014</a:t>
                      </a:r>
                      <a:endParaRPr kumimoji="0" lang="en-US" sz="18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04825">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smtClean="0">
                          <a:ln>
                            <a:noFill/>
                          </a:ln>
                          <a:solidFill>
                            <a:schemeClr val="tx1"/>
                          </a:solidFill>
                          <a:effectLst/>
                          <a:latin typeface="Arial" charset="0"/>
                          <a:ea typeface="ＭＳ Ｐゴシック" charset="0"/>
                          <a:cs typeface="Arial" charset="0"/>
                        </a:rPr>
                        <a:t>Hospital for any cause</a:t>
                      </a:r>
                      <a:endParaRPr kumimoji="0" lang="en-US" sz="2200" b="0" i="0" u="none" strike="noStrike" cap="none" normalizeH="0" baseline="0" noProof="0">
                        <a:ln>
                          <a:noFill/>
                        </a:ln>
                        <a:solidFill>
                          <a:schemeClr val="tx1"/>
                        </a:solidFill>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0.89</a:t>
                      </a:r>
                      <a:endPar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[0.82;0.96]</a:t>
                      </a:r>
                      <a:endPar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=0.003</a:t>
                      </a:r>
                      <a:endParaRPr kumimoji="0" lang="en-US" sz="18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3875">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smtClean="0">
                          <a:ln>
                            <a:noFill/>
                          </a:ln>
                          <a:solidFill>
                            <a:schemeClr val="tx1"/>
                          </a:solidFill>
                          <a:effectLst/>
                          <a:latin typeface="Arial" charset="0"/>
                          <a:ea typeface="ＭＳ Ｐゴシック" charset="0"/>
                          <a:cs typeface="Arial" charset="0"/>
                        </a:rPr>
                        <a:t>Hospital for CV reason</a:t>
                      </a:r>
                      <a:endParaRPr kumimoji="0" lang="en-US" sz="2200" b="0" i="0" u="none" strike="noStrike" cap="none" normalizeH="0" baseline="0" noProof="0">
                        <a:ln>
                          <a:noFill/>
                        </a:ln>
                        <a:solidFill>
                          <a:schemeClr val="tx1"/>
                        </a:solidFill>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0.85</a:t>
                      </a:r>
                      <a:endPar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[0.78;0.92]</a:t>
                      </a:r>
                      <a:endPar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=0.0002</a:t>
                      </a:r>
                      <a:endParaRPr kumimoji="0" lang="en-US" sz="18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3875">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smtClean="0">
                          <a:ln>
                            <a:noFill/>
                          </a:ln>
                          <a:solidFill>
                            <a:schemeClr val="tx1"/>
                          </a:solidFill>
                          <a:effectLst/>
                          <a:latin typeface="Arial" charset="0"/>
                          <a:ea typeface="ＭＳ Ｐゴシック" charset="0"/>
                          <a:cs typeface="Arial" charset="0"/>
                        </a:rPr>
                        <a:t>CV death/hospital for HF or non-fatal MI</a:t>
                      </a:r>
                      <a:endParaRPr kumimoji="0" lang="en-US" sz="2200" b="0" i="0" u="none" strike="noStrike" cap="none" normalizeH="0" baseline="0" noProof="0">
                        <a:ln>
                          <a:noFill/>
                        </a:ln>
                        <a:solidFill>
                          <a:schemeClr val="tx1"/>
                        </a:solidFill>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0.82</a:t>
                      </a:r>
                      <a:endPar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[0.74;0.89]</a:t>
                      </a:r>
                      <a:endPar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&lt;0.0001</a:t>
                      </a:r>
                      <a:endParaRPr kumimoji="0" lang="en-US" sz="1800" b="0" i="0" u="none" strike="noStrike" cap="none" normalizeH="0" baseline="0" noProof="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2" name="Rectangle 2"/>
          <p:cNvSpPr>
            <a:spLocks noGrp="1" noChangeArrowheads="1"/>
          </p:cNvSpPr>
          <p:nvPr>
            <p:ph type="title"/>
          </p:nvPr>
        </p:nvSpPr>
        <p:spPr>
          <a:xfrm>
            <a:off x="3033184" y="101600"/>
            <a:ext cx="8989483" cy="927100"/>
          </a:xfrm>
        </p:spPr>
        <p:txBody>
          <a:bodyPr/>
          <a:lstStyle/>
          <a:p>
            <a:r>
              <a:rPr lang="en-GB" sz="3200" dirty="0">
                <a:solidFill>
                  <a:srgbClr val="000000"/>
                </a:solidFill>
                <a:effectLst>
                  <a:outerShdw blurRad="38100" dist="38100" dir="2700000" algn="tl">
                    <a:srgbClr val="FFFFFF"/>
                  </a:outerShdw>
                </a:effectLst>
                <a:latin typeface="Arial" charset="0"/>
              </a:rPr>
              <a:t>Incidence of selected adverse events </a:t>
            </a:r>
            <a:r>
              <a:rPr lang="en-GB" sz="2400" dirty="0">
                <a:solidFill>
                  <a:srgbClr val="000000"/>
                </a:solidFill>
                <a:effectLst>
                  <a:outerShdw blurRad="38100" dist="38100" dir="2700000" algn="tl">
                    <a:srgbClr val="FFFFFF"/>
                  </a:outerShdw>
                </a:effectLst>
                <a:latin typeface="Arial" charset="0"/>
              </a:rPr>
              <a:t>(N = 6492)</a:t>
            </a:r>
            <a:r>
              <a:rPr lang="en-GB" sz="3200" dirty="0">
                <a:solidFill>
                  <a:srgbClr val="000000"/>
                </a:solidFill>
                <a:effectLst>
                  <a:outerShdw blurRad="38100" dist="38100" dir="2700000" algn="tl">
                    <a:srgbClr val="FFFFFF"/>
                  </a:outerShdw>
                </a:effectLst>
                <a:latin typeface="Arial" charset="0"/>
              </a:rPr>
              <a:t> </a:t>
            </a:r>
          </a:p>
        </p:txBody>
      </p:sp>
      <p:graphicFrame>
        <p:nvGraphicFramePr>
          <p:cNvPr id="1321032" name="Group 72"/>
          <p:cNvGraphicFramePr>
            <a:graphicFrameLocks noGrp="1"/>
          </p:cNvGraphicFramePr>
          <p:nvPr>
            <p:extLst>
              <p:ext uri="{D42A27DB-BD31-4B8C-83A1-F6EECF244321}">
                <p14:modId xmlns:p14="http://schemas.microsoft.com/office/powerpoint/2010/main" val="870825714"/>
              </p:ext>
            </p:extLst>
          </p:nvPr>
        </p:nvGraphicFramePr>
        <p:xfrm>
          <a:off x="228601" y="1339850"/>
          <a:ext cx="11501967" cy="5211175"/>
        </p:xfrm>
        <a:graphic>
          <a:graphicData uri="http://schemas.openxmlformats.org/drawingml/2006/table">
            <a:tbl>
              <a:tblPr/>
              <a:tblGrid>
                <a:gridCol w="4489451"/>
                <a:gridCol w="3083983"/>
                <a:gridCol w="2694517"/>
                <a:gridCol w="1234016"/>
              </a:tblGrid>
              <a:tr h="487363">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endParaRPr kumimoji="0" lang="en-GB" sz="20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20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Patients with an event</a:t>
                      </a:r>
                    </a:p>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endParaRPr kumimoji="0" lang="fr-FR" sz="20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673100">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endParaRPr kumimoji="0" lang="en-GB" sz="1800" b="0" i="0" u="none" strike="noStrike" cap="none" normalizeH="0" baseline="0" dirty="0">
                        <a:ln>
                          <a:noFill/>
                        </a:ln>
                        <a:solidFill>
                          <a:srgbClr val="000000"/>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dirty="0">
                          <a:ln>
                            <a:noFill/>
                          </a:ln>
                          <a:solidFill>
                            <a:srgbClr val="000000"/>
                          </a:solidFill>
                          <a:effectLst>
                            <a:outerShdw blurRad="38100" dist="38100" dir="2700000" algn="tl">
                              <a:srgbClr val="FFFFFF"/>
                            </a:outerShdw>
                          </a:effectLst>
                          <a:latin typeface="Arial" charset="0"/>
                          <a:ea typeface="ＭＳ Ｐゴシック" charset="0"/>
                          <a:cs typeface="Arial" charset="0"/>
                        </a:rPr>
                        <a:t>Ivabradine </a:t>
                      </a:r>
                    </a:p>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600" b="0" i="0" u="none" strike="noStrike" cap="none" normalizeH="0" baseline="0" dirty="0">
                          <a:ln>
                            <a:noFill/>
                          </a:ln>
                          <a:solidFill>
                            <a:srgbClr val="000000"/>
                          </a:solidFill>
                          <a:effectLst>
                            <a:outerShdw blurRad="38100" dist="38100" dir="2700000" algn="tl">
                              <a:srgbClr val="FFFFFF"/>
                            </a:outerShdw>
                          </a:effectLst>
                          <a:latin typeface="Arial" charset="0"/>
                          <a:ea typeface="ＭＳ Ｐゴシック" charset="0"/>
                          <a:cs typeface="Arial" charset="0"/>
                        </a:rPr>
                        <a:t>N=3232, % </a:t>
                      </a:r>
                      <a:r>
                        <a:rPr kumimoji="0" lang="fr-FR" sz="1400" b="0" i="0" u="none" strike="noStrike" cap="none" normalizeH="0" baseline="0" dirty="0">
                          <a:ln>
                            <a:noFill/>
                          </a:ln>
                          <a:solidFill>
                            <a:srgbClr val="000000"/>
                          </a:solidFill>
                          <a:effectLst/>
                          <a:latin typeface="Arial" charset="0"/>
                          <a:ea typeface="ＭＳ Ｐゴシック" charset="0"/>
                          <a:cs typeface="Arial" charset="0"/>
                        </a:rPr>
                        <a:t>(n)</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Placebo </a:t>
                      </a:r>
                    </a:p>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6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N=3260, </a:t>
                      </a:r>
                      <a:r>
                        <a:rPr kumimoji="0" lang="fr-FR" sz="14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a:t>
                      </a:r>
                      <a:r>
                        <a:rPr kumimoji="0" lang="fr-FR" sz="16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 </a:t>
                      </a:r>
                      <a:r>
                        <a:rPr kumimoji="0" lang="fr-FR" sz="1400" b="0" i="0" u="none" strike="noStrike" cap="none" normalizeH="0" baseline="0">
                          <a:ln>
                            <a:noFill/>
                          </a:ln>
                          <a:solidFill>
                            <a:srgbClr val="000000"/>
                          </a:solidFill>
                          <a:effectLst/>
                          <a:latin typeface="Arial" charset="0"/>
                          <a:ea typeface="ＭＳ Ｐゴシック" charset="0"/>
                          <a:cs typeface="Arial" charset="0"/>
                        </a:rPr>
                        <a:t>(n)</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1"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p</a:t>
                      </a: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 value</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All serious adverse events</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45% </a:t>
                      </a:r>
                      <a:r>
                        <a:rPr kumimoji="0" lang="fr-FR" sz="1200" b="0" i="0" u="none" strike="noStrike" cap="none" normalizeH="0" baseline="0">
                          <a:ln>
                            <a:noFill/>
                          </a:ln>
                          <a:solidFill>
                            <a:srgbClr val="000000"/>
                          </a:solidFill>
                          <a:effectLst/>
                          <a:latin typeface="Arial" charset="0"/>
                          <a:ea typeface="ＭＳ Ｐゴシック" charset="0"/>
                          <a:cs typeface="Arial" charset="0"/>
                        </a:rPr>
                        <a:t>(</a:t>
                      </a:r>
                      <a:r>
                        <a:rPr kumimoji="0" lang="fr-FR" sz="1400" b="0" i="0" u="none" strike="noStrike" cap="none" normalizeH="0" baseline="0">
                          <a:ln>
                            <a:noFill/>
                          </a:ln>
                          <a:solidFill>
                            <a:srgbClr val="000000"/>
                          </a:solidFill>
                          <a:effectLst/>
                          <a:latin typeface="Arial" charset="0"/>
                          <a:ea typeface="ＭＳ Ｐゴシック" charset="0"/>
                          <a:cs typeface="Arial" charset="0"/>
                        </a:rPr>
                        <a:t>1450</a:t>
                      </a:r>
                      <a:r>
                        <a:rPr kumimoji="0" lang="fr-FR" sz="1200" b="0" i="0" u="none" strike="noStrike" cap="none" normalizeH="0" baseline="0">
                          <a:ln>
                            <a:noFill/>
                          </a:ln>
                          <a:solidFill>
                            <a:srgbClr val="000000"/>
                          </a:solidFill>
                          <a:effectLst/>
                          <a:latin typeface="Arial" charset="0"/>
                          <a:ea typeface="ＭＳ Ｐゴシック" charset="0"/>
                          <a:cs typeface="Arial" charset="0"/>
                        </a:rPr>
                        <a:t>)</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48% </a:t>
                      </a:r>
                      <a:r>
                        <a:rPr kumimoji="0" lang="fr-FR" sz="1400" b="0" i="0" u="none" strike="noStrike" cap="none" normalizeH="0" baseline="0">
                          <a:ln>
                            <a:noFill/>
                          </a:ln>
                          <a:solidFill>
                            <a:srgbClr val="000000"/>
                          </a:solidFill>
                          <a:effectLst/>
                          <a:latin typeface="Arial" charset="0"/>
                          <a:ea typeface="ＭＳ Ｐゴシック" charset="0"/>
                          <a:cs typeface="Arial" charset="0"/>
                        </a:rPr>
                        <a:t>(1553)</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0.025</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All adverse events</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75% </a:t>
                      </a:r>
                      <a:r>
                        <a:rPr kumimoji="0" lang="fr-FR" sz="1400" b="0" i="0" u="none" strike="noStrike" cap="none" normalizeH="0" baseline="0">
                          <a:ln>
                            <a:noFill/>
                          </a:ln>
                          <a:solidFill>
                            <a:srgbClr val="000000"/>
                          </a:solidFill>
                          <a:effectLst/>
                          <a:latin typeface="Arial" charset="0"/>
                          <a:ea typeface="ＭＳ Ｐゴシック" charset="0"/>
                          <a:cs typeface="Arial" charset="0"/>
                        </a:rPr>
                        <a:t>(2439)</a:t>
                      </a:r>
                      <a:endParaRPr kumimoji="0" lang="fr-FR" sz="1200" b="0" i="0" u="none" strike="noStrike" cap="none" normalizeH="0" baseline="0">
                        <a:ln>
                          <a:noFill/>
                        </a:ln>
                        <a:solidFill>
                          <a:srgbClr val="000000"/>
                        </a:solidFill>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74% </a:t>
                      </a:r>
                      <a:r>
                        <a:rPr kumimoji="0" lang="fr-FR" sz="1400" b="0" i="0" u="none" strike="noStrike" cap="none" normalizeH="0" baseline="0">
                          <a:ln>
                            <a:noFill/>
                          </a:ln>
                          <a:solidFill>
                            <a:srgbClr val="000000"/>
                          </a:solidFill>
                          <a:effectLst/>
                          <a:latin typeface="Arial" charset="0"/>
                          <a:ea typeface="ＭＳ Ｐゴシック" charset="0"/>
                          <a:cs typeface="Arial" charset="0"/>
                        </a:rPr>
                        <a:t>(2423)</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0.303</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66725">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Heart failure</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25% </a:t>
                      </a:r>
                      <a:r>
                        <a:rPr kumimoji="0" lang="fr-FR" sz="1400" b="0" i="0" u="none" strike="noStrike" cap="none" normalizeH="0" baseline="0">
                          <a:ln>
                            <a:noFill/>
                          </a:ln>
                          <a:solidFill>
                            <a:srgbClr val="000000"/>
                          </a:solidFill>
                          <a:effectLst/>
                          <a:latin typeface="Arial" charset="0"/>
                          <a:ea typeface="ＭＳ Ｐゴシック" charset="0"/>
                          <a:cs typeface="Arial" charset="0"/>
                        </a:rPr>
                        <a:t>(804)</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29% </a:t>
                      </a:r>
                      <a:r>
                        <a:rPr kumimoji="0" lang="fr-FR" sz="1400" b="0" i="0" u="none" strike="noStrike" cap="none" normalizeH="0" baseline="0">
                          <a:ln>
                            <a:noFill/>
                          </a:ln>
                          <a:solidFill>
                            <a:srgbClr val="000000"/>
                          </a:solidFill>
                          <a:effectLst/>
                          <a:latin typeface="Arial" charset="0"/>
                          <a:ea typeface="ＭＳ Ｐゴシック" charset="0"/>
                          <a:cs typeface="Arial" charset="0"/>
                        </a:rPr>
                        <a:t>(937)</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0.0005</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Symptomatic bradycardia</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5% </a:t>
                      </a:r>
                      <a:r>
                        <a:rPr kumimoji="0" lang="fr-FR" sz="1400" b="0" i="0" u="none" strike="noStrike" cap="none" normalizeH="0" baseline="0">
                          <a:ln>
                            <a:noFill/>
                          </a:ln>
                          <a:solidFill>
                            <a:srgbClr val="000000"/>
                          </a:solidFill>
                          <a:effectLst/>
                          <a:latin typeface="Arial" charset="0"/>
                          <a:ea typeface="ＭＳ Ｐゴシック" charset="0"/>
                          <a:cs typeface="Arial" charset="0"/>
                        </a:rPr>
                        <a:t>(150)</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1% </a:t>
                      </a:r>
                      <a:r>
                        <a:rPr kumimoji="0" lang="fr-FR" sz="1400" b="0" i="0" u="none" strike="noStrike" cap="none" normalizeH="0" baseline="0">
                          <a:ln>
                            <a:noFill/>
                          </a:ln>
                          <a:solidFill>
                            <a:srgbClr val="000000"/>
                          </a:solidFill>
                          <a:effectLst/>
                          <a:latin typeface="Arial" charset="0"/>
                          <a:ea typeface="ＭＳ Ｐゴシック" charset="0"/>
                          <a:cs typeface="Arial" charset="0"/>
                        </a:rPr>
                        <a:t>(32)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&lt;0.0001</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r>
              <a:tr h="484188">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Asymptomatic bradycardia</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6% </a:t>
                      </a:r>
                      <a:r>
                        <a:rPr kumimoji="0" lang="fr-FR" sz="1400" b="0" i="0" u="none" strike="noStrike" cap="none" normalizeH="0" baseline="0">
                          <a:ln>
                            <a:noFill/>
                          </a:ln>
                          <a:solidFill>
                            <a:srgbClr val="000000"/>
                          </a:solidFill>
                          <a:effectLst/>
                          <a:latin typeface="Arial" charset="0"/>
                          <a:ea typeface="ＭＳ Ｐゴシック" charset="0"/>
                          <a:cs typeface="Arial" charset="0"/>
                        </a:rPr>
                        <a:t>(184)</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1% </a:t>
                      </a:r>
                      <a:r>
                        <a:rPr kumimoji="0" lang="fr-FR" sz="1400" b="0" i="0" u="none" strike="noStrike" cap="none" normalizeH="0" baseline="0">
                          <a:ln>
                            <a:noFill/>
                          </a:ln>
                          <a:solidFill>
                            <a:srgbClr val="000000"/>
                          </a:solidFill>
                          <a:effectLst/>
                          <a:latin typeface="Arial" charset="0"/>
                          <a:ea typeface="ＭＳ Ｐゴシック" charset="0"/>
                          <a:cs typeface="Arial" charset="0"/>
                        </a:rPr>
                        <a:t>(48)</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&lt;0.0001</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r>
              <a:tr h="420688">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Atrial fibrillation</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9% </a:t>
                      </a:r>
                      <a:r>
                        <a:rPr kumimoji="0" lang="fr-FR" sz="1400" b="0" i="0" u="none" strike="noStrike" cap="none" normalizeH="0" baseline="0">
                          <a:ln>
                            <a:noFill/>
                          </a:ln>
                          <a:solidFill>
                            <a:srgbClr val="000000"/>
                          </a:solidFill>
                          <a:effectLst/>
                          <a:latin typeface="Arial" charset="0"/>
                          <a:ea typeface="ＭＳ Ｐゴシック" charset="0"/>
                          <a:cs typeface="Arial" charset="0"/>
                        </a:rPr>
                        <a:t>(306)</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8% </a:t>
                      </a:r>
                      <a:r>
                        <a:rPr kumimoji="0" lang="fr-FR" sz="1400" b="0" i="0" u="none" strike="noStrike" cap="none" normalizeH="0" baseline="0">
                          <a:ln>
                            <a:noFill/>
                          </a:ln>
                          <a:solidFill>
                            <a:srgbClr val="000000"/>
                          </a:solidFill>
                          <a:effectLst/>
                          <a:latin typeface="Arial" charset="0"/>
                          <a:ea typeface="ＭＳ Ｐゴシック" charset="0"/>
                          <a:cs typeface="Arial" charset="0"/>
                        </a:rPr>
                        <a:t>(251)</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0.012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Phosphenes</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3% </a:t>
                      </a:r>
                      <a:r>
                        <a:rPr kumimoji="0" lang="fr-FR" sz="1400" b="0" i="0" u="none" strike="noStrike" cap="none" normalizeH="0" baseline="0">
                          <a:ln>
                            <a:noFill/>
                          </a:ln>
                          <a:solidFill>
                            <a:srgbClr val="000000"/>
                          </a:solidFill>
                          <a:effectLst/>
                          <a:latin typeface="Arial" charset="0"/>
                          <a:ea typeface="ＭＳ Ｐゴシック" charset="0"/>
                          <a:cs typeface="Arial" charset="0"/>
                        </a:rPr>
                        <a:t>(89)</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1% </a:t>
                      </a:r>
                      <a:r>
                        <a:rPr kumimoji="0" lang="fr-FR" sz="1400" b="0" i="0" u="none" strike="noStrike" cap="none" normalizeH="0" baseline="0">
                          <a:ln>
                            <a:noFill/>
                          </a:ln>
                          <a:solidFill>
                            <a:srgbClr val="000000"/>
                          </a:solidFill>
                          <a:effectLst/>
                          <a:latin typeface="Arial" charset="0"/>
                          <a:ea typeface="ＭＳ Ｐゴシック" charset="0"/>
                          <a:cs typeface="Arial" charset="0"/>
                        </a:rPr>
                        <a:t>(17)</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&lt;0.0001</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r>
              <a:tr h="377825">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Blurred vision </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1% </a:t>
                      </a:r>
                      <a:r>
                        <a:rPr kumimoji="0" lang="fr-FR" sz="1400" b="0" i="0" u="none" strike="noStrike" cap="none" normalizeH="0" baseline="0">
                          <a:ln>
                            <a:noFill/>
                          </a:ln>
                          <a:solidFill>
                            <a:srgbClr val="000000"/>
                          </a:solidFill>
                          <a:effectLst/>
                          <a:latin typeface="Arial" charset="0"/>
                          <a:ea typeface="ＭＳ Ｐゴシック" charset="0"/>
                          <a:cs typeface="Arial" charset="0"/>
                        </a:rPr>
                        <a:t>(17)</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&lt;1% </a:t>
                      </a:r>
                      <a:r>
                        <a:rPr kumimoji="0" lang="fr-FR" sz="1400" b="0" i="0" u="none" strike="noStrike" cap="none" normalizeH="0" baseline="0">
                          <a:ln>
                            <a:noFill/>
                          </a:ln>
                          <a:solidFill>
                            <a:srgbClr val="000000"/>
                          </a:solidFill>
                          <a:effectLst/>
                          <a:latin typeface="Arial" charset="0"/>
                          <a:ea typeface="ＭＳ Ｐゴシック" charset="0"/>
                          <a:cs typeface="Arial" charset="0"/>
                        </a:rPr>
                        <a:t>(7)</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dirty="0">
                          <a:ln>
                            <a:noFill/>
                          </a:ln>
                          <a:solidFill>
                            <a:srgbClr val="000000"/>
                          </a:solidFill>
                          <a:effectLst>
                            <a:outerShdw blurRad="38100" dist="38100" dir="2700000" algn="tl">
                              <a:srgbClr val="000000"/>
                            </a:outerShdw>
                          </a:effectLst>
                          <a:latin typeface="Arial" charset="0"/>
                          <a:ea typeface="ＭＳ Ｐゴシック" charset="0"/>
                          <a:cs typeface="Arial" charset="0"/>
                        </a:rPr>
                        <a:t>0.042</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986" name="Rectangle 2"/>
          <p:cNvSpPr>
            <a:spLocks noGrp="1" noChangeArrowheads="1"/>
          </p:cNvSpPr>
          <p:nvPr>
            <p:ph type="title"/>
          </p:nvPr>
        </p:nvSpPr>
        <p:spPr>
          <a:xfrm>
            <a:off x="2827867" y="330200"/>
            <a:ext cx="8428567" cy="463550"/>
          </a:xfrm>
        </p:spPr>
        <p:txBody>
          <a:bodyPr>
            <a:normAutofit fontScale="90000"/>
          </a:bodyPr>
          <a:lstStyle/>
          <a:p>
            <a:r>
              <a:rPr lang="en-GB" dirty="0">
                <a:solidFill>
                  <a:srgbClr val="000000"/>
                </a:solidFill>
                <a:effectLst>
                  <a:outerShdw blurRad="38100" dist="38100" dir="2700000" algn="tl">
                    <a:srgbClr val="FFFFFF"/>
                  </a:outerShdw>
                </a:effectLst>
                <a:latin typeface="Arial" charset="0"/>
              </a:rPr>
              <a:t>Conclusion</a:t>
            </a:r>
          </a:p>
        </p:txBody>
      </p:sp>
      <p:sp>
        <p:nvSpPr>
          <p:cNvPr id="1321987" name="Rectangle 3"/>
          <p:cNvSpPr>
            <a:spLocks noGrp="1" noChangeArrowheads="1"/>
          </p:cNvSpPr>
          <p:nvPr>
            <p:ph type="body" idx="1"/>
          </p:nvPr>
        </p:nvSpPr>
        <p:spPr>
          <a:xfrm>
            <a:off x="1" y="1609726"/>
            <a:ext cx="11899900" cy="4772025"/>
          </a:xfrm>
        </p:spPr>
        <p:txBody>
          <a:bodyPr wrap="square"/>
          <a:lstStyle/>
          <a:p>
            <a:pPr>
              <a:lnSpc>
                <a:spcPct val="120000"/>
              </a:lnSpc>
              <a:buClr>
                <a:schemeClr val="accent2">
                  <a:lumMod val="75000"/>
                </a:schemeClr>
              </a:buClr>
              <a:buFont typeface="Wingdings" charset="2"/>
              <a:buChar char="Ø"/>
              <a:defRPr/>
            </a:pPr>
            <a:r>
              <a:rPr lang="en-GB" sz="2400" dirty="0" smtClean="0">
                <a:ea typeface="+mn-ea"/>
              </a:rPr>
              <a:t>Heart failure </a:t>
            </a:r>
            <a:r>
              <a:rPr lang="en-GB" sz="2400" dirty="0" smtClean="0">
                <a:effectLst>
                  <a:outerShdw blurRad="38100" dist="38100" dir="2700000" algn="tl">
                    <a:srgbClr val="000000"/>
                  </a:outerShdw>
                </a:effectLst>
                <a:ea typeface="+mn-ea"/>
              </a:rPr>
              <a:t>with systolic dysfunction</a:t>
            </a:r>
            <a:r>
              <a:rPr lang="en-GB" sz="2400" dirty="0" smtClean="0">
                <a:ea typeface="+mn-ea"/>
              </a:rPr>
              <a:t> and elevated heart rate is associated with poor outcomes (primary composite endpoint in the placebo group is 18%/year)</a:t>
            </a:r>
          </a:p>
          <a:p>
            <a:pPr>
              <a:lnSpc>
                <a:spcPct val="120000"/>
              </a:lnSpc>
              <a:buClr>
                <a:schemeClr val="accent2">
                  <a:lumMod val="75000"/>
                </a:schemeClr>
              </a:buClr>
              <a:buFont typeface="Wingdings" charset="2"/>
              <a:buChar char="Ø"/>
              <a:defRPr/>
            </a:pPr>
            <a:r>
              <a:rPr lang="en-GB" sz="2400" dirty="0" err="1" smtClean="0">
                <a:ea typeface="+mn-ea"/>
              </a:rPr>
              <a:t>Ivabradine</a:t>
            </a:r>
            <a:r>
              <a:rPr lang="en-GB" sz="2400" dirty="0" smtClean="0">
                <a:ea typeface="+mn-ea"/>
              </a:rPr>
              <a:t> reduced CV mortality or heart failure hospitalization by 18% (</a:t>
            </a:r>
            <a:r>
              <a:rPr lang="en-GB" sz="2400" i="1" dirty="0" smtClean="0">
                <a:ea typeface="+mn-ea"/>
              </a:rPr>
              <a:t>p</a:t>
            </a:r>
            <a:r>
              <a:rPr lang="en-GB" sz="2400" dirty="0" smtClean="0">
                <a:ea typeface="+mn-ea"/>
              </a:rPr>
              <a:t>&lt;0.0001). The absolute risk reduction was 4.2%</a:t>
            </a:r>
          </a:p>
          <a:p>
            <a:pPr>
              <a:lnSpc>
                <a:spcPct val="120000"/>
              </a:lnSpc>
              <a:buClr>
                <a:schemeClr val="accent2">
                  <a:lumMod val="75000"/>
                </a:schemeClr>
              </a:buClr>
              <a:buFont typeface="Wingdings" charset="2"/>
              <a:buChar char="Ø"/>
              <a:defRPr/>
            </a:pPr>
            <a:r>
              <a:rPr lang="en-GB" sz="2400" dirty="0" smtClean="0">
                <a:ea typeface="+mn-ea"/>
              </a:rPr>
              <a:t>This beneficial effect was mainly driven by a favourable effect on heart failure death/hospital admission (RRR 26%)</a:t>
            </a:r>
          </a:p>
          <a:p>
            <a:pPr>
              <a:lnSpc>
                <a:spcPct val="120000"/>
              </a:lnSpc>
              <a:buClr>
                <a:schemeClr val="accent2">
                  <a:lumMod val="75000"/>
                </a:schemeClr>
              </a:buClr>
              <a:buFont typeface="Wingdings" charset="2"/>
              <a:buChar char="Ø"/>
              <a:defRPr/>
            </a:pPr>
            <a:r>
              <a:rPr lang="en-GB" sz="2400" dirty="0" smtClean="0">
                <a:ea typeface="+mn-ea"/>
              </a:rPr>
              <a:t>Overall, treatment with </a:t>
            </a:r>
            <a:r>
              <a:rPr lang="en-GB" sz="2400" dirty="0" err="1" smtClean="0">
                <a:ea typeface="+mn-ea"/>
              </a:rPr>
              <a:t>ivabradine</a:t>
            </a:r>
            <a:r>
              <a:rPr lang="en-GB" sz="2400" dirty="0" smtClean="0">
                <a:ea typeface="+mn-ea"/>
              </a:rPr>
              <a:t> was safe and well tolerated</a:t>
            </a:r>
          </a:p>
          <a:p>
            <a:pPr>
              <a:lnSpc>
                <a:spcPct val="120000"/>
              </a:lnSpc>
              <a:buFont typeface="Wingdings" pitchFamily="2" charset="2"/>
              <a:buChar char="§"/>
              <a:defRPr/>
            </a:pPr>
            <a:endParaRPr lang="en-GB" dirty="0" smtClean="0">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IVABRADINE – FDA Approved in the US</a:t>
            </a:r>
            <a:endParaRPr lang="en-US" dirty="0"/>
          </a:p>
        </p:txBody>
      </p:sp>
      <p:sp>
        <p:nvSpPr>
          <p:cNvPr id="3" name="Content Placeholder 2"/>
          <p:cNvSpPr>
            <a:spLocks noGrp="1"/>
          </p:cNvSpPr>
          <p:nvPr>
            <p:ph idx="1"/>
          </p:nvPr>
        </p:nvSpPr>
        <p:spPr/>
        <p:txBody>
          <a:bodyPr>
            <a:normAutofit/>
          </a:bodyPr>
          <a:lstStyle/>
          <a:p>
            <a:r>
              <a:rPr lang="en-US" sz="2800" dirty="0" smtClean="0"/>
              <a:t>Indicated to reduce the risk of hospitalization for worsening heart failure in patients with stable, symptomatic chronic heart failure with left ventricular ejection fraction &lt; = 35% who are in sinus rhythm with resting heart rates &gt; = 70 beats per minute and on max tolerated doses of </a:t>
            </a:r>
            <a:r>
              <a:rPr lang="en-US" sz="2800" dirty="0" err="1" smtClean="0"/>
              <a:t>betablockers</a:t>
            </a:r>
            <a:r>
              <a:rPr lang="en-US" sz="2800" dirty="0" smtClean="0"/>
              <a:t>. </a:t>
            </a:r>
            <a:endParaRPr lang="en-US" sz="2800" dirty="0"/>
          </a:p>
        </p:txBody>
      </p:sp>
      <p:pic>
        <p:nvPicPr>
          <p:cNvPr id="5" name="Picture 4"/>
          <p:cNvPicPr>
            <a:picLocks noChangeAspect="1"/>
          </p:cNvPicPr>
          <p:nvPr/>
        </p:nvPicPr>
        <p:blipFill>
          <a:blip r:embed="rId2"/>
          <a:stretch>
            <a:fillRect/>
          </a:stretch>
        </p:blipFill>
        <p:spPr>
          <a:xfrm>
            <a:off x="8166159" y="4764705"/>
            <a:ext cx="3721782" cy="1958588"/>
          </a:xfrm>
          <a:prstGeom prst="rect">
            <a:avLst/>
          </a:prstGeom>
        </p:spPr>
      </p:pic>
    </p:spTree>
    <p:extLst>
      <p:ext uri="{BB962C8B-B14F-4D97-AF65-F5344CB8AC3E}">
        <p14:creationId xmlns:p14="http://schemas.microsoft.com/office/powerpoint/2010/main" val="22466093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Contraindicated in patients with… 		</a:t>
            </a:r>
            <a:endParaRPr lang="en-US" dirty="0"/>
          </a:p>
        </p:txBody>
      </p:sp>
      <p:sp>
        <p:nvSpPr>
          <p:cNvPr id="3" name="Content Placeholder 2"/>
          <p:cNvSpPr>
            <a:spLocks noGrp="1"/>
          </p:cNvSpPr>
          <p:nvPr>
            <p:ph idx="1"/>
          </p:nvPr>
        </p:nvSpPr>
        <p:spPr>
          <a:xfrm>
            <a:off x="677334" y="2160589"/>
            <a:ext cx="8866532" cy="3880773"/>
          </a:xfrm>
        </p:spPr>
        <p:txBody>
          <a:bodyPr>
            <a:normAutofit/>
          </a:bodyPr>
          <a:lstStyle/>
          <a:p>
            <a:r>
              <a:rPr lang="en-US" sz="2400" dirty="0" smtClean="0"/>
              <a:t>Acute decompensated HF</a:t>
            </a:r>
          </a:p>
          <a:p>
            <a:r>
              <a:rPr lang="en-US" sz="2400" dirty="0" smtClean="0"/>
              <a:t>Blood pressure &lt; 90/50</a:t>
            </a:r>
          </a:p>
          <a:p>
            <a:r>
              <a:rPr lang="en-US" sz="2400" dirty="0" smtClean="0"/>
              <a:t>Sick sinus syndrome, AV block without the protection of a PM</a:t>
            </a:r>
          </a:p>
          <a:p>
            <a:r>
              <a:rPr lang="en-US" sz="2400" dirty="0" smtClean="0"/>
              <a:t>Resting heart rate &lt; 60</a:t>
            </a:r>
          </a:p>
          <a:p>
            <a:r>
              <a:rPr lang="en-US" sz="2400" dirty="0" smtClean="0"/>
              <a:t>Severe hepatic impairment</a:t>
            </a:r>
          </a:p>
          <a:p>
            <a:r>
              <a:rPr lang="en-US" sz="2400" dirty="0" smtClean="0"/>
              <a:t>PM set to HR &gt; 70</a:t>
            </a:r>
          </a:p>
          <a:p>
            <a:r>
              <a:rPr lang="en-US" sz="2400" dirty="0" smtClean="0"/>
              <a:t>Concomitant use of strong P450 3A4 (CYP3A4) inhibitors</a:t>
            </a:r>
            <a:endParaRPr lang="en-US" sz="2400" dirty="0"/>
          </a:p>
        </p:txBody>
      </p:sp>
    </p:spTree>
    <p:extLst>
      <p:ext uri="{BB962C8B-B14F-4D97-AF65-F5344CB8AC3E}">
        <p14:creationId xmlns:p14="http://schemas.microsoft.com/office/powerpoint/2010/main" val="4345175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Effects</a:t>
            </a:r>
            <a:endParaRPr lang="en-US" dirty="0"/>
          </a:p>
        </p:txBody>
      </p:sp>
      <p:sp>
        <p:nvSpPr>
          <p:cNvPr id="3" name="Content Placeholder 2"/>
          <p:cNvSpPr>
            <a:spLocks noGrp="1"/>
          </p:cNvSpPr>
          <p:nvPr>
            <p:ph idx="1"/>
          </p:nvPr>
        </p:nvSpPr>
        <p:spPr/>
        <p:txBody>
          <a:bodyPr/>
          <a:lstStyle/>
          <a:p>
            <a:r>
              <a:rPr lang="en-US" sz="2800" dirty="0" err="1" smtClean="0"/>
              <a:t>Bradycardia</a:t>
            </a:r>
            <a:endParaRPr lang="en-US" sz="2800" dirty="0"/>
          </a:p>
          <a:p>
            <a:r>
              <a:rPr lang="en-US" sz="2800" dirty="0"/>
              <a:t>Hypertension, blood pressure </a:t>
            </a:r>
            <a:r>
              <a:rPr lang="en-US" sz="2800" dirty="0" smtClean="0"/>
              <a:t>increased</a:t>
            </a:r>
            <a:endParaRPr lang="en-US" sz="2800" dirty="0"/>
          </a:p>
          <a:p>
            <a:r>
              <a:rPr lang="en-US" sz="2800" dirty="0"/>
              <a:t>Atrial </a:t>
            </a:r>
            <a:r>
              <a:rPr lang="en-US" sz="2800" dirty="0" smtClean="0"/>
              <a:t>fibrillation</a:t>
            </a:r>
            <a:endParaRPr lang="en-US" sz="2800" dirty="0"/>
          </a:p>
          <a:p>
            <a:r>
              <a:rPr lang="en-US" sz="2800" dirty="0" err="1"/>
              <a:t>Phosphenes</a:t>
            </a:r>
            <a:r>
              <a:rPr lang="en-US" sz="2800" dirty="0"/>
              <a:t>, visual </a:t>
            </a:r>
            <a:r>
              <a:rPr lang="en-US" sz="2800" dirty="0" smtClean="0"/>
              <a:t>brightness</a:t>
            </a:r>
          </a:p>
          <a:p>
            <a:endParaRPr lang="en-US" sz="2800" dirty="0"/>
          </a:p>
          <a:p>
            <a:r>
              <a:rPr lang="en-US" sz="2800" dirty="0" smtClean="0"/>
              <a:t>DOSING</a:t>
            </a:r>
          </a:p>
          <a:p>
            <a:pPr lvl="1"/>
            <a:r>
              <a:rPr lang="en-US" sz="2600" dirty="0" smtClean="0"/>
              <a:t>5mg BID,  2.5mg bid  &gt;&gt;&gt; 7.5mg BID</a:t>
            </a:r>
            <a:r>
              <a:rPr lang="en-US" dirty="0"/>
              <a:t>	</a:t>
            </a:r>
          </a:p>
        </p:txBody>
      </p:sp>
    </p:spTree>
    <p:extLst>
      <p:ext uri="{BB962C8B-B14F-4D97-AF65-F5344CB8AC3E}">
        <p14:creationId xmlns:p14="http://schemas.microsoft.com/office/powerpoint/2010/main" val="41216566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sp>
        <p:nvSpPr>
          <p:cNvPr id="3" name="Content Placeholder 2"/>
          <p:cNvSpPr>
            <a:spLocks noGrp="1"/>
          </p:cNvSpPr>
          <p:nvPr>
            <p:ph idx="1"/>
          </p:nvPr>
        </p:nvSpPr>
        <p:spPr/>
        <p:txBody>
          <a:bodyPr>
            <a:normAutofit/>
          </a:bodyPr>
          <a:lstStyle/>
          <a:p>
            <a:r>
              <a:rPr lang="en-US" sz="3600" dirty="0" smtClean="0"/>
              <a:t>QUESTIONS?</a:t>
            </a:r>
            <a:endParaRPr lang="en-US" sz="3600" dirty="0"/>
          </a:p>
        </p:txBody>
      </p:sp>
    </p:spTree>
    <p:extLst>
      <p:ext uri="{BB962C8B-B14F-4D97-AF65-F5344CB8AC3E}">
        <p14:creationId xmlns:p14="http://schemas.microsoft.com/office/powerpoint/2010/main" val="3179924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Biomarkers</a:t>
            </a:r>
            <a:endParaRPr lang="en-US" dirty="0"/>
          </a:p>
        </p:txBody>
      </p:sp>
      <p:sp>
        <p:nvSpPr>
          <p:cNvPr id="3" name="Content Placeholder 2"/>
          <p:cNvSpPr>
            <a:spLocks noGrp="1"/>
          </p:cNvSpPr>
          <p:nvPr>
            <p:ph idx="1"/>
          </p:nvPr>
        </p:nvSpPr>
        <p:spPr>
          <a:xfrm>
            <a:off x="677334" y="1594177"/>
            <a:ext cx="8596668" cy="4447185"/>
          </a:xfrm>
        </p:spPr>
        <p:txBody>
          <a:bodyPr>
            <a:normAutofit fontScale="92500" lnSpcReduction="10000"/>
          </a:bodyPr>
          <a:lstStyle/>
          <a:p>
            <a:r>
              <a:rPr lang="en-US" sz="2400" dirty="0" smtClean="0"/>
              <a:t>BNP is useful to support HF diagnosis especially in the setting of clinical uncertainty</a:t>
            </a:r>
          </a:p>
          <a:p>
            <a:r>
              <a:rPr lang="en-US" sz="2400" dirty="0" smtClean="0"/>
              <a:t>Measure of BNP useful for establishing prognosis or disease severity in chronic HF</a:t>
            </a:r>
          </a:p>
          <a:p>
            <a:r>
              <a:rPr lang="en-US" sz="2400" dirty="0" smtClean="0"/>
              <a:t>Measurement of cardiac enzymes in acute decompensated patient</a:t>
            </a:r>
            <a:endParaRPr lang="en-US" sz="2400" dirty="0"/>
          </a:p>
          <a:p>
            <a:r>
              <a:rPr lang="en-US" sz="2400" dirty="0" smtClean="0"/>
              <a:t>Can be used to guide therapy in select </a:t>
            </a:r>
            <a:r>
              <a:rPr lang="en-US" sz="2400" dirty="0" err="1" smtClean="0"/>
              <a:t>euvolemic</a:t>
            </a:r>
            <a:r>
              <a:rPr lang="en-US" sz="2400" dirty="0" smtClean="0"/>
              <a:t> patients in a well structured HF management program</a:t>
            </a:r>
          </a:p>
          <a:p>
            <a:endParaRPr lang="en-US" sz="2400" dirty="0" smtClean="0"/>
          </a:p>
          <a:p>
            <a:r>
              <a:rPr lang="en-US" sz="2400" dirty="0" smtClean="0"/>
              <a:t>Serial BNP measurements to reduce mortality or hospitalization has not been well established and is discouraged at EIRMC inpatient setting.  </a:t>
            </a:r>
          </a:p>
          <a:p>
            <a:endParaRPr lang="en-US" dirty="0" smtClean="0"/>
          </a:p>
          <a:p>
            <a:endParaRPr lang="en-US" dirty="0" smtClean="0"/>
          </a:p>
        </p:txBody>
      </p:sp>
    </p:spTree>
    <p:extLst>
      <p:ext uri="{BB962C8B-B14F-4D97-AF65-F5344CB8AC3E}">
        <p14:creationId xmlns:p14="http://schemas.microsoft.com/office/powerpoint/2010/main" val="191825827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4847</TotalTime>
  <Words>4453</Words>
  <Application>Microsoft Office PowerPoint</Application>
  <PresentationFormat>Custom</PresentationFormat>
  <Paragraphs>1101</Paragraphs>
  <Slides>86</Slides>
  <Notes>23</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Facet</vt:lpstr>
      <vt:lpstr>Heart Failure Management (2013 Guidelines) + 2 NEW FDA approved HF drugs and monitoring</vt:lpstr>
      <vt:lpstr>Financial Disclosures</vt:lpstr>
      <vt:lpstr>Heart Failure: Significant Clinical and Economic Burden</vt:lpstr>
      <vt:lpstr>What is heart failure?</vt:lpstr>
      <vt:lpstr>Heart Failure</vt:lpstr>
      <vt:lpstr>Diagnosing heart failure</vt:lpstr>
      <vt:lpstr>Diagnostic testing</vt:lpstr>
      <vt:lpstr>Looking for Zebras…</vt:lpstr>
      <vt:lpstr>Biomarkers</vt:lpstr>
      <vt:lpstr>Non-invasive Cardiac Imaging</vt:lpstr>
      <vt:lpstr>Don’t routinely repeat the echo</vt:lpstr>
      <vt:lpstr>Invasive Evaluation</vt:lpstr>
      <vt:lpstr>AHA Classification of Heart Failure</vt:lpstr>
      <vt:lpstr>PowerPoint Presentation</vt:lpstr>
      <vt:lpstr>Treatment of chronic systolic heart failure  (HFrEF)</vt:lpstr>
      <vt:lpstr>Stage A</vt:lpstr>
      <vt:lpstr>Treatment of Stage B and C</vt:lpstr>
      <vt:lpstr>Medical Therapy of Heart Failure in 1984</vt:lpstr>
      <vt:lpstr>Diuretics</vt:lpstr>
      <vt:lpstr>Diuretics and Heart Failure</vt:lpstr>
      <vt:lpstr>Location of Diuretic Action </vt:lpstr>
      <vt:lpstr>Digoxin</vt:lpstr>
      <vt:lpstr>Digitalis and the Treatment of Cardiac Dropsy</vt:lpstr>
      <vt:lpstr>Effect of Digoxin Upon Clinical Outcomes in Subjects with Heart Failure</vt:lpstr>
      <vt:lpstr>ACE Inhibitors </vt:lpstr>
      <vt:lpstr>ACE Inhibition Improves Survival</vt:lpstr>
      <vt:lpstr>Effect of High Versus Low Dose  Lisinopril on Clinical Outcomes</vt:lpstr>
      <vt:lpstr>  ACEI is Superior to Vasodilator Therapy  in Chronic Heart Failure</vt:lpstr>
      <vt:lpstr>ARB Improves Outcomes  in ACEI Intolerant Patients   </vt:lpstr>
      <vt:lpstr>Beta Blockers</vt:lpstr>
      <vt:lpstr>Beta-Blockade Improves Survival</vt:lpstr>
      <vt:lpstr>PowerPoint Presentation</vt:lpstr>
      <vt:lpstr>Effects of Metoprolol Tartrate and  Carvedilol on Mortality in Heart Failure</vt:lpstr>
      <vt:lpstr>Impact of ACE Inhibition and b-Blockade on Annual Survival in Heart Failure</vt:lpstr>
      <vt:lpstr>Aldosterone antagonist</vt:lpstr>
      <vt:lpstr>Aldosterone Antagonists Improve Survival</vt:lpstr>
      <vt:lpstr>Is there a role for aldosterone antagonists in chronic NYHA class II systolic heart failure?</vt:lpstr>
      <vt:lpstr>Stage D Heart Failure</vt:lpstr>
      <vt:lpstr>Features of Stage D Heart Failure</vt:lpstr>
      <vt:lpstr>Inotropes Acutely Improve Hemodyamics</vt:lpstr>
      <vt:lpstr>Chronic Inotrope Therapy Decreases Survival</vt:lpstr>
      <vt:lpstr>If there is no current role for chronic inotrope therapy, then what can we do for patients with stage D heart failure?  (stay tuned for PART B)</vt:lpstr>
      <vt:lpstr>Limitations of the Current Medical  Management of Heart Failure</vt:lpstr>
      <vt:lpstr>PowerPoint Presentation</vt:lpstr>
      <vt:lpstr>IVABRADINE</vt:lpstr>
      <vt:lpstr>Elevated Resting Heart Rate</vt:lpstr>
      <vt:lpstr>Beta Blockers (BB)</vt:lpstr>
      <vt:lpstr>Impact of BB</vt:lpstr>
      <vt:lpstr>Intolerance of BB</vt:lpstr>
      <vt:lpstr>IVABRADINE: First in class HCN channel blocker   </vt:lpstr>
      <vt:lpstr>If Current</vt:lpstr>
      <vt:lpstr>Ivabradine</vt:lpstr>
      <vt:lpstr>PowerPoint Presentation</vt:lpstr>
      <vt:lpstr>Ivabradine Trials</vt:lpstr>
      <vt:lpstr>PowerPoint Presentation</vt:lpstr>
      <vt:lpstr>PowerPoint Presentation</vt:lpstr>
      <vt:lpstr>Worldwide study </vt:lpstr>
      <vt:lpstr>Inclusion criteria </vt:lpstr>
      <vt:lpstr>Baseline characteristics</vt:lpstr>
      <vt:lpstr>Concomitant treatment</vt:lpstr>
      <vt:lpstr>PowerPoint Presentation</vt:lpstr>
      <vt:lpstr>PowerPoint Presentation</vt:lpstr>
      <vt:lpstr>Effect of ivabradine on primary endpoint (Overall population)</vt:lpstr>
      <vt:lpstr>Ivabradine reduces fatal and nonfatal  myocardial infarction (HR ≥70 bpm)</vt:lpstr>
      <vt:lpstr>PowerPoint Presentation</vt:lpstr>
      <vt:lpstr>PowerPoint Presentation</vt:lpstr>
      <vt:lpstr>PowerPoint Presentation</vt:lpstr>
      <vt:lpstr> </vt:lpstr>
      <vt:lpstr>PowerPoint Presentation</vt:lpstr>
      <vt:lpstr>Background</vt:lpstr>
      <vt:lpstr>Primary objective</vt:lpstr>
      <vt:lpstr>PowerPoint Presentation</vt:lpstr>
      <vt:lpstr>PowerPoint Presentation</vt:lpstr>
      <vt:lpstr>PowerPoint Presentation</vt:lpstr>
      <vt:lpstr>PowerPoint Presentation</vt:lpstr>
      <vt:lpstr>Baseline characteristics</vt:lpstr>
      <vt:lpstr>Chronic HF background treatment</vt:lpstr>
      <vt:lpstr>Time to first event of primary composite end point</vt:lpstr>
      <vt:lpstr>PowerPoint Presentation</vt:lpstr>
      <vt:lpstr>Effect of ivabradine on outcomes </vt:lpstr>
      <vt:lpstr>Incidence of selected adverse events (N = 6492) </vt:lpstr>
      <vt:lpstr>Conclusion</vt:lpstr>
      <vt:lpstr>IVABRADINE – FDA Approved in the US</vt:lpstr>
      <vt:lpstr>Contraindicated in patients with…   </vt:lpstr>
      <vt:lpstr>Side Effects</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wachter</dc:creator>
  <cp:lastModifiedBy>Blake</cp:lastModifiedBy>
  <cp:revision>82</cp:revision>
  <dcterms:created xsi:type="dcterms:W3CDTF">2013-09-25T13:08:17Z</dcterms:created>
  <dcterms:modified xsi:type="dcterms:W3CDTF">2016-05-01T18:16:28Z</dcterms:modified>
</cp:coreProperties>
</file>