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>
        <p:scale>
          <a:sx n="105" d="100"/>
          <a:sy n="105" d="100"/>
        </p:scale>
        <p:origin x="-84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FEDAB-6DEB-41A3-AAB3-14701A686860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C0F36-5BFA-4F5A-9EE2-57BB5A979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8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D37079F-2989-4E7C-9AC2-69A40EBE2AA4}" type="slidenum">
              <a:rPr lang="en-US" sz="1200">
                <a:latin typeface="Times New Roman" panose="02020603050405020304" pitchFamily="18" charset="0"/>
              </a:rPr>
              <a:pPr algn="r"/>
              <a:t>5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30" tIns="44865" rIns="89730" bIns="44865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265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Blake Wachter, MD, PhD</a:t>
            </a:r>
          </a:p>
          <a:p>
            <a:r>
              <a:rPr lang="en-US" dirty="0" smtClean="0"/>
              <a:t>Idaho Heart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9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574" y="853651"/>
            <a:ext cx="3970187" cy="518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6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 multivariable risk scores to predict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Tbd</a:t>
            </a:r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err="1" smtClean="0"/>
              <a:t>IIa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55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laboratory evaluation  (Class I, level C)</a:t>
            </a:r>
          </a:p>
          <a:p>
            <a:pPr lvl="1"/>
            <a:r>
              <a:rPr lang="en-US" dirty="0" smtClean="0"/>
              <a:t>CBC</a:t>
            </a:r>
          </a:p>
          <a:p>
            <a:pPr lvl="1"/>
            <a:r>
              <a:rPr lang="en-US" dirty="0" smtClean="0"/>
              <a:t>U/A</a:t>
            </a:r>
          </a:p>
          <a:p>
            <a:pPr lvl="1"/>
            <a:r>
              <a:rPr lang="en-US" dirty="0" smtClean="0"/>
              <a:t>Basic metabolic panel with magnesium</a:t>
            </a:r>
          </a:p>
          <a:p>
            <a:pPr lvl="1"/>
            <a:r>
              <a:rPr lang="en-US" dirty="0" smtClean="0"/>
              <a:t>Fasting lipid profile</a:t>
            </a:r>
          </a:p>
          <a:p>
            <a:pPr lvl="1"/>
            <a:r>
              <a:rPr lang="en-US" dirty="0" smtClean="0"/>
              <a:t>Liver function tests</a:t>
            </a:r>
          </a:p>
          <a:p>
            <a:pPr lvl="1"/>
            <a:r>
              <a:rPr lang="en-US" dirty="0" smtClean="0"/>
              <a:t>TSH</a:t>
            </a:r>
            <a:endParaRPr lang="en-US" dirty="0"/>
          </a:p>
          <a:p>
            <a:r>
              <a:rPr lang="en-US" dirty="0" smtClean="0"/>
              <a:t>Serial monitoring of electrolytes and renal function (Class I, level C)</a:t>
            </a:r>
          </a:p>
          <a:p>
            <a:r>
              <a:rPr lang="en-US" dirty="0" smtClean="0"/>
              <a:t>ECG on first visit (Class I, level C)</a:t>
            </a:r>
          </a:p>
        </p:txBody>
      </p:sp>
    </p:spTree>
    <p:extLst>
      <p:ext uri="{BB962C8B-B14F-4D97-AF65-F5344CB8AC3E}">
        <p14:creationId xmlns:p14="http://schemas.microsoft.com/office/powerpoint/2010/main" val="1080684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Zebras…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Rheumatological</a:t>
            </a:r>
            <a:r>
              <a:rPr lang="en-US" dirty="0" smtClean="0"/>
              <a:t> diseases</a:t>
            </a:r>
          </a:p>
          <a:p>
            <a:r>
              <a:rPr lang="en-US" dirty="0" smtClean="0"/>
              <a:t>amyloidosis</a:t>
            </a:r>
          </a:p>
          <a:p>
            <a:r>
              <a:rPr lang="en-US" dirty="0" err="1" smtClean="0"/>
              <a:t>Pheochromocytoma</a:t>
            </a:r>
            <a:endParaRPr lang="en-US" dirty="0" smtClean="0"/>
          </a:p>
          <a:p>
            <a:r>
              <a:rPr lang="en-US" dirty="0" smtClean="0"/>
              <a:t>Hemochromatosis</a:t>
            </a:r>
          </a:p>
          <a:p>
            <a:r>
              <a:rPr lang="en-US" dirty="0" smtClean="0"/>
              <a:t>HIV</a:t>
            </a:r>
            <a:endParaRPr lang="en-US" dirty="0"/>
          </a:p>
        </p:txBody>
      </p:sp>
      <p:pic>
        <p:nvPicPr>
          <p:cNvPr id="4" name="Content Placeholder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615" y="308509"/>
            <a:ext cx="2308115" cy="23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BNP is useful to support HF diagnosis especially in the setting of clinical uncertainty (Class I, level A)</a:t>
            </a:r>
          </a:p>
          <a:p>
            <a:r>
              <a:rPr lang="en-US" dirty="0" smtClean="0"/>
              <a:t>Measure of BNP useful for establishing prognosis or disease severity in chronic HF (Class I, level A)</a:t>
            </a:r>
          </a:p>
          <a:p>
            <a:r>
              <a:rPr lang="en-US" dirty="0" smtClean="0"/>
              <a:t>Measurement of cardiac enzymes in acute decompensated patient (Class I, level A)</a:t>
            </a:r>
            <a:endParaRPr lang="en-US" dirty="0"/>
          </a:p>
          <a:p>
            <a:r>
              <a:rPr lang="en-US" dirty="0" smtClean="0"/>
              <a:t>Can be used to guide therapy in select </a:t>
            </a:r>
            <a:r>
              <a:rPr lang="en-US" dirty="0" err="1" smtClean="0"/>
              <a:t>euvolemic</a:t>
            </a:r>
            <a:r>
              <a:rPr lang="en-US" dirty="0" smtClean="0"/>
              <a:t> patients in a well structured HF management program (Class </a:t>
            </a:r>
            <a:r>
              <a:rPr lang="en-US" dirty="0" err="1" smtClean="0"/>
              <a:t>IIa</a:t>
            </a:r>
            <a:r>
              <a:rPr lang="en-US" dirty="0" smtClean="0"/>
              <a:t>, level B)</a:t>
            </a:r>
          </a:p>
          <a:p>
            <a:endParaRPr lang="en-US" dirty="0" smtClean="0"/>
          </a:p>
          <a:p>
            <a:r>
              <a:rPr lang="en-US" dirty="0" smtClean="0"/>
              <a:t>Serial BNP measurements to reduce mortality or hospitalization has not been well established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8258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Non-invasive Cardiac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onset or change in condition </a:t>
            </a:r>
          </a:p>
          <a:p>
            <a:pPr lvl="1"/>
            <a:r>
              <a:rPr lang="en-US" dirty="0" smtClean="0"/>
              <a:t>CXR</a:t>
            </a:r>
          </a:p>
          <a:p>
            <a:pPr lvl="1"/>
            <a:r>
              <a:rPr lang="en-US" dirty="0" smtClean="0"/>
              <a:t>Echo with Doppler</a:t>
            </a:r>
            <a:endParaRPr lang="en-US" dirty="0"/>
          </a:p>
          <a:p>
            <a:r>
              <a:rPr lang="en-US" dirty="0" smtClean="0"/>
              <a:t>Assess goal directed medical therapy (needing an ICD?)</a:t>
            </a:r>
          </a:p>
          <a:p>
            <a:pPr lvl="1"/>
            <a:r>
              <a:rPr lang="en-US" dirty="0" smtClean="0"/>
              <a:t>Repeat echo</a:t>
            </a:r>
          </a:p>
          <a:p>
            <a:endParaRPr lang="en-US" dirty="0"/>
          </a:p>
          <a:p>
            <a:r>
              <a:rPr lang="en-US" dirty="0" smtClean="0"/>
              <a:t>In the patient with known CAD with new or worsening HF (+/- symptoms) (Class </a:t>
            </a:r>
            <a:r>
              <a:rPr lang="en-US" dirty="0" err="1" smtClean="0"/>
              <a:t>IIa</a:t>
            </a:r>
            <a:r>
              <a:rPr lang="en-US" dirty="0" smtClean="0"/>
              <a:t>, level B)</a:t>
            </a:r>
          </a:p>
          <a:p>
            <a:pPr lvl="1"/>
            <a:r>
              <a:rPr lang="en-US" dirty="0" smtClean="0"/>
              <a:t>Consider non invasive imaging </a:t>
            </a:r>
          </a:p>
          <a:p>
            <a:r>
              <a:rPr lang="en-US" dirty="0" smtClean="0"/>
              <a:t>Consider MRI if need to assess myocardial infiltrative processes or scar burden (Class </a:t>
            </a:r>
            <a:r>
              <a:rPr lang="en-US" dirty="0" err="1" smtClean="0"/>
              <a:t>IIa</a:t>
            </a:r>
            <a:r>
              <a:rPr lang="en-US" dirty="0" smtClean="0"/>
              <a:t>, level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86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routinely repeat the echo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Benefit </a:t>
            </a:r>
          </a:p>
          <a:p>
            <a:pPr lvl="1"/>
            <a:r>
              <a:rPr lang="en-US" dirty="0" smtClean="0"/>
              <a:t>Routine repeat measurement of LV function in absence of clinical status change or treatment intervention (Class III)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9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Invasive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Invasive monitoring with pulmonary artery catheter </a:t>
            </a:r>
          </a:p>
          <a:p>
            <a:pPr lvl="1"/>
            <a:r>
              <a:rPr lang="en-US" dirty="0" smtClean="0"/>
              <a:t>Acute </a:t>
            </a:r>
            <a:r>
              <a:rPr lang="en-US" dirty="0" err="1" smtClean="0"/>
              <a:t>decompensation</a:t>
            </a:r>
            <a:endParaRPr lang="en-US" dirty="0"/>
          </a:p>
          <a:p>
            <a:pPr lvl="1"/>
            <a:r>
              <a:rPr lang="en-US" dirty="0" smtClean="0"/>
              <a:t>Guide therapy (inotropes, vasodilators, </a:t>
            </a:r>
            <a:r>
              <a:rPr lang="en-US" dirty="0" err="1" smtClean="0"/>
              <a:t>pressors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Volume status is unknown</a:t>
            </a:r>
          </a:p>
          <a:p>
            <a:pPr lvl="1"/>
            <a:r>
              <a:rPr lang="en-US" dirty="0" smtClean="0"/>
              <a:t>Worsening renal failure</a:t>
            </a:r>
          </a:p>
          <a:p>
            <a:pPr lvl="1"/>
            <a:r>
              <a:rPr lang="en-US" dirty="0" smtClean="0"/>
              <a:t>Low systolic pressures </a:t>
            </a:r>
          </a:p>
          <a:p>
            <a:pPr lvl="1"/>
            <a:r>
              <a:rPr lang="en-US" dirty="0" smtClean="0"/>
              <a:t>Evaluation for mechanical circulation support (MCS) or transplant</a:t>
            </a:r>
          </a:p>
          <a:p>
            <a:r>
              <a:rPr lang="en-US" dirty="0" smtClean="0"/>
              <a:t>Coronary angiogram</a:t>
            </a:r>
          </a:p>
          <a:p>
            <a:pPr lvl="1"/>
            <a:r>
              <a:rPr lang="en-US" dirty="0" smtClean="0"/>
              <a:t>In select patient if eligible for revascularization</a:t>
            </a:r>
          </a:p>
          <a:p>
            <a:r>
              <a:rPr lang="en-US" dirty="0" err="1" smtClean="0"/>
              <a:t>Endomyocardial</a:t>
            </a:r>
            <a:r>
              <a:rPr lang="en-US" dirty="0" smtClean="0"/>
              <a:t> biopsy</a:t>
            </a:r>
          </a:p>
          <a:p>
            <a:pPr lvl="1"/>
            <a:r>
              <a:rPr lang="en-US" dirty="0" smtClean="0"/>
              <a:t>Select patients looking for specific diagnosis </a:t>
            </a:r>
            <a:endParaRPr lang="en-US" dirty="0"/>
          </a:p>
        </p:txBody>
      </p:sp>
      <p:sp>
        <p:nvSpPr>
          <p:cNvPr id="4" name="&quot;No&quot; Symbol 3"/>
          <p:cNvSpPr/>
          <p:nvPr/>
        </p:nvSpPr>
        <p:spPr>
          <a:xfrm>
            <a:off x="1848822" y="5306191"/>
            <a:ext cx="660771" cy="735172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1705320" y="2094587"/>
            <a:ext cx="1772070" cy="206434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139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823" y="2419936"/>
            <a:ext cx="8596668" cy="1320800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11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HTN</a:t>
            </a:r>
          </a:p>
          <a:p>
            <a:r>
              <a:rPr lang="en-US" dirty="0" smtClean="0"/>
              <a:t>Treat lipid disorders</a:t>
            </a:r>
          </a:p>
          <a:p>
            <a:r>
              <a:rPr lang="en-US" dirty="0" smtClean="0"/>
              <a:t>Address obesity</a:t>
            </a:r>
          </a:p>
          <a:p>
            <a:r>
              <a:rPr lang="en-US" dirty="0" smtClean="0"/>
              <a:t>Control diabetes</a:t>
            </a:r>
          </a:p>
          <a:p>
            <a:r>
              <a:rPr lang="en-US" dirty="0" smtClean="0"/>
              <a:t>Stop tobacco use</a:t>
            </a:r>
          </a:p>
          <a:p>
            <a:r>
              <a:rPr lang="en-US" dirty="0" smtClean="0"/>
              <a:t>Avoid known </a:t>
            </a:r>
            <a:r>
              <a:rPr lang="en-US" dirty="0" err="1" smtClean="0"/>
              <a:t>cardiotoxic</a:t>
            </a:r>
            <a:r>
              <a:rPr lang="en-US" dirty="0" smtClean="0"/>
              <a:t> 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4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5567"/>
            <a:ext cx="8596668" cy="459579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Any structural or functional impairment of ventricular filling or ejection of blood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Dyspnea, fatigue, decreased exercise tolerance, pulmonary congestion, splanchnic congestion or peripheral edema</a:t>
            </a:r>
          </a:p>
          <a:p>
            <a:r>
              <a:rPr lang="en-US" dirty="0" smtClean="0"/>
              <a:t>There is no single test or procedure to diagnosis heart failure</a:t>
            </a:r>
          </a:p>
          <a:p>
            <a:pPr lvl="1"/>
            <a:r>
              <a:rPr lang="en-US" dirty="0" smtClean="0"/>
              <a:t>Based on careful clinical history and physical exam</a:t>
            </a:r>
          </a:p>
          <a:p>
            <a:r>
              <a:rPr lang="en-US" dirty="0" smtClean="0"/>
              <a:t>Heart failure is a catch all term</a:t>
            </a:r>
          </a:p>
          <a:p>
            <a:pPr lvl="1"/>
            <a:r>
              <a:rPr lang="en-US" dirty="0" smtClean="0"/>
              <a:t>Disorders of pericardium, myocardium, endocardium, heart valves, great vessels, metabolic abnormalities</a:t>
            </a:r>
          </a:p>
          <a:p>
            <a:pPr lvl="1"/>
            <a:r>
              <a:rPr lang="en-US" dirty="0" smtClean="0"/>
              <a:t>NOT synonymous for cardiomyopathy or LV dysfunction</a:t>
            </a:r>
          </a:p>
          <a:p>
            <a:r>
              <a:rPr lang="en-US" dirty="0" smtClean="0"/>
              <a:t>Distinguish between reduced or normal ejection fraction</a:t>
            </a:r>
          </a:p>
          <a:p>
            <a:pPr lvl="1"/>
            <a:r>
              <a:rPr lang="en-US" dirty="0" smtClean="0"/>
              <a:t>Heart failure with reduced EF (</a:t>
            </a:r>
            <a:r>
              <a:rPr lang="en-US" dirty="0" err="1" smtClean="0"/>
              <a:t>HFrEF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Heart failure with preserved EF (</a:t>
            </a:r>
            <a:r>
              <a:rPr lang="en-US" dirty="0" err="1" smtClean="0"/>
              <a:t>HFpEF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80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Remote or recent MI or ACS and reduced EF</a:t>
            </a:r>
          </a:p>
          <a:p>
            <a:pPr lvl="1"/>
            <a:r>
              <a:rPr lang="en-US" dirty="0" smtClean="0"/>
              <a:t>ACE –I to prevent symptomatic HF and reduce mortality</a:t>
            </a:r>
          </a:p>
          <a:p>
            <a:pPr lvl="2"/>
            <a:r>
              <a:rPr lang="en-US" dirty="0" smtClean="0"/>
              <a:t>ARBs can be used if intolerant to ACE-I</a:t>
            </a:r>
          </a:p>
          <a:p>
            <a:pPr lvl="1"/>
            <a:r>
              <a:rPr lang="en-US" dirty="0" err="1" smtClean="0"/>
              <a:t>Betablockers</a:t>
            </a:r>
            <a:r>
              <a:rPr lang="en-US" dirty="0" smtClean="0"/>
              <a:t> to reduce mortality</a:t>
            </a:r>
          </a:p>
          <a:p>
            <a:pPr lvl="1"/>
            <a:r>
              <a:rPr lang="en-US" dirty="0" smtClean="0"/>
              <a:t>Statins to reduce cardiovascular events</a:t>
            </a:r>
          </a:p>
          <a:p>
            <a:pPr lvl="1"/>
            <a:endParaRPr lang="en-US" dirty="0"/>
          </a:p>
          <a:p>
            <a:r>
              <a:rPr lang="en-US" dirty="0" smtClean="0"/>
              <a:t>No history of recent MI or ACS with reduced EF </a:t>
            </a:r>
          </a:p>
          <a:p>
            <a:pPr lvl="1"/>
            <a:r>
              <a:rPr lang="en-US" dirty="0" smtClean="0"/>
              <a:t>ACE-I</a:t>
            </a:r>
          </a:p>
          <a:p>
            <a:pPr lvl="1"/>
            <a:r>
              <a:rPr lang="en-US" dirty="0" err="1" smtClean="0"/>
              <a:t>Betablockers</a:t>
            </a:r>
            <a:endParaRPr lang="en-US" dirty="0" smtClean="0"/>
          </a:p>
          <a:p>
            <a:pPr lvl="1"/>
            <a:r>
              <a:rPr lang="en-US" dirty="0" smtClean="0"/>
              <a:t>Treat HTN</a:t>
            </a:r>
          </a:p>
        </p:txBody>
      </p:sp>
    </p:spTree>
    <p:extLst>
      <p:ext uri="{BB962C8B-B14F-4D97-AF65-F5344CB8AC3E}">
        <p14:creationId xmlns:p14="http://schemas.microsoft.com/office/powerpoint/2010/main" val="899516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need to think about an ICD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good medical management</a:t>
            </a:r>
          </a:p>
          <a:p>
            <a:pPr lvl="1"/>
            <a:r>
              <a:rPr lang="en-US" dirty="0" err="1" smtClean="0"/>
              <a:t>Betablockers</a:t>
            </a:r>
            <a:r>
              <a:rPr lang="en-US" dirty="0" smtClean="0"/>
              <a:t> (Coreg or </a:t>
            </a:r>
            <a:r>
              <a:rPr lang="en-US" dirty="0" err="1" smtClean="0"/>
              <a:t>metoprolol</a:t>
            </a:r>
            <a:r>
              <a:rPr lang="en-US" dirty="0" smtClean="0"/>
              <a:t> XL)</a:t>
            </a:r>
          </a:p>
          <a:p>
            <a:pPr lvl="1"/>
            <a:r>
              <a:rPr lang="en-US" dirty="0" smtClean="0"/>
              <a:t>ACE-I or ARBs</a:t>
            </a:r>
          </a:p>
          <a:p>
            <a:pPr lvl="1"/>
            <a:r>
              <a:rPr lang="en-US" dirty="0" smtClean="0"/>
              <a:t>Spironolactone </a:t>
            </a:r>
          </a:p>
          <a:p>
            <a:r>
              <a:rPr lang="en-US" dirty="0" smtClean="0"/>
              <a:t>At least 40 days post MI</a:t>
            </a:r>
          </a:p>
          <a:p>
            <a:r>
              <a:rPr lang="en-US" dirty="0" smtClean="0"/>
              <a:t>LVEF &lt; 30%</a:t>
            </a:r>
          </a:p>
          <a:p>
            <a:r>
              <a:rPr lang="en-US" dirty="0" smtClean="0"/>
              <a:t>Reasonable expectation of survival of &gt; 1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13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III - HARM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Nondihydropyridine</a:t>
            </a:r>
            <a:r>
              <a:rPr lang="en-US" dirty="0" smtClean="0"/>
              <a:t> calcium channel blockers</a:t>
            </a:r>
          </a:p>
          <a:p>
            <a:pPr lvl="1"/>
            <a:r>
              <a:rPr lang="en-US" dirty="0" smtClean="0"/>
              <a:t>Negative inotropic effects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36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HF education to direct self care</a:t>
            </a:r>
          </a:p>
          <a:p>
            <a:r>
              <a:rPr lang="en-US" dirty="0" smtClean="0"/>
              <a:t>Exercise training +/- cardiac rehab (</a:t>
            </a:r>
            <a:r>
              <a:rPr lang="en-US" smtClean="0"/>
              <a:t>improves mortality)</a:t>
            </a:r>
            <a:endParaRPr lang="en-US" dirty="0" smtClean="0"/>
          </a:p>
          <a:p>
            <a:r>
              <a:rPr lang="en-US" dirty="0" smtClean="0"/>
              <a:t>Sodium restriction</a:t>
            </a:r>
          </a:p>
          <a:p>
            <a:r>
              <a:rPr lang="en-US" dirty="0" smtClean="0"/>
              <a:t>CPAP if have OSA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9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-73902"/>
            <a:ext cx="8093034" cy="702475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6715496" y="4007922"/>
            <a:ext cx="682831" cy="350322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58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18610"/>
            <a:ext cx="8596668" cy="1320800"/>
          </a:xfrm>
        </p:spPr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11325" y="187325"/>
            <a:ext cx="87439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Heart Failure: Significant Clinical and Economic Burden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2100" y="1914526"/>
            <a:ext cx="9067800" cy="2797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Persons with HF in the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5.1 million</a:t>
            </a:r>
          </a:p>
          <a:p>
            <a:pPr marL="457200" lvl="1" indent="0">
              <a:buNone/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20% of Americans &gt; 40yrs</a:t>
            </a:r>
            <a:endParaRPr lang="en-US" sz="2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Overall prevalence				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2.7%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Incidence				     	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650,000/year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Mortality in 2001				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52,828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						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	$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27.9 billion</a:t>
            </a:r>
          </a:p>
        </p:txBody>
      </p:sp>
    </p:spTree>
    <p:extLst>
      <p:ext uri="{BB962C8B-B14F-4D97-AF65-F5344CB8AC3E}">
        <p14:creationId xmlns:p14="http://schemas.microsoft.com/office/powerpoint/2010/main" val="34981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8" y="2438400"/>
            <a:ext cx="8596668" cy="1320800"/>
          </a:xfrm>
        </p:spPr>
        <p:txBody>
          <a:bodyPr/>
          <a:lstStyle/>
          <a:p>
            <a:r>
              <a:rPr lang="en-US" dirty="0" smtClean="0"/>
              <a:t>How to Diagnose Heart Failure: History and </a:t>
            </a:r>
            <a:r>
              <a:rPr lang="en-US" dirty="0"/>
              <a:t>P</a:t>
            </a:r>
            <a:r>
              <a:rPr lang="en-US" dirty="0" smtClean="0"/>
              <a:t>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1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331" y="354191"/>
            <a:ext cx="4776620" cy="6335040"/>
          </a:xfrm>
        </p:spPr>
      </p:pic>
    </p:spTree>
    <p:extLst>
      <p:ext uri="{BB962C8B-B14F-4D97-AF65-F5344CB8AC3E}">
        <p14:creationId xmlns:p14="http://schemas.microsoft.com/office/powerpoint/2010/main" val="138198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History and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Thorough history</a:t>
            </a:r>
          </a:p>
          <a:p>
            <a:pPr lvl="1"/>
            <a:r>
              <a:rPr lang="en-US" dirty="0" smtClean="0"/>
              <a:t>Cardiac and non-cardiac disorders or behaviors</a:t>
            </a:r>
          </a:p>
          <a:p>
            <a:pPr lvl="2"/>
            <a:r>
              <a:rPr lang="en-US" dirty="0" smtClean="0"/>
              <a:t>Previous coronary disease/CABG, thyroid disorders, illegal drugs, excessive alcohol use</a:t>
            </a:r>
          </a:p>
          <a:p>
            <a:pPr lvl="2"/>
            <a:r>
              <a:rPr lang="en-US" dirty="0" smtClean="0"/>
              <a:t>Family history (3 generation), recent virus, toxic ingestions (</a:t>
            </a:r>
            <a:r>
              <a:rPr lang="en-US" dirty="0" err="1" smtClean="0"/>
              <a:t>i.e</a:t>
            </a:r>
            <a:r>
              <a:rPr lang="en-US" dirty="0" smtClean="0"/>
              <a:t> cobalt)</a:t>
            </a:r>
          </a:p>
          <a:p>
            <a:r>
              <a:rPr lang="en-US" dirty="0" smtClean="0"/>
              <a:t>Functional class</a:t>
            </a:r>
          </a:p>
          <a:p>
            <a:pPr lvl="1"/>
            <a:r>
              <a:rPr lang="en-US" dirty="0" smtClean="0"/>
              <a:t>NYHA class</a:t>
            </a:r>
          </a:p>
          <a:p>
            <a:r>
              <a:rPr lang="en-US" dirty="0" smtClean="0"/>
              <a:t>Volume status</a:t>
            </a:r>
          </a:p>
          <a:p>
            <a:pPr lvl="1"/>
            <a:r>
              <a:rPr lang="en-US" dirty="0" err="1" smtClean="0"/>
              <a:t>Periheral</a:t>
            </a:r>
            <a:r>
              <a:rPr lang="en-US" dirty="0" smtClean="0"/>
              <a:t> edema</a:t>
            </a:r>
          </a:p>
          <a:p>
            <a:pPr lvl="1"/>
            <a:r>
              <a:rPr lang="en-US" dirty="0" err="1" smtClean="0"/>
              <a:t>Ascities</a:t>
            </a:r>
            <a:endParaRPr lang="en-US" dirty="0" smtClean="0"/>
          </a:p>
          <a:p>
            <a:pPr lvl="1"/>
            <a:r>
              <a:rPr lang="en-US" dirty="0" smtClean="0"/>
              <a:t>Crackles at lung bases +/- decreased breath sounds</a:t>
            </a:r>
          </a:p>
          <a:p>
            <a:pPr lvl="1"/>
            <a:r>
              <a:rPr lang="en-US" dirty="0" smtClean="0"/>
              <a:t>S3 +/- S4</a:t>
            </a:r>
          </a:p>
          <a:p>
            <a:pPr lvl="1"/>
            <a:r>
              <a:rPr lang="en-US" dirty="0" smtClean="0"/>
              <a:t>Elevated JVP</a:t>
            </a:r>
          </a:p>
          <a:p>
            <a:pPr lvl="1"/>
            <a:r>
              <a:rPr lang="en-US" dirty="0" smtClean="0"/>
              <a:t>Displaced point of maximal impulse (PMI)</a:t>
            </a:r>
          </a:p>
          <a:p>
            <a:pPr lvl="1"/>
            <a:r>
              <a:rPr lang="en-US" dirty="0" smtClean="0"/>
              <a:t>Short of breath, orthopnea, </a:t>
            </a:r>
            <a:r>
              <a:rPr lang="en-US" dirty="0" err="1" smtClean="0"/>
              <a:t>paroxymals</a:t>
            </a:r>
            <a:r>
              <a:rPr lang="en-US" dirty="0" smtClean="0"/>
              <a:t> nocturnal dyspnea</a:t>
            </a:r>
          </a:p>
          <a:p>
            <a:pPr lvl="1"/>
            <a:r>
              <a:rPr lang="en-US" dirty="0" smtClean="0"/>
              <a:t>Decreased appetite  / fullness / abdominal pain</a:t>
            </a:r>
          </a:p>
          <a:p>
            <a:r>
              <a:rPr lang="en-US" dirty="0" smtClean="0"/>
              <a:t>Low cardiac output state</a:t>
            </a:r>
          </a:p>
          <a:p>
            <a:pPr lvl="1"/>
            <a:r>
              <a:rPr lang="en-US" dirty="0" smtClean="0"/>
              <a:t>Cool extremities</a:t>
            </a:r>
          </a:p>
          <a:p>
            <a:pPr lvl="1"/>
            <a:r>
              <a:rPr lang="en-US" dirty="0" smtClean="0"/>
              <a:t>Decreased cap refill</a:t>
            </a:r>
          </a:p>
          <a:p>
            <a:pPr lvl="1"/>
            <a:r>
              <a:rPr lang="en-US" dirty="0" smtClean="0"/>
              <a:t>Decreased mentation / slow / confused</a:t>
            </a:r>
          </a:p>
          <a:p>
            <a:pPr lvl="1"/>
            <a:r>
              <a:rPr lang="en-US" dirty="0" smtClean="0"/>
              <a:t>Cyanotic lips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750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622" y="609600"/>
            <a:ext cx="7607420" cy="5701628"/>
          </a:xfrm>
        </p:spPr>
      </p:pic>
    </p:spTree>
    <p:extLst>
      <p:ext uri="{BB962C8B-B14F-4D97-AF65-F5344CB8AC3E}">
        <p14:creationId xmlns:p14="http://schemas.microsoft.com/office/powerpoint/2010/main" val="181106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1238</TotalTime>
  <Words>705</Words>
  <Application>Microsoft Office PowerPoint</Application>
  <PresentationFormat>Custom</PresentationFormat>
  <Paragraphs>131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Facet</vt:lpstr>
      <vt:lpstr>PowerPoint Presentation</vt:lpstr>
      <vt:lpstr>Heart Failure</vt:lpstr>
      <vt:lpstr>PowerPoint Presentation</vt:lpstr>
      <vt:lpstr>Epidemiology</vt:lpstr>
      <vt:lpstr>Heart Failure: Significant Clinical and Economic Burden</vt:lpstr>
      <vt:lpstr>How to Diagnose Heart Failure: History and Physical Exam</vt:lpstr>
      <vt:lpstr>PowerPoint Presentation</vt:lpstr>
      <vt:lpstr>The History and Physical Exam</vt:lpstr>
      <vt:lpstr>PowerPoint Presentation</vt:lpstr>
      <vt:lpstr>PowerPoint Presentation</vt:lpstr>
      <vt:lpstr>HF multivariable risk scores to predict outcome</vt:lpstr>
      <vt:lpstr>Diagnostic testing</vt:lpstr>
      <vt:lpstr>Looking for Zebras…</vt:lpstr>
      <vt:lpstr>Biomarkers</vt:lpstr>
      <vt:lpstr>Non-invasive Cardiac Imaging</vt:lpstr>
      <vt:lpstr>Don’t routinely repeat the echo</vt:lpstr>
      <vt:lpstr>Invasive Evaluation</vt:lpstr>
      <vt:lpstr>Treatment</vt:lpstr>
      <vt:lpstr>Stage A</vt:lpstr>
      <vt:lpstr>Stage B</vt:lpstr>
      <vt:lpstr>When do I need to think about an ICD  </vt:lpstr>
      <vt:lpstr>CLASS III - HARM</vt:lpstr>
      <vt:lpstr>Stage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blake wachter</dc:creator>
  <cp:lastModifiedBy>Blake</cp:lastModifiedBy>
  <cp:revision>15</cp:revision>
  <dcterms:created xsi:type="dcterms:W3CDTF">2013-09-25T13:08:17Z</dcterms:created>
  <dcterms:modified xsi:type="dcterms:W3CDTF">2016-04-17T20:08:22Z</dcterms:modified>
</cp:coreProperties>
</file>