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64" r:id="rId3"/>
    <p:sldId id="257" r:id="rId4"/>
    <p:sldId id="262" r:id="rId5"/>
    <p:sldId id="299" r:id="rId6"/>
    <p:sldId id="298" r:id="rId7"/>
    <p:sldId id="292" r:id="rId8"/>
    <p:sldId id="268" r:id="rId9"/>
    <p:sldId id="301" r:id="rId10"/>
    <p:sldId id="258" r:id="rId11"/>
    <p:sldId id="261" r:id="rId12"/>
    <p:sldId id="291" r:id="rId13"/>
    <p:sldId id="293" r:id="rId14"/>
    <p:sldId id="259" r:id="rId15"/>
    <p:sldId id="267" r:id="rId16"/>
    <p:sldId id="263" r:id="rId17"/>
    <p:sldId id="269" r:id="rId18"/>
    <p:sldId id="270" r:id="rId19"/>
    <p:sldId id="294" r:id="rId20"/>
    <p:sldId id="271" r:id="rId21"/>
    <p:sldId id="297" r:id="rId22"/>
    <p:sldId id="272" r:id="rId23"/>
    <p:sldId id="274" r:id="rId24"/>
    <p:sldId id="273" r:id="rId25"/>
    <p:sldId id="276" r:id="rId26"/>
    <p:sldId id="300" r:id="rId27"/>
    <p:sldId id="277" r:id="rId28"/>
    <p:sldId id="278" r:id="rId29"/>
    <p:sldId id="279" r:id="rId30"/>
    <p:sldId id="280" r:id="rId31"/>
    <p:sldId id="281" r:id="rId32"/>
    <p:sldId id="282" r:id="rId33"/>
    <p:sldId id="283" r:id="rId34"/>
    <p:sldId id="275" r:id="rId35"/>
    <p:sldId id="284" r:id="rId36"/>
    <p:sldId id="285" r:id="rId37"/>
    <p:sldId id="286" r:id="rId38"/>
    <p:sldId id="287" r:id="rId39"/>
    <p:sldId id="288" r:id="rId40"/>
    <p:sldId id="290" r:id="rId41"/>
    <p:sldId id="289" r:id="rId42"/>
    <p:sldId id="30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60"/>
  </p:normalViewPr>
  <p:slideViewPr>
    <p:cSldViewPr snapToGrid="0" snapToObjects="1">
      <p:cViewPr>
        <p:scale>
          <a:sx n="114" d="100"/>
          <a:sy n="114" d="100"/>
        </p:scale>
        <p:origin x="-92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71846B-1445-B44C-8EE4-7E6EF5AE2542}" type="datetimeFigureOut">
              <a:rPr lang="en-US" smtClean="0"/>
              <a:t>4/17/2016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B3237-0BA3-AB4A-955D-DC68C956D49A}" type="slidenum">
              <a:rPr lang="en-US" smtClean="0"/>
              <a:t>‹#›</a:t>
            </a:fld>
            <a:endParaRPr lang="en-US"/>
          </a:p>
        </p:txBody>
      </p:sp>
    </p:spTree>
    <p:extLst>
      <p:ext uri="{BB962C8B-B14F-4D97-AF65-F5344CB8AC3E}">
        <p14:creationId xmlns:p14="http://schemas.microsoft.com/office/powerpoint/2010/main" val="28183465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ABPM = ambulatory blood pressure monitoring; ACC = American College of Cardiology; AHA = American Heart Association; ASH = American Society of Hypertension; BP = blood pressure; CAD = coronary artery disease; CDC = Centers for Disease Control and Prevention; ESC = European Society of Cardiology; ESH = European Society of Hypertension; IHD = ischemic heart disease; JNC = Joint National Committee; NICE = National Institute for Health and Clinical Excellence; SBP = systolic blood pressure; TIA = transient ischemic attack; </a:t>
            </a:r>
            <a:r>
              <a:rPr lang="en-US" dirty="0" err="1" smtClean="0"/>
              <a:t>yr</a:t>
            </a:r>
            <a:r>
              <a:rPr lang="en-US" dirty="0" smtClean="0"/>
              <a:t> = years. </a:t>
            </a:r>
          </a:p>
          <a:p>
            <a:endParaRPr lang="en-US" dirty="0"/>
          </a:p>
        </p:txBody>
      </p:sp>
      <p:sp>
        <p:nvSpPr>
          <p:cNvPr id="4" name="Slide Number Placeholder 3"/>
          <p:cNvSpPr>
            <a:spLocks noGrp="1"/>
          </p:cNvSpPr>
          <p:nvPr>
            <p:ph type="sldNum" sz="quarter" idx="10"/>
          </p:nvPr>
        </p:nvSpPr>
        <p:spPr/>
        <p:txBody>
          <a:bodyPr/>
          <a:lstStyle/>
          <a:p>
            <a:fld id="{F65B3237-0BA3-AB4A-955D-DC68C956D49A}" type="slidenum">
              <a:rPr lang="en-US" smtClean="0"/>
              <a:t>17</a:t>
            </a:fld>
            <a:endParaRPr lang="en-US"/>
          </a:p>
        </p:txBody>
      </p:sp>
    </p:spTree>
    <p:extLst>
      <p:ext uri="{BB962C8B-B14F-4D97-AF65-F5344CB8AC3E}">
        <p14:creationId xmlns:p14="http://schemas.microsoft.com/office/powerpoint/2010/main" val="2106260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6BE1EF4-31ED-45C2-AC47-F2718A41336B}"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4/17/2016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E1EF4-31ED-45C2-AC47-F2718A41336B}" type="datetimeFigureOut">
              <a:rPr lang="en-US" smtClean="0"/>
              <a:t>4/17/2016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BE1EF4-31ED-45C2-AC47-F2718A41336B}"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6BE1EF4-31ED-45C2-AC47-F2718A41336B}" type="datetimeFigureOut">
              <a:rPr lang="en-US" smtClean="0"/>
              <a:t>4/17/2016</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6BE1EF4-31ED-45C2-AC47-F2718A41336B}" type="datetimeFigureOut">
              <a:rPr lang="en-US" smtClean="0"/>
              <a:t>4/17/2016</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BE1EF4-31ED-45C2-AC47-F2718A41336B}" type="datetimeFigureOut">
              <a:rPr lang="en-US" smtClean="0"/>
              <a:t>4/17/2016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4/17/2016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6BE1EF4-31ED-45C2-AC47-F2718A41336B}" type="datetimeFigureOut">
              <a:rPr lang="en-US" smtClean="0"/>
              <a:t>4/17/2016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cardiosource.org/Science-And-Quality/Clinical-Trials/T/TNT.aspx" TargetMode="External"/><Relationship Id="rId3" Type="http://schemas.openxmlformats.org/officeDocument/2006/relationships/hyperlink" Target="http://www.cardiosource.org/Science-And-Quality/Clinical-Trials/P/PROSPER.aspx" TargetMode="External"/><Relationship Id="rId7" Type="http://schemas.openxmlformats.org/officeDocument/2006/relationships/hyperlink" Target="http://www.cardiosource.org/Science-And-Quality/Clinical-Trials/V/VAHIT.aspx" TargetMode="External"/><Relationship Id="rId2" Type="http://schemas.openxmlformats.org/officeDocument/2006/relationships/hyperlink" Target="http://www.cardiosource.org/Science-And-Quality/Clinical-Trials/H/HPS.aspx" TargetMode="External"/><Relationship Id="rId1" Type="http://schemas.openxmlformats.org/officeDocument/2006/relationships/slideLayout" Target="../slideLayouts/slideLayout2.xml"/><Relationship Id="rId6" Type="http://schemas.openxmlformats.org/officeDocument/2006/relationships/hyperlink" Target="http://www.cardiosource.org/Science-And-Quality/Clinical-Trials/P/PROVE-ITTIMI-22mdashLipid-Lowering-Results.aspx" TargetMode="External"/><Relationship Id="rId11" Type="http://schemas.openxmlformats.org/officeDocument/2006/relationships/hyperlink" Target="http://www.cardiosource.org/Science-And-Quality/Clinical-Trials/A/ASTEROID.aspx" TargetMode="External"/><Relationship Id="rId5" Type="http://schemas.openxmlformats.org/officeDocument/2006/relationships/hyperlink" Target="http://www.cardiosource.org/Science-And-Quality/Clinical-Trials/A/ASCOT--Lipid-Arm.aspx" TargetMode="External"/><Relationship Id="rId10" Type="http://schemas.openxmlformats.org/officeDocument/2006/relationships/hyperlink" Target="http://www.cardiosource.org/Science-And-Quality/Clinical-Trials/I/IDEAL.aspx" TargetMode="External"/><Relationship Id="rId4" Type="http://schemas.openxmlformats.org/officeDocument/2006/relationships/hyperlink" Target="http://www.cardiosource.org/Science-And-Quality/Clinical-Trials/A/ALLHAT-Lipid-Lowering-Trial.aspx" TargetMode="External"/><Relationship Id="rId9" Type="http://schemas.openxmlformats.org/officeDocument/2006/relationships/hyperlink" Target="http://www.cardiosource.org/Science-And-Quality/Clinical-Trials/R/REVERSAL.asp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Hypertension &amp; Cholesterol</a:t>
            </a:r>
            <a:endParaRPr lang="en-US" dirty="0"/>
          </a:p>
        </p:txBody>
      </p:sp>
      <p:sp>
        <p:nvSpPr>
          <p:cNvPr id="3" name="Subtitle 2"/>
          <p:cNvSpPr>
            <a:spLocks noGrp="1"/>
          </p:cNvSpPr>
          <p:nvPr>
            <p:ph type="subTitle" idx="1"/>
          </p:nvPr>
        </p:nvSpPr>
        <p:spPr/>
        <p:txBody>
          <a:bodyPr/>
          <a:lstStyle/>
          <a:p>
            <a:r>
              <a:rPr lang="en-US" dirty="0" smtClean="0"/>
              <a:t>Blake Wachter, MD, PhD</a:t>
            </a:r>
          </a:p>
          <a:p>
            <a:r>
              <a:rPr lang="en-US" dirty="0" smtClean="0"/>
              <a:t>Idaho Heart Institute</a:t>
            </a:r>
            <a:endParaRPr lang="en-US" dirty="0"/>
          </a:p>
        </p:txBody>
      </p:sp>
    </p:spTree>
    <p:extLst>
      <p:ext uri="{BB962C8B-B14F-4D97-AF65-F5344CB8AC3E}">
        <p14:creationId xmlns:p14="http://schemas.microsoft.com/office/powerpoint/2010/main" val="1978506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normAutofit lnSpcReduction="10000"/>
          </a:bodyPr>
          <a:lstStyle/>
          <a:p>
            <a:r>
              <a:rPr lang="en-US" dirty="0" smtClean="0"/>
              <a:t>Headache</a:t>
            </a:r>
          </a:p>
          <a:p>
            <a:r>
              <a:rPr lang="en-US" dirty="0" smtClean="0"/>
              <a:t>Vision changes </a:t>
            </a:r>
            <a:endParaRPr lang="en-US" dirty="0"/>
          </a:p>
          <a:p>
            <a:r>
              <a:rPr lang="en-US" dirty="0" smtClean="0"/>
              <a:t>Dizziness</a:t>
            </a:r>
          </a:p>
          <a:p>
            <a:r>
              <a:rPr lang="en-US" dirty="0"/>
              <a:t>T</a:t>
            </a:r>
            <a:r>
              <a:rPr lang="en-US" dirty="0" smtClean="0"/>
              <a:t>innitus, retinopathy</a:t>
            </a:r>
            <a:endParaRPr lang="en-US" dirty="0"/>
          </a:p>
          <a:p>
            <a:r>
              <a:rPr lang="en-US" dirty="0" smtClean="0"/>
              <a:t>Kidney failure  disease</a:t>
            </a:r>
            <a:endParaRPr lang="en-US" dirty="0"/>
          </a:p>
          <a:p>
            <a:r>
              <a:rPr lang="en-US" dirty="0" smtClean="0"/>
              <a:t>Heart failure / shortness of breath / orthopnea / edema </a:t>
            </a:r>
          </a:p>
          <a:p>
            <a:r>
              <a:rPr lang="en-US" dirty="0"/>
              <a:t>C</a:t>
            </a:r>
            <a:r>
              <a:rPr lang="en-US" dirty="0" smtClean="0"/>
              <a:t>hest pain</a:t>
            </a:r>
          </a:p>
          <a:p>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744158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Workup</a:t>
            </a:r>
            <a:endParaRPr lang="en-US" dirty="0"/>
          </a:p>
        </p:txBody>
      </p:sp>
      <p:sp>
        <p:nvSpPr>
          <p:cNvPr id="3" name="Content Placeholder 2"/>
          <p:cNvSpPr>
            <a:spLocks noGrp="1"/>
          </p:cNvSpPr>
          <p:nvPr>
            <p:ph idx="1"/>
          </p:nvPr>
        </p:nvSpPr>
        <p:spPr/>
        <p:txBody>
          <a:bodyPr/>
          <a:lstStyle/>
          <a:p>
            <a:r>
              <a:rPr lang="en-US" dirty="0" smtClean="0"/>
              <a:t>Urine: UA, proteinuria, </a:t>
            </a:r>
          </a:p>
          <a:p>
            <a:r>
              <a:rPr lang="en-US" dirty="0" err="1" smtClean="0"/>
              <a:t>Chem</a:t>
            </a:r>
            <a:r>
              <a:rPr lang="en-US" dirty="0" smtClean="0"/>
              <a:t> 7: </a:t>
            </a:r>
            <a:r>
              <a:rPr lang="en-US" dirty="0" err="1" smtClean="0"/>
              <a:t>BUN,Cr</a:t>
            </a:r>
            <a:r>
              <a:rPr lang="en-US" dirty="0" smtClean="0"/>
              <a:t>, Potassium, Sodium, fasting blood glucose, calcium</a:t>
            </a:r>
            <a:endParaRPr lang="en-US" dirty="0"/>
          </a:p>
          <a:p>
            <a:r>
              <a:rPr lang="en-US" dirty="0" smtClean="0"/>
              <a:t>CBC: </a:t>
            </a:r>
            <a:r>
              <a:rPr lang="en-US" dirty="0" err="1" smtClean="0"/>
              <a:t>Hct</a:t>
            </a:r>
            <a:r>
              <a:rPr lang="en-US" dirty="0" smtClean="0"/>
              <a:t>/</a:t>
            </a:r>
            <a:r>
              <a:rPr lang="en-US" dirty="0" err="1" smtClean="0"/>
              <a:t>Hgb</a:t>
            </a:r>
            <a:endParaRPr lang="en-US" dirty="0"/>
          </a:p>
          <a:p>
            <a:r>
              <a:rPr lang="en-US" dirty="0" smtClean="0"/>
              <a:t>Other: TSH, lipid panel</a:t>
            </a:r>
            <a:endParaRPr lang="en-US" dirty="0"/>
          </a:p>
          <a:p>
            <a:r>
              <a:rPr lang="en-US" dirty="0" smtClean="0"/>
              <a:t>ECG, Echo</a:t>
            </a:r>
          </a:p>
        </p:txBody>
      </p:sp>
    </p:spTree>
    <p:extLst>
      <p:ext uri="{BB962C8B-B14F-4D97-AF65-F5344CB8AC3E}">
        <p14:creationId xmlns:p14="http://schemas.microsoft.com/office/powerpoint/2010/main" val="2166653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HTN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Stroke</a:t>
            </a:r>
          </a:p>
          <a:p>
            <a:r>
              <a:rPr lang="en-US" dirty="0" smtClean="0"/>
              <a:t>Kidney disease</a:t>
            </a:r>
          </a:p>
          <a:p>
            <a:r>
              <a:rPr lang="en-US" dirty="0" smtClean="0"/>
              <a:t>Cardiomyopathy / Heart failure</a:t>
            </a:r>
          </a:p>
          <a:p>
            <a:r>
              <a:rPr lang="en-US" dirty="0" smtClean="0"/>
              <a:t>Peripheral vascular disease</a:t>
            </a:r>
          </a:p>
          <a:p>
            <a:r>
              <a:rPr lang="en-US" dirty="0" smtClean="0"/>
              <a:t>Retinopathy</a:t>
            </a:r>
          </a:p>
          <a:p>
            <a:r>
              <a:rPr lang="en-US" dirty="0" smtClean="0"/>
              <a:t>Coronary artery disease</a:t>
            </a:r>
          </a:p>
          <a:p>
            <a:r>
              <a:rPr lang="en-US" dirty="0" smtClean="0"/>
              <a:t>Encephalopathy </a:t>
            </a:r>
          </a:p>
          <a:p>
            <a:r>
              <a:rPr lang="en-US" dirty="0" smtClean="0"/>
              <a:t>Aortic dissectio</a:t>
            </a:r>
            <a:r>
              <a:rPr lang="en-US" dirty="0"/>
              <a:t>n</a:t>
            </a:r>
            <a:endParaRPr lang="en-US" dirty="0" smtClean="0"/>
          </a:p>
          <a:p>
            <a:endParaRPr lang="en-US" dirty="0" smtClean="0"/>
          </a:p>
          <a:p>
            <a:endParaRPr lang="en-US" dirty="0"/>
          </a:p>
        </p:txBody>
      </p:sp>
    </p:spTree>
    <p:extLst>
      <p:ext uri="{BB962C8B-B14F-4D97-AF65-F5344CB8AC3E}">
        <p14:creationId xmlns:p14="http://schemas.microsoft.com/office/powerpoint/2010/main" val="1230650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and HTN</a:t>
            </a:r>
            <a:endParaRPr lang="en-US" dirty="0"/>
          </a:p>
        </p:txBody>
      </p:sp>
      <p:sp>
        <p:nvSpPr>
          <p:cNvPr id="3" name="Content Placeholder 2"/>
          <p:cNvSpPr>
            <a:spLocks noGrp="1"/>
          </p:cNvSpPr>
          <p:nvPr>
            <p:ph idx="1"/>
          </p:nvPr>
        </p:nvSpPr>
        <p:spPr/>
        <p:txBody>
          <a:bodyPr/>
          <a:lstStyle/>
          <a:p>
            <a:r>
              <a:rPr lang="en-US" dirty="0" smtClean="0"/>
              <a:t>2 </a:t>
            </a:r>
            <a:r>
              <a:rPr lang="en-US" dirty="0"/>
              <a:t>measurements of &gt; 140/90</a:t>
            </a:r>
          </a:p>
          <a:p>
            <a:r>
              <a:rPr lang="en-US" dirty="0"/>
              <a:t>Precursor to preeclampsia </a:t>
            </a:r>
          </a:p>
          <a:p>
            <a:r>
              <a:rPr lang="en-US" dirty="0"/>
              <a:t>Protein in the urine</a:t>
            </a:r>
          </a:p>
          <a:p>
            <a:endParaRPr lang="en-US" dirty="0"/>
          </a:p>
        </p:txBody>
      </p:sp>
    </p:spTree>
    <p:extLst>
      <p:ext uri="{BB962C8B-B14F-4D97-AF65-F5344CB8AC3E}">
        <p14:creationId xmlns:p14="http://schemas.microsoft.com/office/powerpoint/2010/main" val="360777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Modifications</a:t>
            </a:r>
            <a:endParaRPr lang="en-US" dirty="0"/>
          </a:p>
        </p:txBody>
      </p:sp>
      <p:sp>
        <p:nvSpPr>
          <p:cNvPr id="3" name="Content Placeholder 2"/>
          <p:cNvSpPr>
            <a:spLocks noGrp="1"/>
          </p:cNvSpPr>
          <p:nvPr>
            <p:ph idx="1"/>
          </p:nvPr>
        </p:nvSpPr>
        <p:spPr/>
        <p:txBody>
          <a:bodyPr>
            <a:normAutofit/>
          </a:bodyPr>
          <a:lstStyle/>
          <a:p>
            <a:r>
              <a:rPr lang="en-US" dirty="0" smtClean="0"/>
              <a:t>Exercise (30 min / day)</a:t>
            </a:r>
          </a:p>
          <a:p>
            <a:r>
              <a:rPr lang="en-US" dirty="0" smtClean="0"/>
              <a:t>DASH (dietary approach to stop hypertension </a:t>
            </a:r>
          </a:p>
          <a:p>
            <a:pPr lvl="1"/>
            <a:r>
              <a:rPr lang="en-US" dirty="0" smtClean="0"/>
              <a:t>BMI &lt; 25</a:t>
            </a:r>
          </a:p>
          <a:p>
            <a:pPr lvl="1"/>
            <a:r>
              <a:rPr lang="en-US" dirty="0" smtClean="0"/>
              <a:t>Sodium &lt; 2500mg /day</a:t>
            </a:r>
          </a:p>
          <a:p>
            <a:pPr lvl="1"/>
            <a:r>
              <a:rPr lang="en-US" dirty="0"/>
              <a:t>Diet rich in fruit and </a:t>
            </a:r>
            <a:r>
              <a:rPr lang="en-US" dirty="0" smtClean="0"/>
              <a:t>veggies</a:t>
            </a:r>
          </a:p>
          <a:p>
            <a:r>
              <a:rPr lang="en-US" dirty="0"/>
              <a:t>Alcohol  (3/day men, 2/day women</a:t>
            </a:r>
            <a:r>
              <a:rPr lang="en-US" dirty="0" smtClean="0"/>
              <a:t>)</a:t>
            </a:r>
          </a:p>
          <a:p>
            <a:r>
              <a:rPr lang="en-US" dirty="0" smtClean="0"/>
              <a:t>Stress (minor role)</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395235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3088" r="-13088"/>
          <a:stretch>
            <a:fillRect/>
          </a:stretch>
        </p:blipFill>
        <p:spPr>
          <a:xfrm>
            <a:off x="-688774" y="123918"/>
            <a:ext cx="10361199" cy="6158752"/>
          </a:xfrm>
        </p:spPr>
      </p:pic>
    </p:spTree>
    <p:extLst>
      <p:ext uri="{BB962C8B-B14F-4D97-AF65-F5344CB8AC3E}">
        <p14:creationId xmlns:p14="http://schemas.microsoft.com/office/powerpoint/2010/main" val="2097617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Thiazide diuretics</a:t>
            </a:r>
          </a:p>
          <a:p>
            <a:r>
              <a:rPr lang="en-US" dirty="0" smtClean="0"/>
              <a:t>ACE-I / ARBS</a:t>
            </a:r>
          </a:p>
          <a:p>
            <a:r>
              <a:rPr lang="en-US" dirty="0" smtClean="0"/>
              <a:t>Calcium Chanel Blockers</a:t>
            </a:r>
          </a:p>
          <a:p>
            <a:r>
              <a:rPr lang="en-US" dirty="0" err="1" smtClean="0"/>
              <a:t>Betablocker</a:t>
            </a:r>
            <a:endParaRPr lang="en-US" dirty="0" smtClean="0"/>
          </a:p>
          <a:p>
            <a:r>
              <a:rPr lang="en-US" dirty="0" smtClean="0"/>
              <a:t>Alpha blockers</a:t>
            </a:r>
          </a:p>
          <a:p>
            <a:r>
              <a:rPr lang="en-US" dirty="0" smtClean="0"/>
              <a:t>Aldosterone antagonist</a:t>
            </a:r>
          </a:p>
          <a:p>
            <a:r>
              <a:rPr lang="en-US" dirty="0" smtClean="0"/>
              <a:t>Avoid NSAIDS</a:t>
            </a:r>
          </a:p>
          <a:p>
            <a:endParaRPr lang="en-US" dirty="0"/>
          </a:p>
        </p:txBody>
      </p:sp>
    </p:spTree>
    <p:extLst>
      <p:ext uri="{BB962C8B-B14F-4D97-AF65-F5344CB8AC3E}">
        <p14:creationId xmlns:p14="http://schemas.microsoft.com/office/powerpoint/2010/main" val="1322203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l="-13088" r="-13088"/>
          <a:stretch>
            <a:fillRect/>
          </a:stretch>
        </p:blipFill>
        <p:spPr>
          <a:xfrm>
            <a:off x="-1103663" y="0"/>
            <a:ext cx="11465918" cy="6815403"/>
          </a:xfrm>
        </p:spPr>
      </p:pic>
    </p:spTree>
    <p:extLst>
      <p:ext uri="{BB962C8B-B14F-4D97-AF65-F5344CB8AC3E}">
        <p14:creationId xmlns:p14="http://schemas.microsoft.com/office/powerpoint/2010/main" val="3281722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HTN in the Elderly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New guideline : &lt; 150/90 (rather than &lt;140/90)</a:t>
            </a:r>
          </a:p>
          <a:p>
            <a:pPr lvl="1"/>
            <a:r>
              <a:rPr lang="en-US" dirty="0" smtClean="0"/>
              <a:t>Elderly age:  &gt; 80  (NICE and ASH/ISH)</a:t>
            </a:r>
          </a:p>
          <a:p>
            <a:pPr lvl="1"/>
            <a:r>
              <a:rPr lang="en-US" dirty="0" smtClean="0"/>
              <a:t>Elderly age:  &gt; 60 (JNC 8)</a:t>
            </a:r>
            <a:r>
              <a:rPr lang="en-US" dirty="0"/>
              <a:t> </a:t>
            </a:r>
            <a:endParaRPr lang="en-US" dirty="0" smtClean="0"/>
          </a:p>
          <a:p>
            <a:r>
              <a:rPr lang="en-US" dirty="0" smtClean="0"/>
              <a:t>5 </a:t>
            </a:r>
            <a:r>
              <a:rPr lang="en-US" dirty="0"/>
              <a:t>out of 14 members of the JNC 8 writing team released a “minority report,” which protested this age-related higher BP </a:t>
            </a:r>
            <a:r>
              <a:rPr lang="en-US" dirty="0" smtClean="0"/>
              <a:t>goal</a:t>
            </a:r>
          </a:p>
          <a:p>
            <a:r>
              <a:rPr lang="en-US" dirty="0" smtClean="0"/>
              <a:t> </a:t>
            </a:r>
            <a:r>
              <a:rPr lang="en-US" dirty="0"/>
              <a:t>“We, the panel minority, believe that the evidence was insufficient to increase the systolic BP goal from its current level of &lt;140 mm Hg because of concern that increasing the goal may cause harm by increasing the risk for cardiovascular disease and partially undoing the remarkable progress in reducing cardiovascular mortality in Americans older than 60 years.”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18108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Artery Stenosis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Atherosclerotic </a:t>
            </a:r>
            <a:r>
              <a:rPr lang="en-US" dirty="0"/>
              <a:t>renal-artery stenosis is a common problem in the elderly, and is a recognized cause of secondary hypertension. Renal artery stenting for this condition is a common procedure in current clinical practice. </a:t>
            </a:r>
            <a:endParaRPr lang="en-US" dirty="0" smtClean="0"/>
          </a:p>
          <a:p>
            <a:r>
              <a:rPr lang="en-US" dirty="0" smtClean="0"/>
              <a:t>CORAL (Cardiovascular Outcomes in Renal Atherosclerotic Lesions)</a:t>
            </a:r>
          </a:p>
          <a:p>
            <a:pPr lvl="1"/>
            <a:r>
              <a:rPr lang="en-US" dirty="0" smtClean="0"/>
              <a:t>947 patients randomized to medical therapy </a:t>
            </a:r>
            <a:r>
              <a:rPr lang="en-US" dirty="0" err="1" smtClean="0"/>
              <a:t>vs</a:t>
            </a:r>
            <a:r>
              <a:rPr lang="en-US" dirty="0" smtClean="0"/>
              <a:t> renal stenting + medical therapy</a:t>
            </a:r>
          </a:p>
          <a:p>
            <a:pPr lvl="1"/>
            <a:r>
              <a:rPr lang="en-US" dirty="0" smtClean="0"/>
              <a:t>Composite end point (CV death, MI, stroke, hospitalization, renal disease)</a:t>
            </a:r>
          </a:p>
          <a:p>
            <a:pPr lvl="1"/>
            <a:r>
              <a:rPr lang="en-US" dirty="0" smtClean="0"/>
              <a:t>No difference</a:t>
            </a:r>
          </a:p>
          <a:p>
            <a:pPr lvl="1"/>
            <a:r>
              <a:rPr lang="en-US" dirty="0" smtClean="0"/>
              <a:t>Conclusion: medical therapy is the preferred management</a:t>
            </a:r>
          </a:p>
        </p:txBody>
      </p:sp>
    </p:spTree>
    <p:extLst>
      <p:ext uri="{BB962C8B-B14F-4D97-AF65-F5344CB8AC3E}">
        <p14:creationId xmlns:p14="http://schemas.microsoft.com/office/powerpoint/2010/main" val="4079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a:t>
            </a:r>
            <a:endParaRPr lang="en-US" dirty="0"/>
          </a:p>
        </p:txBody>
      </p:sp>
      <p:sp>
        <p:nvSpPr>
          <p:cNvPr id="3" name="Content Placeholder 2"/>
          <p:cNvSpPr>
            <a:spLocks noGrp="1"/>
          </p:cNvSpPr>
          <p:nvPr>
            <p:ph idx="1"/>
          </p:nvPr>
        </p:nvSpPr>
        <p:spPr/>
        <p:txBody>
          <a:bodyPr/>
          <a:lstStyle/>
          <a:p>
            <a:r>
              <a:rPr lang="en-US" dirty="0" smtClean="0"/>
              <a:t>1 billion people (26%) people of the world have HTN</a:t>
            </a:r>
          </a:p>
          <a:p>
            <a:r>
              <a:rPr lang="en-US" dirty="0" smtClean="0"/>
              <a:t>As high as 69 % of men and 73% women</a:t>
            </a:r>
          </a:p>
          <a:p>
            <a:r>
              <a:rPr lang="en-US" dirty="0" smtClean="0"/>
              <a:t>American </a:t>
            </a:r>
            <a:r>
              <a:rPr lang="en-US" dirty="0"/>
              <a:t>Heart Association estimated the direct and indirect costs of high blood pressure in 2010 as $76.6 </a:t>
            </a:r>
            <a:r>
              <a:rPr lang="en-US" dirty="0" smtClean="0"/>
              <a:t>billion</a:t>
            </a:r>
          </a:p>
          <a:p>
            <a:r>
              <a:rPr lang="en-US" dirty="0" smtClean="0"/>
              <a:t>In </a:t>
            </a:r>
            <a:r>
              <a:rPr lang="en-US" dirty="0"/>
              <a:t>the US 80% of people with hypertension are aware of their condition, 71% take some antihypertensive medication, but only 48% of people aware that they have hypertension adequately control it</a:t>
            </a:r>
            <a:endParaRPr lang="en-US" dirty="0" smtClean="0"/>
          </a:p>
          <a:p>
            <a:endParaRPr lang="en-US" dirty="0" smtClean="0"/>
          </a:p>
          <a:p>
            <a:endParaRPr lang="en-US" dirty="0"/>
          </a:p>
        </p:txBody>
      </p:sp>
    </p:spTree>
    <p:extLst>
      <p:ext uri="{BB962C8B-B14F-4D97-AF65-F5344CB8AC3E}">
        <p14:creationId xmlns:p14="http://schemas.microsoft.com/office/powerpoint/2010/main" val="1921217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Novel Therapies</a:t>
            </a:r>
            <a:endParaRPr lang="en-US" dirty="0"/>
          </a:p>
        </p:txBody>
      </p:sp>
      <p:sp>
        <p:nvSpPr>
          <p:cNvPr id="3" name="Content Placeholder 2"/>
          <p:cNvSpPr>
            <a:spLocks noGrp="1"/>
          </p:cNvSpPr>
          <p:nvPr>
            <p:ph idx="1"/>
          </p:nvPr>
        </p:nvSpPr>
        <p:spPr/>
        <p:txBody>
          <a:bodyPr/>
          <a:lstStyle/>
          <a:p>
            <a:r>
              <a:rPr lang="en-US" dirty="0" smtClean="0"/>
              <a:t>Renal artery denervation</a:t>
            </a:r>
          </a:p>
          <a:p>
            <a:pPr lvl="1"/>
            <a:r>
              <a:rPr lang="en-US" dirty="0"/>
              <a:t>Catheter-based radiofrequency denervation of renal artery sympathetic nerves has recently been of great interest as a method of treating resistant hypertension, and preliminary studies were very impressive, showing systolic BP falls of 20-30 mm Hg, sustained for at least 24 months, with a very reassuring safety </a:t>
            </a:r>
            <a:r>
              <a:rPr lang="en-US" dirty="0" smtClean="0"/>
              <a:t>profile</a:t>
            </a:r>
          </a:p>
          <a:p>
            <a:pPr lvl="1"/>
            <a:r>
              <a:rPr lang="en-US" dirty="0"/>
              <a:t>However, the first pivotal study with sham-catheterized controls failed to meet its primary efficacy endpoint of a significant change in BP from baseline to 6 months post-randomization, and the study has been terminated.</a:t>
            </a:r>
          </a:p>
        </p:txBody>
      </p:sp>
    </p:spTree>
    <p:extLst>
      <p:ext uri="{BB962C8B-B14F-4D97-AF65-F5344CB8AC3E}">
        <p14:creationId xmlns:p14="http://schemas.microsoft.com/office/powerpoint/2010/main" val="222670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Cholesterol</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9064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Cholesterol</a:t>
            </a:r>
            <a:endParaRPr lang="en-US" dirty="0"/>
          </a:p>
        </p:txBody>
      </p:sp>
      <p:sp>
        <p:nvSpPr>
          <p:cNvPr id="3" name="Content Placeholder 2"/>
          <p:cNvSpPr>
            <a:spLocks noGrp="1"/>
          </p:cNvSpPr>
          <p:nvPr>
            <p:ph idx="1"/>
          </p:nvPr>
        </p:nvSpPr>
        <p:spPr/>
        <p:txBody>
          <a:bodyPr/>
          <a:lstStyle/>
          <a:p>
            <a:r>
              <a:rPr lang="en-US" dirty="0"/>
              <a:t>The National Cholesterol Educational Panel (NCEP) has published guidelines for lipid management periodically, starting in </a:t>
            </a:r>
            <a:r>
              <a:rPr lang="en-US" dirty="0" smtClean="0"/>
              <a:t>1988</a:t>
            </a:r>
            <a:endParaRPr lang="en-US" baseline="30000" dirty="0"/>
          </a:p>
          <a:p>
            <a:r>
              <a:rPr lang="en-US" dirty="0" smtClean="0"/>
              <a:t>The </a:t>
            </a:r>
            <a:r>
              <a:rPr lang="en-US" dirty="0"/>
              <a:t>most current recommendations, the Adult Treatment Program III (ATP III), were published in 2001 </a:t>
            </a:r>
            <a:r>
              <a:rPr lang="en-US" dirty="0" smtClean="0"/>
              <a:t>and updated in 2004</a:t>
            </a:r>
          </a:p>
          <a:p>
            <a:r>
              <a:rPr lang="en-US" dirty="0" smtClean="0"/>
              <a:t>New 2014 updates </a:t>
            </a:r>
            <a:endParaRPr lang="en-US" dirty="0"/>
          </a:p>
        </p:txBody>
      </p:sp>
    </p:spTree>
    <p:extLst>
      <p:ext uri="{BB962C8B-B14F-4D97-AF65-F5344CB8AC3E}">
        <p14:creationId xmlns:p14="http://schemas.microsoft.com/office/powerpoint/2010/main" val="1101603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LDL – primary target</a:t>
            </a:r>
            <a:endParaRPr lang="en-US" dirty="0"/>
          </a:p>
        </p:txBody>
      </p:sp>
      <p:sp>
        <p:nvSpPr>
          <p:cNvPr id="3" name="Content Placeholder 2"/>
          <p:cNvSpPr>
            <a:spLocks noGrp="1"/>
          </p:cNvSpPr>
          <p:nvPr>
            <p:ph idx="1"/>
          </p:nvPr>
        </p:nvSpPr>
        <p:spPr/>
        <p:txBody>
          <a:bodyPr/>
          <a:lstStyle/>
          <a:p>
            <a:r>
              <a:rPr lang="en-US" dirty="0"/>
              <a:t>For both primary and secondary prevention, LDL-C is the primary target for the majority of patients. </a:t>
            </a:r>
            <a:endParaRPr lang="en-US" dirty="0" smtClean="0"/>
          </a:p>
          <a:p>
            <a:r>
              <a:rPr lang="en-US" dirty="0" smtClean="0"/>
              <a:t>Major </a:t>
            </a:r>
            <a:r>
              <a:rPr lang="en-US" dirty="0"/>
              <a:t>clinical trials that support LDL-C lowering to reduce cardiovascular disease events include: </a:t>
            </a:r>
            <a:r>
              <a:rPr lang="en-US" dirty="0">
                <a:hlinkClick r:id="rId2"/>
              </a:rPr>
              <a:t>HPS, </a:t>
            </a:r>
            <a:r>
              <a:rPr lang="en-US" dirty="0">
                <a:hlinkClick r:id="rId3"/>
              </a:rPr>
              <a:t>PROSPER, </a:t>
            </a:r>
            <a:r>
              <a:rPr lang="en-US" dirty="0">
                <a:hlinkClick r:id="rId4"/>
              </a:rPr>
              <a:t>ALLHAT-LLT, </a:t>
            </a:r>
            <a:r>
              <a:rPr lang="en-US" dirty="0">
                <a:hlinkClick r:id="rId5"/>
              </a:rPr>
              <a:t>ASCOT-LLA, </a:t>
            </a:r>
            <a:r>
              <a:rPr lang="en-US" dirty="0">
                <a:hlinkClick r:id="rId6"/>
              </a:rPr>
              <a:t>PROVE IT-TIMI 22, </a:t>
            </a:r>
            <a:r>
              <a:rPr lang="en-US" dirty="0">
                <a:hlinkClick r:id="rId7"/>
              </a:rPr>
              <a:t>VA-HIT, </a:t>
            </a:r>
            <a:r>
              <a:rPr lang="en-US" dirty="0">
                <a:hlinkClick r:id="rId8"/>
              </a:rPr>
              <a:t>TNT, </a:t>
            </a:r>
            <a:r>
              <a:rPr lang="en-US" dirty="0">
                <a:hlinkClick r:id="rId9"/>
              </a:rPr>
              <a:t>REVERSAL, </a:t>
            </a:r>
            <a:r>
              <a:rPr lang="en-US" dirty="0">
                <a:hlinkClick r:id="rId10"/>
              </a:rPr>
              <a:t>IDEAL, and </a:t>
            </a:r>
            <a:r>
              <a:rPr lang="en-US" dirty="0">
                <a:hlinkClick r:id="rId11"/>
              </a:rPr>
              <a:t>ASTERIOD.</a:t>
            </a:r>
            <a:endParaRPr lang="en-US" dirty="0"/>
          </a:p>
        </p:txBody>
      </p:sp>
    </p:spTree>
    <p:extLst>
      <p:ext uri="{BB962C8B-B14F-4D97-AF65-F5344CB8AC3E}">
        <p14:creationId xmlns:p14="http://schemas.microsoft.com/office/powerpoint/2010/main" val="645317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0380" b="10380"/>
          <a:stretch>
            <a:fillRect/>
          </a:stretch>
        </p:blipFill>
        <p:spPr>
          <a:xfrm>
            <a:off x="122410" y="634999"/>
            <a:ext cx="9021590" cy="5362481"/>
          </a:xfrm>
        </p:spPr>
      </p:pic>
    </p:spTree>
    <p:extLst>
      <p:ext uri="{BB962C8B-B14F-4D97-AF65-F5344CB8AC3E}">
        <p14:creationId xmlns:p14="http://schemas.microsoft.com/office/powerpoint/2010/main" val="2153261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3088" r="-13088"/>
          <a:stretch>
            <a:fillRect/>
          </a:stretch>
        </p:blipFill>
        <p:spPr>
          <a:xfrm>
            <a:off x="-349808" y="314979"/>
            <a:ext cx="9831293" cy="5843773"/>
          </a:xfrm>
        </p:spPr>
      </p:pic>
    </p:spTree>
    <p:extLst>
      <p:ext uri="{BB962C8B-B14F-4D97-AF65-F5344CB8AC3E}">
        <p14:creationId xmlns:p14="http://schemas.microsoft.com/office/powerpoint/2010/main" val="4045543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Framingham Risk Score</a:t>
            </a: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tx1"/>
                </a:solidFill>
              </a:rPr>
              <a:t>The risk assessment tool below uses information from the Framingham Heart Study to predict a person’s chance of having a heart attack in the next 10 years. This tool is designed for adults aged 20 and older who do not have heart disease or diabetes. </a:t>
            </a:r>
          </a:p>
          <a:p>
            <a:pPr lvl="1"/>
            <a:r>
              <a:rPr lang="en-US" dirty="0" smtClean="0"/>
              <a:t>Age</a:t>
            </a:r>
          </a:p>
          <a:p>
            <a:pPr lvl="1"/>
            <a:r>
              <a:rPr lang="en-US" dirty="0" smtClean="0"/>
              <a:t>Sex</a:t>
            </a:r>
          </a:p>
          <a:p>
            <a:pPr lvl="1"/>
            <a:r>
              <a:rPr lang="en-US" dirty="0" smtClean="0"/>
              <a:t>Total Cholesterol</a:t>
            </a:r>
          </a:p>
          <a:p>
            <a:pPr lvl="1"/>
            <a:r>
              <a:rPr lang="en-US" dirty="0" smtClean="0"/>
              <a:t>HDL</a:t>
            </a:r>
          </a:p>
          <a:p>
            <a:pPr lvl="1"/>
            <a:r>
              <a:rPr lang="en-US" dirty="0" smtClean="0"/>
              <a:t>Smoking </a:t>
            </a:r>
          </a:p>
          <a:p>
            <a:pPr lvl="1"/>
            <a:r>
              <a:rPr lang="en-US" dirty="0" smtClean="0"/>
              <a:t>SBP  (+/- medications)</a:t>
            </a:r>
          </a:p>
        </p:txBody>
      </p:sp>
    </p:spTree>
    <p:extLst>
      <p:ext uri="{BB962C8B-B14F-4D97-AF65-F5344CB8AC3E}">
        <p14:creationId xmlns:p14="http://schemas.microsoft.com/office/powerpoint/2010/main" val="1858586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 for CAD</a:t>
            </a:r>
            <a:endParaRPr lang="en-US" dirty="0"/>
          </a:p>
        </p:txBody>
      </p:sp>
      <p:sp>
        <p:nvSpPr>
          <p:cNvPr id="3" name="Content Placeholder 2"/>
          <p:cNvSpPr>
            <a:spLocks noGrp="1"/>
          </p:cNvSpPr>
          <p:nvPr>
            <p:ph idx="1"/>
          </p:nvPr>
        </p:nvSpPr>
        <p:spPr/>
        <p:txBody>
          <a:bodyPr/>
          <a:lstStyle/>
          <a:p>
            <a:r>
              <a:rPr lang="en-US" dirty="0" smtClean="0"/>
              <a:t>Known CAD</a:t>
            </a:r>
          </a:p>
          <a:p>
            <a:r>
              <a:rPr lang="en-US" dirty="0" smtClean="0"/>
              <a:t>DM, PVD (aorta aneurysm), stroke, symptomatic carotid stenosis</a:t>
            </a:r>
          </a:p>
          <a:p>
            <a:r>
              <a:rPr lang="en-US" dirty="0" smtClean="0"/>
              <a:t>Patients </a:t>
            </a:r>
            <a:r>
              <a:rPr lang="en-US" dirty="0"/>
              <a:t>with 2+ risk factors who have a 10-year risk of CHD &gt;20% are considered to have a CHD risk equivalent, and therefore, are at high risk. </a:t>
            </a:r>
            <a:endParaRPr lang="en-US" dirty="0" smtClean="0"/>
          </a:p>
          <a:p>
            <a:r>
              <a:rPr lang="en-US" dirty="0" smtClean="0"/>
              <a:t>For </a:t>
            </a:r>
            <a:r>
              <a:rPr lang="en-US" dirty="0"/>
              <a:t>such patients, a goal LDL-C &lt;100 mg/dl is reasonable.</a:t>
            </a:r>
          </a:p>
        </p:txBody>
      </p:sp>
    </p:spTree>
    <p:extLst>
      <p:ext uri="{BB962C8B-B14F-4D97-AF65-F5344CB8AC3E}">
        <p14:creationId xmlns:p14="http://schemas.microsoft.com/office/powerpoint/2010/main" val="3911800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Risk</a:t>
            </a:r>
            <a:endParaRPr lang="en-US" dirty="0"/>
          </a:p>
        </p:txBody>
      </p:sp>
      <p:sp>
        <p:nvSpPr>
          <p:cNvPr id="3" name="Content Placeholder 2"/>
          <p:cNvSpPr>
            <a:spLocks noGrp="1"/>
          </p:cNvSpPr>
          <p:nvPr>
            <p:ph idx="1"/>
          </p:nvPr>
        </p:nvSpPr>
        <p:spPr/>
        <p:txBody>
          <a:bodyPr/>
          <a:lstStyle/>
          <a:p>
            <a:r>
              <a:rPr lang="en-US" dirty="0"/>
              <a:t>The majority of patients with 0-1 risk factors have a low FRS (i.e., &lt;10%). </a:t>
            </a:r>
            <a:endParaRPr lang="en-US" dirty="0" smtClean="0"/>
          </a:p>
          <a:p>
            <a:r>
              <a:rPr lang="en-US" dirty="0" smtClean="0"/>
              <a:t>For </a:t>
            </a:r>
            <a:r>
              <a:rPr lang="en-US" dirty="0"/>
              <a:t>these low-risk adults, a goal LDL-C &lt;160 mg/dl is considered reasonable.</a:t>
            </a:r>
          </a:p>
        </p:txBody>
      </p:sp>
    </p:spTree>
    <p:extLst>
      <p:ext uri="{BB962C8B-B14F-4D97-AF65-F5344CB8AC3E}">
        <p14:creationId xmlns:p14="http://schemas.microsoft.com/office/powerpoint/2010/main" val="3129577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Non-HDL Targets</a:t>
            </a:r>
            <a:endParaRPr lang="en-US" dirty="0"/>
          </a:p>
        </p:txBody>
      </p:sp>
      <p:sp>
        <p:nvSpPr>
          <p:cNvPr id="3" name="Content Placeholder 2"/>
          <p:cNvSpPr>
            <a:spLocks noGrp="1"/>
          </p:cNvSpPr>
          <p:nvPr>
            <p:ph idx="1"/>
          </p:nvPr>
        </p:nvSpPr>
        <p:spPr/>
        <p:txBody>
          <a:bodyPr>
            <a:normAutofit/>
          </a:bodyPr>
          <a:lstStyle/>
          <a:p>
            <a:r>
              <a:rPr lang="en-US" dirty="0"/>
              <a:t>C</a:t>
            </a:r>
            <a:r>
              <a:rPr lang="en-US" dirty="0" smtClean="0"/>
              <a:t>onsider non</a:t>
            </a:r>
            <a:r>
              <a:rPr lang="en-US" dirty="0"/>
              <a:t>-HDL </a:t>
            </a:r>
            <a:r>
              <a:rPr lang="en-US" dirty="0" smtClean="0"/>
              <a:t>targets when: </a:t>
            </a:r>
          </a:p>
          <a:p>
            <a:pPr lvl="1"/>
            <a:r>
              <a:rPr lang="en-US" dirty="0" smtClean="0"/>
              <a:t>LDL target is met </a:t>
            </a:r>
          </a:p>
          <a:p>
            <a:pPr lvl="1"/>
            <a:r>
              <a:rPr lang="en-US" dirty="0" smtClean="0"/>
              <a:t>Triglycerides &gt; 200 mg/dl</a:t>
            </a:r>
          </a:p>
          <a:p>
            <a:r>
              <a:rPr lang="en-US" dirty="0" smtClean="0"/>
              <a:t>Non</a:t>
            </a:r>
            <a:r>
              <a:rPr lang="en-US" dirty="0"/>
              <a:t>-HDL goals are 30 mg/dl above the LDL-C </a:t>
            </a:r>
            <a:r>
              <a:rPr lang="en-US" dirty="0" smtClean="0"/>
              <a:t>goal</a:t>
            </a:r>
          </a:p>
          <a:p>
            <a:r>
              <a:rPr lang="en-US" dirty="0" smtClean="0"/>
              <a:t>LDL</a:t>
            </a:r>
            <a:r>
              <a:rPr lang="en-US" dirty="0"/>
              <a:t>-C goal is &lt;100 mg/dl </a:t>
            </a:r>
            <a:r>
              <a:rPr lang="en-US" dirty="0" smtClean="0"/>
              <a:t> = non</a:t>
            </a:r>
            <a:r>
              <a:rPr lang="en-US" dirty="0"/>
              <a:t>-HDL goal of &lt;</a:t>
            </a:r>
            <a:r>
              <a:rPr lang="en-US" dirty="0" smtClean="0"/>
              <a:t>130</a:t>
            </a:r>
          </a:p>
          <a:p>
            <a:r>
              <a:rPr lang="en-US" dirty="0" smtClean="0"/>
              <a:t>LDL</a:t>
            </a:r>
            <a:r>
              <a:rPr lang="en-US" dirty="0"/>
              <a:t>-C goal of &lt;70 mg/dl </a:t>
            </a:r>
            <a:r>
              <a:rPr lang="en-US" dirty="0" smtClean="0"/>
              <a:t>= </a:t>
            </a:r>
            <a:r>
              <a:rPr lang="en-US" dirty="0"/>
              <a:t>non-HDL goal of &lt;</a:t>
            </a:r>
            <a:r>
              <a:rPr lang="en-US" dirty="0" smtClean="0"/>
              <a:t>100</a:t>
            </a:r>
          </a:p>
          <a:p>
            <a:endParaRPr lang="en-US" dirty="0"/>
          </a:p>
        </p:txBody>
      </p:sp>
    </p:spTree>
    <p:extLst>
      <p:ext uri="{BB962C8B-B14F-4D97-AF65-F5344CB8AC3E}">
        <p14:creationId xmlns:p14="http://schemas.microsoft.com/office/powerpoint/2010/main" val="1596185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a:t>
            </a:r>
            <a:endParaRPr lang="en-US" dirty="0"/>
          </a:p>
        </p:txBody>
      </p:sp>
      <p:sp>
        <p:nvSpPr>
          <p:cNvPr id="3" name="Content Placeholder 2"/>
          <p:cNvSpPr>
            <a:spLocks noGrp="1"/>
          </p:cNvSpPr>
          <p:nvPr>
            <p:ph idx="1"/>
          </p:nvPr>
        </p:nvSpPr>
        <p:spPr/>
        <p:txBody>
          <a:bodyPr>
            <a:normAutofit/>
          </a:bodyPr>
          <a:lstStyle/>
          <a:p>
            <a:r>
              <a:rPr lang="en-US" dirty="0" smtClean="0"/>
              <a:t>Systolic / Diastolic </a:t>
            </a:r>
          </a:p>
          <a:p>
            <a:r>
              <a:rPr lang="en-US" dirty="0" smtClean="0"/>
              <a:t>90% are primary hypertension</a:t>
            </a:r>
          </a:p>
          <a:p>
            <a:r>
              <a:rPr lang="en-US" dirty="0" smtClean="0"/>
              <a:t>10% other </a:t>
            </a:r>
          </a:p>
          <a:p>
            <a:pPr lvl="1"/>
            <a:endParaRPr lang="en-US" dirty="0" smtClean="0"/>
          </a:p>
          <a:p>
            <a:pPr lvl="1"/>
            <a:endParaRPr lang="en-US" dirty="0"/>
          </a:p>
        </p:txBody>
      </p:sp>
    </p:spTree>
    <p:extLst>
      <p:ext uri="{BB962C8B-B14F-4D97-AF65-F5344CB8AC3E}">
        <p14:creationId xmlns:p14="http://schemas.microsoft.com/office/powerpoint/2010/main" val="2367876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Triglyceride </a:t>
            </a:r>
            <a:r>
              <a:rPr lang="en-US" dirty="0"/>
              <a:t>levels ≥500 mg/</a:t>
            </a:r>
            <a:r>
              <a:rPr lang="en-US" dirty="0" smtClean="0"/>
              <a:t>dl</a:t>
            </a:r>
          </a:p>
          <a:p>
            <a:pPr lvl="1"/>
            <a:r>
              <a:rPr lang="en-US" dirty="0" smtClean="0"/>
              <a:t>Treat triglycerides first, then LDL when &lt; 500</a:t>
            </a:r>
            <a:endParaRPr lang="en-US" dirty="0"/>
          </a:p>
        </p:txBody>
      </p:sp>
      <p:sp>
        <p:nvSpPr>
          <p:cNvPr id="5" name="Title 4"/>
          <p:cNvSpPr>
            <a:spLocks noGrp="1"/>
          </p:cNvSpPr>
          <p:nvPr>
            <p:ph type="title"/>
          </p:nvPr>
        </p:nvSpPr>
        <p:spPr/>
        <p:txBody>
          <a:bodyPr/>
          <a:lstStyle/>
          <a:p>
            <a:r>
              <a:rPr lang="en-US" sz="4000" dirty="0" smtClean="0"/>
              <a:t>When LDL is not Primary </a:t>
            </a:r>
            <a:r>
              <a:rPr lang="en-US" sz="4000" dirty="0"/>
              <a:t>T</a:t>
            </a:r>
            <a:r>
              <a:rPr lang="en-US" sz="4000" dirty="0" smtClean="0"/>
              <a:t>arget</a:t>
            </a:r>
            <a:endParaRPr lang="en-US" sz="4000" dirty="0"/>
          </a:p>
        </p:txBody>
      </p:sp>
    </p:spTree>
    <p:extLst>
      <p:ext uri="{BB962C8B-B14F-4D97-AF65-F5344CB8AC3E}">
        <p14:creationId xmlns:p14="http://schemas.microsoft.com/office/powerpoint/2010/main" val="1913919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smtClean="0"/>
              <a:t>Male patient </a:t>
            </a:r>
            <a:r>
              <a:rPr lang="en-US" dirty="0"/>
              <a:t>at intermediate cardiovascular disease risk who has an LDL of 125 mg/dl, HDL of 30 mg/dl, and total cholesterol of 200 mg/</a:t>
            </a:r>
            <a:r>
              <a:rPr lang="en-US" dirty="0" smtClean="0"/>
              <a:t>dl. </a:t>
            </a:r>
          </a:p>
          <a:p>
            <a:pPr lvl="1"/>
            <a:r>
              <a:rPr lang="en-US" dirty="0" smtClean="0"/>
              <a:t>LDL = 125 (goal &lt; 130)</a:t>
            </a:r>
          </a:p>
          <a:p>
            <a:pPr lvl="1"/>
            <a:r>
              <a:rPr lang="en-US" dirty="0" smtClean="0"/>
              <a:t>Non-HDL = 170 (goal &lt; 160)</a:t>
            </a:r>
            <a:endParaRPr lang="en-US" dirty="0"/>
          </a:p>
        </p:txBody>
      </p:sp>
    </p:spTree>
    <p:extLst>
      <p:ext uri="{BB962C8B-B14F-4D97-AF65-F5344CB8AC3E}">
        <p14:creationId xmlns:p14="http://schemas.microsoft.com/office/powerpoint/2010/main" val="1931447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JUPITER (prevention of CVD)</a:t>
            </a:r>
          </a:p>
          <a:p>
            <a:pPr lvl="1"/>
            <a:r>
              <a:rPr lang="en-US" dirty="0" smtClean="0"/>
              <a:t>17802 patients randomized to </a:t>
            </a:r>
            <a:r>
              <a:rPr lang="en-US" dirty="0" err="1" smtClean="0"/>
              <a:t>rosuvastatin</a:t>
            </a:r>
            <a:r>
              <a:rPr lang="en-US" dirty="0" smtClean="0"/>
              <a:t> </a:t>
            </a:r>
            <a:r>
              <a:rPr lang="en-US" dirty="0" err="1" smtClean="0"/>
              <a:t>vs</a:t>
            </a:r>
            <a:r>
              <a:rPr lang="en-US" dirty="0" smtClean="0"/>
              <a:t> placebo with high CRP</a:t>
            </a:r>
          </a:p>
          <a:p>
            <a:pPr lvl="1"/>
            <a:r>
              <a:rPr lang="en-US" dirty="0" smtClean="0"/>
              <a:t>LDL &lt; 130, CRP &gt; 2 </a:t>
            </a:r>
          </a:p>
          <a:p>
            <a:pPr lvl="1"/>
            <a:r>
              <a:rPr lang="en-US" dirty="0" smtClean="0"/>
              <a:t>Healthy (no CVD and no DM)</a:t>
            </a:r>
          </a:p>
          <a:p>
            <a:pPr lvl="1"/>
            <a:r>
              <a:rPr lang="en-US" dirty="0" smtClean="0"/>
              <a:t>Primary end point (MI, stoke, unstable angina, CV death)</a:t>
            </a:r>
          </a:p>
          <a:p>
            <a:pPr lvl="1"/>
            <a:r>
              <a:rPr lang="en-US" dirty="0" smtClean="0"/>
              <a:t>Outcome:  reduction of primary end point in </a:t>
            </a:r>
            <a:r>
              <a:rPr lang="en-US" dirty="0" err="1" smtClean="0"/>
              <a:t>rosuvastatin</a:t>
            </a:r>
            <a:r>
              <a:rPr lang="en-US" dirty="0" smtClean="0"/>
              <a:t> group </a:t>
            </a:r>
          </a:p>
          <a:p>
            <a:pPr lvl="1"/>
            <a:r>
              <a:rPr lang="en-US" dirty="0" smtClean="0"/>
              <a:t>Conclusion: The </a:t>
            </a:r>
            <a:r>
              <a:rPr lang="en-US" dirty="0"/>
              <a:t>benefits of </a:t>
            </a:r>
            <a:r>
              <a:rPr lang="en-US" dirty="0" err="1"/>
              <a:t>rosuvastatin</a:t>
            </a:r>
            <a:r>
              <a:rPr lang="en-US" dirty="0"/>
              <a:t> were noted for all subgroups. </a:t>
            </a:r>
            <a:endParaRPr lang="en-US" dirty="0" smtClean="0"/>
          </a:p>
          <a:p>
            <a:r>
              <a:rPr lang="en-US" dirty="0" smtClean="0"/>
              <a:t>The </a:t>
            </a:r>
            <a:r>
              <a:rPr lang="en-US" dirty="0"/>
              <a:t>key finding of JUPITER was the benefit of statin therapy for primary prevention among patients without significant elevations of LDL-C at baseline.</a:t>
            </a:r>
          </a:p>
        </p:txBody>
      </p:sp>
    </p:spTree>
    <p:extLst>
      <p:ext uri="{BB962C8B-B14F-4D97-AF65-F5344CB8AC3E}">
        <p14:creationId xmlns:p14="http://schemas.microsoft.com/office/powerpoint/2010/main" val="55957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3088" r="-13088"/>
          <a:stretch>
            <a:fillRect/>
          </a:stretch>
        </p:blipFill>
        <p:spPr>
          <a:xfrm>
            <a:off x="-336249" y="314979"/>
            <a:ext cx="9831293" cy="5843773"/>
          </a:xfrm>
        </p:spPr>
      </p:pic>
    </p:spTree>
    <p:extLst>
      <p:ext uri="{BB962C8B-B14F-4D97-AF65-F5344CB8AC3E}">
        <p14:creationId xmlns:p14="http://schemas.microsoft.com/office/powerpoint/2010/main" val="2386559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3088" r="-13088"/>
          <a:stretch>
            <a:fillRect/>
          </a:stretch>
        </p:blipFill>
        <p:spPr>
          <a:xfrm>
            <a:off x="-432971" y="314979"/>
            <a:ext cx="10120832" cy="6015877"/>
          </a:xfrm>
        </p:spPr>
      </p:pic>
    </p:spTree>
    <p:extLst>
      <p:ext uri="{BB962C8B-B14F-4D97-AF65-F5344CB8AC3E}">
        <p14:creationId xmlns:p14="http://schemas.microsoft.com/office/powerpoint/2010/main" val="944452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lnSpcReduction="10000"/>
          </a:bodyPr>
          <a:lstStyle/>
          <a:p>
            <a:r>
              <a:rPr lang="en-US" dirty="0"/>
              <a:t>When patients cannot achieve their LDL goal with </a:t>
            </a:r>
            <a:r>
              <a:rPr lang="en-US" dirty="0" smtClean="0"/>
              <a:t>statin can consider combination therapies</a:t>
            </a:r>
          </a:p>
          <a:p>
            <a:r>
              <a:rPr lang="en-US" dirty="0" err="1" smtClean="0"/>
              <a:t>ezetimide</a:t>
            </a:r>
            <a:r>
              <a:rPr lang="en-US" dirty="0"/>
              <a:t>, bile acid </a:t>
            </a:r>
            <a:r>
              <a:rPr lang="en-US" dirty="0" err="1"/>
              <a:t>sequestrants</a:t>
            </a:r>
            <a:r>
              <a:rPr lang="en-US" dirty="0"/>
              <a:t>, or nicotinic </a:t>
            </a:r>
            <a:r>
              <a:rPr lang="en-US" dirty="0" smtClean="0"/>
              <a:t>acid, plant </a:t>
            </a:r>
            <a:r>
              <a:rPr lang="en-US" dirty="0" err="1"/>
              <a:t>stanols</a:t>
            </a:r>
            <a:r>
              <a:rPr lang="en-US" dirty="0"/>
              <a:t>/sterols </a:t>
            </a:r>
            <a:endParaRPr lang="en-US" dirty="0" smtClean="0"/>
          </a:p>
          <a:p>
            <a:r>
              <a:rPr lang="en-US" dirty="0" err="1" smtClean="0"/>
              <a:t>Ezetimide</a:t>
            </a:r>
            <a:r>
              <a:rPr lang="en-US" dirty="0" smtClean="0"/>
              <a:t> </a:t>
            </a:r>
            <a:r>
              <a:rPr lang="en-US" dirty="0"/>
              <a:t>is also used in combination with statins for lowering LDL-C. D</a:t>
            </a:r>
            <a:r>
              <a:rPr lang="en-US" dirty="0" smtClean="0"/>
              <a:t>ata </a:t>
            </a:r>
            <a:r>
              <a:rPr lang="en-US" dirty="0"/>
              <a:t>for </a:t>
            </a:r>
            <a:r>
              <a:rPr lang="en-US" dirty="0" err="1"/>
              <a:t>ezetimide</a:t>
            </a:r>
            <a:r>
              <a:rPr lang="en-US" dirty="0"/>
              <a:t> have not been shown to reduce significant outcomes, such as MI. </a:t>
            </a:r>
            <a:r>
              <a:rPr lang="en-US" dirty="0" smtClean="0"/>
              <a:t> </a:t>
            </a:r>
            <a:endParaRPr lang="en-US" dirty="0"/>
          </a:p>
          <a:p>
            <a:r>
              <a:rPr lang="en-US" dirty="0" smtClean="0"/>
              <a:t>NEW:  AHA November </a:t>
            </a:r>
          </a:p>
          <a:p>
            <a:pPr lvl="1"/>
            <a:r>
              <a:rPr lang="en-US" dirty="0" smtClean="0"/>
              <a:t>IMPROVE-IT trial proves EZETIMBE with STATIN</a:t>
            </a:r>
            <a:r>
              <a:rPr lang="en-US" dirty="0"/>
              <a:t> </a:t>
            </a:r>
            <a:r>
              <a:rPr lang="en-US" dirty="0" smtClean="0"/>
              <a:t>is a benefit in </a:t>
            </a:r>
            <a:r>
              <a:rPr lang="en-US" smtClean="0"/>
              <a:t>reducing outcomes.</a:t>
            </a:r>
            <a:endParaRPr lang="en-US" dirty="0" smtClean="0"/>
          </a:p>
        </p:txBody>
      </p:sp>
    </p:spTree>
    <p:extLst>
      <p:ext uri="{BB962C8B-B14F-4D97-AF65-F5344CB8AC3E}">
        <p14:creationId xmlns:p14="http://schemas.microsoft.com/office/powerpoint/2010/main" val="442276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Autofit/>
          </a:bodyPr>
          <a:lstStyle/>
          <a:p>
            <a:r>
              <a:rPr lang="en-US" sz="2000" dirty="0" smtClean="0"/>
              <a:t>Niacin: Studies have shown the combination effect of niacin to be </a:t>
            </a:r>
            <a:r>
              <a:rPr lang="en-US" sz="2000" dirty="0" err="1" smtClean="0"/>
              <a:t>benefical</a:t>
            </a:r>
            <a:r>
              <a:rPr lang="en-US" sz="2000" dirty="0" smtClean="0"/>
              <a:t> with statin.  However, recent data suggests caution with niacin and statin due to increased risk of </a:t>
            </a:r>
            <a:r>
              <a:rPr lang="en-US" sz="2000" dirty="0" err="1" smtClean="0"/>
              <a:t>rhabdomyalysis</a:t>
            </a:r>
            <a:r>
              <a:rPr lang="en-US" sz="2000" dirty="0" smtClean="0"/>
              <a:t> </a:t>
            </a:r>
            <a:endParaRPr lang="en-US" sz="2000" dirty="0"/>
          </a:p>
          <a:p>
            <a:pPr lvl="1"/>
            <a:r>
              <a:rPr lang="en-US" sz="2000" dirty="0" smtClean="0"/>
              <a:t>No </a:t>
            </a:r>
            <a:r>
              <a:rPr lang="en-US" sz="2000" dirty="0"/>
              <a:t>flush over-the-counter preparations are ineffective for HDL raising (or LDL lowering), as they contain </a:t>
            </a:r>
            <a:r>
              <a:rPr lang="en-US" sz="2000" dirty="0" err="1"/>
              <a:t>nicotinamide</a:t>
            </a:r>
            <a:r>
              <a:rPr lang="en-US" sz="2000" dirty="0"/>
              <a:t>, the inactive form of the vitamin, rather than nicotinic acid. </a:t>
            </a:r>
          </a:p>
          <a:p>
            <a:r>
              <a:rPr lang="en-US" sz="2000" dirty="0" smtClean="0"/>
              <a:t>Fibrates: Prior </a:t>
            </a:r>
            <a:r>
              <a:rPr lang="en-US" sz="2000" dirty="0"/>
              <a:t>clinical trials with fibrates suggested a risk reduction for CHD events in patients with high triglycerides and low HDL-C, particularly among patients with </a:t>
            </a:r>
            <a:r>
              <a:rPr lang="en-US" sz="2000" dirty="0" smtClean="0"/>
              <a:t>diabetes. </a:t>
            </a:r>
          </a:p>
          <a:p>
            <a:pPr lvl="1"/>
            <a:r>
              <a:rPr lang="en-US" sz="2000" dirty="0" smtClean="0"/>
              <a:t>ACCORD study do not confirm such benefits in patient with DM</a:t>
            </a:r>
          </a:p>
          <a:p>
            <a:pPr lvl="1"/>
            <a:r>
              <a:rPr lang="en-US" sz="2000" dirty="0" smtClean="0"/>
              <a:t>Increase risk of myopathy with statins</a:t>
            </a:r>
          </a:p>
        </p:txBody>
      </p:sp>
    </p:spTree>
    <p:extLst>
      <p:ext uri="{BB962C8B-B14F-4D97-AF65-F5344CB8AC3E}">
        <p14:creationId xmlns:p14="http://schemas.microsoft.com/office/powerpoint/2010/main" val="754504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Myopathies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Creatine</a:t>
            </a:r>
            <a:r>
              <a:rPr lang="en-US" dirty="0"/>
              <a:t> phosphokinase (CPK) should be drawn at baseline, with repeat measures only when significant muscle aches are reported. </a:t>
            </a:r>
            <a:endParaRPr lang="en-US" dirty="0" smtClean="0"/>
          </a:p>
          <a:p>
            <a:r>
              <a:rPr lang="en-US" dirty="0" smtClean="0"/>
              <a:t>Statin </a:t>
            </a:r>
            <a:r>
              <a:rPr lang="en-US" dirty="0"/>
              <a:t>dose should be reduced or discontinued for a CPK level &gt;10 times normal. </a:t>
            </a:r>
            <a:endParaRPr lang="en-US" dirty="0" smtClean="0"/>
          </a:p>
          <a:p>
            <a:r>
              <a:rPr lang="en-US" dirty="0" smtClean="0"/>
              <a:t>Hypothyroidism can </a:t>
            </a:r>
            <a:r>
              <a:rPr lang="en-US" dirty="0"/>
              <a:t>predispose patients to </a:t>
            </a:r>
            <a:r>
              <a:rPr lang="en-US" dirty="0" smtClean="0"/>
              <a:t>myopathy</a:t>
            </a:r>
            <a:endParaRPr lang="en-US" dirty="0"/>
          </a:p>
          <a:p>
            <a:r>
              <a:rPr lang="en-US" dirty="0" err="1" smtClean="0"/>
              <a:t>Rhabdomyolysis</a:t>
            </a:r>
            <a:r>
              <a:rPr lang="en-US" dirty="0" smtClean="0"/>
              <a:t> </a:t>
            </a:r>
            <a:r>
              <a:rPr lang="en-US" dirty="0"/>
              <a:t>is rare, and is associated with an increased risk of mortality (~10%). </a:t>
            </a:r>
            <a:endParaRPr lang="en-US" dirty="0" smtClean="0"/>
          </a:p>
          <a:p>
            <a:r>
              <a:rPr lang="en-US" dirty="0" smtClean="0"/>
              <a:t>Nonspecific </a:t>
            </a:r>
            <a:r>
              <a:rPr lang="en-US" dirty="0"/>
              <a:t>muscle aches with minor or no CPK elevations are present in approximately 5% of </a:t>
            </a:r>
            <a:r>
              <a:rPr lang="en-US" dirty="0" smtClean="0"/>
              <a:t>patients which is similar to placebo </a:t>
            </a:r>
          </a:p>
          <a:p>
            <a:r>
              <a:rPr lang="en-US" dirty="0" smtClean="0"/>
              <a:t>Clinical trials have found no </a:t>
            </a:r>
            <a:r>
              <a:rPr lang="en-US" dirty="0"/>
              <a:t>significant side effects from </a:t>
            </a:r>
            <a:r>
              <a:rPr lang="en-US" dirty="0" smtClean="0"/>
              <a:t>very low LDL lowering</a:t>
            </a:r>
            <a:endParaRPr lang="en-US" dirty="0"/>
          </a:p>
        </p:txBody>
      </p:sp>
    </p:spTree>
    <p:extLst>
      <p:ext uri="{BB962C8B-B14F-4D97-AF65-F5344CB8AC3E}">
        <p14:creationId xmlns:p14="http://schemas.microsoft.com/office/powerpoint/2010/main" val="1885603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Updates</a:t>
            </a:r>
            <a:endParaRPr lang="en-US" dirty="0"/>
          </a:p>
        </p:txBody>
      </p:sp>
      <p:sp>
        <p:nvSpPr>
          <p:cNvPr id="3" name="Content Placeholder 2"/>
          <p:cNvSpPr>
            <a:spLocks noGrp="1"/>
          </p:cNvSpPr>
          <p:nvPr>
            <p:ph idx="1"/>
          </p:nvPr>
        </p:nvSpPr>
        <p:spPr/>
        <p:txBody>
          <a:bodyPr>
            <a:normAutofit/>
          </a:bodyPr>
          <a:lstStyle/>
          <a:p>
            <a:r>
              <a:rPr lang="en-US" dirty="0" smtClean="0"/>
              <a:t>Four </a:t>
            </a:r>
            <a:r>
              <a:rPr lang="en-US" dirty="0"/>
              <a:t>statin benefit </a:t>
            </a:r>
            <a:r>
              <a:rPr lang="en-US" dirty="0" smtClean="0"/>
              <a:t>groups</a:t>
            </a:r>
            <a:endParaRPr lang="en-US" dirty="0"/>
          </a:p>
          <a:p>
            <a:r>
              <a:rPr lang="en-US" dirty="0"/>
              <a:t>Elimination of low-density lipoprotein cholesterol (LDL-C) and/or non–high-density lipoprotein cholesterol (non–HDL-C) targets. </a:t>
            </a:r>
          </a:p>
          <a:p>
            <a:r>
              <a:rPr lang="en-US" dirty="0"/>
              <a:t>New, pooled risk assessment. </a:t>
            </a:r>
          </a:p>
          <a:p>
            <a:r>
              <a:rPr lang="en-US" dirty="0"/>
              <a:t>Use of biomarkers and noninvasive tests. </a:t>
            </a:r>
          </a:p>
          <a:p>
            <a:r>
              <a:rPr lang="en-US" dirty="0"/>
              <a:t> Safety/monitoring recommendations.</a:t>
            </a:r>
          </a:p>
        </p:txBody>
      </p:sp>
    </p:spTree>
    <p:extLst>
      <p:ext uri="{BB962C8B-B14F-4D97-AF65-F5344CB8AC3E}">
        <p14:creationId xmlns:p14="http://schemas.microsoft.com/office/powerpoint/2010/main" val="1399410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702" y="3954452"/>
            <a:ext cx="8231610" cy="20736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353702" y="1457979"/>
            <a:ext cx="8231610" cy="249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Benefit Groups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Individuals </a:t>
            </a:r>
            <a:r>
              <a:rPr lang="en-US" dirty="0"/>
              <a:t>with known clinical ASCVD (i.e., acute coronary syndromes or history of myocardial infarction, stable or unstable angina, coronary or other arterial revascularization, stroke, transient ischemic attack, or peripheral arterial disease of atherosclerotic origin).</a:t>
            </a:r>
          </a:p>
          <a:p>
            <a:r>
              <a:rPr lang="en-US" dirty="0"/>
              <a:t>Primary elevations of LDL-C &gt;190 mg/dl (i.e., familial hypercholesterolemia).</a:t>
            </a:r>
          </a:p>
          <a:p>
            <a:r>
              <a:rPr lang="en-US" dirty="0"/>
              <a:t>Individuals with diabetes ages 40-75 years with LDL-C 70-189 mg/dl and without clinical ASCVD. </a:t>
            </a:r>
          </a:p>
          <a:p>
            <a:r>
              <a:rPr lang="en-US" dirty="0"/>
              <a:t>Individuals ages 40-75 years without known clinical ASCVD or diabetes with LDL-C 70-189 mg/dl and estimated 10-year ASCVD risk &gt;7.5%</a:t>
            </a:r>
            <a:r>
              <a:rPr lang="en-US" dirty="0" smtClean="0"/>
              <a:t>.</a:t>
            </a:r>
          </a:p>
          <a:p>
            <a:endParaRPr lang="en-US" dirty="0"/>
          </a:p>
        </p:txBody>
      </p:sp>
    </p:spTree>
    <p:extLst>
      <p:ext uri="{BB962C8B-B14F-4D97-AF65-F5344CB8AC3E}">
        <p14:creationId xmlns:p14="http://schemas.microsoft.com/office/powerpoint/2010/main" val="12029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Normal &lt; 120/80</a:t>
            </a:r>
          </a:p>
          <a:p>
            <a:r>
              <a:rPr lang="en-US" dirty="0" smtClean="0"/>
              <a:t>Pre &lt; 140/90</a:t>
            </a:r>
          </a:p>
          <a:p>
            <a:r>
              <a:rPr lang="en-US" dirty="0" smtClean="0"/>
              <a:t>Stage 1 &lt; 160/100</a:t>
            </a:r>
          </a:p>
          <a:p>
            <a:r>
              <a:rPr lang="en-US" dirty="0" smtClean="0"/>
              <a:t>Stage II &gt; 160/100</a:t>
            </a:r>
          </a:p>
          <a:p>
            <a:r>
              <a:rPr lang="en-US" dirty="0" smtClean="0"/>
              <a:t>Urgency :  DBP &gt; 120</a:t>
            </a:r>
          </a:p>
          <a:p>
            <a:r>
              <a:rPr lang="en-US" dirty="0" smtClean="0"/>
              <a:t>Emergency: acute or rapidly worsening organ damage</a:t>
            </a:r>
          </a:p>
          <a:p>
            <a:r>
              <a:rPr lang="en-US" dirty="0" smtClean="0"/>
              <a:t>Malignant:  HTN emergency with papilledema (retinal hemorrhages and exudates) </a:t>
            </a:r>
          </a:p>
          <a:p>
            <a:endParaRPr lang="en-US" dirty="0" smtClean="0"/>
          </a:p>
          <a:p>
            <a:endParaRPr lang="en-US" dirty="0" smtClean="0"/>
          </a:p>
        </p:txBody>
      </p:sp>
    </p:spTree>
    <p:extLst>
      <p:ext uri="{BB962C8B-B14F-4D97-AF65-F5344CB8AC3E}">
        <p14:creationId xmlns:p14="http://schemas.microsoft.com/office/powerpoint/2010/main" val="3481979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3088" r="-13088"/>
          <a:stretch>
            <a:fillRect/>
          </a:stretch>
        </p:blipFill>
        <p:spPr>
          <a:xfrm>
            <a:off x="-881595" y="176826"/>
            <a:ext cx="10361199" cy="6158752"/>
          </a:xfrm>
        </p:spPr>
      </p:pic>
    </p:spTree>
    <p:extLst>
      <p:ext uri="{BB962C8B-B14F-4D97-AF65-F5344CB8AC3E}">
        <p14:creationId xmlns:p14="http://schemas.microsoft.com/office/powerpoint/2010/main" val="4193336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r>
              <a:rPr lang="en-US" dirty="0" smtClean="0"/>
              <a:t>What do we do with patients currently on statin therapies? </a:t>
            </a:r>
          </a:p>
          <a:p>
            <a:r>
              <a:rPr lang="en-US" dirty="0" smtClean="0"/>
              <a:t>Patients on intense therapy and LDL not “at goal”?</a:t>
            </a:r>
          </a:p>
          <a:p>
            <a:r>
              <a:rPr lang="en-US" dirty="0" smtClean="0"/>
              <a:t>Myopathy epidemic and patient resistance? </a:t>
            </a:r>
          </a:p>
          <a:p>
            <a:r>
              <a:rPr lang="en-US" dirty="0" smtClean="0"/>
              <a:t>One size fits all</a:t>
            </a:r>
          </a:p>
          <a:p>
            <a:r>
              <a:rPr lang="en-US" dirty="0" smtClean="0"/>
              <a:t>Tends to over treat the elderly “lower” risk</a:t>
            </a:r>
          </a:p>
          <a:p>
            <a:r>
              <a:rPr lang="en-US" dirty="0" smtClean="0"/>
              <a:t>Tends to undertreat the younger “higher” risk</a:t>
            </a:r>
          </a:p>
          <a:p>
            <a:endParaRPr lang="en-US" dirty="0"/>
          </a:p>
        </p:txBody>
      </p:sp>
    </p:spTree>
    <p:extLst>
      <p:ext uri="{BB962C8B-B14F-4D97-AF65-F5344CB8AC3E}">
        <p14:creationId xmlns:p14="http://schemas.microsoft.com/office/powerpoint/2010/main" val="3671059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noAutofit/>
          </a:bodyPr>
          <a:lstStyle/>
          <a:p>
            <a:r>
              <a:rPr lang="en-US" sz="4400" dirty="0" smtClean="0"/>
              <a:t>Questions? </a:t>
            </a:r>
            <a:endParaRPr lang="en-US" sz="4400" dirty="0"/>
          </a:p>
        </p:txBody>
      </p:sp>
    </p:spTree>
    <p:extLst>
      <p:ext uri="{BB962C8B-B14F-4D97-AF65-F5344CB8AC3E}">
        <p14:creationId xmlns:p14="http://schemas.microsoft.com/office/powerpoint/2010/main" val="350621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418291" y="63500"/>
            <a:ext cx="8166100" cy="6794500"/>
          </a:xfrm>
          <a:prstGeom prst="rect">
            <a:avLst/>
          </a:prstGeom>
        </p:spPr>
      </p:pic>
    </p:spTree>
    <p:extLst>
      <p:ext uri="{BB962C8B-B14F-4D97-AF65-F5344CB8AC3E}">
        <p14:creationId xmlns:p14="http://schemas.microsoft.com/office/powerpoint/2010/main" val="422254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3088" r="-13088"/>
          <a:stretch>
            <a:fillRect/>
          </a:stretch>
        </p:blipFill>
        <p:spPr>
          <a:xfrm>
            <a:off x="-804079" y="314979"/>
            <a:ext cx="10604593" cy="6303427"/>
          </a:xfrm>
        </p:spPr>
      </p:pic>
    </p:spTree>
    <p:extLst>
      <p:ext uri="{BB962C8B-B14F-4D97-AF65-F5344CB8AC3E}">
        <p14:creationId xmlns:p14="http://schemas.microsoft.com/office/powerpoint/2010/main" val="1862497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Causes of HTN</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a:t>Renal disease</a:t>
            </a:r>
          </a:p>
          <a:p>
            <a:pPr lvl="1"/>
            <a:r>
              <a:rPr lang="en-US" dirty="0" err="1"/>
              <a:t>Pheochromocytoma</a:t>
            </a:r>
            <a:endParaRPr lang="en-US" dirty="0"/>
          </a:p>
          <a:p>
            <a:pPr lvl="1"/>
            <a:r>
              <a:rPr lang="en-US" dirty="0"/>
              <a:t>Endocrine</a:t>
            </a:r>
          </a:p>
          <a:p>
            <a:pPr lvl="1"/>
            <a:r>
              <a:rPr lang="en-US" dirty="0"/>
              <a:t>Acromegaly</a:t>
            </a:r>
          </a:p>
          <a:p>
            <a:pPr lvl="1"/>
            <a:r>
              <a:rPr lang="en-US" dirty="0"/>
              <a:t>Thyroid disease</a:t>
            </a:r>
          </a:p>
          <a:p>
            <a:pPr lvl="1"/>
            <a:r>
              <a:rPr lang="en-US" dirty="0"/>
              <a:t>Chronic kidney disease</a:t>
            </a:r>
          </a:p>
          <a:p>
            <a:pPr lvl="1"/>
            <a:r>
              <a:rPr lang="en-US" dirty="0"/>
              <a:t>Obesity</a:t>
            </a:r>
          </a:p>
          <a:p>
            <a:pPr lvl="1"/>
            <a:r>
              <a:rPr lang="en-US" dirty="0"/>
              <a:t>Sleep </a:t>
            </a:r>
            <a:r>
              <a:rPr lang="en-US" dirty="0" smtClean="0"/>
              <a:t>apnea</a:t>
            </a:r>
          </a:p>
          <a:p>
            <a:pPr lvl="1"/>
            <a:r>
              <a:rPr lang="en-US" dirty="0" err="1" smtClean="0"/>
              <a:t>Hyperaldosteronism</a:t>
            </a:r>
            <a:r>
              <a:rPr lang="en-US" dirty="0" smtClean="0"/>
              <a:t> </a:t>
            </a:r>
          </a:p>
          <a:p>
            <a:pPr lvl="1"/>
            <a:r>
              <a:rPr lang="en-US" dirty="0" smtClean="0"/>
              <a:t>Pregnancy</a:t>
            </a:r>
          </a:p>
          <a:p>
            <a:pPr lvl="1"/>
            <a:r>
              <a:rPr lang="en-US" dirty="0" smtClean="0"/>
              <a:t>Alcoholism / Diet / Drugs</a:t>
            </a:r>
            <a:endParaRPr lang="en-US" dirty="0"/>
          </a:p>
          <a:p>
            <a:endParaRPr lang="en-US" dirty="0"/>
          </a:p>
        </p:txBody>
      </p:sp>
    </p:spTree>
    <p:extLst>
      <p:ext uri="{BB962C8B-B14F-4D97-AF65-F5344CB8AC3E}">
        <p14:creationId xmlns:p14="http://schemas.microsoft.com/office/powerpoint/2010/main" val="1668392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3088" r="-13088"/>
          <a:stretch>
            <a:fillRect/>
          </a:stretch>
        </p:blipFill>
        <p:spPr>
          <a:xfrm>
            <a:off x="-350008" y="201365"/>
            <a:ext cx="10022434" cy="5957388"/>
          </a:xfrm>
        </p:spPr>
      </p:pic>
    </p:spTree>
    <p:extLst>
      <p:ext uri="{BB962C8B-B14F-4D97-AF65-F5344CB8AC3E}">
        <p14:creationId xmlns:p14="http://schemas.microsoft.com/office/powerpoint/2010/main" val="217412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52085" r="-52085"/>
          <a:stretch>
            <a:fillRect/>
          </a:stretch>
        </p:blipFill>
        <p:spPr>
          <a:xfrm>
            <a:off x="-367120" y="652554"/>
            <a:ext cx="9831293" cy="5843773"/>
          </a:xfrm>
        </p:spPr>
      </p:pic>
    </p:spTree>
    <p:extLst>
      <p:ext uri="{BB962C8B-B14F-4D97-AF65-F5344CB8AC3E}">
        <p14:creationId xmlns:p14="http://schemas.microsoft.com/office/powerpoint/2010/main" val="2628944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437</TotalTime>
  <Words>1611</Words>
  <Application>Microsoft Office PowerPoint</Application>
  <PresentationFormat>On-screen Show (4:3)</PresentationFormat>
  <Paragraphs>184</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Venture</vt:lpstr>
      <vt:lpstr>Hypertension &amp; Cholesterol</vt:lpstr>
      <vt:lpstr>Epidemiology </vt:lpstr>
      <vt:lpstr>Hypertension</vt:lpstr>
      <vt:lpstr>Definitions</vt:lpstr>
      <vt:lpstr>PowerPoint Presentation</vt:lpstr>
      <vt:lpstr>PowerPoint Presentation</vt:lpstr>
      <vt:lpstr>Other Causes of HTN</vt:lpstr>
      <vt:lpstr>PowerPoint Presentation</vt:lpstr>
      <vt:lpstr>PowerPoint Presentation</vt:lpstr>
      <vt:lpstr>Symptoms</vt:lpstr>
      <vt:lpstr>Workup</vt:lpstr>
      <vt:lpstr>Effects of HTN</vt:lpstr>
      <vt:lpstr>Pregnancy and HTN</vt:lpstr>
      <vt:lpstr>Lifestyle Modifications</vt:lpstr>
      <vt:lpstr>PowerPoint Presentation</vt:lpstr>
      <vt:lpstr>Treatment</vt:lpstr>
      <vt:lpstr>PowerPoint Presentation</vt:lpstr>
      <vt:lpstr>HTN in the Elderly</vt:lpstr>
      <vt:lpstr>Renal Artery Stenosis</vt:lpstr>
      <vt:lpstr>Novel Therapies</vt:lpstr>
      <vt:lpstr>Cholesterol</vt:lpstr>
      <vt:lpstr>Cholesterol</vt:lpstr>
      <vt:lpstr>LDL – primary target</vt:lpstr>
      <vt:lpstr>PowerPoint Presentation</vt:lpstr>
      <vt:lpstr>PowerPoint Presentation</vt:lpstr>
      <vt:lpstr>Framingham Risk Score</vt:lpstr>
      <vt:lpstr>High Risk for CAD</vt:lpstr>
      <vt:lpstr>Low Risk</vt:lpstr>
      <vt:lpstr>Non-HDL Targets</vt:lpstr>
      <vt:lpstr>When LDL is not Primary Target</vt:lpstr>
      <vt:lpstr>Example</vt:lpstr>
      <vt:lpstr>Trials</vt:lpstr>
      <vt:lpstr>PowerPoint Presentation</vt:lpstr>
      <vt:lpstr>PowerPoint Presentation</vt:lpstr>
      <vt:lpstr>Treatment</vt:lpstr>
      <vt:lpstr>Treatment</vt:lpstr>
      <vt:lpstr>Myopathies</vt:lpstr>
      <vt:lpstr>2014 Updates</vt:lpstr>
      <vt:lpstr>Benefit Groups</vt:lpstr>
      <vt:lpstr>PowerPoint Presentation</vt:lpstr>
      <vt:lpstr>Limitations</vt:lpstr>
      <vt:lpstr>Thank You</vt:lpstr>
    </vt:vector>
  </TitlesOfParts>
  <Company>university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&amp; Cholesterol</dc:title>
  <dc:creator>blake wachter</dc:creator>
  <cp:lastModifiedBy>Blake</cp:lastModifiedBy>
  <cp:revision>28</cp:revision>
  <dcterms:created xsi:type="dcterms:W3CDTF">2014-12-08T01:08:12Z</dcterms:created>
  <dcterms:modified xsi:type="dcterms:W3CDTF">2016-04-17T20:48:15Z</dcterms:modified>
</cp:coreProperties>
</file>