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285" r:id="rId3"/>
    <p:sldId id="292" r:id="rId4"/>
    <p:sldId id="286" r:id="rId5"/>
    <p:sldId id="287" r:id="rId6"/>
    <p:sldId id="321" r:id="rId7"/>
    <p:sldId id="328" r:id="rId8"/>
    <p:sldId id="305" r:id="rId9"/>
    <p:sldId id="304" r:id="rId10"/>
    <p:sldId id="264" r:id="rId11"/>
    <p:sldId id="301" r:id="rId12"/>
    <p:sldId id="319" r:id="rId13"/>
    <p:sldId id="258" r:id="rId14"/>
    <p:sldId id="260" r:id="rId15"/>
    <p:sldId id="259" r:id="rId16"/>
    <p:sldId id="261" r:id="rId17"/>
    <p:sldId id="263" r:id="rId18"/>
    <p:sldId id="288" r:id="rId19"/>
    <p:sldId id="302" r:id="rId20"/>
    <p:sldId id="283" r:id="rId21"/>
    <p:sldId id="313" r:id="rId22"/>
    <p:sldId id="276" r:id="rId23"/>
    <p:sldId id="315" r:id="rId24"/>
    <p:sldId id="277" r:id="rId25"/>
    <p:sldId id="316" r:id="rId26"/>
    <p:sldId id="324" r:id="rId27"/>
    <p:sldId id="290" r:id="rId28"/>
    <p:sldId id="281" r:id="rId29"/>
    <p:sldId id="291" r:id="rId30"/>
    <p:sldId id="289" r:id="rId31"/>
    <p:sldId id="300" r:id="rId32"/>
    <p:sldId id="294" r:id="rId33"/>
    <p:sldId id="325" r:id="rId34"/>
    <p:sldId id="326" r:id="rId35"/>
    <p:sldId id="295" r:id="rId36"/>
    <p:sldId id="296" r:id="rId37"/>
    <p:sldId id="303" r:id="rId38"/>
    <p:sldId id="320" r:id="rId39"/>
    <p:sldId id="297" r:id="rId40"/>
    <p:sldId id="322" r:id="rId41"/>
    <p:sldId id="329" r:id="rId42"/>
    <p:sldId id="311" r:id="rId43"/>
    <p:sldId id="298" r:id="rId44"/>
    <p:sldId id="330" r:id="rId45"/>
    <p:sldId id="332" r:id="rId46"/>
    <p:sldId id="333" r:id="rId47"/>
    <p:sldId id="334" r:id="rId48"/>
    <p:sldId id="335" r:id="rId49"/>
    <p:sldId id="312" r:id="rId50"/>
    <p:sldId id="299" r:id="rId51"/>
    <p:sldId id="336" r:id="rId52"/>
    <p:sldId id="337" r:id="rId53"/>
    <p:sldId id="339" r:id="rId54"/>
    <p:sldId id="331" r:id="rId55"/>
    <p:sldId id="318" r:id="rId56"/>
    <p:sldId id="323" r:id="rId57"/>
    <p:sldId id="279" r:id="rId58"/>
    <p:sldId id="310" r:id="rId59"/>
    <p:sldId id="338" r:id="rId60"/>
    <p:sldId id="309" r:id="rId61"/>
  </p:sldIdLst>
  <p:sldSz cx="9144000" cy="6858000" type="screen4x3"/>
  <p:notesSz cx="7077075"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0" autoAdjust="0"/>
    <p:restoredTop sz="74581" autoAdjust="0"/>
  </p:normalViewPr>
  <p:slideViewPr>
    <p:cSldViewPr>
      <p:cViewPr varScale="1">
        <p:scale>
          <a:sx n="83" d="100"/>
          <a:sy n="83" d="100"/>
        </p:scale>
        <p:origin x="-1806"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aseline="0"/>
            </a:pPr>
            <a:r>
              <a:rPr lang="en-US" sz="3600" baseline="0" dirty="0" err="1" smtClean="0"/>
              <a:t>Pubmed</a:t>
            </a:r>
            <a:r>
              <a:rPr lang="en-US" sz="3600" baseline="0" dirty="0" smtClean="0"/>
              <a:t> Search of “</a:t>
            </a:r>
            <a:r>
              <a:rPr lang="en-US" sz="3200" b="1" baseline="0" dirty="0" smtClean="0"/>
              <a:t>Takotsubo Cardiomyopathy</a:t>
            </a:r>
            <a:r>
              <a:rPr lang="en-US" sz="3600" baseline="0" dirty="0" smtClean="0"/>
              <a:t>”</a:t>
            </a:r>
            <a:endParaRPr lang="en-US" sz="3600" baseline="0" dirty="0"/>
          </a:p>
        </c:rich>
      </c:tx>
      <c:layout/>
      <c:overlay val="0"/>
    </c:title>
    <c:autoTitleDeleted val="0"/>
    <c:plotArea>
      <c:layout/>
      <c:barChart>
        <c:barDir val="col"/>
        <c:grouping val="clustered"/>
        <c:varyColors val="0"/>
        <c:ser>
          <c:idx val="1"/>
          <c:order val="0"/>
          <c:invertIfNegative val="0"/>
          <c:cat>
            <c:numRef>
              <c:f>Sheet1!$I$3:$I$11</c:f>
              <c:numCache>
                <c:formatCode>@</c:formatCode>
                <c:ptCount val="9"/>
                <c:pt idx="0">
                  <c:v>2000</c:v>
                </c:pt>
                <c:pt idx="1">
                  <c:v>2001</c:v>
                </c:pt>
                <c:pt idx="2">
                  <c:v>2002</c:v>
                </c:pt>
                <c:pt idx="3">
                  <c:v>2003</c:v>
                </c:pt>
                <c:pt idx="4">
                  <c:v>2004</c:v>
                </c:pt>
                <c:pt idx="5">
                  <c:v>2005</c:v>
                </c:pt>
                <c:pt idx="6">
                  <c:v>2006</c:v>
                </c:pt>
                <c:pt idx="7">
                  <c:v>2007</c:v>
                </c:pt>
                <c:pt idx="8">
                  <c:v>2008</c:v>
                </c:pt>
              </c:numCache>
            </c:numRef>
          </c:cat>
          <c:val>
            <c:numRef>
              <c:f>Sheet1!$J$3:$J$11</c:f>
              <c:numCache>
                <c:formatCode>General</c:formatCode>
                <c:ptCount val="9"/>
                <c:pt idx="0">
                  <c:v>2</c:v>
                </c:pt>
                <c:pt idx="1">
                  <c:v>3</c:v>
                </c:pt>
                <c:pt idx="2">
                  <c:v>12</c:v>
                </c:pt>
                <c:pt idx="3">
                  <c:v>18</c:v>
                </c:pt>
                <c:pt idx="4">
                  <c:v>33</c:v>
                </c:pt>
                <c:pt idx="5">
                  <c:v>50</c:v>
                </c:pt>
                <c:pt idx="6">
                  <c:v>87</c:v>
                </c:pt>
                <c:pt idx="7">
                  <c:v>169</c:v>
                </c:pt>
                <c:pt idx="8">
                  <c:v>327</c:v>
                </c:pt>
              </c:numCache>
            </c:numRef>
          </c:val>
        </c:ser>
        <c:dLbls>
          <c:showLegendKey val="0"/>
          <c:showVal val="0"/>
          <c:showCatName val="0"/>
          <c:showSerName val="0"/>
          <c:showPercent val="0"/>
          <c:showBubbleSize val="0"/>
        </c:dLbls>
        <c:gapWidth val="150"/>
        <c:axId val="80093952"/>
        <c:axId val="80835712"/>
      </c:barChart>
      <c:catAx>
        <c:axId val="80093952"/>
        <c:scaling>
          <c:orientation val="minMax"/>
        </c:scaling>
        <c:delete val="0"/>
        <c:axPos val="b"/>
        <c:numFmt formatCode="@" sourceLinked="1"/>
        <c:majorTickMark val="out"/>
        <c:minorTickMark val="none"/>
        <c:tickLblPos val="nextTo"/>
        <c:crossAx val="80835712"/>
        <c:crosses val="autoZero"/>
        <c:auto val="1"/>
        <c:lblAlgn val="ctr"/>
        <c:lblOffset val="100"/>
        <c:noMultiLvlLbl val="0"/>
      </c:catAx>
      <c:valAx>
        <c:axId val="80835712"/>
        <c:scaling>
          <c:orientation val="minMax"/>
        </c:scaling>
        <c:delete val="0"/>
        <c:axPos val="l"/>
        <c:majorGridlines/>
        <c:numFmt formatCode="General" sourceLinked="1"/>
        <c:majorTickMark val="out"/>
        <c:minorTickMark val="none"/>
        <c:tickLblPos val="nextTo"/>
        <c:crossAx val="80093952"/>
        <c:crosses val="autoZero"/>
        <c:crossBetween val="between"/>
      </c:valAx>
    </c:plotArea>
    <c:plotVisOnly val="1"/>
    <c:dispBlanksAs val="gap"/>
    <c:showDLblsOverMax val="0"/>
  </c:chart>
  <c:spPr>
    <a:noFill/>
  </c:spPr>
  <c:txPr>
    <a:bodyPr/>
    <a:lstStyle/>
    <a:p>
      <a:pPr>
        <a:defRPr sz="2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Plasma Catecholamine Levels</a:t>
            </a:r>
          </a:p>
        </c:rich>
      </c:tx>
      <c:layout/>
      <c:overlay val="0"/>
    </c:title>
    <c:autoTitleDeleted val="0"/>
    <c:plotArea>
      <c:layout/>
      <c:lineChart>
        <c:grouping val="standard"/>
        <c:varyColors val="0"/>
        <c:ser>
          <c:idx val="0"/>
          <c:order val="0"/>
          <c:tx>
            <c:strRef>
              <c:f>Sheet1!$G$3</c:f>
              <c:strCache>
                <c:ptCount val="1"/>
                <c:pt idx="0">
                  <c:v>Epinephrine</c:v>
                </c:pt>
              </c:strCache>
            </c:strRef>
          </c:tx>
          <c:spPr>
            <a:ln w="53975"/>
          </c:spPr>
          <c:marker>
            <c:symbol val="none"/>
          </c:marker>
          <c:cat>
            <c:multiLvlStrRef>
              <c:f>Sheet1!$E$4:$F$10</c:f>
              <c:multiLvlStrCache>
                <c:ptCount val="7"/>
                <c:lvl>
                  <c:pt idx="0">
                    <c:v>Da1</c:v>
                  </c:pt>
                  <c:pt idx="1">
                    <c:v>Day 4</c:v>
                  </c:pt>
                  <c:pt idx="2">
                    <c:v>Day 8</c:v>
                  </c:pt>
                  <c:pt idx="4">
                    <c:v>Day 1</c:v>
                  </c:pt>
                  <c:pt idx="5">
                    <c:v>Day 4</c:v>
                  </c:pt>
                  <c:pt idx="6">
                    <c:v>Day 8</c:v>
                  </c:pt>
                </c:lvl>
                <c:lvl>
                  <c:pt idx="0">
                    <c:v>Takotsubo</c:v>
                  </c:pt>
                  <c:pt idx="4">
                    <c:v>Acute MI</c:v>
                  </c:pt>
                </c:lvl>
              </c:multiLvlStrCache>
            </c:multiLvlStrRef>
          </c:cat>
          <c:val>
            <c:numRef>
              <c:f>Sheet1!$G$4:$G$10</c:f>
              <c:numCache>
                <c:formatCode>General</c:formatCode>
                <c:ptCount val="7"/>
                <c:pt idx="0">
                  <c:v>1264</c:v>
                </c:pt>
                <c:pt idx="1">
                  <c:v>1044</c:v>
                </c:pt>
                <c:pt idx="2">
                  <c:v>348</c:v>
                </c:pt>
                <c:pt idx="4">
                  <c:v>376</c:v>
                </c:pt>
                <c:pt idx="5">
                  <c:v>330</c:v>
                </c:pt>
                <c:pt idx="6">
                  <c:v>275</c:v>
                </c:pt>
              </c:numCache>
            </c:numRef>
          </c:val>
          <c:smooth val="0"/>
        </c:ser>
        <c:ser>
          <c:idx val="1"/>
          <c:order val="1"/>
          <c:tx>
            <c:strRef>
              <c:f>Sheet1!$H$3</c:f>
              <c:strCache>
                <c:ptCount val="1"/>
                <c:pt idx="0">
                  <c:v>Norephinephrine</c:v>
                </c:pt>
              </c:strCache>
            </c:strRef>
          </c:tx>
          <c:spPr>
            <a:ln w="53975">
              <a:solidFill>
                <a:schemeClr val="accent1">
                  <a:lumMod val="20000"/>
                  <a:lumOff val="80000"/>
                </a:schemeClr>
              </a:solidFill>
            </a:ln>
          </c:spPr>
          <c:marker>
            <c:symbol val="none"/>
          </c:marker>
          <c:cat>
            <c:multiLvlStrRef>
              <c:f>Sheet1!$E$4:$F$10</c:f>
              <c:multiLvlStrCache>
                <c:ptCount val="7"/>
                <c:lvl>
                  <c:pt idx="0">
                    <c:v>Da1</c:v>
                  </c:pt>
                  <c:pt idx="1">
                    <c:v>Day 4</c:v>
                  </c:pt>
                  <c:pt idx="2">
                    <c:v>Day 8</c:v>
                  </c:pt>
                  <c:pt idx="4">
                    <c:v>Day 1</c:v>
                  </c:pt>
                  <c:pt idx="5">
                    <c:v>Day 4</c:v>
                  </c:pt>
                  <c:pt idx="6">
                    <c:v>Day 8</c:v>
                  </c:pt>
                </c:lvl>
                <c:lvl>
                  <c:pt idx="0">
                    <c:v>Takotsubo</c:v>
                  </c:pt>
                  <c:pt idx="4">
                    <c:v>Acute MI</c:v>
                  </c:pt>
                </c:lvl>
              </c:multiLvlStrCache>
            </c:multiLvlStrRef>
          </c:cat>
          <c:val>
            <c:numRef>
              <c:f>Sheet1!$H$4:$H$10</c:f>
              <c:numCache>
                <c:formatCode>General</c:formatCode>
                <c:ptCount val="7"/>
                <c:pt idx="0">
                  <c:v>2284</c:v>
                </c:pt>
                <c:pt idx="1">
                  <c:v>1573</c:v>
                </c:pt>
                <c:pt idx="2">
                  <c:v>1142</c:v>
                </c:pt>
                <c:pt idx="4">
                  <c:v>1100</c:v>
                </c:pt>
                <c:pt idx="5">
                  <c:v>829</c:v>
                </c:pt>
                <c:pt idx="6">
                  <c:v>541</c:v>
                </c:pt>
              </c:numCache>
            </c:numRef>
          </c:val>
          <c:smooth val="0"/>
        </c:ser>
        <c:dLbls>
          <c:showLegendKey val="0"/>
          <c:showVal val="0"/>
          <c:showCatName val="0"/>
          <c:showSerName val="0"/>
          <c:showPercent val="0"/>
          <c:showBubbleSize val="0"/>
        </c:dLbls>
        <c:marker val="1"/>
        <c:smooth val="0"/>
        <c:axId val="35150848"/>
        <c:axId val="35152640"/>
      </c:lineChart>
      <c:catAx>
        <c:axId val="35150848"/>
        <c:scaling>
          <c:orientation val="minMax"/>
        </c:scaling>
        <c:delete val="0"/>
        <c:axPos val="b"/>
        <c:majorTickMark val="none"/>
        <c:minorTickMark val="none"/>
        <c:tickLblPos val="nextTo"/>
        <c:crossAx val="35152640"/>
        <c:crosses val="autoZero"/>
        <c:auto val="1"/>
        <c:lblAlgn val="ctr"/>
        <c:lblOffset val="100"/>
        <c:noMultiLvlLbl val="0"/>
      </c:catAx>
      <c:valAx>
        <c:axId val="35152640"/>
        <c:scaling>
          <c:orientation val="minMax"/>
        </c:scaling>
        <c:delete val="0"/>
        <c:axPos val="l"/>
        <c:majorGridlines/>
        <c:numFmt formatCode="General" sourceLinked="1"/>
        <c:majorTickMark val="none"/>
        <c:minorTickMark val="none"/>
        <c:tickLblPos val="nextTo"/>
        <c:crossAx val="35150848"/>
        <c:crosses val="autoZero"/>
        <c:crossBetween val="between"/>
      </c:valAx>
    </c:plotArea>
    <c:legend>
      <c:legendPos val="r"/>
      <c:layout/>
      <c:overlay val="0"/>
    </c:legend>
    <c:plotVisOnly val="1"/>
    <c:dispBlanksAs val="gap"/>
    <c:showDLblsOverMax val="0"/>
  </c:chart>
  <c:txPr>
    <a:bodyPr/>
    <a:lstStyle/>
    <a:p>
      <a:pPr>
        <a:defRPr sz="2000" b="1" i="0" baseline="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fld id="{DB778C34-9E16-45CF-A676-F6204D991AF2}" type="datetimeFigureOut">
              <a:rPr lang="en-US" smtClean="0"/>
              <a:pPr/>
              <a:t>1/1/2012</a:t>
            </a:fld>
            <a:endParaRPr lang="en-US"/>
          </a:p>
        </p:txBody>
      </p:sp>
      <p:sp>
        <p:nvSpPr>
          <p:cNvPr id="4" name="Footer Placeholder 3"/>
          <p:cNvSpPr>
            <a:spLocks noGrp="1"/>
          </p:cNvSpPr>
          <p:nvPr>
            <p:ph type="ftr" sz="quarter" idx="2"/>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52522"/>
            <a:ext cx="3066733" cy="450215"/>
          </a:xfrm>
          <a:prstGeom prst="rect">
            <a:avLst/>
          </a:prstGeom>
        </p:spPr>
        <p:txBody>
          <a:bodyPr vert="horz" lIns="91440" tIns="45720" rIns="91440" bIns="45720" rtlCol="0" anchor="b"/>
          <a:lstStyle>
            <a:lvl1pPr algn="r">
              <a:defRPr sz="1200"/>
            </a:lvl1pPr>
          </a:lstStyle>
          <a:p>
            <a:fld id="{72C4B102-CB8D-43E8-810C-ADAF27AB99E1}" type="slidenum">
              <a:rPr lang="en-US" smtClean="0"/>
              <a:pPr/>
              <a:t>‹#›</a:t>
            </a:fld>
            <a:endParaRPr lang="en-US"/>
          </a:p>
        </p:txBody>
      </p:sp>
    </p:spTree>
    <p:extLst>
      <p:ext uri="{BB962C8B-B14F-4D97-AF65-F5344CB8AC3E}">
        <p14:creationId xmlns:p14="http://schemas.microsoft.com/office/powerpoint/2010/main" val="113364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00C264FD-E036-4179-B67F-F7B1DC833429}" type="datetimeFigureOut">
              <a:rPr lang="en-US" smtClean="0"/>
              <a:pPr/>
              <a:t>1/1/2012</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F2246D9B-9A98-4398-A0D8-76966685BC33}" type="slidenum">
              <a:rPr lang="en-US" smtClean="0"/>
              <a:pPr/>
              <a:t>‹#›</a:t>
            </a:fld>
            <a:endParaRPr lang="en-US"/>
          </a:p>
        </p:txBody>
      </p:sp>
    </p:spTree>
    <p:extLst>
      <p:ext uri="{BB962C8B-B14F-4D97-AF65-F5344CB8AC3E}">
        <p14:creationId xmlns:p14="http://schemas.microsoft.com/office/powerpoint/2010/main" val="280922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Parasternal</a:t>
            </a:r>
            <a:r>
              <a:rPr lang="en-US" dirty="0" smtClean="0"/>
              <a:t> long axis view</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smtClean="0"/>
              <a:t>Fig. 6. </a:t>
            </a:r>
            <a:r>
              <a:rPr lang="en-US" sz="1200" b="1" baseline="0" dirty="0" err="1" smtClean="0"/>
              <a:t>Endomyocardial</a:t>
            </a:r>
            <a:r>
              <a:rPr lang="en-US" sz="1200" b="1" baseline="0" dirty="0" smtClean="0"/>
              <a:t> biopsy specimen from the left ventricle of case 8. Mild mononuclear cell infiltration are present. A, Original magnification ×100. B, Original magnification ×200.</a:t>
            </a:r>
          </a:p>
          <a:p>
            <a:endParaRPr lang="en-US" sz="1200" b="1" baseline="0" dirty="0" smtClean="0"/>
          </a:p>
          <a:p>
            <a:r>
              <a:rPr lang="en-US" sz="1200" b="1" baseline="0" dirty="0" smtClean="0"/>
              <a:t>Acute MI usually show </a:t>
            </a:r>
            <a:r>
              <a:rPr lang="en-US" sz="1200" b="1" baseline="0" dirty="0" err="1" smtClean="0"/>
              <a:t>polymorphonuclear</a:t>
            </a:r>
            <a:r>
              <a:rPr lang="en-US" sz="1200" b="1" baseline="0" dirty="0" smtClean="0"/>
              <a:t> cell infiltrates</a:t>
            </a:r>
          </a:p>
        </p:txBody>
      </p:sp>
      <p:sp>
        <p:nvSpPr>
          <p:cNvPr id="4" name="Slide Number Placeholder 3"/>
          <p:cNvSpPr>
            <a:spLocks noGrp="1"/>
          </p:cNvSpPr>
          <p:nvPr>
            <p:ph type="sldNum" sz="quarter" idx="10"/>
          </p:nvPr>
        </p:nvSpPr>
        <p:spPr/>
        <p:txBody>
          <a:bodyPr/>
          <a:lstStyle/>
          <a:p>
            <a:fld id="{F2246D9B-9A98-4398-A0D8-76966685BC33}" type="slidenum">
              <a:rPr lang="en-US" smtClean="0"/>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cardiac MRI assessment of myocardial viability.</a:t>
            </a:r>
            <a:r>
              <a:rPr lang="en-US" baseline="0" dirty="0" smtClean="0"/>
              <a:t>  On the left the dark line indicates that the myocardium although ballooned out is still viable.  On the right, the white like indicated by the arrow is of ischemic injury 2/2 to an acute infarct.  As you can see spasm or plaque rupture of a coronary artery would have a different distribution that what is seen with </a:t>
            </a:r>
            <a:r>
              <a:rPr lang="en-US" baseline="0" dirty="0" err="1" smtClean="0"/>
              <a:t>takotsubos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This is </a:t>
            </a:r>
            <a:r>
              <a:rPr lang="en-US" sz="1200" baseline="0" dirty="0" err="1" smtClean="0"/>
              <a:t>spectragraph</a:t>
            </a:r>
            <a:r>
              <a:rPr lang="en-US" sz="1200" baseline="0" dirty="0" smtClean="0"/>
              <a:t> of a patient with </a:t>
            </a:r>
            <a:r>
              <a:rPr lang="en-US" sz="1200" baseline="0" dirty="0" err="1" smtClean="0"/>
              <a:t>takotsubos</a:t>
            </a:r>
            <a:r>
              <a:rPr lang="en-US" sz="1200" baseline="0" dirty="0" smtClean="0"/>
              <a:t> cardiomyopathy.  There is marked perfusion mismatches mainly at the left ventricular apex.  However, in the </a:t>
            </a:r>
            <a:r>
              <a:rPr lang="en-US" sz="1200" baseline="0" dirty="0" err="1" smtClean="0"/>
              <a:t>subacute</a:t>
            </a:r>
            <a:r>
              <a:rPr lang="en-US" sz="1200" baseline="0" dirty="0" smtClean="0"/>
              <a:t> period these perfusion </a:t>
            </a:r>
            <a:r>
              <a:rPr lang="en-US" sz="1200" baseline="0" dirty="0" err="1" smtClean="0"/>
              <a:t>mismatchs</a:t>
            </a:r>
            <a:r>
              <a:rPr lang="en-US" sz="1200" baseline="0" dirty="0" smtClean="0"/>
              <a:t> </a:t>
            </a:r>
            <a:r>
              <a:rPr lang="en-US" sz="1200" baseline="0" dirty="0" err="1" smtClean="0"/>
              <a:t>decrese</a:t>
            </a:r>
            <a:r>
              <a:rPr lang="en-US" sz="1200" baseline="0" dirty="0" smtClean="0"/>
              <a:t> correlating with the functional recovery.  In the PET, you can see improvement of the coronary flow reserve at the apex at five month follow-up.  </a:t>
            </a:r>
          </a:p>
          <a:p>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2. Time-course of left </a:t>
            </a:r>
            <a:r>
              <a:rPr lang="en-US" sz="1200" kern="1200" baseline="0" dirty="0" err="1" smtClean="0">
                <a:solidFill>
                  <a:schemeClr val="tx1"/>
                </a:solidFill>
                <a:latin typeface="+mn-lt"/>
                <a:ea typeface="+mn-ea"/>
                <a:cs typeface="+mn-cs"/>
              </a:rPr>
              <a:t>ventriculograms</a:t>
            </a:r>
            <a:r>
              <a:rPr lang="en-US" sz="1200" kern="1200" baseline="0" dirty="0" smtClean="0">
                <a:solidFill>
                  <a:schemeClr val="tx1"/>
                </a:solidFill>
                <a:latin typeface="+mn-lt"/>
                <a:ea typeface="+mn-ea"/>
                <a:cs typeface="+mn-cs"/>
              </a:rPr>
              <a:t> (Top) and coronary flow velocity spectra (Bottom) in a patient with </a:t>
            </a:r>
            <a:r>
              <a:rPr lang="en-US" sz="1200" kern="1200" baseline="0" dirty="0" err="1" smtClean="0">
                <a:solidFill>
                  <a:schemeClr val="tx1"/>
                </a:solidFill>
                <a:latin typeface="+mn-lt"/>
                <a:ea typeface="+mn-ea"/>
                <a:cs typeface="+mn-cs"/>
              </a:rPr>
              <a:t>takotsubolike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left ventricular (LV) dysfunction. The left </a:t>
            </a:r>
            <a:r>
              <a:rPr lang="en-US" sz="1200" kern="1200" baseline="0" dirty="0" err="1" smtClean="0">
                <a:solidFill>
                  <a:schemeClr val="tx1"/>
                </a:solidFill>
                <a:latin typeface="+mn-lt"/>
                <a:ea typeface="+mn-ea"/>
                <a:cs typeface="+mn-cs"/>
              </a:rPr>
              <a:t>ventriculogram</a:t>
            </a:r>
            <a:r>
              <a:rPr lang="en-US" sz="1200" kern="1200" baseline="0" dirty="0" smtClean="0">
                <a:solidFill>
                  <a:schemeClr val="tx1"/>
                </a:solidFill>
                <a:latin typeface="+mn-lt"/>
                <a:ea typeface="+mn-ea"/>
                <a:cs typeface="+mn-cs"/>
              </a:rPr>
              <a:t> shows that the LV wall motion abnormality dramatically</a:t>
            </a:r>
          </a:p>
          <a:p>
            <a:r>
              <a:rPr lang="en-US" sz="1200" kern="1200" baseline="0" dirty="0" smtClean="0">
                <a:solidFill>
                  <a:schemeClr val="tx1"/>
                </a:solidFill>
                <a:latin typeface="+mn-lt"/>
                <a:ea typeface="+mn-ea"/>
                <a:cs typeface="+mn-cs"/>
              </a:rPr>
              <a:t>improved within 3 weeks. Deceleration time of diastolic velocity of the left anterior descending coronary artery, left</a:t>
            </a:r>
          </a:p>
          <a:p>
            <a:r>
              <a:rPr lang="en-US" sz="1200" kern="1200" baseline="0" dirty="0" smtClean="0">
                <a:solidFill>
                  <a:schemeClr val="tx1"/>
                </a:solidFill>
                <a:latin typeface="+mn-lt"/>
                <a:ea typeface="+mn-ea"/>
                <a:cs typeface="+mn-cs"/>
              </a:rPr>
              <a:t>circumflex artery, and right coronary artery was 312, 198 and 412 ms in the acute phase, and 820, 661 and 603 ms 3 weeks</a:t>
            </a:r>
          </a:p>
          <a:p>
            <a:r>
              <a:rPr lang="en-US" sz="1200" kern="1200" baseline="0" dirty="0" smtClean="0">
                <a:solidFill>
                  <a:schemeClr val="tx1"/>
                </a:solidFill>
                <a:latin typeface="+mn-lt"/>
                <a:ea typeface="+mn-ea"/>
                <a:cs typeface="+mn-cs"/>
              </a:rPr>
              <a:t>later, respectively. Coronary flow velocity reserves of the left anterior descending coronary artery, left circumflex artery,</a:t>
            </a:r>
          </a:p>
          <a:p>
            <a:r>
              <a:rPr lang="en-US" sz="1200" kern="1200" baseline="0" dirty="0" smtClean="0">
                <a:solidFill>
                  <a:schemeClr val="tx1"/>
                </a:solidFill>
                <a:latin typeface="+mn-lt"/>
                <a:ea typeface="+mn-ea"/>
                <a:cs typeface="+mn-cs"/>
              </a:rPr>
              <a:t>and right coronary artery were 2.0, 2.3 and 1.6 in the acute phase, and 2.8, 4.3 and 1.9 ms 3 weeks later, respectively.</a:t>
            </a:r>
          </a:p>
          <a:p>
            <a:r>
              <a:rPr lang="en-US" sz="1200" kern="1200" baseline="0" dirty="0" smtClean="0">
                <a:solidFill>
                  <a:schemeClr val="tx1"/>
                </a:solidFill>
                <a:latin typeface="+mn-lt"/>
                <a:ea typeface="+mn-ea"/>
                <a:cs typeface="+mn-cs"/>
              </a:rPr>
              <a:t>Deceleration time of diastolic velocity and coronary flow velocity reserve of all coronary arteries increased 3 weeks later.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is a coronary flow velocity spectra of a patient with </a:t>
            </a:r>
            <a:r>
              <a:rPr lang="en-US" sz="1200" kern="1200" baseline="0" dirty="0" err="1" smtClean="0">
                <a:solidFill>
                  <a:schemeClr val="tx1"/>
                </a:solidFill>
                <a:latin typeface="+mn-lt"/>
                <a:ea typeface="+mn-ea"/>
                <a:cs typeface="+mn-cs"/>
              </a:rPr>
              <a:t>takotsbuo</a:t>
            </a:r>
            <a:r>
              <a:rPr lang="en-US" sz="1200" kern="1200" baseline="0" dirty="0" smtClean="0">
                <a:solidFill>
                  <a:schemeClr val="tx1"/>
                </a:solidFill>
                <a:latin typeface="+mn-lt"/>
                <a:ea typeface="+mn-ea"/>
                <a:cs typeface="+mn-cs"/>
              </a:rPr>
              <a:t> at admission and 3 weeks later.  The </a:t>
            </a:r>
            <a:r>
              <a:rPr lang="en-US" sz="1200" kern="1200" baseline="0" dirty="0" err="1" smtClean="0">
                <a:solidFill>
                  <a:schemeClr val="tx1"/>
                </a:solidFill>
                <a:latin typeface="+mn-lt"/>
                <a:ea typeface="+mn-ea"/>
                <a:cs typeface="+mn-cs"/>
              </a:rPr>
              <a:t>decelartion</a:t>
            </a:r>
            <a:r>
              <a:rPr lang="en-US" sz="1200" kern="1200" baseline="0" dirty="0" smtClean="0">
                <a:solidFill>
                  <a:schemeClr val="tx1"/>
                </a:solidFill>
                <a:latin typeface="+mn-lt"/>
                <a:ea typeface="+mn-ea"/>
                <a:cs typeface="+mn-cs"/>
              </a:rPr>
              <a:t> time of the diastolic velocity and the Coronary flow velocity reserves of the shown coronary arteries increase with recovery of the wall motion abnormality 3 weeks later.  In other words these slopes are less dramatic on follow up.  This is supportive evidence of microvascular involvement.  </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Killip</a:t>
            </a:r>
            <a:r>
              <a:rPr lang="en-US" dirty="0" smtClean="0"/>
              <a:t> class III</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Rao</a:t>
            </a:r>
            <a:r>
              <a:rPr lang="en-US" baseline="0" dirty="0" smtClean="0"/>
              <a:t> projection of the </a:t>
            </a:r>
            <a:r>
              <a:rPr lang="en-US" baseline="0" dirty="0" err="1" smtClean="0"/>
              <a:t>LVgram</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you may be unfamiliar with this condition</a:t>
            </a:r>
            <a:r>
              <a:rPr lang="en-US" baseline="0" dirty="0" smtClean="0"/>
              <a:t> and has only recently been described. </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search of the literature shows that there is increasing</a:t>
            </a:r>
            <a:r>
              <a:rPr lang="en-US" baseline="0" dirty="0" smtClean="0"/>
              <a:t> interest in this condition.  A search on takotsubo cardiomyopathy returned 325 citations published in 2008.  </a:t>
            </a:r>
          </a:p>
          <a:p>
            <a:endParaRPr lang="en-US" baseline="0" dirty="0" smtClean="0"/>
          </a:p>
          <a:p>
            <a:r>
              <a:rPr lang="en-US" baseline="0" dirty="0" smtClean="0"/>
              <a:t>This growing interest begs to question: Is the </a:t>
            </a:r>
            <a:r>
              <a:rPr lang="en-US" baseline="0" dirty="0" err="1" smtClean="0"/>
              <a:t>prevelence</a:t>
            </a:r>
            <a:r>
              <a:rPr lang="en-US" baseline="0" dirty="0" smtClean="0"/>
              <a:t> increasing or was it </a:t>
            </a:r>
            <a:r>
              <a:rPr lang="en-US" baseline="0" dirty="0" err="1" smtClean="0"/>
              <a:t>misdianosing</a:t>
            </a:r>
            <a:r>
              <a:rPr lang="en-US" baseline="0" dirty="0" smtClean="0"/>
              <a:t> in the past.</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6 key source publications which I reviewed.  These publications are primarily grouped</a:t>
            </a:r>
            <a:r>
              <a:rPr lang="en-US" baseline="0" dirty="0" smtClean="0"/>
              <a:t> case description which focused on defining the takotsubo syndrome and Pathophysiology.  In the next couple of slides I will review the clinical features compiled from these studies.  </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smtClean="0"/>
              <a:t>Figure 2. Serial </a:t>
            </a:r>
            <a:r>
              <a:rPr lang="en-US" sz="1200" b="1" baseline="0" dirty="0" err="1" smtClean="0"/>
              <a:t>Echocardiographic</a:t>
            </a:r>
            <a:r>
              <a:rPr lang="en-US" sz="1200" b="1" baseline="0" dirty="0" smtClean="0"/>
              <a:t> Assessment of the Ejection Fraction in 19 Patients with Stress Cardiomyopathy. </a:t>
            </a:r>
          </a:p>
          <a:p>
            <a:r>
              <a:rPr lang="en-US" sz="1200" baseline="0" dirty="0" smtClean="0"/>
              <a:t>Echocardiography was performed on admission; on hospital day 3, 4, 5, 6, or 7 (median, day 4); and at outpatient follow-up (a median of 21 days after the onset of symptoms). Gray lines illustrate values for individual patients. The black bar represents the median ejection fraction at each time; error bars show the </a:t>
            </a:r>
            <a:r>
              <a:rPr lang="en-US" sz="1200" baseline="0" dirty="0" err="1" smtClean="0"/>
              <a:t>interquartile</a:t>
            </a:r>
            <a:r>
              <a:rPr lang="en-US" sz="1200" baseline="0" dirty="0" smtClean="0"/>
              <a:t> range. P&lt;0.001 for the comparison between admission and inpatient values, and P&lt;0.001 for the comparisons between admission and outpatient values and between inpatient and outpatient values</a:t>
            </a:r>
          </a:p>
          <a:p>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inflammation and contraction bands are what </a:t>
            </a:r>
            <a:r>
              <a:rPr lang="en-US" dirty="0" err="1" smtClean="0"/>
              <a:t>distingish</a:t>
            </a:r>
            <a:r>
              <a:rPr lang="en-US" dirty="0" smtClean="0"/>
              <a:t> </a:t>
            </a:r>
            <a:r>
              <a:rPr lang="en-US" dirty="0" err="1" smtClean="0"/>
              <a:t>takostubo’s</a:t>
            </a:r>
            <a:r>
              <a:rPr lang="en-US" dirty="0" smtClean="0"/>
              <a:t> from necrosis from a</a:t>
            </a:r>
            <a:r>
              <a:rPr lang="en-US" baseline="0" dirty="0" smtClean="0"/>
              <a:t>n </a:t>
            </a:r>
            <a:r>
              <a:rPr lang="en-US" baseline="0" dirty="0" err="1" smtClean="0"/>
              <a:t>occulded</a:t>
            </a:r>
            <a:r>
              <a:rPr lang="en-US" baseline="0" dirty="0" smtClean="0"/>
              <a:t> coronary artery</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Figure 4. A </a:t>
            </a:r>
            <a:r>
              <a:rPr lang="en-US" sz="1200" b="1" baseline="0" dirty="0" err="1" smtClean="0"/>
              <a:t>toluidine</a:t>
            </a:r>
            <a:r>
              <a:rPr lang="en-US" sz="1200" b="1" baseline="0" dirty="0" smtClean="0"/>
              <a:t> blue–stained 1-µm-thick plastic-embedded section of myocardium from one of the study patients. Marked contraction band formation is noted. Magnification x400.</a:t>
            </a:r>
          </a:p>
          <a:p>
            <a:endParaRPr lang="en-US" dirty="0" smtClean="0"/>
          </a:p>
          <a:p>
            <a:r>
              <a:rPr lang="en-US" dirty="0" smtClean="0"/>
              <a:t>Can also</a:t>
            </a:r>
            <a:r>
              <a:rPr lang="en-US" baseline="0" dirty="0" smtClean="0"/>
              <a:t> be seen in </a:t>
            </a:r>
            <a:r>
              <a:rPr lang="en-US" baseline="0" dirty="0" err="1" smtClean="0"/>
              <a:t>pheo</a:t>
            </a:r>
            <a:r>
              <a:rPr lang="en-US" baseline="0" dirty="0" smtClean="0"/>
              <a:t> and subarachnoid hemorrhage </a:t>
            </a:r>
            <a:endParaRPr lang="en-US" dirty="0"/>
          </a:p>
        </p:txBody>
      </p:sp>
      <p:sp>
        <p:nvSpPr>
          <p:cNvPr id="4" name="Slide Number Placeholder 3"/>
          <p:cNvSpPr>
            <a:spLocks noGrp="1"/>
          </p:cNvSpPr>
          <p:nvPr>
            <p:ph type="sldNum" sz="quarter" idx="10"/>
          </p:nvPr>
        </p:nvSpPr>
        <p:spPr/>
        <p:txBody>
          <a:bodyPr/>
          <a:lstStyle/>
          <a:p>
            <a:fld id="{F2246D9B-9A98-4398-A0D8-76966685BC33}"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28D0AED-83C1-492D-BE32-AC079A781FFE}" type="datetimeFigureOut">
              <a:rPr lang="en-US" smtClean="0"/>
              <a:pPr/>
              <a:t>1/1/2012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FC8090C-E26A-4C8F-9EE2-808747B7AD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8D0AED-83C1-492D-BE32-AC079A781FFE}"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8090C-E26A-4C8F-9EE2-808747B7AD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8D0AED-83C1-492D-BE32-AC079A781FFE}"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8090C-E26A-4C8F-9EE2-808747B7AD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28D0AED-83C1-492D-BE32-AC079A781FFE}" type="datetimeFigureOut">
              <a:rPr lang="en-US" smtClean="0"/>
              <a:pPr/>
              <a:t>1/1/2012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FC8090C-E26A-4C8F-9EE2-808747B7AD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28D0AED-83C1-492D-BE32-AC079A781FFE}" type="datetimeFigureOut">
              <a:rPr lang="en-US" smtClean="0"/>
              <a:pPr/>
              <a:t>1/1/2012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FC8090C-E26A-4C8F-9EE2-808747B7ADF2}"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28D0AED-83C1-492D-BE32-AC079A781FFE}" type="datetimeFigureOut">
              <a:rPr lang="en-US" smtClean="0"/>
              <a:pPr/>
              <a:t>1/1/2012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FC8090C-E26A-4C8F-9EE2-808747B7AD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28D0AED-83C1-492D-BE32-AC079A781FFE}" type="datetimeFigureOut">
              <a:rPr lang="en-US" smtClean="0"/>
              <a:pPr/>
              <a:t>1/1/2012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FC8090C-E26A-4C8F-9EE2-808747B7AD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8D0AED-83C1-492D-BE32-AC079A781FFE}" type="datetimeFigureOut">
              <a:rPr lang="en-US" smtClean="0"/>
              <a:pPr/>
              <a:t>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8090C-E26A-4C8F-9EE2-808747B7AD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28D0AED-83C1-492D-BE32-AC079A781FFE}" type="datetimeFigureOut">
              <a:rPr lang="en-US" smtClean="0"/>
              <a:pPr/>
              <a:t>1/1/2012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FC8090C-E26A-4C8F-9EE2-808747B7AD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28D0AED-83C1-492D-BE32-AC079A781FFE}" type="datetimeFigureOut">
              <a:rPr lang="en-US" smtClean="0"/>
              <a:pPr/>
              <a:t>1/1/2012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FC8090C-E26A-4C8F-9EE2-808747B7AD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28D0AED-83C1-492D-BE32-AC079A781FFE}" type="datetimeFigureOut">
              <a:rPr lang="en-US" smtClean="0"/>
              <a:pPr/>
              <a:t>1/1/2012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FC8090C-E26A-4C8F-9EE2-808747B7AD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28D0AED-83C1-492D-BE32-AC079A781FFE}" type="datetimeFigureOut">
              <a:rPr lang="en-US" smtClean="0"/>
              <a:pPr/>
              <a:t>1/1/2012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FC8090C-E26A-4C8F-9EE2-808747B7AD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blake\Desktop\Normal%20coronaries3.av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t>Takotsubo Cardiomyopathy</a:t>
            </a:r>
            <a:endParaRPr lang="en-US" sz="7200" dirty="0"/>
          </a:p>
        </p:txBody>
      </p:sp>
      <p:sp>
        <p:nvSpPr>
          <p:cNvPr id="3" name="Subtitle 2"/>
          <p:cNvSpPr>
            <a:spLocks noGrp="1"/>
          </p:cNvSpPr>
          <p:nvPr>
            <p:ph type="subTitle" idx="1"/>
          </p:nvPr>
        </p:nvSpPr>
        <p:spPr/>
        <p:txBody>
          <a:bodyPr>
            <a:normAutofit/>
          </a:bodyPr>
          <a:lstStyle/>
          <a:p>
            <a:endParaRPr lang="en-US" dirty="0" smtClean="0"/>
          </a:p>
          <a:p>
            <a:endParaRPr lang="en-US" dirty="0" smtClean="0"/>
          </a:p>
          <a:p>
            <a:r>
              <a:rPr lang="en-US" dirty="0" smtClean="0"/>
              <a:t>Blake Wachter, Spring 2009</a:t>
            </a:r>
            <a:endParaRPr lang="en-US" dirty="0"/>
          </a:p>
        </p:txBody>
      </p:sp>
      <p:sp>
        <p:nvSpPr>
          <p:cNvPr id="4" name="Title 1"/>
          <p:cNvSpPr txBox="1">
            <a:spLocks/>
          </p:cNvSpPr>
          <p:nvPr/>
        </p:nvSpPr>
        <p:spPr>
          <a:xfrm>
            <a:off x="762000" y="4876800"/>
            <a:ext cx="6005512" cy="1470025"/>
          </a:xfrm>
          <a:prstGeom prst="rect">
            <a:avLst/>
          </a:prstGeom>
        </p:spPr>
        <p:txBody>
          <a:bodyPr vert="horz" anchor="b">
            <a:noAutofit/>
          </a:bodyPr>
          <a:lstStyle/>
          <a:p>
            <a:r>
              <a:rPr lang="ja-JP" altLang="en-US" sz="9600" smtClean="0">
                <a:solidFill>
                  <a:schemeClr val="accent2">
                    <a:lumMod val="20000"/>
                    <a:lumOff val="80000"/>
                  </a:schemeClr>
                </a:solidFill>
              </a:rPr>
              <a:t>蛸壺</a:t>
            </a:r>
            <a:endParaRPr lang="en-US" sz="9600"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it what you like…</a:t>
            </a:r>
            <a:endParaRPr lang="en-US" dirty="0"/>
          </a:p>
        </p:txBody>
      </p:sp>
      <p:sp>
        <p:nvSpPr>
          <p:cNvPr id="3" name="Content Placeholder 2"/>
          <p:cNvSpPr>
            <a:spLocks noGrp="1"/>
          </p:cNvSpPr>
          <p:nvPr>
            <p:ph idx="1"/>
          </p:nvPr>
        </p:nvSpPr>
        <p:spPr/>
        <p:txBody>
          <a:bodyPr>
            <a:normAutofit/>
          </a:bodyPr>
          <a:lstStyle/>
          <a:p>
            <a:r>
              <a:rPr lang="en-US" dirty="0" smtClean="0"/>
              <a:t>Takotsubo cardiomyopathy</a:t>
            </a:r>
          </a:p>
          <a:p>
            <a:r>
              <a:rPr lang="en-US" dirty="0" smtClean="0"/>
              <a:t>Transient apical ballooning</a:t>
            </a:r>
          </a:p>
          <a:p>
            <a:r>
              <a:rPr lang="en-US" dirty="0" smtClean="0"/>
              <a:t>Apical ballooning cardiomyopathy</a:t>
            </a:r>
          </a:p>
          <a:p>
            <a:r>
              <a:rPr lang="en-US" dirty="0" smtClean="0"/>
              <a:t>Stress-induced cardiomyopathy </a:t>
            </a:r>
          </a:p>
          <a:p>
            <a:r>
              <a:rPr lang="en-US" dirty="0" smtClean="0"/>
              <a:t>Broken heart syndrome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History of Takotsubo cardiomyopathy</a:t>
            </a:r>
          </a:p>
          <a:p>
            <a:r>
              <a:rPr lang="en-US" dirty="0" smtClean="0"/>
              <a:t>Diagnostic criteria </a:t>
            </a:r>
          </a:p>
          <a:p>
            <a:r>
              <a:rPr lang="en-US" dirty="0" smtClean="0"/>
              <a:t>Clinical presentation</a:t>
            </a:r>
          </a:p>
          <a:p>
            <a:r>
              <a:rPr lang="en-US" dirty="0" smtClean="0"/>
              <a:t>Pathophysiology</a:t>
            </a:r>
          </a:p>
          <a:p>
            <a:r>
              <a:rPr lang="en-US" dirty="0" smtClean="0"/>
              <a:t>Management </a:t>
            </a:r>
          </a:p>
          <a:p>
            <a:r>
              <a:rPr lang="en-US" dirty="0" smtClean="0"/>
              <a:t>Prognosis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a:t>
            </a:r>
            <a:endParaRPr lang="en-US" dirty="0"/>
          </a:p>
        </p:txBody>
      </p:sp>
      <p:sp>
        <p:nvSpPr>
          <p:cNvPr id="3" name="Content Placeholder 2"/>
          <p:cNvSpPr>
            <a:spLocks noGrp="1"/>
          </p:cNvSpPr>
          <p:nvPr>
            <p:ph idx="1"/>
          </p:nvPr>
        </p:nvSpPr>
        <p:spPr/>
        <p:txBody>
          <a:bodyPr/>
          <a:lstStyle/>
          <a:p>
            <a:r>
              <a:rPr lang="en-US" dirty="0" smtClean="0"/>
              <a:t>Takotsubo cardiomyopathy is thought to account for 0.5-2% of all suspected acute myocardial infarction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Takotsubo Cardiomyopathy History</a:t>
            </a:r>
            <a:endParaRPr lang="en-US" dirty="0"/>
          </a:p>
        </p:txBody>
      </p:sp>
      <p:sp>
        <p:nvSpPr>
          <p:cNvPr id="3" name="Content Placeholder 2"/>
          <p:cNvSpPr>
            <a:spLocks noGrp="1"/>
          </p:cNvSpPr>
          <p:nvPr>
            <p:ph idx="1"/>
          </p:nvPr>
        </p:nvSpPr>
        <p:spPr/>
        <p:txBody>
          <a:bodyPr>
            <a:normAutofit/>
          </a:bodyPr>
          <a:lstStyle/>
          <a:p>
            <a:r>
              <a:rPr lang="en-US" dirty="0" smtClean="0"/>
              <a:t>1970’s researchers and physicians first described reversible toxic effects of catecholamines on the heart</a:t>
            </a:r>
          </a:p>
          <a:p>
            <a:r>
              <a:rPr lang="en-US" dirty="0" smtClean="0"/>
              <a:t>1990, Sato et al first described a reversible </a:t>
            </a:r>
            <a:r>
              <a:rPr lang="en-US" dirty="0" err="1" smtClean="0"/>
              <a:t>tako-tusbo</a:t>
            </a:r>
            <a:r>
              <a:rPr lang="en-US" dirty="0" smtClean="0"/>
              <a:t> like left ventricular dysfunction (</a:t>
            </a:r>
            <a:r>
              <a:rPr lang="en-US" dirty="0" err="1" smtClean="0"/>
              <a:t>Kagakuhyouronsha</a:t>
            </a:r>
            <a:r>
              <a:rPr lang="en-US" dirty="0" smtClean="0"/>
              <a:t>; 1990:56-64)</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akoTsubo_scheme.png"/>
          <p:cNvPicPr>
            <a:picLocks noGrp="1" noChangeAspect="1"/>
          </p:cNvPicPr>
          <p:nvPr>
            <p:ph idx="1"/>
          </p:nvPr>
        </p:nvPicPr>
        <p:blipFill>
          <a:blip r:embed="rId3"/>
          <a:stretch>
            <a:fillRect/>
          </a:stretch>
        </p:blipFill>
        <p:spPr>
          <a:xfrm>
            <a:off x="1149777" y="2746552"/>
            <a:ext cx="6844445" cy="284444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Left </a:t>
            </a:r>
            <a:r>
              <a:rPr lang="en-US" sz="1800" b="1" dirty="0" err="1" smtClean="0"/>
              <a:t>ventriculogram</a:t>
            </a:r>
            <a:r>
              <a:rPr lang="en-US" sz="1800" b="1" dirty="0" smtClean="0"/>
              <a:t> of the patient during systole showing mid, distal and apical left ventricular ballooning, with vigorous contraction of the basal segment</a:t>
            </a:r>
            <a:endParaRPr lang="en-US" sz="1800" dirty="0"/>
          </a:p>
        </p:txBody>
      </p:sp>
      <p:pic>
        <p:nvPicPr>
          <p:cNvPr id="4" name="Content Placeholder 3" descr="ncpcardio0414-f2.gif"/>
          <p:cNvPicPr>
            <a:picLocks noGrp="1" noChangeAspect="1"/>
          </p:cNvPicPr>
          <p:nvPr>
            <p:ph idx="1"/>
          </p:nvPr>
        </p:nvPicPr>
        <p:blipFill>
          <a:blip r:embed="rId3"/>
          <a:stretch>
            <a:fillRect/>
          </a:stretch>
        </p:blipFill>
        <p:spPr>
          <a:xfrm>
            <a:off x="2209800" y="1447800"/>
            <a:ext cx="5326264" cy="5181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Tako</a:t>
            </a:r>
            <a:r>
              <a:rPr lang="en-US" dirty="0" smtClean="0"/>
              <a:t> </a:t>
            </a:r>
            <a:r>
              <a:rPr lang="en-US" dirty="0" err="1" smtClean="0"/>
              <a:t>Tsubo</a:t>
            </a:r>
            <a:endParaRPr lang="en-US" dirty="0"/>
          </a:p>
        </p:txBody>
      </p:sp>
      <p:sp>
        <p:nvSpPr>
          <p:cNvPr id="3" name="Content Placeholder 2"/>
          <p:cNvSpPr>
            <a:spLocks noGrp="1"/>
          </p:cNvSpPr>
          <p:nvPr>
            <p:ph idx="1"/>
          </p:nvPr>
        </p:nvSpPr>
        <p:spPr/>
        <p:txBody>
          <a:bodyPr>
            <a:normAutofit/>
          </a:bodyPr>
          <a:lstStyle/>
          <a:p>
            <a:r>
              <a:rPr lang="en-US" dirty="0" err="1" smtClean="0"/>
              <a:t>Tako</a:t>
            </a:r>
            <a:r>
              <a:rPr lang="en-US" dirty="0" smtClean="0"/>
              <a:t> </a:t>
            </a:r>
          </a:p>
          <a:p>
            <a:pPr lvl="1"/>
            <a:r>
              <a:rPr lang="en-US" dirty="0" smtClean="0"/>
              <a:t>Octopus</a:t>
            </a:r>
          </a:p>
          <a:p>
            <a:r>
              <a:rPr lang="en-US" dirty="0" err="1" smtClean="0"/>
              <a:t>Tsubo</a:t>
            </a:r>
            <a:r>
              <a:rPr lang="en-US" dirty="0" smtClean="0"/>
              <a:t> </a:t>
            </a:r>
          </a:p>
          <a:p>
            <a:pPr lvl="1"/>
            <a:r>
              <a:rPr lang="en-US" dirty="0" smtClean="0"/>
              <a:t>Medieval Japanese ceramic jar shaped with a wide body and narrow mouth </a:t>
            </a:r>
          </a:p>
          <a:p>
            <a:pPr lvl="1"/>
            <a:r>
              <a:rPr lang="en-US" dirty="0" smtClean="0"/>
              <a:t>Originally used to store seeds</a:t>
            </a:r>
          </a:p>
          <a:p>
            <a:r>
              <a:rPr lang="en-US" dirty="0" smtClean="0"/>
              <a:t>Tako-tsubo</a:t>
            </a:r>
          </a:p>
          <a:p>
            <a:pPr lvl="1"/>
            <a:r>
              <a:rPr lang="en-US" dirty="0" smtClean="0"/>
              <a:t>Japanese octopus trap</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r>
              <a:rPr lang="en-US" dirty="0" smtClean="0"/>
              <a:t/>
            </a:r>
            <a:br>
              <a:rPr lang="en-US" dirty="0" smtClean="0"/>
            </a:br>
            <a:r>
              <a:rPr lang="ja-JP" altLang="en-US" sz="9600" smtClean="0">
                <a:solidFill>
                  <a:schemeClr val="accent1">
                    <a:lumMod val="60000"/>
                    <a:lumOff val="40000"/>
                  </a:schemeClr>
                </a:solidFill>
              </a:rPr>
              <a:t>蛸壺</a:t>
            </a:r>
            <a:endParaRPr lang="en-US" sz="9600" dirty="0">
              <a:solidFill>
                <a:schemeClr val="accent1">
                  <a:lumMod val="60000"/>
                  <a:lumOff val="40000"/>
                </a:schemeClr>
              </a:solidFill>
            </a:endParaRPr>
          </a:p>
        </p:txBody>
      </p:sp>
      <p:pic>
        <p:nvPicPr>
          <p:cNvPr id="4" name="Content Placeholder 3" descr="ClinicalReview-RobbFigure2right.jpg"/>
          <p:cNvPicPr>
            <a:picLocks noGrp="1" noChangeAspect="1"/>
          </p:cNvPicPr>
          <p:nvPr>
            <p:ph idx="1"/>
          </p:nvPr>
        </p:nvPicPr>
        <p:blipFill>
          <a:blip r:embed="rId2"/>
          <a:stretch>
            <a:fillRect/>
          </a:stretch>
        </p:blipFill>
        <p:spPr>
          <a:xfrm>
            <a:off x="2349500" y="2270125"/>
            <a:ext cx="4445000" cy="37973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ctopus_vulgarismarch2009.jpg"/>
          <p:cNvPicPr>
            <a:picLocks noGrp="1" noChangeAspect="1"/>
          </p:cNvPicPr>
          <p:nvPr>
            <p:ph idx="1"/>
          </p:nvPr>
        </p:nvPicPr>
        <p:blipFill>
          <a:blip r:embed="rId2"/>
          <a:stretch>
            <a:fillRect/>
          </a:stretch>
        </p:blipFill>
        <p:spPr>
          <a:xfrm>
            <a:off x="1295400" y="457200"/>
            <a:ext cx="6400799" cy="591007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399032"/>
          </a:xfrm>
        </p:spPr>
        <p:txBody>
          <a:bodyPr/>
          <a:lstStyle/>
          <a:p>
            <a:r>
              <a:rPr lang="en-US" dirty="0" smtClean="0"/>
              <a:t>Why haven’t I heard of this?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57 year old women presenting to the ED with complaint of 2 hours of crushing pressure-like chest pain, non radiating.  She says she feels short of breath and diaphoretic but denies nausea and vomiting.  She does not have a family or personal  history of heart disease.  She denies a life long history of smoking.  Her past medical history is significant for obesity, DM II, OA.  She takes </a:t>
            </a:r>
            <a:r>
              <a:rPr lang="en-US" dirty="0" err="1" smtClean="0"/>
              <a:t>metformin</a:t>
            </a:r>
            <a:r>
              <a:rPr lang="en-US" dirty="0" smtClean="0"/>
              <a:t> and </a:t>
            </a:r>
            <a:r>
              <a:rPr lang="en-US" dirty="0" err="1" smtClean="0"/>
              <a:t>occ</a:t>
            </a:r>
            <a:r>
              <a:rPr lang="en-US" dirty="0" smtClean="0"/>
              <a:t> NSAIDS.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Chart 3"/>
          <p:cNvGraphicFramePr/>
          <p:nvPr/>
        </p:nvGraphicFramePr>
        <p:xfrm>
          <a:off x="609600" y="762000"/>
          <a:ext cx="81534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Case descriptions</a:t>
            </a:r>
          </a:p>
          <a:p>
            <a:r>
              <a:rPr lang="en-US" dirty="0" smtClean="0"/>
              <a:t>Review articles</a:t>
            </a:r>
          </a:p>
          <a:p>
            <a:r>
              <a:rPr lang="en-US" dirty="0" smtClean="0"/>
              <a:t>Retrospective studies</a:t>
            </a:r>
          </a:p>
          <a:p>
            <a:r>
              <a:rPr lang="en-US" dirty="0" smtClean="0"/>
              <a:t>Prospective studies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sp>
        <p:nvSpPr>
          <p:cNvPr id="3" name="Content Placeholder 2"/>
          <p:cNvSpPr>
            <a:spLocks noGrp="1"/>
          </p:cNvSpPr>
          <p:nvPr>
            <p:ph idx="1"/>
          </p:nvPr>
        </p:nvSpPr>
        <p:spPr>
          <a:xfrm>
            <a:off x="457200" y="1676400"/>
            <a:ext cx="8229600" cy="4572000"/>
          </a:xfrm>
        </p:spPr>
        <p:txBody>
          <a:bodyPr>
            <a:noAutofit/>
          </a:bodyPr>
          <a:lstStyle/>
          <a:p>
            <a:r>
              <a:rPr lang="en-US" sz="2400" dirty="0" smtClean="0"/>
              <a:t>Transient wall motion abnormalities that extend beyond a single vascular distribution</a:t>
            </a:r>
          </a:p>
          <a:p>
            <a:r>
              <a:rPr lang="en-US" sz="2400" dirty="0" smtClean="0"/>
              <a:t>ECG changes</a:t>
            </a:r>
          </a:p>
          <a:p>
            <a:r>
              <a:rPr lang="en-US" sz="2400" dirty="0" smtClean="0"/>
              <a:t>Modest elevation in cardiac enzymes</a:t>
            </a:r>
          </a:p>
          <a:p>
            <a:r>
              <a:rPr lang="en-US" sz="2400" dirty="0" smtClean="0"/>
              <a:t>Frequently but not always, a stressful trigger</a:t>
            </a:r>
          </a:p>
          <a:p>
            <a:r>
              <a:rPr lang="en-US" sz="2400" dirty="0" smtClean="0"/>
              <a:t>Exclusion criteria: </a:t>
            </a:r>
          </a:p>
          <a:p>
            <a:pPr lvl="1"/>
            <a:r>
              <a:rPr lang="en-US" sz="2000" dirty="0" smtClean="0"/>
              <a:t>Absence of obstructive coronary disease or angiographic evidence of acute plaque rupture</a:t>
            </a:r>
          </a:p>
          <a:p>
            <a:pPr lvl="1"/>
            <a:r>
              <a:rPr lang="en-US" sz="2000" dirty="0" smtClean="0"/>
              <a:t>The absence of pheochromocytoma, subarachnoid hemorrhage, and myocarditis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publications</a:t>
            </a:r>
            <a:endParaRPr lang="en-US" dirty="0"/>
          </a:p>
        </p:txBody>
      </p:sp>
      <p:graphicFrame>
        <p:nvGraphicFramePr>
          <p:cNvPr id="4" name="Content Placeholder 3"/>
          <p:cNvGraphicFramePr>
            <a:graphicFrameLocks noGrp="1"/>
          </p:cNvGraphicFramePr>
          <p:nvPr>
            <p:ph idx="1"/>
          </p:nvPr>
        </p:nvGraphicFramePr>
        <p:xfrm>
          <a:off x="762000" y="1676400"/>
          <a:ext cx="8123767" cy="4571998"/>
        </p:xfrm>
        <a:graphic>
          <a:graphicData uri="http://schemas.openxmlformats.org/drawingml/2006/table">
            <a:tbl>
              <a:tblPr/>
              <a:tblGrid>
                <a:gridCol w="592397"/>
                <a:gridCol w="1285831"/>
                <a:gridCol w="1017373"/>
                <a:gridCol w="469557"/>
                <a:gridCol w="736942"/>
                <a:gridCol w="723900"/>
                <a:gridCol w="3297767"/>
              </a:tblGrid>
              <a:tr h="585403">
                <a:tc>
                  <a:txBody>
                    <a:bodyPr/>
                    <a:lstStyle/>
                    <a:p>
                      <a:pPr algn="ctr" fontAlgn="b"/>
                      <a:r>
                        <a:rPr lang="en-US" sz="2000" b="1" i="0" u="none" strike="noStrike" baseline="0" dirty="0">
                          <a:solidFill>
                            <a:schemeClr val="tx1"/>
                          </a:solidFill>
                          <a:latin typeface="Calibri"/>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Author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Country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Type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Focus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9580">
                <a:tc>
                  <a:txBody>
                    <a:bodyPr/>
                    <a:lstStyle/>
                    <a:p>
                      <a:pPr algn="ctr" fontAlgn="b"/>
                      <a:r>
                        <a:rPr lang="en-US" sz="2000" b="1" i="0" u="none" strike="noStrike" baseline="0">
                          <a:solidFill>
                            <a:schemeClr val="tx1"/>
                          </a:solidFill>
                          <a:latin typeface="Calibri"/>
                        </a:rPr>
                        <a:t>2001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err="1">
                          <a:solidFill>
                            <a:schemeClr val="tx1"/>
                          </a:solidFill>
                          <a:latin typeface="Calibri"/>
                        </a:rPr>
                        <a:t>Tsuchihashi</a:t>
                      </a:r>
                      <a:endParaRPr lang="en-US" sz="2000" b="1" i="0" u="none" strike="noStrike" baseline="0"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Japan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9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Retro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chemeClr val="tx1"/>
                          </a:solidFill>
                          <a:latin typeface="Calibri"/>
                        </a:rPr>
                        <a:t>Descriptive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403">
                <a:tc>
                  <a:txBody>
                    <a:bodyPr/>
                    <a:lstStyle/>
                    <a:p>
                      <a:pPr algn="ctr" fontAlgn="b"/>
                      <a:r>
                        <a:rPr lang="en-US" sz="2000" b="1" i="0" u="none" strike="noStrike" baseline="0">
                          <a:solidFill>
                            <a:schemeClr val="tx1"/>
                          </a:solidFill>
                          <a:latin typeface="Calibri"/>
                        </a:rPr>
                        <a:t>2002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Kurisu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Japan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18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Retro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chemeClr val="tx1"/>
                          </a:solidFill>
                          <a:latin typeface="Calibri"/>
                        </a:rPr>
                        <a:t>Descriptive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403">
                <a:tc>
                  <a:txBody>
                    <a:bodyPr/>
                    <a:lstStyle/>
                    <a:p>
                      <a:pPr algn="ctr" fontAlgn="b"/>
                      <a:r>
                        <a:rPr lang="en-US" sz="2000" b="1" i="0" u="none" strike="noStrike" baseline="0">
                          <a:solidFill>
                            <a:schemeClr val="tx1"/>
                          </a:solidFill>
                          <a:latin typeface="Calibri"/>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Witstein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4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Pro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chemeClr val="tx1"/>
                          </a:solidFill>
                          <a:latin typeface="Calibri"/>
                        </a:rPr>
                        <a:t>Describe the </a:t>
                      </a:r>
                      <a:r>
                        <a:rPr lang="en-US" sz="1600" b="1" i="0" u="none" strike="noStrike" baseline="0" dirty="0" err="1">
                          <a:solidFill>
                            <a:schemeClr val="tx1"/>
                          </a:solidFill>
                          <a:latin typeface="Calibri"/>
                        </a:rPr>
                        <a:t>neurohumoral</a:t>
                      </a:r>
                      <a:r>
                        <a:rPr lang="en-US" sz="1600" b="1" i="0" u="none" strike="noStrike" baseline="0" dirty="0">
                          <a:solidFill>
                            <a:schemeClr val="tx1"/>
                          </a:solidFill>
                          <a:latin typeface="Calibri"/>
                        </a:rPr>
                        <a:t> features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403">
                <a:tc>
                  <a:txBody>
                    <a:bodyPr/>
                    <a:lstStyle/>
                    <a:p>
                      <a:pPr algn="ctr" fontAlgn="b"/>
                      <a:r>
                        <a:rPr lang="en-US" sz="2000" b="1" i="0" u="none" strike="noStrike" baseline="0">
                          <a:solidFill>
                            <a:schemeClr val="tx1"/>
                          </a:solidFill>
                          <a:latin typeface="Calibri"/>
                        </a:rPr>
                        <a:t>2005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Inoue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Japan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5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Retro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chemeClr val="tx1"/>
                          </a:solidFill>
                          <a:latin typeface="Calibri"/>
                        </a:rPr>
                        <a:t>Compare to </a:t>
                      </a:r>
                      <a:r>
                        <a:rPr lang="en-US" sz="1600" b="1" i="0" u="none" strike="noStrike" baseline="0" dirty="0" smtClean="0">
                          <a:solidFill>
                            <a:schemeClr val="tx1"/>
                          </a:solidFill>
                          <a:latin typeface="Calibri"/>
                        </a:rPr>
                        <a:t>LAD STEMI</a:t>
                      </a:r>
                      <a:endParaRPr lang="en-US" sz="1600" b="1" i="0" u="none" strike="noStrike" baseline="0"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403">
                <a:tc>
                  <a:txBody>
                    <a:bodyPr/>
                    <a:lstStyle/>
                    <a:p>
                      <a:pPr algn="ctr" fontAlgn="b"/>
                      <a:r>
                        <a:rPr lang="en-US" sz="2000" b="1" i="0" u="none" strike="noStrike" baseline="0">
                          <a:solidFill>
                            <a:schemeClr val="tx1"/>
                          </a:solidFill>
                          <a:latin typeface="Calibri"/>
                        </a:rPr>
                        <a:t>2006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Sato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Japan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4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Retro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chemeClr val="tx1"/>
                          </a:solidFill>
                          <a:latin typeface="Calibri"/>
                        </a:rPr>
                        <a:t>Stress as a precursor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403">
                <a:tc>
                  <a:txBody>
                    <a:bodyPr/>
                    <a:lstStyle/>
                    <a:p>
                      <a:pPr algn="ctr" fontAlgn="b"/>
                      <a:r>
                        <a:rPr lang="en-US" sz="2000" b="1" i="0" u="none" strike="noStrike" baseline="0">
                          <a:solidFill>
                            <a:schemeClr val="tx1"/>
                          </a:solidFill>
                          <a:latin typeface="Calibri"/>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Kurowski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Germany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dirty="0">
                          <a:solidFill>
                            <a:schemeClr val="tx1"/>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2 yrs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baseline="0">
                          <a:solidFill>
                            <a:schemeClr val="tx1"/>
                          </a:solidFill>
                          <a:latin typeface="Calibri"/>
                        </a:rPr>
                        <a:t>Pro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baseline="0" dirty="0">
                          <a:solidFill>
                            <a:schemeClr val="tx1"/>
                          </a:solidFill>
                          <a:latin typeface="Calibri"/>
                        </a:rPr>
                        <a:t>Compare to </a:t>
                      </a:r>
                      <a:r>
                        <a:rPr lang="en-US" sz="1600" b="1" i="0" u="none" strike="noStrike" baseline="0" dirty="0" smtClean="0">
                          <a:solidFill>
                            <a:schemeClr val="tx1"/>
                          </a:solidFill>
                          <a:latin typeface="Calibri"/>
                        </a:rPr>
                        <a:t>LAD STEMI</a:t>
                      </a:r>
                      <a:endParaRPr lang="en-US" sz="1600" b="1" i="0" u="none" strike="noStrike" baseline="0" dirty="0">
                        <a:solidFill>
                          <a:schemeClr val="tx1"/>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8" name="Content Placeholder 7"/>
          <p:cNvSpPr>
            <a:spLocks noGrp="1"/>
          </p:cNvSpPr>
          <p:nvPr>
            <p:ph idx="1"/>
          </p:nvPr>
        </p:nvSpPr>
        <p:spPr/>
        <p:txBody>
          <a:bodyPr>
            <a:normAutofit/>
          </a:bodyPr>
          <a:lstStyle/>
          <a:p>
            <a:r>
              <a:rPr lang="en-US" dirty="0" smtClean="0"/>
              <a:t>Predominantly women (80-100%)</a:t>
            </a:r>
          </a:p>
          <a:p>
            <a:r>
              <a:rPr lang="en-US" dirty="0" smtClean="0"/>
              <a:t>Post menopausal (Mean age:  61-76)</a:t>
            </a:r>
          </a:p>
          <a:p>
            <a:r>
              <a:rPr lang="en-US" dirty="0" smtClean="0"/>
              <a:t>Identifiable preceding stressor (14-100%) </a:t>
            </a:r>
          </a:p>
          <a:p>
            <a:r>
              <a:rPr lang="en-US" dirty="0" smtClean="0"/>
              <a:t>Chest pain (54-100%)</a:t>
            </a:r>
          </a:p>
          <a:p>
            <a:r>
              <a:rPr lang="en-US" dirty="0" smtClean="0"/>
              <a:t>ECG changes (56-100%)</a:t>
            </a:r>
          </a:p>
          <a:p>
            <a:r>
              <a:rPr lang="en-US" dirty="0" smtClean="0"/>
              <a:t>Elevated cardiac enzymes (56-100%)</a:t>
            </a:r>
          </a:p>
          <a:p>
            <a:r>
              <a:rPr lang="en-US" dirty="0" smtClean="0"/>
              <a:t>Normal coronaries (83-100%)</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Long </a:t>
            </a:r>
            <a:r>
              <a:rPr lang="en-US" dirty="0" err="1" smtClean="0"/>
              <a:t>QTc</a:t>
            </a:r>
            <a:r>
              <a:rPr lang="en-US" dirty="0" smtClean="0"/>
              <a:t> (mean 501 – 542ms)</a:t>
            </a:r>
          </a:p>
          <a:p>
            <a:r>
              <a:rPr lang="en-US" dirty="0" smtClean="0"/>
              <a:t>Reduced EF at presentation (mean LVEF 29-49%)</a:t>
            </a:r>
          </a:p>
          <a:p>
            <a:r>
              <a:rPr lang="en-US" dirty="0" smtClean="0"/>
              <a:t>Recovered EF at discharge (mean LVEF 63-76%)</a:t>
            </a:r>
          </a:p>
          <a:p>
            <a:r>
              <a:rPr lang="en-US" dirty="0" smtClean="0"/>
              <a:t>Pulmonary edema (0-44%)</a:t>
            </a:r>
          </a:p>
          <a:p>
            <a:r>
              <a:rPr lang="en-US" dirty="0" err="1" smtClean="0"/>
              <a:t>Intraaortic</a:t>
            </a:r>
            <a:r>
              <a:rPr lang="en-US" dirty="0" smtClean="0"/>
              <a:t> balloon pump (0-18%)</a:t>
            </a:r>
          </a:p>
          <a:p>
            <a:r>
              <a:rPr lang="en-US" dirty="0" smtClean="0"/>
              <a:t>Inducible </a:t>
            </a:r>
            <a:r>
              <a:rPr lang="en-US" dirty="0" err="1" smtClean="0"/>
              <a:t>multivessel</a:t>
            </a:r>
            <a:r>
              <a:rPr lang="en-US" dirty="0" smtClean="0"/>
              <a:t> spasm (0-43%)</a:t>
            </a:r>
          </a:p>
          <a:p>
            <a:r>
              <a:rPr lang="en-US" dirty="0" smtClean="0"/>
              <a:t>Death(4 deaths) </a:t>
            </a:r>
          </a:p>
          <a:p>
            <a:pPr lvl="1"/>
            <a:r>
              <a:rPr lang="en-US" dirty="0" smtClean="0"/>
              <a:t>Severe sepsis, PE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1371600" y="685800"/>
            <a:ext cx="5485015" cy="5435600"/>
          </a:xfrm>
          <a:prstGeom prst="rect">
            <a:avLst/>
          </a:prstGeom>
          <a:noFill/>
          <a:ln w="9525">
            <a:noFill/>
            <a:miter lim="800000"/>
            <a:headEnd/>
            <a:tailEnd/>
          </a:ln>
          <a:effectLst/>
        </p:spPr>
      </p:pic>
      <p:sp>
        <p:nvSpPr>
          <p:cNvPr id="5" name="Rectangle 4"/>
          <p:cNvSpPr/>
          <p:nvPr/>
        </p:nvSpPr>
        <p:spPr>
          <a:xfrm>
            <a:off x="0" y="6627168"/>
            <a:ext cx="9144000" cy="230832"/>
          </a:xfrm>
          <a:prstGeom prst="rect">
            <a:avLst/>
          </a:prstGeom>
        </p:spPr>
        <p:txBody>
          <a:bodyPr wrap="square">
            <a:spAutoFit/>
          </a:bodyPr>
          <a:lstStyle/>
          <a:p>
            <a:pPr lvl="0"/>
            <a:r>
              <a:rPr lang="en-US" sz="900" dirty="0" err="1" smtClean="0"/>
              <a:t>Wittstein</a:t>
            </a:r>
            <a:r>
              <a:rPr lang="en-US" sz="900" dirty="0" smtClean="0"/>
              <a:t>, I. S., D. R. Thiemann, et al. (2005). "</a:t>
            </a:r>
            <a:r>
              <a:rPr lang="en-US" sz="900" dirty="0" err="1" smtClean="0"/>
              <a:t>Neurohumoral</a:t>
            </a:r>
            <a:r>
              <a:rPr lang="en-US" sz="900" dirty="0" smtClean="0"/>
              <a:t> features of myocardial stunning due to sudden emotional stress." N </a:t>
            </a:r>
            <a:r>
              <a:rPr lang="en-US" sz="900" dirty="0" err="1" smtClean="0"/>
              <a:t>Engl</a:t>
            </a:r>
            <a:r>
              <a:rPr lang="en-US" sz="900" dirty="0" smtClean="0"/>
              <a:t> J Med 352(6): 539-48.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399032"/>
          </a:xfrm>
        </p:spPr>
        <p:txBody>
          <a:bodyPr>
            <a:normAutofit/>
          </a:bodyPr>
          <a:lstStyle/>
          <a:p>
            <a:r>
              <a:rPr lang="en-US" sz="8000" dirty="0" smtClean="0"/>
              <a:t>Stress?</a:t>
            </a:r>
            <a:endParaRPr lang="en-US" sz="8000"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Takotsubo cardiomyopathy: A Stress-induced cardiomyopathy</a:t>
            </a:r>
            <a:endParaRPr lang="en-US" dirty="0"/>
          </a:p>
        </p:txBody>
      </p:sp>
      <p:sp>
        <p:nvSpPr>
          <p:cNvPr id="3" name="Content Placeholder 2"/>
          <p:cNvSpPr>
            <a:spLocks noGrp="1"/>
          </p:cNvSpPr>
          <p:nvPr>
            <p:ph idx="1"/>
          </p:nvPr>
        </p:nvSpPr>
        <p:spPr/>
        <p:txBody>
          <a:bodyPr>
            <a:normAutofit lnSpcReduction="10000"/>
          </a:bodyPr>
          <a:lstStyle/>
          <a:p>
            <a:r>
              <a:rPr lang="en-US" dirty="0" smtClean="0"/>
              <a:t>Niigata was shaken by a series of three earthquakes on 23 October 2004 and 90 aftershocks during the following week</a:t>
            </a:r>
          </a:p>
          <a:p>
            <a:r>
              <a:rPr lang="en-US" dirty="0" smtClean="0"/>
              <a:t>25 cases of Takotsubo’s cardiomyopathy in the 4 weeks following the earthquake compared to 1 case in the 4 weeks prior none in 2003 and one in 2002</a:t>
            </a:r>
          </a:p>
          <a:p>
            <a:r>
              <a:rPr lang="en-US" dirty="0" smtClean="0"/>
              <a:t>All recovered within several weeks following the improvement of apical dysfunction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stressors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Status asthmaticus</a:t>
            </a:r>
          </a:p>
          <a:p>
            <a:r>
              <a:rPr lang="en-US" dirty="0" smtClean="0"/>
              <a:t>Child birth (C-Section)</a:t>
            </a:r>
          </a:p>
          <a:p>
            <a:r>
              <a:rPr lang="en-US" dirty="0" smtClean="0"/>
              <a:t>Strenuous exercise (cardiac stress test)</a:t>
            </a:r>
          </a:p>
          <a:p>
            <a:r>
              <a:rPr lang="en-US" dirty="0" smtClean="0"/>
              <a:t>Sick child</a:t>
            </a:r>
          </a:p>
          <a:p>
            <a:r>
              <a:rPr lang="en-US" dirty="0" smtClean="0"/>
              <a:t>Mopping the floor</a:t>
            </a:r>
          </a:p>
          <a:p>
            <a:r>
              <a:rPr lang="en-US" dirty="0" smtClean="0"/>
              <a:t>Argument with supervisor</a:t>
            </a:r>
          </a:p>
          <a:p>
            <a:r>
              <a:rPr lang="en-US" dirty="0" smtClean="0"/>
              <a:t>Watching/Attending the World Cup Soccer</a:t>
            </a:r>
          </a:p>
          <a:p>
            <a:r>
              <a:rPr lang="en-US" dirty="0" smtClean="0"/>
              <a:t>Sexual intercourse</a:t>
            </a:r>
          </a:p>
          <a:p>
            <a:r>
              <a:rPr lang="en-US" dirty="0" smtClean="0"/>
              <a:t>Fixing a neighbor’s car</a:t>
            </a:r>
          </a:p>
          <a:p>
            <a:r>
              <a:rPr lang="en-US" dirty="0" smtClean="0"/>
              <a:t>Severe illness</a:t>
            </a:r>
          </a:p>
          <a:p>
            <a:r>
              <a:rPr lang="en-US" dirty="0" smtClean="0"/>
              <a:t>Public speaking (beware seniors!)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57-1626-1-64-1.jpg"/>
          <p:cNvPicPr>
            <a:picLocks noGrp="1" noChangeAspect="1"/>
          </p:cNvPicPr>
          <p:nvPr>
            <p:ph idx="1"/>
          </p:nvPr>
        </p:nvPicPr>
        <p:blipFill>
          <a:blip r:embed="rId2"/>
          <a:stretch>
            <a:fillRect/>
          </a:stretch>
        </p:blipFill>
        <p:spPr>
          <a:xfrm>
            <a:off x="168729" y="1219199"/>
            <a:ext cx="8490858" cy="4953001"/>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ress.jpg"/>
          <p:cNvPicPr>
            <a:picLocks noGrp="1" noChangeAspect="1"/>
          </p:cNvPicPr>
          <p:nvPr>
            <p:ph idx="1"/>
          </p:nvPr>
        </p:nvPicPr>
        <p:blipFill>
          <a:blip r:embed="rId2"/>
          <a:stretch>
            <a:fillRect/>
          </a:stretch>
        </p:blipFill>
        <p:spPr>
          <a:xfrm>
            <a:off x="762000" y="152400"/>
            <a:ext cx="7434810" cy="647175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399032"/>
          </a:xfrm>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biopsy</a:t>
            </a:r>
            <a:endParaRPr lang="en-US" dirty="0"/>
          </a:p>
        </p:txBody>
      </p:sp>
      <p:sp>
        <p:nvSpPr>
          <p:cNvPr id="3" name="Content Placeholder 2"/>
          <p:cNvSpPr>
            <a:spLocks noGrp="1"/>
          </p:cNvSpPr>
          <p:nvPr>
            <p:ph idx="1"/>
          </p:nvPr>
        </p:nvSpPr>
        <p:spPr/>
        <p:txBody>
          <a:bodyPr/>
          <a:lstStyle/>
          <a:p>
            <a:r>
              <a:rPr lang="en-US" dirty="0" smtClean="0"/>
              <a:t>Interstitial infiltrates of mononuclear lymphocytes, leukocytes, macrophages</a:t>
            </a:r>
          </a:p>
          <a:p>
            <a:r>
              <a:rPr lang="en-US" dirty="0" smtClean="0"/>
              <a:t>Myocardial fibrosis</a:t>
            </a:r>
          </a:p>
          <a:p>
            <a:r>
              <a:rPr lang="en-US" dirty="0" smtClean="0"/>
              <a:t>Contraction bands with or without overt myocyte necrosis</a:t>
            </a:r>
          </a:p>
          <a:p>
            <a:pPr lvl="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a:stretch>
            <a:fillRect/>
          </a:stretch>
        </p:blipFill>
        <p:spPr bwMode="auto">
          <a:xfrm>
            <a:off x="228600" y="381000"/>
            <a:ext cx="4556070" cy="2971800"/>
          </a:xfrm>
          <a:prstGeom prst="rect">
            <a:avLst/>
          </a:prstGeom>
          <a:noFill/>
          <a:ln>
            <a:noFill/>
          </a:ln>
        </p:spPr>
      </p:pic>
      <p:pic>
        <p:nvPicPr>
          <p:cNvPr id="4100" name="Picture 4" descr="http://library.med.utah.edu/WebPath/jpeg5/CV022.jpg"/>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4419600" y="3481312"/>
            <a:ext cx="4488894" cy="2948063"/>
          </a:xfrm>
          <a:prstGeom prst="rect">
            <a:avLst/>
          </a:prstGeom>
          <a:noFill/>
        </p:spPr>
      </p:pic>
      <p:sp>
        <p:nvSpPr>
          <p:cNvPr id="6" name="TextBox 5"/>
          <p:cNvSpPr txBox="1"/>
          <p:nvPr/>
        </p:nvSpPr>
        <p:spPr>
          <a:xfrm>
            <a:off x="5791200" y="2590800"/>
            <a:ext cx="2057400" cy="523220"/>
          </a:xfrm>
          <a:prstGeom prst="rect">
            <a:avLst/>
          </a:prstGeom>
          <a:noFill/>
        </p:spPr>
        <p:txBody>
          <a:bodyPr wrap="square" rtlCol="0">
            <a:spAutoFit/>
          </a:bodyPr>
          <a:lstStyle/>
          <a:p>
            <a:r>
              <a:rPr lang="en-US" sz="2800" dirty="0" smtClean="0"/>
              <a:t>Acute MI</a:t>
            </a:r>
            <a:endParaRPr lang="en-US" sz="2800" dirty="0"/>
          </a:p>
        </p:txBody>
      </p:sp>
      <p:sp>
        <p:nvSpPr>
          <p:cNvPr id="7" name="TextBox 6"/>
          <p:cNvSpPr txBox="1"/>
          <p:nvPr/>
        </p:nvSpPr>
        <p:spPr>
          <a:xfrm>
            <a:off x="1447800" y="3810000"/>
            <a:ext cx="1981200" cy="523220"/>
          </a:xfrm>
          <a:prstGeom prst="rect">
            <a:avLst/>
          </a:prstGeom>
          <a:noFill/>
        </p:spPr>
        <p:txBody>
          <a:bodyPr wrap="square" rtlCol="0">
            <a:spAutoFit/>
          </a:bodyPr>
          <a:lstStyle/>
          <a:p>
            <a:r>
              <a:rPr lang="en-US" sz="2800" dirty="0" smtClean="0"/>
              <a:t>Takotsubo</a:t>
            </a:r>
            <a:endParaRPr lang="en-US" sz="2800" dirty="0"/>
          </a:p>
        </p:txBody>
      </p:sp>
      <p:sp>
        <p:nvSpPr>
          <p:cNvPr id="8" name="Rectangle 7"/>
          <p:cNvSpPr/>
          <p:nvPr/>
        </p:nvSpPr>
        <p:spPr>
          <a:xfrm>
            <a:off x="0" y="6350169"/>
            <a:ext cx="4572000" cy="507831"/>
          </a:xfrm>
          <a:prstGeom prst="rect">
            <a:avLst/>
          </a:prstGeom>
        </p:spPr>
        <p:txBody>
          <a:bodyPr wrap="square">
            <a:spAutoFit/>
          </a:bodyPr>
          <a:lstStyle/>
          <a:p>
            <a:pPr lvl="0"/>
            <a:r>
              <a:rPr lang="en-US" sz="900" dirty="0" smtClean="0"/>
              <a:t>M., R. J. </a:t>
            </a:r>
            <a:r>
              <a:rPr lang="en-US" sz="900" dirty="0" err="1" smtClean="0"/>
              <a:t>Wiechmann</a:t>
            </a:r>
            <a:r>
              <a:rPr lang="en-US" sz="900" dirty="0" smtClean="0"/>
              <a:t>, et al. (1995). "Cardiac beta-adrenergic </a:t>
            </a:r>
            <a:r>
              <a:rPr lang="en-US" sz="900" dirty="0" err="1" smtClean="0"/>
              <a:t>neuroeffector</a:t>
            </a:r>
            <a:r>
              <a:rPr lang="en-US" sz="900" dirty="0" smtClean="0"/>
              <a:t> systems in acute myocardial dysfunction related to brain injury. Evidence for catecholamine-mediated myocardial damage." Circulation 92(8): 2183-9.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Mild mononuclear cell infiltration</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228600" y="1981200"/>
            <a:ext cx="8559085" cy="4191000"/>
          </a:xfrm>
          <a:prstGeom prst="rect">
            <a:avLst/>
          </a:prstGeom>
          <a:noFill/>
          <a:ln w="9525">
            <a:noFill/>
            <a:miter lim="800000"/>
            <a:headEnd/>
            <a:tailEnd/>
          </a:ln>
          <a:effectLst/>
        </p:spPr>
      </p:pic>
      <p:sp>
        <p:nvSpPr>
          <p:cNvPr id="4" name="Rectangle 3"/>
          <p:cNvSpPr/>
          <p:nvPr/>
        </p:nvSpPr>
        <p:spPr>
          <a:xfrm>
            <a:off x="0" y="6488668"/>
            <a:ext cx="9144000" cy="369332"/>
          </a:xfrm>
          <a:prstGeom prst="rect">
            <a:avLst/>
          </a:prstGeom>
        </p:spPr>
        <p:txBody>
          <a:bodyPr wrap="square">
            <a:spAutoFit/>
          </a:bodyPr>
          <a:lstStyle/>
          <a:p>
            <a:pPr lvl="0">
              <a:buFont typeface="+mj-lt"/>
              <a:buAutoNum type="arabicPeriod"/>
            </a:pPr>
            <a:r>
              <a:rPr lang="en-US" sz="900" dirty="0" err="1" smtClean="0"/>
              <a:t>Kurisu</a:t>
            </a:r>
            <a:r>
              <a:rPr lang="en-US" sz="900" dirty="0" smtClean="0"/>
              <a:t>, S., H. Sato, et al. (2002). "</a:t>
            </a:r>
            <a:r>
              <a:rPr lang="en-US" sz="900" dirty="0" err="1" smtClean="0"/>
              <a:t>Tako</a:t>
            </a:r>
            <a:r>
              <a:rPr lang="en-US" sz="900" dirty="0" smtClean="0"/>
              <a:t>-</a:t>
            </a:r>
            <a:r>
              <a:rPr lang="en-US" sz="900" dirty="0" err="1" smtClean="0"/>
              <a:t>tsubo</a:t>
            </a:r>
            <a:r>
              <a:rPr lang="en-US" sz="900" dirty="0" smtClean="0"/>
              <a:t>-like left ventricular dysfunction with ST-segment elevation: a novel cardiac syndrome mimicking acute myocardial infarction." Am Heart J 143(3): 448-55.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Theories to explain the unique wall motion abnormalities of takotsubo cardiomyopathy</a:t>
            </a:r>
            <a:endParaRPr lang="en-US" dirty="0"/>
          </a:p>
        </p:txBody>
      </p:sp>
      <p:sp>
        <p:nvSpPr>
          <p:cNvPr id="3" name="Content Placeholder 2"/>
          <p:cNvSpPr>
            <a:spLocks noGrp="1"/>
          </p:cNvSpPr>
          <p:nvPr>
            <p:ph idx="1"/>
          </p:nvPr>
        </p:nvSpPr>
        <p:spPr/>
        <p:txBody>
          <a:bodyPr/>
          <a:lstStyle/>
          <a:p>
            <a:r>
              <a:rPr lang="en-US" dirty="0" smtClean="0"/>
              <a:t>Multivessel Epicardial Coronary Artery Spasm</a:t>
            </a:r>
          </a:p>
          <a:p>
            <a:r>
              <a:rPr lang="en-US" dirty="0" smtClean="0"/>
              <a:t>Coronary microvascular impairment</a:t>
            </a:r>
          </a:p>
          <a:p>
            <a:r>
              <a:rPr lang="en-US" dirty="0" smtClean="0"/>
              <a:t>Catecholamine cardiotoxicity</a:t>
            </a:r>
          </a:p>
          <a:p>
            <a:r>
              <a:rPr lang="en-US" dirty="0" smtClean="0"/>
              <a:t>Neurogenic stunned myocardium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1: Multivessel Epicardial Coronary Artery Spasm</a:t>
            </a:r>
            <a:br>
              <a:rPr lang="en-US" dirty="0" smtClean="0"/>
            </a:br>
            <a:endParaRPr lang="en-US" dirty="0"/>
          </a:p>
        </p:txBody>
      </p:sp>
      <p:sp>
        <p:nvSpPr>
          <p:cNvPr id="3" name="Content Placeholder 2"/>
          <p:cNvSpPr>
            <a:spLocks noGrp="1"/>
          </p:cNvSpPr>
          <p:nvPr>
            <p:ph idx="1"/>
          </p:nvPr>
        </p:nvSpPr>
        <p:spPr/>
        <p:txBody>
          <a:bodyPr/>
          <a:lstStyle/>
          <a:p>
            <a:r>
              <a:rPr lang="en-US" dirty="0" smtClean="0"/>
              <a:t>Regionally stunned myocardium results from coronary artery spasm</a:t>
            </a:r>
          </a:p>
          <a:p>
            <a:r>
              <a:rPr lang="en-US" dirty="0" smtClean="0"/>
              <a:t>If no observed spontaneous spasm then impaired blood flow is caused by a vulnerable plaque rupture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1: Multivessel Epicardial Coronary Artery Spasm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Discrepancy between severe apical ventricular dysfunction and slightly increased cardiac enzymes</a:t>
            </a:r>
          </a:p>
          <a:p>
            <a:r>
              <a:rPr lang="en-US" dirty="0" smtClean="0"/>
              <a:t>Plaque rupture would not be expected to extend beyond the perfusion territory supplied by the artery</a:t>
            </a:r>
          </a:p>
          <a:p>
            <a:r>
              <a:rPr lang="en-US" dirty="0" smtClean="0"/>
              <a:t>Ischemic stunning does not produce the histological changes</a:t>
            </a:r>
          </a:p>
          <a:p>
            <a:r>
              <a:rPr lang="en-US" dirty="0" smtClean="0"/>
              <a:t>Spasms of vessels are not consistently seen in takotsubo cardiomyopathy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MRI of myocardial viability </a:t>
            </a:r>
            <a:endParaRPr lang="en-US" dirty="0"/>
          </a:p>
        </p:txBody>
      </p:sp>
      <p:sp>
        <p:nvSpPr>
          <p:cNvPr id="5" name="Rectangle 4"/>
          <p:cNvSpPr/>
          <p:nvPr/>
        </p:nvSpPr>
        <p:spPr>
          <a:xfrm>
            <a:off x="0" y="6627168"/>
            <a:ext cx="9144000" cy="230832"/>
          </a:xfrm>
          <a:prstGeom prst="rect">
            <a:avLst/>
          </a:prstGeom>
        </p:spPr>
        <p:txBody>
          <a:bodyPr wrap="square">
            <a:spAutoFit/>
          </a:bodyPr>
          <a:lstStyle/>
          <a:p>
            <a:pPr lvl="0"/>
            <a:r>
              <a:rPr lang="en-US" sz="900" dirty="0" err="1" smtClean="0"/>
              <a:t>Wittstein</a:t>
            </a:r>
            <a:r>
              <a:rPr lang="en-US" sz="900" dirty="0" smtClean="0"/>
              <a:t>, I. S., D. R. Thiemann, et al. (2005). "</a:t>
            </a:r>
            <a:r>
              <a:rPr lang="en-US" sz="900" dirty="0" err="1" smtClean="0"/>
              <a:t>Neurohumoral</a:t>
            </a:r>
            <a:r>
              <a:rPr lang="en-US" sz="900" dirty="0" smtClean="0"/>
              <a:t> features of myocardial stunning due to sudden emotional stress." N </a:t>
            </a:r>
            <a:r>
              <a:rPr lang="en-US" sz="900" dirty="0" err="1" smtClean="0"/>
              <a:t>Engl</a:t>
            </a:r>
            <a:r>
              <a:rPr lang="en-US" sz="900" dirty="0" smtClean="0"/>
              <a:t> J Med 352(6): 539-48.</a:t>
            </a:r>
          </a:p>
        </p:txBody>
      </p:sp>
      <p:pic>
        <p:nvPicPr>
          <p:cNvPr id="7" name="Content Placeholder 6" descr="Image1.jpg"/>
          <p:cNvPicPr>
            <a:picLocks noGrp="1" noChangeAspect="1"/>
          </p:cNvPicPr>
          <p:nvPr>
            <p:ph idx="1"/>
          </p:nvPr>
        </p:nvPicPr>
        <p:blipFill>
          <a:blip r:embed="rId3"/>
          <a:stretch>
            <a:fillRect/>
          </a:stretch>
        </p:blipFill>
        <p:spPr>
          <a:xfrm>
            <a:off x="457200" y="2209800"/>
            <a:ext cx="8229600" cy="353012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2: Coronary microvascular impairment</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 the setting of a normal coronary cath, microvascular disturbances could explain the expanded area of distribution</a:t>
            </a:r>
          </a:p>
          <a:p>
            <a:r>
              <a:rPr lang="en-US" dirty="0" smtClean="0"/>
              <a:t>Impaired perfusion on thallium stress and PET</a:t>
            </a:r>
          </a:p>
          <a:p>
            <a:r>
              <a:rPr lang="en-US" dirty="0" smtClean="0"/>
              <a:t>Correlation between microvascular dysfunction and severity of myonecrosis and ECG abnormalities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a:t>
            </a:r>
            <a:endParaRPr lang="en-US" dirty="0"/>
          </a:p>
        </p:txBody>
      </p:sp>
      <p:sp>
        <p:nvSpPr>
          <p:cNvPr id="3" name="Content Placeholder 2"/>
          <p:cNvSpPr>
            <a:spLocks noGrp="1"/>
          </p:cNvSpPr>
          <p:nvPr>
            <p:ph idx="1"/>
          </p:nvPr>
        </p:nvSpPr>
        <p:spPr/>
        <p:txBody>
          <a:bodyPr/>
          <a:lstStyle/>
          <a:p>
            <a:r>
              <a:rPr lang="en-US" dirty="0" smtClean="0"/>
              <a:t>CBC - normal</a:t>
            </a:r>
          </a:p>
          <a:p>
            <a:r>
              <a:rPr lang="en-US" dirty="0" err="1" smtClean="0"/>
              <a:t>Chem</a:t>
            </a:r>
            <a:r>
              <a:rPr lang="en-US" dirty="0" smtClean="0"/>
              <a:t> 14 – normal except glucose of 203</a:t>
            </a:r>
          </a:p>
          <a:p>
            <a:r>
              <a:rPr lang="en-US" dirty="0" err="1" smtClean="0"/>
              <a:t>Troponin</a:t>
            </a:r>
            <a:r>
              <a:rPr lang="en-US" dirty="0" smtClean="0"/>
              <a:t> I in ER 0.9</a:t>
            </a:r>
          </a:p>
          <a:p>
            <a:r>
              <a:rPr lang="en-US" dirty="0" smtClean="0"/>
              <a:t>CK-MB  6.7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Stunned myocardium</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304800" y="1371600"/>
            <a:ext cx="8590756" cy="4909003"/>
          </a:xfrm>
          <a:prstGeom prst="rect">
            <a:avLst/>
          </a:prstGeom>
          <a:noFill/>
          <a:ln w="9525">
            <a:noFill/>
            <a:miter lim="800000"/>
            <a:headEnd/>
            <a:tailEnd/>
          </a:ln>
          <a:effectLst/>
        </p:spPr>
      </p:pic>
      <p:sp>
        <p:nvSpPr>
          <p:cNvPr id="4" name="Rectangle 3"/>
          <p:cNvSpPr/>
          <p:nvPr/>
        </p:nvSpPr>
        <p:spPr>
          <a:xfrm>
            <a:off x="0" y="6488668"/>
            <a:ext cx="9144000" cy="369332"/>
          </a:xfrm>
          <a:prstGeom prst="rect">
            <a:avLst/>
          </a:prstGeom>
        </p:spPr>
        <p:txBody>
          <a:bodyPr wrap="square">
            <a:spAutoFit/>
          </a:bodyPr>
          <a:lstStyle/>
          <a:p>
            <a:pPr lvl="0">
              <a:buFont typeface="+mj-lt"/>
              <a:buAutoNum type="arabicPeriod"/>
            </a:pPr>
            <a:r>
              <a:rPr lang="en-US" sz="900" dirty="0" err="1" smtClean="0"/>
              <a:t>Tsuchihashi</a:t>
            </a:r>
            <a:r>
              <a:rPr lang="en-US" sz="900" dirty="0" smtClean="0"/>
              <a:t>, K., K. </a:t>
            </a:r>
            <a:r>
              <a:rPr lang="en-US" sz="900" dirty="0" err="1" smtClean="0"/>
              <a:t>Ueshima</a:t>
            </a:r>
            <a:r>
              <a:rPr lang="en-US" sz="900" dirty="0" smtClean="0"/>
              <a:t>, et al. (2001). "Transient left ventricular apical ballooning without coronary artery stenosis: a novel heart syndrome mimicking acute myocardial infarction. Angina Pectoris-Myocardial Infarction Investigations in Japan." J Am </a:t>
            </a:r>
            <a:r>
              <a:rPr lang="en-US" sz="900" dirty="0" err="1" smtClean="0"/>
              <a:t>Coll</a:t>
            </a:r>
            <a:r>
              <a:rPr lang="en-US" sz="900" dirty="0" smtClean="0"/>
              <a:t> </a:t>
            </a:r>
            <a:r>
              <a:rPr lang="en-US" sz="900" dirty="0" err="1" smtClean="0"/>
              <a:t>Cardiol</a:t>
            </a:r>
            <a:r>
              <a:rPr lang="en-US" sz="900" dirty="0" smtClean="0"/>
              <a:t> 38(1): 11-8.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dirty="0" smtClean="0">
                <a:solidFill>
                  <a:schemeClr val="tx1"/>
                </a:solidFill>
              </a:rPr>
              <a:t>Coronary flow velocity spectra</a:t>
            </a:r>
            <a:endParaRPr lang="en-US" sz="2400" dirty="0">
              <a:solidFill>
                <a:schemeClr val="tx1"/>
              </a:solidFill>
            </a:endParaRPr>
          </a:p>
        </p:txBody>
      </p:sp>
      <p:pic>
        <p:nvPicPr>
          <p:cNvPr id="1026" name="Picture 2"/>
          <p:cNvPicPr>
            <a:picLocks noGrp="1" noChangeAspect="1" noChangeArrowheads="1"/>
          </p:cNvPicPr>
          <p:nvPr>
            <p:ph idx="1"/>
          </p:nvPr>
        </p:nvPicPr>
        <p:blipFill>
          <a:blip r:embed="rId3"/>
          <a:srcRect/>
          <a:stretch>
            <a:fillRect/>
          </a:stretch>
        </p:blipFill>
        <p:spPr bwMode="auto">
          <a:xfrm>
            <a:off x="609600" y="685800"/>
            <a:ext cx="8023830" cy="5636882"/>
          </a:xfrm>
          <a:prstGeom prst="rect">
            <a:avLst/>
          </a:prstGeom>
          <a:noFill/>
          <a:ln w="9525">
            <a:noFill/>
            <a:miter lim="800000"/>
            <a:headEnd/>
            <a:tailEnd/>
          </a:ln>
          <a:effectLst/>
        </p:spPr>
      </p:pic>
      <p:sp>
        <p:nvSpPr>
          <p:cNvPr id="4" name="Rectangle 3"/>
          <p:cNvSpPr/>
          <p:nvPr/>
        </p:nvSpPr>
        <p:spPr>
          <a:xfrm>
            <a:off x="0" y="6488668"/>
            <a:ext cx="9144000" cy="369332"/>
          </a:xfrm>
          <a:prstGeom prst="rect">
            <a:avLst/>
          </a:prstGeom>
        </p:spPr>
        <p:txBody>
          <a:bodyPr wrap="square">
            <a:spAutoFit/>
          </a:bodyPr>
          <a:lstStyle/>
          <a:p>
            <a:pPr lvl="0">
              <a:buFont typeface="+mj-lt"/>
              <a:buAutoNum type="arabicPeriod"/>
            </a:pPr>
            <a:endParaRPr lang="en-US" sz="900" dirty="0" smtClean="0"/>
          </a:p>
          <a:p>
            <a:pPr lvl="0">
              <a:buFont typeface="+mj-lt"/>
              <a:buAutoNum type="arabicPeriod"/>
            </a:pPr>
            <a:r>
              <a:rPr lang="en-US" sz="900" dirty="0" err="1" smtClean="0"/>
              <a:t>Kume</a:t>
            </a:r>
            <a:r>
              <a:rPr lang="en-US" sz="900" dirty="0" smtClean="0"/>
              <a:t>, T., T. </a:t>
            </a:r>
            <a:r>
              <a:rPr lang="en-US" sz="900" dirty="0" err="1" smtClean="0"/>
              <a:t>Akasaka</a:t>
            </a:r>
            <a:r>
              <a:rPr lang="en-US" sz="900" dirty="0" smtClean="0"/>
              <a:t>, et al. (2005). "Assessment of coronary microcirculation in patients with takotsubo-like left ventricular dysfunction." Circ J 69(8): 934-9.</a:t>
            </a:r>
          </a:p>
        </p:txBody>
      </p:sp>
      <p:sp>
        <p:nvSpPr>
          <p:cNvPr id="5" name="TextBox 4"/>
          <p:cNvSpPr txBox="1"/>
          <p:nvPr/>
        </p:nvSpPr>
        <p:spPr>
          <a:xfrm>
            <a:off x="762000" y="6248400"/>
            <a:ext cx="5029200" cy="369332"/>
          </a:xfrm>
          <a:prstGeom prst="rect">
            <a:avLst/>
          </a:prstGeom>
          <a:noFill/>
        </p:spPr>
        <p:txBody>
          <a:bodyPr wrap="square" rtlCol="0">
            <a:spAutoFit/>
          </a:bodyPr>
          <a:lstStyle/>
          <a:p>
            <a:r>
              <a:rPr lang="en-US" dirty="0" smtClean="0"/>
              <a:t>DDT: Deceleration time of diastolic velocity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2: Coronary microvascular impairment</a:t>
            </a:r>
            <a:endParaRPr lang="en-US" dirty="0"/>
          </a:p>
        </p:txBody>
      </p:sp>
      <p:sp>
        <p:nvSpPr>
          <p:cNvPr id="3" name="Content Placeholder 2"/>
          <p:cNvSpPr>
            <a:spLocks noGrp="1"/>
          </p:cNvSpPr>
          <p:nvPr>
            <p:ph idx="1"/>
          </p:nvPr>
        </p:nvSpPr>
        <p:spPr/>
        <p:txBody>
          <a:bodyPr/>
          <a:lstStyle/>
          <a:p>
            <a:r>
              <a:rPr lang="en-US" dirty="0" smtClean="0"/>
              <a:t>Which came first?</a:t>
            </a:r>
          </a:p>
          <a:p>
            <a:pPr lvl="1"/>
            <a:r>
              <a:rPr lang="en-US" dirty="0" smtClean="0"/>
              <a:t>Microvascular abnormalities </a:t>
            </a:r>
            <a:r>
              <a:rPr lang="en-US" i="1" dirty="0" smtClean="0">
                <a:solidFill>
                  <a:schemeClr val="accent1"/>
                </a:solidFill>
              </a:rPr>
              <a:t>resulting</a:t>
            </a:r>
            <a:r>
              <a:rPr lang="en-US" dirty="0" smtClean="0"/>
              <a:t> from the mechanical wall stress</a:t>
            </a:r>
          </a:p>
          <a:p>
            <a:pPr lvl="1"/>
            <a:r>
              <a:rPr lang="en-US" dirty="0" smtClean="0"/>
              <a:t>Microvascular abnormalities </a:t>
            </a:r>
            <a:r>
              <a:rPr lang="en-US" i="1" dirty="0" smtClean="0">
                <a:solidFill>
                  <a:schemeClr val="accent1"/>
                </a:solidFill>
              </a:rPr>
              <a:t>causing</a:t>
            </a:r>
            <a:r>
              <a:rPr lang="en-US" dirty="0" smtClean="0"/>
              <a:t> the mechanical wall stress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3: Catecholamine cardiotoxicity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Patients with pheochromocytoma are known to have reversible cardiomyopathy</a:t>
            </a:r>
          </a:p>
          <a:p>
            <a:r>
              <a:rPr lang="en-US" dirty="0" smtClean="0"/>
              <a:t>Circulating serum catecholamines cause a direct myocyte injury </a:t>
            </a:r>
          </a:p>
          <a:p>
            <a:r>
              <a:rPr lang="en-US" dirty="0" smtClean="0"/>
              <a:t>Takotsubo cardiomyopathy and catecholamine cardiotoxicity have common histological changes</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04800" y="304800"/>
          <a:ext cx="85344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627168"/>
            <a:ext cx="9144000" cy="230832"/>
          </a:xfrm>
          <a:prstGeom prst="rect">
            <a:avLst/>
          </a:prstGeom>
        </p:spPr>
        <p:txBody>
          <a:bodyPr wrap="square">
            <a:spAutoFit/>
          </a:bodyPr>
          <a:lstStyle/>
          <a:p>
            <a:pPr lvl="0"/>
            <a:r>
              <a:rPr lang="en-US" sz="900" dirty="0" err="1" smtClean="0"/>
              <a:t>Wittstein</a:t>
            </a:r>
            <a:r>
              <a:rPr lang="en-US" sz="900" dirty="0" smtClean="0"/>
              <a:t>, I. S., D. R. Thiemann, et al. (2005). "</a:t>
            </a:r>
            <a:r>
              <a:rPr lang="en-US" sz="900" dirty="0" err="1" smtClean="0"/>
              <a:t>Neurohumoral</a:t>
            </a:r>
            <a:r>
              <a:rPr lang="en-US" sz="900" dirty="0" smtClean="0"/>
              <a:t> features of myocardial stunning due to sudden emotional stress." N </a:t>
            </a:r>
            <a:r>
              <a:rPr lang="en-US" sz="900" dirty="0" err="1" smtClean="0"/>
              <a:t>Engl</a:t>
            </a:r>
            <a:r>
              <a:rPr lang="en-US" sz="900" dirty="0" smtClean="0"/>
              <a:t> J Med 352(6): 539-48.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pPr algn="ctr"/>
            <a:r>
              <a:rPr lang="en-US" dirty="0" smtClean="0"/>
              <a:t>Beta receptors</a:t>
            </a:r>
            <a:endParaRPr lang="en-US" dirty="0"/>
          </a:p>
        </p:txBody>
      </p:sp>
      <p:pic>
        <p:nvPicPr>
          <p:cNvPr id="6" name="Content Placeholder 5" descr="beta-receptors-Gs.gif"/>
          <p:cNvPicPr>
            <a:picLocks noGrp="1" noChangeAspect="1"/>
          </p:cNvPicPr>
          <p:nvPr>
            <p:ph idx="1"/>
          </p:nvPr>
        </p:nvPicPr>
        <p:blipFill>
          <a:blip r:embed="rId3"/>
          <a:stretch>
            <a:fillRect/>
          </a:stretch>
        </p:blipFill>
        <p:spPr>
          <a:xfrm>
            <a:off x="2743200" y="1752600"/>
            <a:ext cx="3997426" cy="4671278"/>
          </a:xfrm>
        </p:spPr>
      </p:pic>
      <p:sp>
        <p:nvSpPr>
          <p:cNvPr id="7" name="Rectangle 6"/>
          <p:cNvSpPr/>
          <p:nvPr/>
        </p:nvSpPr>
        <p:spPr>
          <a:xfrm>
            <a:off x="0" y="6627168"/>
            <a:ext cx="9144000" cy="230832"/>
          </a:xfrm>
          <a:prstGeom prst="rect">
            <a:avLst/>
          </a:prstGeom>
        </p:spPr>
        <p:txBody>
          <a:bodyPr wrap="square">
            <a:spAutoFit/>
          </a:bodyPr>
          <a:lstStyle/>
          <a:p>
            <a:r>
              <a:rPr lang="en-US" sz="900" dirty="0" smtClean="0"/>
              <a:t>http://www.cvpharmacology.com/cardioinhibitory/beta-blockers.htm</a:t>
            </a:r>
            <a:endParaRPr lang="en-US" sz="9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Autofit/>
          </a:bodyPr>
          <a:lstStyle/>
          <a:p>
            <a:pPr>
              <a:lnSpc>
                <a:spcPct val="80000"/>
              </a:lnSpc>
            </a:pPr>
            <a:r>
              <a:rPr lang="en-US" sz="2800" dirty="0" smtClean="0"/>
              <a:t>Norepinephrine: </a:t>
            </a:r>
          </a:p>
          <a:p>
            <a:pPr lvl="1">
              <a:lnSpc>
                <a:spcPct val="80000"/>
              </a:lnSpc>
            </a:pPr>
            <a:r>
              <a:rPr lang="en-US" sz="2800" dirty="0" smtClean="0"/>
              <a:t>Beta 1 adrenoceptors </a:t>
            </a:r>
          </a:p>
          <a:p>
            <a:pPr lvl="2">
              <a:lnSpc>
                <a:spcPct val="80000"/>
              </a:lnSpc>
            </a:pPr>
            <a:r>
              <a:rPr lang="en-US" dirty="0" smtClean="0"/>
              <a:t>Myocardium</a:t>
            </a:r>
          </a:p>
          <a:p>
            <a:pPr lvl="3">
              <a:lnSpc>
                <a:spcPct val="80000"/>
              </a:lnSpc>
            </a:pPr>
            <a:r>
              <a:rPr lang="en-US" dirty="0" smtClean="0"/>
              <a:t>G-s protein </a:t>
            </a:r>
            <a:r>
              <a:rPr lang="en-US" dirty="0" smtClean="0">
                <a:sym typeface="Wingdings" pitchFamily="2" charset="2"/>
              </a:rPr>
              <a:t> </a:t>
            </a:r>
            <a:r>
              <a:rPr lang="en-US" dirty="0" smtClean="0"/>
              <a:t>positive inotropic responses </a:t>
            </a:r>
          </a:p>
          <a:p>
            <a:pPr>
              <a:lnSpc>
                <a:spcPct val="80000"/>
              </a:lnSpc>
            </a:pPr>
            <a:r>
              <a:rPr lang="en-US" sz="2800" dirty="0" smtClean="0"/>
              <a:t>Epinephrine: </a:t>
            </a:r>
          </a:p>
          <a:p>
            <a:pPr lvl="1">
              <a:lnSpc>
                <a:spcPct val="80000"/>
              </a:lnSpc>
            </a:pPr>
            <a:r>
              <a:rPr lang="en-US" sz="2800" dirty="0" smtClean="0"/>
              <a:t>Beta 2 adrenoceptors</a:t>
            </a:r>
          </a:p>
          <a:p>
            <a:pPr lvl="2">
              <a:lnSpc>
                <a:spcPct val="80000"/>
              </a:lnSpc>
            </a:pPr>
            <a:r>
              <a:rPr lang="en-US" dirty="0" smtClean="0"/>
              <a:t>Smooth muscles</a:t>
            </a:r>
          </a:p>
          <a:p>
            <a:pPr lvl="3">
              <a:lnSpc>
                <a:spcPct val="80000"/>
              </a:lnSpc>
            </a:pPr>
            <a:r>
              <a:rPr lang="en-US" dirty="0" smtClean="0"/>
              <a:t>G-s protein </a:t>
            </a:r>
            <a:r>
              <a:rPr lang="en-US" dirty="0" smtClean="0">
                <a:sym typeface="Wingdings" pitchFamily="2" charset="2"/>
              </a:rPr>
              <a:t></a:t>
            </a:r>
            <a:r>
              <a:rPr lang="en-US" dirty="0" smtClean="0"/>
              <a:t>vasodilatation </a:t>
            </a:r>
          </a:p>
          <a:p>
            <a:pPr lvl="2">
              <a:lnSpc>
                <a:spcPct val="80000"/>
              </a:lnSpc>
            </a:pPr>
            <a:r>
              <a:rPr lang="en-US" dirty="0" smtClean="0"/>
              <a:t>Myocardium</a:t>
            </a:r>
          </a:p>
          <a:p>
            <a:pPr lvl="3">
              <a:lnSpc>
                <a:spcPct val="80000"/>
              </a:lnSpc>
            </a:pPr>
            <a:r>
              <a:rPr lang="en-US" dirty="0" smtClean="0"/>
              <a:t>G-s protein </a:t>
            </a:r>
            <a:r>
              <a:rPr lang="en-US" dirty="0" smtClean="0">
                <a:sym typeface="Wingdings" pitchFamily="2" charset="2"/>
              </a:rPr>
              <a:t> positive inotropic responses</a:t>
            </a:r>
            <a:endParaRPr lang="en-US" dirty="0" smtClean="0"/>
          </a:p>
          <a:p>
            <a:pPr lvl="1">
              <a:lnSpc>
                <a:spcPct val="80000"/>
              </a:lnSpc>
            </a:pPr>
            <a:r>
              <a:rPr lang="en-US" sz="2800" dirty="0" smtClean="0"/>
              <a:t>Beta 1 adrenoceptors </a:t>
            </a:r>
          </a:p>
          <a:p>
            <a:pPr lvl="2">
              <a:lnSpc>
                <a:spcPct val="80000"/>
              </a:lnSpc>
            </a:pPr>
            <a:r>
              <a:rPr lang="en-US" dirty="0" smtClean="0"/>
              <a:t>Myocardium</a:t>
            </a:r>
          </a:p>
          <a:p>
            <a:pPr lvl="3">
              <a:lnSpc>
                <a:spcPct val="80000"/>
              </a:lnSpc>
            </a:pPr>
            <a:r>
              <a:rPr lang="en-US" dirty="0" smtClean="0"/>
              <a:t>G-s protein </a:t>
            </a:r>
            <a:r>
              <a:rPr lang="en-US" dirty="0" smtClean="0">
                <a:sym typeface="Wingdings" pitchFamily="2" charset="2"/>
              </a:rPr>
              <a:t> </a:t>
            </a:r>
            <a:r>
              <a:rPr lang="en-US" dirty="0" smtClean="0"/>
              <a:t>positive inotropic responses </a:t>
            </a:r>
          </a:p>
          <a:p>
            <a:pPr lvl="3">
              <a:lnSpc>
                <a:spcPct val="80000"/>
              </a:lnSpc>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3: Catecholamine cardiotoxicity</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sz="2400" dirty="0" smtClean="0"/>
              <a:t>Beta 2 adrenoceptors found on apex of left ventricle</a:t>
            </a:r>
          </a:p>
          <a:p>
            <a:pPr lvl="1">
              <a:lnSpc>
                <a:spcPct val="90000"/>
              </a:lnSpc>
            </a:pPr>
            <a:r>
              <a:rPr lang="en-US" sz="2000" dirty="0" smtClean="0"/>
              <a:t>4:1 (B1:B2)</a:t>
            </a:r>
          </a:p>
          <a:p>
            <a:pPr>
              <a:lnSpc>
                <a:spcPct val="90000"/>
              </a:lnSpc>
            </a:pPr>
            <a:r>
              <a:rPr lang="en-US" sz="2400" dirty="0" smtClean="0"/>
              <a:t>Epinephrine surges</a:t>
            </a:r>
          </a:p>
          <a:p>
            <a:pPr lvl="1">
              <a:lnSpc>
                <a:spcPct val="90000"/>
              </a:lnSpc>
            </a:pPr>
            <a:r>
              <a:rPr lang="en-US" sz="2000" dirty="0" smtClean="0"/>
              <a:t>Beta 2-Gs protein coupling switches to a Beta 2-Gi protein coupling</a:t>
            </a:r>
          </a:p>
          <a:p>
            <a:pPr>
              <a:lnSpc>
                <a:spcPct val="90000"/>
              </a:lnSpc>
            </a:pPr>
            <a:r>
              <a:rPr lang="en-US" sz="2400" dirty="0" smtClean="0"/>
              <a:t>Beta 2-Gi pathway</a:t>
            </a:r>
          </a:p>
          <a:p>
            <a:pPr lvl="1">
              <a:lnSpc>
                <a:spcPct val="90000"/>
              </a:lnSpc>
            </a:pPr>
            <a:r>
              <a:rPr lang="en-US" sz="2000" dirty="0" smtClean="0"/>
              <a:t>Negative inotropic responses</a:t>
            </a:r>
          </a:p>
          <a:p>
            <a:pPr>
              <a:lnSpc>
                <a:spcPct val="90000"/>
              </a:lnSpc>
            </a:pPr>
            <a:r>
              <a:rPr lang="en-US" sz="2400" dirty="0" smtClean="0"/>
              <a:t>Epinephrine levels decrease</a:t>
            </a:r>
          </a:p>
          <a:p>
            <a:pPr lvl="1">
              <a:lnSpc>
                <a:spcPct val="90000"/>
              </a:lnSpc>
            </a:pPr>
            <a:r>
              <a:rPr lang="en-US" sz="2000" dirty="0" smtClean="0"/>
              <a:t>Beta 2-Gi protein coupling switches back or is degraded</a:t>
            </a:r>
          </a:p>
          <a:p>
            <a:pPr>
              <a:lnSpc>
                <a:spcPct val="90000"/>
              </a:lnSpc>
            </a:pPr>
            <a:r>
              <a:rPr lang="en-US" sz="2400" dirty="0" smtClean="0"/>
              <a:t>Protective</a:t>
            </a:r>
          </a:p>
          <a:p>
            <a:pPr lvl="1">
              <a:lnSpc>
                <a:spcPct val="90000"/>
              </a:lnSpc>
            </a:pPr>
            <a:r>
              <a:rPr lang="en-US" sz="2000" dirty="0" smtClean="0"/>
              <a:t>High levels PKA of the Beta 1-Gs and Beta 2-Gs pathway causes apoptosis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ncpcardio1066-f3"/>
          <p:cNvPicPr>
            <a:picLocks noGrp="1" noChangeAspect="1" noChangeArrowheads="1"/>
          </p:cNvPicPr>
          <p:nvPr>
            <p:ph idx="1"/>
          </p:nvPr>
        </p:nvPicPr>
        <p:blipFill>
          <a:blip r:embed="rId2"/>
          <a:srcRect/>
          <a:stretch>
            <a:fillRect/>
          </a:stretch>
        </p:blipFill>
        <p:spPr bwMode="auto">
          <a:xfrm>
            <a:off x="1676400" y="990600"/>
            <a:ext cx="5338762" cy="5128712"/>
          </a:xfrm>
          <a:prstGeom prst="rect">
            <a:avLst/>
          </a:prstGeom>
          <a:noFill/>
          <a:ln w="9525">
            <a:noFill/>
            <a:miter lim="800000"/>
            <a:headEnd/>
            <a:tailEnd/>
          </a:ln>
        </p:spPr>
      </p:pic>
      <p:sp>
        <p:nvSpPr>
          <p:cNvPr id="5" name="Rectangle 4"/>
          <p:cNvSpPr/>
          <p:nvPr/>
        </p:nvSpPr>
        <p:spPr>
          <a:xfrm>
            <a:off x="0" y="6488668"/>
            <a:ext cx="9144000" cy="369332"/>
          </a:xfrm>
          <a:prstGeom prst="rect">
            <a:avLst/>
          </a:prstGeom>
        </p:spPr>
        <p:txBody>
          <a:bodyPr wrap="square">
            <a:spAutoFit/>
          </a:bodyPr>
          <a:lstStyle/>
          <a:p>
            <a:pPr lvl="0">
              <a:buFont typeface="+mj-lt"/>
              <a:buAutoNum type="arabicPeriod"/>
            </a:pPr>
            <a:r>
              <a:rPr lang="en-US" sz="900" dirty="0" smtClean="0"/>
              <a:t>Lyon, A. R., P. S. Rees, et al. (2008). "Stress (Takotsubo) cardiomyopathy--a novel </a:t>
            </a:r>
            <a:r>
              <a:rPr lang="en-US" sz="900" dirty="0" err="1" smtClean="0"/>
              <a:t>pathophysiological</a:t>
            </a:r>
            <a:r>
              <a:rPr lang="en-US" sz="900" dirty="0" smtClean="0"/>
              <a:t> hypothesis to explain catecholamine-induced acute myocardial stunning." Nat </a:t>
            </a:r>
            <a:r>
              <a:rPr lang="en-US" sz="900" dirty="0" err="1" smtClean="0"/>
              <a:t>Clin</a:t>
            </a:r>
            <a:r>
              <a:rPr lang="en-US" sz="900" dirty="0" smtClean="0"/>
              <a:t> </a:t>
            </a:r>
            <a:r>
              <a:rPr lang="en-US" sz="900" dirty="0" err="1" smtClean="0"/>
              <a:t>Pract</a:t>
            </a:r>
            <a:r>
              <a:rPr lang="en-US" sz="900" dirty="0" smtClean="0"/>
              <a:t> </a:t>
            </a:r>
            <a:r>
              <a:rPr lang="en-US" sz="900" dirty="0" err="1" smtClean="0"/>
              <a:t>Cardiovasc</a:t>
            </a:r>
            <a:r>
              <a:rPr lang="en-US" sz="900" dirty="0" smtClean="0"/>
              <a:t> Med 5(1): 22-9.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3: Catecholamine cardiotoxicity</a:t>
            </a:r>
            <a:endParaRPr lang="en-US" dirty="0"/>
          </a:p>
        </p:txBody>
      </p:sp>
      <p:sp>
        <p:nvSpPr>
          <p:cNvPr id="3" name="Content Placeholder 2"/>
          <p:cNvSpPr>
            <a:spLocks noGrp="1"/>
          </p:cNvSpPr>
          <p:nvPr>
            <p:ph idx="1"/>
          </p:nvPr>
        </p:nvSpPr>
        <p:spPr/>
        <p:txBody>
          <a:bodyPr/>
          <a:lstStyle/>
          <a:p>
            <a:r>
              <a:rPr lang="en-US" dirty="0" smtClean="0"/>
              <a:t>Not all patients diagnosed with takotsubo cardiomyopathy have elevated catecholamines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Our patient’s pain is now controlled with the nitro and morphine she got in the ER.  We have talked with the interventional cardiologist and she will be going to the cath lab now. </a:t>
            </a:r>
          </a:p>
          <a:p>
            <a:endParaRPr lang="en-US" dirty="0" smtClean="0"/>
          </a:p>
          <a:p>
            <a:endParaRPr lang="en-US" dirty="0" smtClean="0"/>
          </a:p>
          <a:p>
            <a:r>
              <a:rPr lang="en-US" dirty="0" smtClean="0"/>
              <a:t>Meanwhile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Theory 4: Neurogenic stunned myocardium</a:t>
            </a:r>
            <a:br>
              <a:rPr lang="en-US" dirty="0" smtClean="0"/>
            </a:b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Stroke and subarachnoid hemorrhages are known to cause cardiac stunning</a:t>
            </a:r>
          </a:p>
          <a:p>
            <a:r>
              <a:rPr lang="en-US" dirty="0" smtClean="0"/>
              <a:t>Sympathetic activation on the heart results in a local norepinephrine surge</a:t>
            </a:r>
          </a:p>
          <a:p>
            <a:r>
              <a:rPr lang="en-US" dirty="0" smtClean="0"/>
              <a:t>Sympathectomy has been shown to prevent brain-mediated cardiac injury</a:t>
            </a:r>
          </a:p>
          <a:p>
            <a:r>
              <a:rPr lang="en-US" dirty="0" smtClean="0"/>
              <a:t>Evidence that apical myocardium has enhanced responsiveness to sympathetic stimulation which may cause the characteristic apical ballooning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Alpha 2 receptor</a:t>
            </a:r>
            <a:endParaRPr lang="en-US" dirty="0"/>
          </a:p>
        </p:txBody>
      </p:sp>
      <p:pic>
        <p:nvPicPr>
          <p:cNvPr id="4" name="Picture 5" descr="psynane.jpg (29655 bytes)"/>
          <p:cNvPicPr>
            <a:picLocks noGrp="1" noChangeAspect="1" noChangeArrowheads="1"/>
          </p:cNvPicPr>
          <p:nvPr>
            <p:ph idx="1"/>
          </p:nvPr>
        </p:nvPicPr>
        <p:blipFill>
          <a:blip r:embed="rId2"/>
          <a:srcRect/>
          <a:stretch>
            <a:fillRect/>
          </a:stretch>
        </p:blipFill>
        <p:spPr bwMode="auto">
          <a:xfrm>
            <a:off x="685800" y="2057400"/>
            <a:ext cx="7830964" cy="3304667"/>
          </a:xfrm>
          <a:prstGeom prst="rect">
            <a:avLst/>
          </a:prstGeom>
          <a:noFill/>
          <a:ln w="9525">
            <a:noFill/>
            <a:miter lim="800000"/>
            <a:headEnd/>
            <a:tailEnd/>
          </a:ln>
        </p:spPr>
      </p:pic>
      <p:sp>
        <p:nvSpPr>
          <p:cNvPr id="5" name="Rounded Rectangle 4"/>
          <p:cNvSpPr/>
          <p:nvPr/>
        </p:nvSpPr>
        <p:spPr>
          <a:xfrm>
            <a:off x="2590800" y="4114800"/>
            <a:ext cx="533400" cy="304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3352800"/>
            <a:ext cx="1676400" cy="338554"/>
          </a:xfrm>
          <a:prstGeom prst="rect">
            <a:avLst/>
          </a:prstGeom>
          <a:solidFill>
            <a:schemeClr val="tx1"/>
          </a:solidFill>
        </p:spPr>
        <p:txBody>
          <a:bodyPr wrap="square" rtlCol="0">
            <a:spAutoFit/>
          </a:bodyPr>
          <a:lstStyle/>
          <a:p>
            <a:r>
              <a:rPr lang="en-US" sz="1600" b="1" dirty="0" smtClean="0">
                <a:solidFill>
                  <a:schemeClr val="bg1"/>
                </a:solidFill>
              </a:rPr>
              <a:t>NET/Uptake-1</a:t>
            </a:r>
            <a:endParaRPr lang="en-US" sz="1600" b="1" dirty="0">
              <a:solidFill>
                <a:schemeClr val="bg1"/>
              </a:solidFill>
            </a:endParaRPr>
          </a:p>
        </p:txBody>
      </p:sp>
      <p:cxnSp>
        <p:nvCxnSpPr>
          <p:cNvPr id="8" name="Straight Arrow Connector 7"/>
          <p:cNvCxnSpPr/>
          <p:nvPr/>
        </p:nvCxnSpPr>
        <p:spPr>
          <a:xfrm rot="16200000" flipH="1">
            <a:off x="2247900" y="3771900"/>
            <a:ext cx="381000" cy="304800"/>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4: Neurogenic stunned myocardium</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Basal segment of the left ventricle has greater density of sympathetic nerves</a:t>
            </a:r>
          </a:p>
          <a:p>
            <a:r>
              <a:rPr lang="en-US" sz="2800" dirty="0" smtClean="0"/>
              <a:t>High levels of catecholamines can interfere with the uptake of Norepinephrine via a </a:t>
            </a:r>
            <a:r>
              <a:rPr lang="en-US" sz="2800" dirty="0" err="1" smtClean="0"/>
              <a:t>presynaptic</a:t>
            </a:r>
            <a:r>
              <a:rPr lang="en-US" sz="2800" dirty="0" smtClean="0"/>
              <a:t>  </a:t>
            </a:r>
            <a:r>
              <a:rPr lang="en-US" sz="2800" dirty="0" err="1" smtClean="0"/>
              <a:t>Norepi</a:t>
            </a:r>
            <a:r>
              <a:rPr lang="en-US" sz="2800" dirty="0" smtClean="0"/>
              <a:t> transporter/ uptake-1</a:t>
            </a:r>
          </a:p>
          <a:p>
            <a:r>
              <a:rPr lang="en-US" sz="2800" dirty="0" smtClean="0"/>
              <a:t>Left ventricular apex has greater # of Beta 1 adrenoceptors compared to the base</a:t>
            </a:r>
          </a:p>
          <a:p>
            <a:r>
              <a:rPr lang="en-US" sz="2800" dirty="0" smtClean="0"/>
              <a:t>With high catecholamines</a:t>
            </a:r>
          </a:p>
          <a:p>
            <a:pPr lvl="1"/>
            <a:r>
              <a:rPr lang="en-US" sz="2400" dirty="0" smtClean="0"/>
              <a:t>Decreased number of beta receptors</a:t>
            </a:r>
          </a:p>
          <a:p>
            <a:pPr lvl="1"/>
            <a:r>
              <a:rPr lang="en-US" sz="2400" dirty="0" smtClean="0"/>
              <a:t>Decrease responsiveness of beta receptors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ncpcardio1066-f3"/>
          <p:cNvPicPr>
            <a:picLocks noGrp="1" noChangeAspect="1" noChangeArrowheads="1"/>
          </p:cNvPicPr>
          <p:nvPr>
            <p:ph idx="1"/>
          </p:nvPr>
        </p:nvPicPr>
        <p:blipFill>
          <a:blip r:embed="rId2"/>
          <a:srcRect/>
          <a:stretch>
            <a:fillRect/>
          </a:stretch>
        </p:blipFill>
        <p:spPr bwMode="auto">
          <a:xfrm>
            <a:off x="1524000" y="838200"/>
            <a:ext cx="5414962" cy="5201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women?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MEN</a:t>
            </a:r>
          </a:p>
          <a:p>
            <a:pPr lvl="1"/>
            <a:r>
              <a:rPr lang="en-US" dirty="0" smtClean="0"/>
              <a:t>Higher levels of basal sympathetic activity</a:t>
            </a:r>
          </a:p>
          <a:p>
            <a:pPr lvl="1"/>
            <a:r>
              <a:rPr lang="en-US" dirty="0" smtClean="0"/>
              <a:t>Higher catecholamine levels in response to emotional stress</a:t>
            </a:r>
          </a:p>
          <a:p>
            <a:pPr lvl="1"/>
            <a:r>
              <a:rPr lang="en-US" dirty="0" smtClean="0"/>
              <a:t>More susceptible to catecholamine vasoconstriction</a:t>
            </a:r>
          </a:p>
          <a:p>
            <a:r>
              <a:rPr lang="en-US" dirty="0" smtClean="0"/>
              <a:t>Women</a:t>
            </a:r>
          </a:p>
          <a:p>
            <a:pPr lvl="1"/>
            <a:r>
              <a:rPr lang="en-US" dirty="0" smtClean="0"/>
              <a:t>More vulnerable to sympathetic mediated myocardial stunning thought secondary to the catecholamine surge</a:t>
            </a:r>
          </a:p>
          <a:p>
            <a:pPr lvl="1"/>
            <a:r>
              <a:rPr lang="en-US" dirty="0" smtClean="0"/>
              <a:t>Role of Estrogen?</a:t>
            </a:r>
          </a:p>
          <a:p>
            <a:pPr lvl="2"/>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rat model</a:t>
            </a:r>
          </a:p>
          <a:p>
            <a:pPr lvl="1"/>
            <a:r>
              <a:rPr lang="en-US" dirty="0" smtClean="0"/>
              <a:t>Immobilization is known to cause stress induced catecholamine surges resulting in catecholamine cardiomyopathy</a:t>
            </a:r>
          </a:p>
          <a:p>
            <a:r>
              <a:rPr lang="en-US" dirty="0" smtClean="0"/>
              <a:t>Role of estrogen?</a:t>
            </a:r>
          </a:p>
          <a:p>
            <a:pPr lvl="1"/>
            <a:r>
              <a:rPr lang="en-US" dirty="0" smtClean="0"/>
              <a:t>Reduced estrogen induced a vulnerability to stress</a:t>
            </a:r>
          </a:p>
          <a:p>
            <a:pPr lvl="1"/>
            <a:r>
              <a:rPr lang="en-US" dirty="0" smtClean="0"/>
              <a:t>Estrogen supplementation reduced incidence of ischemia and arrhythmias</a:t>
            </a:r>
          </a:p>
          <a:p>
            <a:pPr lvl="1"/>
            <a:r>
              <a:rPr lang="en-US" dirty="0" smtClean="0"/>
              <a:t>Estrogen causes an increase in Beta 1 adrenoceptors</a:t>
            </a:r>
          </a:p>
          <a:p>
            <a:pPr lvl="1"/>
            <a:r>
              <a:rPr lang="en-US" dirty="0" smtClean="0"/>
              <a:t>Decrease in estrogen alters the B1:B2 ratio</a:t>
            </a:r>
          </a:p>
          <a:p>
            <a:r>
              <a:rPr lang="en-US" dirty="0" smtClean="0"/>
              <a:t>Species differences?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 Box 4"/>
          <p:cNvSpPr txBox="1">
            <a:spLocks noChangeArrowheads="1"/>
          </p:cNvSpPr>
          <p:nvPr/>
        </p:nvSpPr>
        <p:spPr bwMode="auto">
          <a:xfrm>
            <a:off x="457200" y="304800"/>
            <a:ext cx="8142973" cy="369332"/>
          </a:xfrm>
          <a:prstGeom prst="rect">
            <a:avLst/>
          </a:prstGeom>
          <a:solidFill>
            <a:srgbClr val="FF0000"/>
          </a:solidFill>
          <a:ln w="9525">
            <a:solidFill>
              <a:schemeClr val="bg1"/>
            </a:solidFill>
            <a:miter lim="800000"/>
            <a:headEnd/>
            <a:tailEnd/>
          </a:ln>
        </p:spPr>
        <p:txBody>
          <a:bodyPr>
            <a:spAutoFit/>
          </a:bodyPr>
          <a:lstStyle/>
          <a:p>
            <a:pPr algn="ctr">
              <a:spcBef>
                <a:spcPct val="50000"/>
              </a:spcBef>
            </a:pPr>
            <a:r>
              <a:rPr lang="en-US" b="1">
                <a:solidFill>
                  <a:schemeClr val="bg1"/>
                </a:solidFill>
              </a:rPr>
              <a:t>Emotional or Physical Trigger</a:t>
            </a:r>
          </a:p>
        </p:txBody>
      </p:sp>
      <p:sp>
        <p:nvSpPr>
          <p:cNvPr id="7" name="Text Box 5"/>
          <p:cNvSpPr txBox="1">
            <a:spLocks noChangeArrowheads="1"/>
          </p:cNvSpPr>
          <p:nvPr/>
        </p:nvSpPr>
        <p:spPr bwMode="auto">
          <a:xfrm>
            <a:off x="543827" y="1033686"/>
            <a:ext cx="3724977" cy="369332"/>
          </a:xfrm>
          <a:prstGeom prst="rect">
            <a:avLst/>
          </a:prstGeom>
          <a:solidFill>
            <a:schemeClr val="accent4">
              <a:lumMod val="40000"/>
              <a:lumOff val="60000"/>
            </a:schemeClr>
          </a:solidFill>
          <a:ln w="9525">
            <a:solidFill>
              <a:schemeClr val="bg1"/>
            </a:solidFill>
            <a:miter lim="800000"/>
            <a:headEnd/>
            <a:tailEnd/>
          </a:ln>
        </p:spPr>
        <p:txBody>
          <a:bodyPr>
            <a:spAutoFit/>
          </a:bodyPr>
          <a:lstStyle/>
          <a:p>
            <a:pPr algn="ctr">
              <a:spcBef>
                <a:spcPct val="50000"/>
              </a:spcBef>
            </a:pPr>
            <a:r>
              <a:rPr lang="en-US" b="1" dirty="0" err="1">
                <a:solidFill>
                  <a:schemeClr val="bg1"/>
                </a:solidFill>
              </a:rPr>
              <a:t>Neurohormonal</a:t>
            </a:r>
            <a:r>
              <a:rPr lang="en-US" b="1" dirty="0">
                <a:solidFill>
                  <a:schemeClr val="bg1"/>
                </a:solidFill>
              </a:rPr>
              <a:t> surge of NE</a:t>
            </a:r>
          </a:p>
        </p:txBody>
      </p:sp>
      <p:sp>
        <p:nvSpPr>
          <p:cNvPr id="8" name="Text Box 6"/>
          <p:cNvSpPr txBox="1">
            <a:spLocks noChangeArrowheads="1"/>
          </p:cNvSpPr>
          <p:nvPr/>
        </p:nvSpPr>
        <p:spPr bwMode="auto">
          <a:xfrm>
            <a:off x="4788568" y="1033686"/>
            <a:ext cx="3724977" cy="646331"/>
          </a:xfrm>
          <a:prstGeom prst="rect">
            <a:avLst/>
          </a:prstGeom>
          <a:solidFill>
            <a:schemeClr val="accent5">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Adrenal catecholamine surge Epi</a:t>
            </a:r>
          </a:p>
        </p:txBody>
      </p:sp>
      <p:sp>
        <p:nvSpPr>
          <p:cNvPr id="9" name="Text Box 7"/>
          <p:cNvSpPr txBox="1">
            <a:spLocks noChangeArrowheads="1"/>
          </p:cNvSpPr>
          <p:nvPr/>
        </p:nvSpPr>
        <p:spPr bwMode="auto">
          <a:xfrm>
            <a:off x="543827" y="1600597"/>
            <a:ext cx="3724977" cy="646331"/>
          </a:xfrm>
          <a:prstGeom prst="rect">
            <a:avLst/>
          </a:prstGeom>
          <a:solidFill>
            <a:schemeClr val="accent4">
              <a:lumMod val="40000"/>
              <a:lumOff val="60000"/>
            </a:schemeClr>
          </a:solidFill>
          <a:ln w="9525">
            <a:solidFill>
              <a:schemeClr val="bg1"/>
            </a:solidFill>
            <a:miter lim="800000"/>
            <a:headEnd/>
            <a:tailEnd/>
          </a:ln>
        </p:spPr>
        <p:txBody>
          <a:bodyPr>
            <a:spAutoFit/>
          </a:bodyPr>
          <a:lstStyle/>
          <a:p>
            <a:pPr algn="ctr">
              <a:spcBef>
                <a:spcPct val="50000"/>
              </a:spcBef>
            </a:pPr>
            <a:r>
              <a:rPr lang="en-US" b="1" dirty="0">
                <a:solidFill>
                  <a:schemeClr val="bg1"/>
                </a:solidFill>
              </a:rPr>
              <a:t>Inhibit the uptake of NE via </a:t>
            </a:r>
            <a:r>
              <a:rPr lang="en-US" b="1" dirty="0" smtClean="0">
                <a:solidFill>
                  <a:schemeClr val="bg1"/>
                </a:solidFill>
              </a:rPr>
              <a:t>NET/uptake – 1 channels</a:t>
            </a:r>
            <a:endParaRPr lang="en-US" b="1" dirty="0">
              <a:solidFill>
                <a:schemeClr val="bg1"/>
              </a:solidFill>
            </a:endParaRPr>
          </a:p>
        </p:txBody>
      </p:sp>
      <p:sp>
        <p:nvSpPr>
          <p:cNvPr id="10" name="Text Box 8"/>
          <p:cNvSpPr txBox="1">
            <a:spLocks noChangeArrowheads="1"/>
          </p:cNvSpPr>
          <p:nvPr/>
        </p:nvSpPr>
        <p:spPr bwMode="auto">
          <a:xfrm>
            <a:off x="543827" y="2491458"/>
            <a:ext cx="3724977" cy="369332"/>
          </a:xfrm>
          <a:prstGeom prst="rect">
            <a:avLst/>
          </a:prstGeom>
          <a:solidFill>
            <a:schemeClr val="accent4">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NE acts on B1 receptors </a:t>
            </a:r>
          </a:p>
        </p:txBody>
      </p:sp>
      <p:sp>
        <p:nvSpPr>
          <p:cNvPr id="11" name="Text Box 9"/>
          <p:cNvSpPr txBox="1">
            <a:spLocks noChangeArrowheads="1"/>
          </p:cNvSpPr>
          <p:nvPr/>
        </p:nvSpPr>
        <p:spPr bwMode="auto">
          <a:xfrm>
            <a:off x="543827" y="3058369"/>
            <a:ext cx="3724977" cy="646331"/>
          </a:xfrm>
          <a:prstGeom prst="rect">
            <a:avLst/>
          </a:prstGeom>
          <a:solidFill>
            <a:schemeClr val="accent4">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B1/Gs pathway creates high levels of PKA</a:t>
            </a:r>
          </a:p>
        </p:txBody>
      </p:sp>
      <p:sp>
        <p:nvSpPr>
          <p:cNvPr id="12" name="Text Box 10"/>
          <p:cNvSpPr txBox="1">
            <a:spLocks noChangeArrowheads="1"/>
          </p:cNvSpPr>
          <p:nvPr/>
        </p:nvSpPr>
        <p:spPr bwMode="auto">
          <a:xfrm>
            <a:off x="543827" y="3868242"/>
            <a:ext cx="3724977" cy="646331"/>
          </a:xfrm>
          <a:prstGeom prst="rect">
            <a:avLst/>
          </a:prstGeom>
          <a:solidFill>
            <a:schemeClr val="accent4">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Apoptosis of cells / decrease responsiveness</a:t>
            </a:r>
          </a:p>
        </p:txBody>
      </p:sp>
      <p:sp>
        <p:nvSpPr>
          <p:cNvPr id="13" name="Text Box 11"/>
          <p:cNvSpPr txBox="1">
            <a:spLocks noChangeArrowheads="1"/>
          </p:cNvSpPr>
          <p:nvPr/>
        </p:nvSpPr>
        <p:spPr bwMode="auto">
          <a:xfrm>
            <a:off x="543827" y="4678115"/>
            <a:ext cx="3724977" cy="646331"/>
          </a:xfrm>
          <a:prstGeom prst="rect">
            <a:avLst/>
          </a:prstGeom>
          <a:solidFill>
            <a:schemeClr val="accent4">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Decrease number of B1 receptors</a:t>
            </a:r>
          </a:p>
        </p:txBody>
      </p:sp>
      <p:sp>
        <p:nvSpPr>
          <p:cNvPr id="14" name="Text Box 12"/>
          <p:cNvSpPr txBox="1">
            <a:spLocks noChangeArrowheads="1"/>
          </p:cNvSpPr>
          <p:nvPr/>
        </p:nvSpPr>
        <p:spPr bwMode="auto">
          <a:xfrm>
            <a:off x="5221705" y="2653432"/>
            <a:ext cx="2685448" cy="389752"/>
          </a:xfrm>
          <a:prstGeom prst="rect">
            <a:avLst/>
          </a:prstGeom>
          <a:noFill/>
          <a:ln w="9525">
            <a:noFill/>
            <a:miter lim="800000"/>
            <a:headEnd/>
            <a:tailEnd/>
          </a:ln>
        </p:spPr>
        <p:txBody>
          <a:bodyPr>
            <a:spAutoFit/>
          </a:bodyPr>
          <a:lstStyle/>
          <a:p>
            <a:pPr algn="ctr">
              <a:spcBef>
                <a:spcPct val="50000"/>
              </a:spcBef>
            </a:pPr>
            <a:endParaRPr lang="en-US"/>
          </a:p>
        </p:txBody>
      </p:sp>
      <p:sp>
        <p:nvSpPr>
          <p:cNvPr id="15" name="Text Box 13"/>
          <p:cNvSpPr txBox="1">
            <a:spLocks noChangeArrowheads="1"/>
          </p:cNvSpPr>
          <p:nvPr/>
        </p:nvSpPr>
        <p:spPr bwMode="auto">
          <a:xfrm>
            <a:off x="4788568" y="1924546"/>
            <a:ext cx="3724977" cy="369332"/>
          </a:xfrm>
          <a:prstGeom prst="rect">
            <a:avLst/>
          </a:prstGeom>
          <a:solidFill>
            <a:schemeClr val="accent5">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Epi acts on B2 receptors </a:t>
            </a:r>
          </a:p>
        </p:txBody>
      </p:sp>
      <p:sp>
        <p:nvSpPr>
          <p:cNvPr id="16" name="Text Box 15"/>
          <p:cNvSpPr txBox="1">
            <a:spLocks noChangeArrowheads="1"/>
          </p:cNvSpPr>
          <p:nvPr/>
        </p:nvSpPr>
        <p:spPr bwMode="auto">
          <a:xfrm>
            <a:off x="4788568" y="2491458"/>
            <a:ext cx="3724977" cy="646331"/>
          </a:xfrm>
          <a:prstGeom prst="rect">
            <a:avLst/>
          </a:prstGeom>
          <a:solidFill>
            <a:schemeClr val="accent5">
              <a:lumMod val="40000"/>
              <a:lumOff val="60000"/>
            </a:schemeClr>
          </a:solidFill>
          <a:ln w="9525">
            <a:solidFill>
              <a:schemeClr val="bg1"/>
            </a:solidFill>
            <a:miter lim="800000"/>
            <a:headEnd/>
            <a:tailEnd/>
          </a:ln>
        </p:spPr>
        <p:txBody>
          <a:bodyPr>
            <a:spAutoFit/>
          </a:bodyPr>
          <a:lstStyle/>
          <a:p>
            <a:pPr algn="ctr">
              <a:spcBef>
                <a:spcPct val="50000"/>
              </a:spcBef>
            </a:pPr>
            <a:r>
              <a:rPr lang="en-US" b="1">
                <a:solidFill>
                  <a:schemeClr val="bg1"/>
                </a:solidFill>
              </a:rPr>
              <a:t>B2/Gs coupling switches to B2/Gi coupling</a:t>
            </a:r>
          </a:p>
        </p:txBody>
      </p:sp>
      <p:sp>
        <p:nvSpPr>
          <p:cNvPr id="17" name="Text Box 17"/>
          <p:cNvSpPr txBox="1">
            <a:spLocks noChangeArrowheads="1"/>
          </p:cNvSpPr>
          <p:nvPr/>
        </p:nvSpPr>
        <p:spPr bwMode="auto">
          <a:xfrm>
            <a:off x="543827" y="6054900"/>
            <a:ext cx="8142973" cy="369332"/>
          </a:xfrm>
          <a:prstGeom prst="rect">
            <a:avLst/>
          </a:prstGeom>
          <a:solidFill>
            <a:srgbClr val="92D050"/>
          </a:solidFill>
          <a:ln w="9525">
            <a:solidFill>
              <a:schemeClr val="bg1"/>
            </a:solidFill>
            <a:miter lim="800000"/>
            <a:headEnd/>
            <a:tailEnd/>
          </a:ln>
        </p:spPr>
        <p:txBody>
          <a:bodyPr>
            <a:spAutoFit/>
          </a:bodyPr>
          <a:lstStyle/>
          <a:p>
            <a:pPr algn="ctr">
              <a:spcBef>
                <a:spcPct val="50000"/>
              </a:spcBef>
            </a:pPr>
            <a:r>
              <a:rPr lang="en-US" b="1">
                <a:solidFill>
                  <a:schemeClr val="bg1"/>
                </a:solidFill>
              </a:rPr>
              <a:t>Decreased inotropic response on left ventricular apex</a:t>
            </a:r>
          </a:p>
        </p:txBody>
      </p:sp>
      <p:sp>
        <p:nvSpPr>
          <p:cNvPr id="18" name="Line 18"/>
          <p:cNvSpPr>
            <a:spLocks noChangeShapeType="1"/>
          </p:cNvSpPr>
          <p:nvPr/>
        </p:nvSpPr>
        <p:spPr bwMode="auto">
          <a:xfrm>
            <a:off x="2363002" y="5407001"/>
            <a:ext cx="0" cy="566911"/>
          </a:xfrm>
          <a:prstGeom prst="line">
            <a:avLst/>
          </a:prstGeom>
          <a:noFill/>
          <a:ln w="50800">
            <a:solidFill>
              <a:schemeClr val="tx1"/>
            </a:solidFill>
            <a:round/>
            <a:headEnd/>
            <a:tailEnd type="triangle" w="med" len="med"/>
          </a:ln>
        </p:spPr>
        <p:txBody>
          <a:bodyPr/>
          <a:lstStyle/>
          <a:p>
            <a:endParaRPr lang="en-US"/>
          </a:p>
        </p:txBody>
      </p:sp>
      <p:sp>
        <p:nvSpPr>
          <p:cNvPr id="19" name="Line 19"/>
          <p:cNvSpPr>
            <a:spLocks noChangeShapeType="1"/>
          </p:cNvSpPr>
          <p:nvPr/>
        </p:nvSpPr>
        <p:spPr bwMode="auto">
          <a:xfrm>
            <a:off x="6780998" y="3301331"/>
            <a:ext cx="0" cy="2672581"/>
          </a:xfrm>
          <a:prstGeom prst="line">
            <a:avLst/>
          </a:prstGeom>
          <a:noFill/>
          <a:ln w="50800">
            <a:solidFill>
              <a:schemeClr val="tx1"/>
            </a:solidFill>
            <a:round/>
            <a:headEnd/>
            <a:tailEnd type="triangle" w="med" len="med"/>
          </a:ln>
        </p:spPr>
        <p:txBody>
          <a:bodyPr/>
          <a:lstStyle/>
          <a:p>
            <a:endParaRPr lang="en-US"/>
          </a:p>
        </p:txBody>
      </p:sp>
      <p:cxnSp>
        <p:nvCxnSpPr>
          <p:cNvPr id="21" name="Straight Arrow Connector 20"/>
          <p:cNvCxnSpPr/>
          <p:nvPr/>
        </p:nvCxnSpPr>
        <p:spPr>
          <a:xfrm rot="5400000">
            <a:off x="2247900" y="8001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667500" y="800100"/>
            <a:ext cx="228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029200" y="3886200"/>
            <a:ext cx="26670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Decreased Estrogen?</a:t>
            </a:r>
            <a:endParaRPr lang="en-US" dirty="0"/>
          </a:p>
        </p:txBody>
      </p:sp>
      <p:cxnSp>
        <p:nvCxnSpPr>
          <p:cNvPr id="25" name="Straight Arrow Connector 24"/>
          <p:cNvCxnSpPr>
            <a:stCxn id="22" idx="1"/>
            <a:endCxn id="13" idx="3"/>
          </p:cNvCxnSpPr>
          <p:nvPr/>
        </p:nvCxnSpPr>
        <p:spPr>
          <a:xfrm rot="10800000" flipV="1">
            <a:off x="4268804" y="4457699"/>
            <a:ext cx="760396" cy="543581"/>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animBg="1"/>
      <p:bldP spid="19"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5" name="Content Placeholder 4"/>
          <p:cNvSpPr>
            <a:spLocks noGrp="1"/>
          </p:cNvSpPr>
          <p:nvPr>
            <p:ph idx="1"/>
          </p:nvPr>
        </p:nvSpPr>
        <p:spPr/>
        <p:txBody>
          <a:bodyPr>
            <a:normAutofit fontScale="32500" lnSpcReduction="20000"/>
          </a:bodyPr>
          <a:lstStyle/>
          <a:p>
            <a:r>
              <a:rPr lang="en-US" sz="7000" dirty="0" smtClean="0"/>
              <a:t>Supportive</a:t>
            </a:r>
          </a:p>
          <a:p>
            <a:r>
              <a:rPr lang="en-US" sz="7000" dirty="0" smtClean="0"/>
              <a:t>Treat the heart failure</a:t>
            </a:r>
          </a:p>
          <a:p>
            <a:pPr lvl="1"/>
            <a:r>
              <a:rPr lang="en-US" sz="6600" dirty="0" smtClean="0"/>
              <a:t>Diuretics </a:t>
            </a:r>
          </a:p>
          <a:p>
            <a:pPr lvl="1"/>
            <a:r>
              <a:rPr lang="en-US" sz="7000" dirty="0" smtClean="0"/>
              <a:t>Balloon pump if necessary</a:t>
            </a:r>
          </a:p>
          <a:p>
            <a:pPr lvl="1"/>
            <a:r>
              <a:rPr lang="en-US" sz="7000" dirty="0" smtClean="0"/>
              <a:t>Consider LVAD</a:t>
            </a:r>
          </a:p>
          <a:p>
            <a:r>
              <a:rPr lang="en-US" sz="7000" dirty="0" smtClean="0"/>
              <a:t>Avoid catecholamines for BP support</a:t>
            </a:r>
          </a:p>
          <a:p>
            <a:r>
              <a:rPr lang="en-US" sz="7000" dirty="0" smtClean="0"/>
              <a:t>Monitor for arrhythmias associated with long QT</a:t>
            </a:r>
          </a:p>
          <a:p>
            <a:r>
              <a:rPr lang="en-US" sz="7000" dirty="0" smtClean="0"/>
              <a:t>Treat alpha and beta blockers together ?</a:t>
            </a:r>
          </a:p>
          <a:p>
            <a:pPr lvl="1"/>
            <a:r>
              <a:rPr lang="en-US" sz="7000" dirty="0" smtClean="0"/>
              <a:t>Beta blockers can stimulate the switching of B2-Gs to B2-Gi</a:t>
            </a:r>
          </a:p>
          <a:p>
            <a:r>
              <a:rPr lang="en-US" sz="7000" dirty="0" smtClean="0"/>
              <a:t>High levels of epinephrine can be </a:t>
            </a:r>
            <a:r>
              <a:rPr lang="en-US" sz="7000" dirty="0" err="1" smtClean="0"/>
              <a:t>prothrombolitic</a:t>
            </a:r>
            <a:endParaRPr lang="en-US" sz="7000" dirty="0" smtClean="0"/>
          </a:p>
          <a:p>
            <a:pPr lvl="1"/>
            <a:r>
              <a:rPr lang="en-US" sz="7000" dirty="0" smtClean="0"/>
              <a:t>Controversial to treat with anticoagulation</a:t>
            </a:r>
          </a:p>
          <a:p>
            <a:r>
              <a:rPr lang="en-US" sz="7000" dirty="0" smtClean="0"/>
              <a:t>Estrogen?</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smtClean="0"/>
              <a:t>Generally very good!</a:t>
            </a:r>
          </a:p>
          <a:p>
            <a:r>
              <a:rPr lang="en-US" dirty="0" smtClean="0"/>
              <a:t>Few fatalities but most were not associated with cardiovascular events</a:t>
            </a:r>
          </a:p>
          <a:p>
            <a:r>
              <a:rPr lang="en-US" dirty="0" smtClean="0"/>
              <a:t>Normalized LV function within weeks</a:t>
            </a:r>
          </a:p>
          <a:p>
            <a:r>
              <a:rPr lang="en-US" dirty="0" smtClean="0"/>
              <a:t>Normalized ECG within months</a:t>
            </a:r>
          </a:p>
          <a:p>
            <a:r>
              <a:rPr lang="en-US" dirty="0" smtClean="0"/>
              <a:t>Low recurrence rate of about 2% (so far)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32500" lnSpcReduction="20000"/>
          </a:bodyPr>
          <a:lstStyle/>
          <a:p>
            <a:pPr lvl="0">
              <a:buFont typeface="+mj-lt"/>
              <a:buAutoNum type="arabicPeriod"/>
            </a:pPr>
            <a:r>
              <a:rPr lang="en-US" sz="3400" dirty="0" smtClean="0"/>
              <a:t>Akashi, Y. J., D. S. Goldstein, et al. (2008). "Takotsubo cardiomyopathy: a new form of acute, reversible heart failure." Circulation 118(25): 2754-62.</a:t>
            </a:r>
          </a:p>
          <a:p>
            <a:pPr lvl="0">
              <a:buFont typeface="+mj-lt"/>
              <a:buAutoNum type="arabicPeriod"/>
            </a:pPr>
            <a:r>
              <a:rPr lang="en-US" sz="3400" dirty="0" err="1" smtClean="0"/>
              <a:t>Iga</a:t>
            </a:r>
            <a:r>
              <a:rPr lang="en-US" sz="3400" dirty="0" smtClean="0"/>
              <a:t>, K., H. Gen, et al. (1989). "Reversible left ventricular wall motion impairment caused by pheochromocytoma--a case report." </a:t>
            </a:r>
            <a:r>
              <a:rPr lang="en-US" sz="3400" dirty="0" err="1" smtClean="0"/>
              <a:t>Jpn</a:t>
            </a:r>
            <a:r>
              <a:rPr lang="en-US" sz="3400" dirty="0" smtClean="0"/>
              <a:t> Circ J 53(7): 813-8.</a:t>
            </a:r>
          </a:p>
          <a:p>
            <a:pPr lvl="0">
              <a:buFont typeface="+mj-lt"/>
              <a:buAutoNum type="arabicPeriod"/>
            </a:pPr>
            <a:r>
              <a:rPr lang="en-US" sz="3400" dirty="0" smtClean="0"/>
              <a:t>Inoue, M., M. Shimizu, et al. (2005). "Differentiation between patients with takotsubo cardiomyopathy and those with anterior acute myocardial infarction." Circ J 69(1): 89-94.</a:t>
            </a:r>
          </a:p>
          <a:p>
            <a:pPr lvl="0">
              <a:buFont typeface="+mj-lt"/>
              <a:buAutoNum type="arabicPeriod"/>
            </a:pPr>
            <a:r>
              <a:rPr lang="en-US" sz="3400" dirty="0" err="1" smtClean="0"/>
              <a:t>Jayawardena</a:t>
            </a:r>
            <a:r>
              <a:rPr lang="en-US" sz="3400" dirty="0" smtClean="0"/>
              <a:t>, S., D. </a:t>
            </a:r>
            <a:r>
              <a:rPr lang="en-US" sz="3400" dirty="0" err="1" smtClean="0"/>
              <a:t>Sooriabalan</a:t>
            </a:r>
            <a:r>
              <a:rPr lang="en-US" sz="3400" dirty="0" smtClean="0"/>
              <a:t>, et al. (2008). "Takotsubo cardiomyopathy in a 68-year old Russian female." Cases J 1(1): 64.</a:t>
            </a:r>
          </a:p>
          <a:p>
            <a:pPr lvl="0">
              <a:buFont typeface="+mj-lt"/>
              <a:buAutoNum type="arabicPeriod"/>
            </a:pPr>
            <a:r>
              <a:rPr lang="en-US" sz="3400" dirty="0" err="1" smtClean="0"/>
              <a:t>Kume</a:t>
            </a:r>
            <a:r>
              <a:rPr lang="en-US" sz="3400" dirty="0" smtClean="0"/>
              <a:t>, T., T. </a:t>
            </a:r>
            <a:r>
              <a:rPr lang="en-US" sz="3400" dirty="0" err="1" smtClean="0"/>
              <a:t>Akasaka</a:t>
            </a:r>
            <a:r>
              <a:rPr lang="en-US" sz="3400" dirty="0" smtClean="0"/>
              <a:t>, et al. (2005). "Assessment of coronary microcirculation in patients with takotsubo-like left ventricular dysfunction." Circ J 69(8): 934-9.</a:t>
            </a:r>
          </a:p>
          <a:p>
            <a:pPr lvl="0">
              <a:buFont typeface="+mj-lt"/>
              <a:buAutoNum type="arabicPeriod"/>
            </a:pPr>
            <a:r>
              <a:rPr lang="en-US" sz="3400" dirty="0" err="1" smtClean="0"/>
              <a:t>Kurisu</a:t>
            </a:r>
            <a:r>
              <a:rPr lang="en-US" sz="3400" dirty="0" smtClean="0"/>
              <a:t>, S., H. Sato, et al. (2002). "</a:t>
            </a:r>
            <a:r>
              <a:rPr lang="en-US" sz="3400" dirty="0" err="1" smtClean="0"/>
              <a:t>Tako</a:t>
            </a:r>
            <a:r>
              <a:rPr lang="en-US" sz="3400" dirty="0" smtClean="0"/>
              <a:t>-</a:t>
            </a:r>
            <a:r>
              <a:rPr lang="en-US" sz="3400" dirty="0" err="1" smtClean="0"/>
              <a:t>tsubo</a:t>
            </a:r>
            <a:r>
              <a:rPr lang="en-US" sz="3400" dirty="0" smtClean="0"/>
              <a:t>-like left ventricular dysfunction with ST-segment elevation: a novel cardiac syndrome mimicking acute myocardial infarction." Am Heart J 143(3): 448-55.</a:t>
            </a:r>
          </a:p>
          <a:p>
            <a:pPr lvl="0">
              <a:buFont typeface="+mj-lt"/>
              <a:buAutoNum type="arabicPeriod"/>
            </a:pPr>
            <a:r>
              <a:rPr lang="en-US" sz="3400" dirty="0" err="1" smtClean="0"/>
              <a:t>Kurowski</a:t>
            </a:r>
            <a:r>
              <a:rPr lang="en-US" sz="3400" dirty="0" smtClean="0"/>
              <a:t>, V., A. Kaiser, et al. (2007). "Apical and </a:t>
            </a:r>
            <a:r>
              <a:rPr lang="en-US" sz="3400" dirty="0" err="1" smtClean="0"/>
              <a:t>midventricular</a:t>
            </a:r>
            <a:r>
              <a:rPr lang="en-US" sz="3400" dirty="0" smtClean="0"/>
              <a:t> transient left ventricular dysfunction syndrome (</a:t>
            </a:r>
            <a:r>
              <a:rPr lang="en-US" sz="3400" dirty="0" err="1" smtClean="0"/>
              <a:t>tako-tsubo</a:t>
            </a:r>
            <a:r>
              <a:rPr lang="en-US" sz="3400" dirty="0" smtClean="0"/>
              <a:t> cardiomyopathy): frequency, mechanisms, and prognosis." Chest 132(3): 809-16.</a:t>
            </a:r>
          </a:p>
          <a:p>
            <a:pPr lvl="0">
              <a:buFont typeface="+mj-lt"/>
              <a:buAutoNum type="arabicPeriod"/>
            </a:pPr>
            <a:r>
              <a:rPr lang="en-US" sz="3400" dirty="0" smtClean="0"/>
              <a:t>Lyon, A. R., P. S. Rees, et al. (2008). "Stress (Takotsubo) cardiomyopathy--a novel </a:t>
            </a:r>
            <a:r>
              <a:rPr lang="en-US" sz="3400" dirty="0" err="1" smtClean="0"/>
              <a:t>pathophysiological</a:t>
            </a:r>
            <a:r>
              <a:rPr lang="en-US" sz="3400" dirty="0" smtClean="0"/>
              <a:t> hypothesis to explain catecholamine-induced acute myocardial stunning." Nat </a:t>
            </a:r>
            <a:r>
              <a:rPr lang="en-US" sz="3400" dirty="0" err="1" smtClean="0"/>
              <a:t>Clin</a:t>
            </a:r>
            <a:r>
              <a:rPr lang="en-US" sz="3400" dirty="0" smtClean="0"/>
              <a:t> </a:t>
            </a:r>
            <a:r>
              <a:rPr lang="en-US" sz="3400" dirty="0" err="1" smtClean="0"/>
              <a:t>Pract</a:t>
            </a:r>
            <a:r>
              <a:rPr lang="en-US" sz="3400" dirty="0" smtClean="0"/>
              <a:t> </a:t>
            </a:r>
            <a:r>
              <a:rPr lang="en-US" sz="3400" dirty="0" err="1" smtClean="0"/>
              <a:t>Cardiovasc</a:t>
            </a:r>
            <a:r>
              <a:rPr lang="en-US" sz="3400" dirty="0" smtClean="0"/>
              <a:t> Med 5(1): 22-9.</a:t>
            </a:r>
          </a:p>
          <a:p>
            <a:pPr lvl="0">
              <a:buFont typeface="+mj-lt"/>
              <a:buAutoNum type="arabicPeriod"/>
            </a:pPr>
            <a:r>
              <a:rPr lang="en-US" sz="3400" dirty="0" smtClean="0"/>
              <a:t>Sato, M., S. Fujita, et al. (2006). "Increased incidence of transient left ventricular apical ballooning (so-called 'Takotsubo' cardiomyopathy) after the mid-Niigata Prefecture earthquake." Circ J 70(8): 947-53.</a:t>
            </a:r>
          </a:p>
          <a:p>
            <a:pPr lvl="0">
              <a:buFont typeface="+mj-lt"/>
              <a:buAutoNum type="arabicPeriod"/>
            </a:pPr>
            <a:r>
              <a:rPr lang="en-US" sz="3400" dirty="0" err="1" smtClean="0"/>
              <a:t>Tsuchihashi</a:t>
            </a:r>
            <a:r>
              <a:rPr lang="en-US" sz="3400" dirty="0" smtClean="0"/>
              <a:t>, K., K. </a:t>
            </a:r>
            <a:r>
              <a:rPr lang="en-US" sz="3400" dirty="0" err="1" smtClean="0"/>
              <a:t>Ueshima</a:t>
            </a:r>
            <a:r>
              <a:rPr lang="en-US" sz="3400" dirty="0" smtClean="0"/>
              <a:t>, et al. (2001). "Transient left ventricular apical ballooning without coronary artery stenosis: a novel heart syndrome mimicking acute myocardial infarction. Angina Pectoris-Myocardial Infarction Investigations in Japan." J Am </a:t>
            </a:r>
            <a:r>
              <a:rPr lang="en-US" sz="3400" dirty="0" err="1" smtClean="0"/>
              <a:t>Coll</a:t>
            </a:r>
            <a:r>
              <a:rPr lang="en-US" sz="3400" dirty="0" smtClean="0"/>
              <a:t> </a:t>
            </a:r>
            <a:r>
              <a:rPr lang="en-US" sz="3400" dirty="0" err="1" smtClean="0"/>
              <a:t>Cardiol</a:t>
            </a:r>
            <a:r>
              <a:rPr lang="en-US" sz="3400" dirty="0" smtClean="0"/>
              <a:t> 38(1): 11-8.</a:t>
            </a:r>
          </a:p>
          <a:p>
            <a:pPr lvl="0">
              <a:buFont typeface="+mj-lt"/>
              <a:buAutoNum type="arabicPeriod"/>
            </a:pPr>
            <a:r>
              <a:rPr lang="en-US" sz="3400" dirty="0" smtClean="0"/>
              <a:t>M., R. J. </a:t>
            </a:r>
            <a:r>
              <a:rPr lang="en-US" sz="3400" dirty="0" err="1" smtClean="0"/>
              <a:t>Wiechmann</a:t>
            </a:r>
            <a:r>
              <a:rPr lang="en-US" sz="3400" dirty="0" smtClean="0"/>
              <a:t>, et al. (1995). "Cardiac beta-adrenergic </a:t>
            </a:r>
            <a:r>
              <a:rPr lang="en-US" sz="3400" dirty="0" err="1" smtClean="0"/>
              <a:t>neuroeffector</a:t>
            </a:r>
            <a:r>
              <a:rPr lang="en-US" sz="3400" dirty="0" smtClean="0"/>
              <a:t> systems in acute myocardial dysfunction related to brain injury. Evidence for catecholamine-mediated myocardial damage." Circulation 92(8): 2183-9.</a:t>
            </a:r>
          </a:p>
          <a:p>
            <a:pPr lvl="0">
              <a:buFont typeface="+mj-lt"/>
              <a:buAutoNum type="arabicPeriod"/>
            </a:pPr>
            <a:r>
              <a:rPr lang="en-US" sz="3400" dirty="0" smtClean="0"/>
              <a:t>Wilbert-</a:t>
            </a:r>
            <a:r>
              <a:rPr lang="en-US" sz="3400" dirty="0" err="1" smtClean="0"/>
              <a:t>Lampen</a:t>
            </a:r>
            <a:r>
              <a:rPr lang="en-US" sz="3400" dirty="0" smtClean="0"/>
              <a:t>, U., D. </a:t>
            </a:r>
            <a:r>
              <a:rPr lang="en-US" sz="3400" dirty="0" err="1" smtClean="0"/>
              <a:t>Leistner</a:t>
            </a:r>
            <a:r>
              <a:rPr lang="en-US" sz="3400" dirty="0" smtClean="0"/>
              <a:t>, et al. (2008). "Cardiovascular events during World Cup soccer." N </a:t>
            </a:r>
            <a:r>
              <a:rPr lang="en-US" sz="3400" dirty="0" err="1" smtClean="0"/>
              <a:t>Engl</a:t>
            </a:r>
            <a:r>
              <a:rPr lang="en-US" sz="3400" dirty="0" smtClean="0"/>
              <a:t> J Med 358(5): 475-83.</a:t>
            </a:r>
          </a:p>
          <a:p>
            <a:pPr lvl="0">
              <a:buFont typeface="+mj-lt"/>
              <a:buAutoNum type="arabicPeriod"/>
            </a:pPr>
            <a:r>
              <a:rPr lang="en-US" sz="3400" dirty="0" err="1" smtClean="0"/>
              <a:t>Wittstein</a:t>
            </a:r>
            <a:r>
              <a:rPr lang="en-US" sz="3400" dirty="0" smtClean="0"/>
              <a:t>, I. S., D. R. Thiemann, et al. (2005). "</a:t>
            </a:r>
            <a:r>
              <a:rPr lang="en-US" sz="3400" dirty="0" err="1" smtClean="0"/>
              <a:t>Neurohumoral</a:t>
            </a:r>
            <a:r>
              <a:rPr lang="en-US" sz="3400" dirty="0" smtClean="0"/>
              <a:t> features of myocardial stunning due to sudden emotional stress." N </a:t>
            </a:r>
            <a:r>
              <a:rPr lang="en-US" sz="3400" dirty="0" err="1" smtClean="0"/>
              <a:t>Engl</a:t>
            </a:r>
            <a:r>
              <a:rPr lang="en-US" sz="3400" dirty="0" smtClean="0"/>
              <a:t> J Med 352(6): 539-48.</a:t>
            </a:r>
          </a:p>
          <a:p>
            <a:pPr lvl="0">
              <a:buFont typeface="+mj-lt"/>
              <a:buAutoNum type="arabicPeriod"/>
            </a:pPr>
            <a:r>
              <a:rPr lang="en-US" sz="3400" dirty="0" smtClean="0"/>
              <a:t>Yoshida, T., T. Hibino, et al. (2007). "A </a:t>
            </a:r>
            <a:r>
              <a:rPr lang="en-US" sz="3400" dirty="0" err="1" smtClean="0"/>
              <a:t>pathophysiologic</a:t>
            </a:r>
            <a:r>
              <a:rPr lang="en-US" sz="3400" dirty="0" smtClean="0"/>
              <a:t> study of </a:t>
            </a:r>
            <a:r>
              <a:rPr lang="en-US" sz="3400" dirty="0" err="1" smtClean="0"/>
              <a:t>tako-tsubo</a:t>
            </a:r>
            <a:r>
              <a:rPr lang="en-US" sz="3400" dirty="0" smtClean="0"/>
              <a:t> cardiomyopathy with F-18 </a:t>
            </a:r>
            <a:r>
              <a:rPr lang="en-US" sz="3400" dirty="0" err="1" smtClean="0"/>
              <a:t>fluorodeoxyglucose</a:t>
            </a:r>
            <a:r>
              <a:rPr lang="en-US" sz="3400" dirty="0" smtClean="0"/>
              <a:t> positron emission tomography." </a:t>
            </a:r>
            <a:r>
              <a:rPr lang="en-US" sz="3400" dirty="0" err="1" smtClean="0"/>
              <a:t>Eur</a:t>
            </a:r>
            <a:r>
              <a:rPr lang="en-US" sz="3400" dirty="0" smtClean="0"/>
              <a:t> Heart J 28(21): 2598-604.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Coronary artery disease with acute plaque rupture</a:t>
            </a:r>
          </a:p>
          <a:p>
            <a:r>
              <a:rPr lang="en-US" dirty="0" smtClean="0"/>
              <a:t>Coronary artery spasm</a:t>
            </a:r>
          </a:p>
          <a:p>
            <a:r>
              <a:rPr lang="en-US" dirty="0" smtClean="0"/>
              <a:t>Microvascular disease of the coronaries </a:t>
            </a:r>
          </a:p>
          <a:p>
            <a:r>
              <a:rPr lang="en-US" dirty="0" smtClean="0"/>
              <a:t>Drugs (Cocaine)</a:t>
            </a:r>
          </a:p>
          <a:p>
            <a:r>
              <a:rPr lang="en-US" dirty="0" smtClean="0"/>
              <a:t>Takotsubo cardiomyopathy</a:t>
            </a:r>
          </a:p>
          <a:p>
            <a:endParaRPr lang="en-US" dirty="0" smtClean="0"/>
          </a:p>
          <a:p>
            <a:r>
              <a:rPr lang="en-US" dirty="0" smtClean="0"/>
              <a:t>Our patient is 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ctopus_vulgarismarch2009.jpg"/>
          <p:cNvPicPr>
            <a:picLocks noGrp="1" noChangeAspect="1"/>
          </p:cNvPicPr>
          <p:nvPr>
            <p:ph idx="1"/>
          </p:nvPr>
        </p:nvPicPr>
        <p:blipFill>
          <a:blip r:embed="rId2"/>
          <a:stretch>
            <a:fillRect/>
          </a:stretch>
        </p:blipFill>
        <p:spPr>
          <a:xfrm>
            <a:off x="1295400" y="381000"/>
            <a:ext cx="6629537" cy="612127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Normal coronaries3.avi">
            <a:hlinkClick r:id="" action="ppaction://media"/>
          </p:cNvPr>
          <p:cNvPicPr>
            <a:picLocks noGrp="1" noRot="1" noChangeAspect="1"/>
          </p:cNvPicPr>
          <p:nvPr>
            <p:ph idx="1"/>
            <a:videoFile r:link="rId1"/>
          </p:nvPr>
        </p:nvPicPr>
        <p:blipFill>
          <a:blip r:embed="rId3"/>
          <a:stretch>
            <a:fillRect/>
          </a:stretch>
        </p:blipFill>
        <p:spPr>
          <a:xfrm>
            <a:off x="1371600" y="381000"/>
            <a:ext cx="61722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vgram%20takotsubo%202.gif"/>
          <p:cNvPicPr>
            <a:picLocks noGrp="1" noChangeAspect="1"/>
          </p:cNvPicPr>
          <p:nvPr>
            <p:ph idx="1"/>
          </p:nvPr>
        </p:nvPicPr>
        <p:blipFill>
          <a:blip r:embed="rId2"/>
          <a:stretch>
            <a:fillRect/>
          </a:stretch>
        </p:blipFill>
        <p:spPr>
          <a:xfrm>
            <a:off x="838200" y="914400"/>
            <a:ext cx="6978680" cy="537207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akotsuboday1bculled.gif"/>
          <p:cNvPicPr>
            <a:picLocks noGrp="1" noChangeAspect="1"/>
          </p:cNvPicPr>
          <p:nvPr>
            <p:ph idx="1"/>
          </p:nvPr>
        </p:nvPicPr>
        <p:blipFill>
          <a:blip r:embed="rId3"/>
          <a:stretch>
            <a:fillRect/>
          </a:stretch>
        </p:blipFill>
        <p:spPr>
          <a:xfrm>
            <a:off x="1219200" y="381000"/>
            <a:ext cx="6400800" cy="6157731"/>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1971</TotalTime>
  <Words>2950</Words>
  <Application>Microsoft Office PowerPoint</Application>
  <PresentationFormat>On-screen Show (4:3)</PresentationFormat>
  <Paragraphs>347</Paragraphs>
  <Slides>60</Slides>
  <Notes>15</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Verve</vt:lpstr>
      <vt:lpstr>Takotsubo Cardiomyopathy</vt:lpstr>
      <vt:lpstr>Case Presentation</vt:lpstr>
      <vt:lpstr>PowerPoint Presentation</vt:lpstr>
      <vt:lpstr>Labs</vt:lpstr>
      <vt:lpstr>PowerPoint Presentation</vt:lpstr>
      <vt:lpstr>Differential Diagnosis</vt:lpstr>
      <vt:lpstr>PowerPoint Presentation</vt:lpstr>
      <vt:lpstr>PowerPoint Presentation</vt:lpstr>
      <vt:lpstr>PowerPoint Presentation</vt:lpstr>
      <vt:lpstr>Call it what you like…</vt:lpstr>
      <vt:lpstr>Outline</vt:lpstr>
      <vt:lpstr>Significance </vt:lpstr>
      <vt:lpstr>Takotsubo Cardiomyopathy History</vt:lpstr>
      <vt:lpstr>PowerPoint Presentation</vt:lpstr>
      <vt:lpstr>Left ventriculogram of the patient during systole showing mid, distal and apical left ventricular ballooning, with vigorous contraction of the basal segment</vt:lpstr>
      <vt:lpstr>Tako Tsubo</vt:lpstr>
      <vt:lpstr> 蛸壺</vt:lpstr>
      <vt:lpstr>PowerPoint Presentation</vt:lpstr>
      <vt:lpstr>Why haven’t I heard of this?</vt:lpstr>
      <vt:lpstr>PowerPoint Presentation</vt:lpstr>
      <vt:lpstr>PowerPoint Presentation</vt:lpstr>
      <vt:lpstr>Diagnostic Criteria</vt:lpstr>
      <vt:lpstr>Source publications</vt:lpstr>
      <vt:lpstr>Clinical Features</vt:lpstr>
      <vt:lpstr>Clinical features</vt:lpstr>
      <vt:lpstr>PowerPoint Presentation</vt:lpstr>
      <vt:lpstr>Stress?</vt:lpstr>
      <vt:lpstr>Takotsubo cardiomyopathy: A Stress-induced cardiomyopathy</vt:lpstr>
      <vt:lpstr>Other stressors</vt:lpstr>
      <vt:lpstr>PowerPoint Presentation</vt:lpstr>
      <vt:lpstr>Pathophysiology</vt:lpstr>
      <vt:lpstr>Cardiac biopsy</vt:lpstr>
      <vt:lpstr>PowerPoint Presentation</vt:lpstr>
      <vt:lpstr>Mild mononuclear cell infiltration</vt:lpstr>
      <vt:lpstr>Theories to explain the unique wall motion abnormalities of takotsubo cardiomyopathy</vt:lpstr>
      <vt:lpstr>Theory 1: Multivessel Epicardial Coronary Artery Spasm </vt:lpstr>
      <vt:lpstr>Theory 1: Multivessel Epicardial Coronary Artery Spasm</vt:lpstr>
      <vt:lpstr>Cardiac MRI of myocardial viability </vt:lpstr>
      <vt:lpstr>Theory 2: Coronary microvascular impairment </vt:lpstr>
      <vt:lpstr>Stunned myocardium</vt:lpstr>
      <vt:lpstr>Coronary flow velocity spectra</vt:lpstr>
      <vt:lpstr>Theory 2: Coronary microvascular impairment</vt:lpstr>
      <vt:lpstr>Theory 3: Catecholamine cardiotoxicity </vt:lpstr>
      <vt:lpstr>PowerPoint Presentation</vt:lpstr>
      <vt:lpstr>Beta receptors</vt:lpstr>
      <vt:lpstr>Review</vt:lpstr>
      <vt:lpstr>Theory 3: Catecholamine cardiotoxicity</vt:lpstr>
      <vt:lpstr>PowerPoint Presentation</vt:lpstr>
      <vt:lpstr>Theory 3: Catecholamine cardiotoxicity</vt:lpstr>
      <vt:lpstr>Theory 4: Neurogenic stunned myocardium </vt:lpstr>
      <vt:lpstr>Alpha 2 receptor</vt:lpstr>
      <vt:lpstr>Theory 4: Neurogenic stunned myocardium</vt:lpstr>
      <vt:lpstr>PowerPoint Presentation</vt:lpstr>
      <vt:lpstr>Why women?</vt:lpstr>
      <vt:lpstr>Current research</vt:lpstr>
      <vt:lpstr>PowerPoint Presentation</vt:lpstr>
      <vt:lpstr>Management</vt:lpstr>
      <vt:lpstr>Prognosis</vt:lpstr>
      <vt:lpstr>References</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Takotsubo</dc:title>
  <dc:creator>blake</dc:creator>
  <cp:lastModifiedBy>Blake</cp:lastModifiedBy>
  <cp:revision>188</cp:revision>
  <dcterms:created xsi:type="dcterms:W3CDTF">2009-03-08T23:55:57Z</dcterms:created>
  <dcterms:modified xsi:type="dcterms:W3CDTF">2012-01-01T22:57:19Z</dcterms:modified>
</cp:coreProperties>
</file>