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23"/>
  </p:notesMasterIdLst>
  <p:sldIdLst>
    <p:sldId id="256" r:id="rId2"/>
    <p:sldId id="258" r:id="rId3"/>
    <p:sldId id="259" r:id="rId4"/>
    <p:sldId id="264" r:id="rId5"/>
    <p:sldId id="261" r:id="rId6"/>
    <p:sldId id="265" r:id="rId7"/>
    <p:sldId id="273" r:id="rId8"/>
    <p:sldId id="274" r:id="rId9"/>
    <p:sldId id="280" r:id="rId10"/>
    <p:sldId id="269" r:id="rId11"/>
    <p:sldId id="270" r:id="rId12"/>
    <p:sldId id="268" r:id="rId13"/>
    <p:sldId id="283" r:id="rId14"/>
    <p:sldId id="281" r:id="rId15"/>
    <p:sldId id="282" r:id="rId16"/>
    <p:sldId id="276" r:id="rId17"/>
    <p:sldId id="278" r:id="rId18"/>
    <p:sldId id="279" r:id="rId19"/>
    <p:sldId id="272" r:id="rId20"/>
    <p:sldId id="271" r:id="rId21"/>
    <p:sldId id="25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69" autoAdjust="0"/>
    <p:restoredTop sz="77419" autoAdjust="0"/>
  </p:normalViewPr>
  <p:slideViewPr>
    <p:cSldViewPr>
      <p:cViewPr>
        <p:scale>
          <a:sx n="76" d="100"/>
          <a:sy n="76" d="100"/>
        </p:scale>
        <p:origin x="-223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7747C-A914-48B9-82CE-8058BB8948A0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D0D80-F839-4457-B6FF-DC9571A7DA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16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Elevated</a:t>
            </a:r>
            <a:r>
              <a:rPr lang="en-US" baseline="0" dirty="0" smtClean="0"/>
              <a:t> resting heart rate in heart transplant recipients, an innocent bystander or adverse prognostic indicator?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05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the break down of the heart failure etiologies.  Most were either</a:t>
            </a:r>
            <a:r>
              <a:rPr lang="en-US" baseline="0" dirty="0" smtClean="0"/>
              <a:t> related to coronary artery disease or </a:t>
            </a:r>
            <a:r>
              <a:rPr lang="en-US" baseline="0" dirty="0" err="1" smtClean="0"/>
              <a:t>idopathic</a:t>
            </a:r>
            <a:r>
              <a:rPr lang="en-US" baseline="0" dirty="0" smtClean="0"/>
              <a:t>.  Categorizing them as ischemic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non ischemic you can see there is no difference between the study groups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625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also examined other</a:t>
            </a:r>
            <a:r>
              <a:rPr lang="en-US" baseline="0" dirty="0" smtClean="0"/>
              <a:t> possibilities of tachycardia or heart rate related therapies during our heart rate monitoring period of 3 months to 12 months post transplant.  As you can see there were few documented events or therapy use and they were the similar between the two groups.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024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</a:t>
            </a:r>
            <a:r>
              <a:rPr lang="en-US" baseline="0" dirty="0" smtClean="0"/>
              <a:t> I would like to remind the audience that on these next several graphs point 0 on the x axis represents 3 months post transplant.  Also the red arrow shows the time period during which we were monitoring heart rate.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66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kaplan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meier</a:t>
            </a:r>
            <a:r>
              <a:rPr lang="en-US" baseline="0" dirty="0" smtClean="0"/>
              <a:t> curve for the effect of tachycardia on all cause mortality.  The Y axis shows % survival and the X axis shows years post transplant.  The blue line represents the non tachycardia group and the red line represents the tachycardia.  We found that patients with tachycardia had a 2 fold increased risk of all cause mortality with a confidence interval of 1.3 to 3.6 and a p value of 0.004.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640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also found</a:t>
            </a:r>
            <a:r>
              <a:rPr lang="en-US" baseline="0" dirty="0" smtClean="0"/>
              <a:t> a 2.4 fold increased risk of cardiovascular mortality in patients with tachycardia post transplant with a confidence interval of 1.0 to 5.7 and p-value of 0.04.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586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Interestingly</a:t>
            </a:r>
            <a:r>
              <a:rPr lang="en-US" baseline="0" dirty="0" smtClean="0"/>
              <a:t>, we did not find difference for the development of rejection between the groups.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036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we did not find a difference</a:t>
            </a:r>
            <a:r>
              <a:rPr lang="en-US" baseline="0" dirty="0" smtClean="0"/>
              <a:t> for the development of allograft </a:t>
            </a:r>
            <a:r>
              <a:rPr lang="en-US" baseline="0" dirty="0" err="1" smtClean="0"/>
              <a:t>vasculopathy</a:t>
            </a:r>
            <a:r>
              <a:rPr lang="en-US" baseline="0" dirty="0" smtClean="0"/>
              <a:t>.  In our study we had 22 events of </a:t>
            </a:r>
            <a:r>
              <a:rPr lang="en-US" baseline="0" dirty="0" err="1" smtClean="0"/>
              <a:t>vasculopathy</a:t>
            </a:r>
            <a:r>
              <a:rPr lang="en-US" baseline="0" dirty="0" smtClean="0"/>
              <a:t> with 11% in the tachycardia group and 8% in the non tachycardia group.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2180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performed a multivariable analysis</a:t>
            </a:r>
            <a:r>
              <a:rPr lang="en-US" baseline="0" dirty="0" smtClean="0"/>
              <a:t> with the shown variables and found that none were a significant factor including donor age.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8943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acknowledge</a:t>
            </a:r>
            <a:r>
              <a:rPr lang="en-US" baseline="0" dirty="0" smtClean="0"/>
              <a:t> that a retrospective study is a limitation.  Also, a spot measurement of heart rate does not fully reflect the circadian variability of heart rate.  Finally, although the data suggests a significant association it does not prove causality.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006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conclusion</a:t>
            </a:r>
            <a:r>
              <a:rPr lang="en-US" baseline="0" dirty="0" smtClean="0"/>
              <a:t>, patients with tachycardia post transplant have an increased risk of all cause mortality and cardiovascular death.  We did not find a difference in the rate of allograft </a:t>
            </a:r>
            <a:r>
              <a:rPr lang="en-US" baseline="0" dirty="0" err="1" smtClean="0"/>
              <a:t>vasculopathy</a:t>
            </a:r>
            <a:r>
              <a:rPr lang="en-US" baseline="0" dirty="0" smtClean="0"/>
              <a:t> or rejection between the two study groups.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60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An elevated resting heart rate is known to be a risk factor of adverse cardiovascular outcomes in the general population.  </a:t>
            </a:r>
          </a:p>
          <a:p>
            <a:r>
              <a:rPr lang="en-US" baseline="0" dirty="0" smtClean="0"/>
              <a:t>Studies in heart transplant patients with tachycardia also show adverse cardiovascular outcomes.  </a:t>
            </a:r>
          </a:p>
          <a:p>
            <a:r>
              <a:rPr lang="en-US" baseline="0" dirty="0" smtClean="0"/>
              <a:t>However, the effects of tachycardia on mortality in a large cohort study has not previously been presented.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77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Our hypothesis</a:t>
            </a:r>
            <a:r>
              <a:rPr lang="en-US" baseline="0" dirty="0" smtClean="0"/>
              <a:t> is that in heart transplant patients, a sustained tachycardia increases the risk of all cause mortality and allograft </a:t>
            </a:r>
            <a:r>
              <a:rPr lang="en-US" baseline="0" dirty="0" err="1" smtClean="0"/>
              <a:t>vasculopathy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82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retrospectively studied adult patients with </a:t>
            </a:r>
            <a:r>
              <a:rPr lang="en-US" baseline="0" dirty="0" err="1" smtClean="0"/>
              <a:t>orthotopic</a:t>
            </a:r>
            <a:r>
              <a:rPr lang="en-US" baseline="0" dirty="0" smtClean="0"/>
              <a:t> heart transplant in the years 2000 to 2011.  To be included in the study, the patients had to survive at least 3 months post transplant, participate in routine outpatient clinic visits at one of our Utah cardiac transplant centers for at least 1 year.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61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data</a:t>
            </a:r>
            <a:r>
              <a:rPr lang="en-US" baseline="0" dirty="0" smtClean="0"/>
              <a:t> that was studied during the routine clinic visits included: vital signs, ECGs, left heart </a:t>
            </a:r>
            <a:r>
              <a:rPr lang="en-US" baseline="0" dirty="0" err="1" smtClean="0"/>
              <a:t>cath</a:t>
            </a:r>
            <a:r>
              <a:rPr lang="en-US" baseline="0" dirty="0" smtClean="0"/>
              <a:t>, biopsies, labs, echocardiograms, and some baseline characteristics.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02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define the two study groups</a:t>
            </a:r>
            <a:r>
              <a:rPr lang="en-US" baseline="0" dirty="0" smtClean="0"/>
              <a:t> we first averaged the heart rates collected during the routine clinic visits from month 3 to 12 post transplant.  Then the patients were assigned to either the tachycardia group with average heart rates &gt; 100 </a:t>
            </a:r>
            <a:r>
              <a:rPr lang="en-US" baseline="0" dirty="0" err="1" smtClean="0"/>
              <a:t>bpm</a:t>
            </a:r>
            <a:r>
              <a:rPr lang="en-US" baseline="0" dirty="0" smtClean="0"/>
              <a:t> or the non </a:t>
            </a:r>
            <a:r>
              <a:rPr lang="en-US" baseline="0" dirty="0" err="1" smtClean="0"/>
              <a:t>tachycarida</a:t>
            </a:r>
            <a:r>
              <a:rPr lang="en-US" baseline="0" dirty="0" smtClean="0"/>
              <a:t> group.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36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I will review the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55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you can see the heart rate distribution fit a normal bell shape curve.  There</a:t>
            </a:r>
            <a:r>
              <a:rPr lang="en-US" baseline="0" dirty="0" smtClean="0"/>
              <a:t> were 73 patients (or 24%) of patients who fell into the </a:t>
            </a:r>
            <a:r>
              <a:rPr lang="en-US" baseline="0" dirty="0" err="1" smtClean="0"/>
              <a:t>tachcyardia</a:t>
            </a:r>
            <a:r>
              <a:rPr lang="en-US" baseline="0" dirty="0" smtClean="0"/>
              <a:t> group and 236 or 76% in the non tachycardia group.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25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baseline characteristics are similar between the two</a:t>
            </a:r>
            <a:r>
              <a:rPr lang="en-US" baseline="0" dirty="0" smtClean="0"/>
              <a:t> groups except for increased documentation of stroke and hypertension, a lower BMI in the tachycardia group.  Interestingly, in our study, contrary to other documented studies,  we found that the tachycardia group was associated with an older donor age.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0D80-F839-4457-B6FF-DC9571A7DA3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02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95AA-CC79-40AF-9D52-8D2858170685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95AA-CC79-40AF-9D52-8D2858170685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B704-E2D1-47DE-9523-7E263E9D05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95AA-CC79-40AF-9D52-8D2858170685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B704-E2D1-47DE-9523-7E263E9D0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95AA-CC79-40AF-9D52-8D2858170685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B704-E2D1-47DE-9523-7E263E9D0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95AA-CC79-40AF-9D52-8D2858170685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B704-E2D1-47DE-9523-7E263E9D0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95AA-CC79-40AF-9D52-8D2858170685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B704-E2D1-47DE-9523-7E263E9D05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95AA-CC79-40AF-9D52-8D2858170685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B704-E2D1-47DE-9523-7E263E9D0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95AA-CC79-40AF-9D52-8D2858170685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B704-E2D1-47DE-9523-7E263E9D0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95AA-CC79-40AF-9D52-8D2858170685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B704-E2D1-47DE-9523-7E263E9D0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95AA-CC79-40AF-9D52-8D2858170685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B704-E2D1-47DE-9523-7E263E9D0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95AA-CC79-40AF-9D52-8D2858170685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B704-E2D1-47DE-9523-7E263E9D0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95AA-CC79-40AF-9D52-8D2858170685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6FA95AA-CC79-40AF-9D52-8D2858170685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E5A9B704-E2D1-47DE-9523-7E263E9D0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  <p:sldLayoutId id="214748408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uhsc.utah.edu/transplant/hear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uhsc.utah.edu/transplant/heart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uhsc.utah.edu/transplant/heart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uhsc.utah.edu/transplant/hear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uuhsc.utah.edu/transplant/heart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uuhsc.utah.edu/transplant/heart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uuhsc.utah.edu/transplant/heart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uuhsc.utah.edu/transplant/heart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uuhsc.utah.edu/transplant/heart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uuhsc.utah.edu/transplant/hear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uuhsc.utah.edu/transplant/hear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uhsc.utah.edu/transplant/heart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uuhsc.utah.edu/transplant/heart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uuhsc.utah.edu/transplant/heart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uhsc.utah.edu/transplant/hear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uhsc.utah.edu/transplant/hear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uhsc.utah.edu/transplant/hear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uhsc.utah.edu/transplant/hear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uhsc.utah.edu/transplant/hear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uhsc.utah.edu/transplant/hear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uuhsc.utah.edu/transplant/hear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7772400" cy="1981199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/>
              <a:t>Elevated resting heart rate in heart transplant recipients: innocent bystander or adverse prognostic indicator?  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05000"/>
            <a:ext cx="8062912" cy="1752600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en-US" sz="2600" b="1" dirty="0" smtClean="0"/>
              <a:t>UTAH (Utah Transplant Affiliated Hospitals) Cardiac Transplant Program</a:t>
            </a:r>
          </a:p>
          <a:p>
            <a:pPr lvl="1"/>
            <a:r>
              <a:rPr lang="en-US" sz="2600" b="1" dirty="0" smtClean="0"/>
              <a:t>University of Utah, Intermountain Medical Center, and </a:t>
            </a:r>
            <a:r>
              <a:rPr lang="en-US" sz="2600" b="1" dirty="0"/>
              <a:t>Salt Lake </a:t>
            </a:r>
            <a:r>
              <a:rPr lang="en-US" sz="2600" b="1" dirty="0" smtClean="0"/>
              <a:t>Veterans </a:t>
            </a:r>
            <a:r>
              <a:rPr lang="en-US" sz="2600" b="1" dirty="0"/>
              <a:t>Administration Medical Center</a:t>
            </a:r>
          </a:p>
          <a:p>
            <a:endParaRPr lang="en-US" sz="2600" dirty="0" smtClean="0">
              <a:latin typeface="+mn-lt"/>
            </a:endParaRPr>
          </a:p>
          <a:p>
            <a:r>
              <a:rPr lang="en-US" sz="2900" b="1" u="sng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Wachter SB</a:t>
            </a:r>
            <a:r>
              <a:rPr lang="en-US" sz="2900" b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, </a:t>
            </a:r>
            <a:r>
              <a:rPr lang="en-US" sz="29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Stoddard G, </a:t>
            </a:r>
            <a:r>
              <a:rPr lang="en-US" sz="2900" dirty="0" err="1" smtClean="0">
                <a:solidFill>
                  <a:srgbClr val="000000"/>
                </a:solidFill>
                <a:latin typeface="Arial Unicode MS"/>
                <a:cs typeface="Arial Unicode MS"/>
              </a:rPr>
              <a:t>Saidi</a:t>
            </a:r>
            <a:r>
              <a:rPr lang="en-US" sz="29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 A, </a:t>
            </a:r>
            <a:r>
              <a:rPr lang="en-US" sz="2900" dirty="0" err="1" smtClean="0">
                <a:solidFill>
                  <a:srgbClr val="000000"/>
                </a:solidFill>
                <a:latin typeface="Arial Unicode MS"/>
                <a:cs typeface="Arial Unicode MS"/>
              </a:rPr>
              <a:t>Brunisholz</a:t>
            </a:r>
            <a:r>
              <a:rPr lang="en-US" sz="29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 K, Folsom J, </a:t>
            </a:r>
            <a:r>
              <a:rPr lang="en-US" sz="2900" dirty="0" err="1" smtClean="0">
                <a:solidFill>
                  <a:srgbClr val="000000"/>
                </a:solidFill>
                <a:latin typeface="Arial Unicode MS"/>
                <a:cs typeface="Arial Unicode MS"/>
              </a:rPr>
              <a:t>Deshmukh</a:t>
            </a:r>
            <a:r>
              <a:rPr lang="en-US" sz="29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 V, Hammond L, </a:t>
            </a:r>
            <a:r>
              <a:rPr lang="en-US" sz="2900" dirty="0" err="1" smtClean="0">
                <a:solidFill>
                  <a:srgbClr val="000000"/>
                </a:solidFill>
                <a:latin typeface="Arial Unicode MS"/>
                <a:cs typeface="Arial Unicode MS"/>
              </a:rPr>
              <a:t>Selzman</a:t>
            </a:r>
            <a:r>
              <a:rPr lang="en-US" sz="29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 C, Reid B, </a:t>
            </a:r>
            <a:r>
              <a:rPr lang="en-US" sz="2900" dirty="0" err="1" smtClean="0">
                <a:solidFill>
                  <a:srgbClr val="000000"/>
                </a:solidFill>
                <a:latin typeface="Arial Unicode MS"/>
                <a:cs typeface="Arial Unicode MS"/>
              </a:rPr>
              <a:t>Kfoury</a:t>
            </a:r>
            <a:r>
              <a:rPr lang="en-US" sz="29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 B, Bader F, Budge D, </a:t>
            </a:r>
            <a:r>
              <a:rPr lang="en-US" sz="2900" dirty="0" err="1" smtClean="0">
                <a:solidFill>
                  <a:srgbClr val="000000"/>
                </a:solidFill>
                <a:latin typeface="Arial Unicode MS"/>
                <a:cs typeface="Arial Unicode MS"/>
              </a:rPr>
              <a:t>Alharethi</a:t>
            </a:r>
            <a:r>
              <a:rPr lang="en-US" sz="29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 R, </a:t>
            </a:r>
            <a:r>
              <a:rPr lang="en-US" sz="2900" dirty="0" err="1" smtClean="0">
                <a:solidFill>
                  <a:srgbClr val="000000"/>
                </a:solidFill>
                <a:latin typeface="Arial Unicode MS"/>
                <a:cs typeface="Arial Unicode MS"/>
              </a:rPr>
              <a:t>Stehlik</a:t>
            </a:r>
            <a:r>
              <a:rPr lang="en-US" sz="29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 J, </a:t>
            </a:r>
            <a:r>
              <a:rPr lang="en-US" sz="2900" dirty="0" err="1" smtClean="0">
                <a:solidFill>
                  <a:srgbClr val="000000"/>
                </a:solidFill>
                <a:latin typeface="Arial Unicode MS"/>
                <a:cs typeface="Arial Unicode MS"/>
              </a:rPr>
              <a:t>Drakos</a:t>
            </a:r>
            <a:r>
              <a:rPr lang="en-US" sz="29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 S, Gilbert EM </a:t>
            </a:r>
          </a:p>
          <a:p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590800" y="6096000"/>
            <a:ext cx="35342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American Transplant Congress</a:t>
            </a:r>
          </a:p>
          <a:p>
            <a:pPr algn="ctr"/>
            <a:r>
              <a:rPr lang="en-US" dirty="0" smtClean="0"/>
              <a:t>June 5, 2012</a:t>
            </a:r>
            <a:endParaRPr lang="en-US" dirty="0"/>
          </a:p>
        </p:txBody>
      </p:sp>
      <p:pic>
        <p:nvPicPr>
          <p:cNvPr id="6" name="Picture 2" descr="heart failure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810000"/>
            <a:ext cx="1905000" cy="217976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9306"/>
          </a:xfrm>
        </p:spPr>
        <p:txBody>
          <a:bodyPr>
            <a:noAutofit/>
          </a:bodyPr>
          <a:lstStyle/>
          <a:p>
            <a:r>
              <a:rPr lang="en-US" sz="2800" dirty="0" smtClean="0"/>
              <a:t>Baseline Characteristics</a:t>
            </a:r>
            <a:br>
              <a:rPr lang="en-US" sz="2800" dirty="0" smtClean="0"/>
            </a:br>
            <a:r>
              <a:rPr lang="en-US" sz="2800" dirty="0" smtClean="0"/>
              <a:t>(pre transplant)</a:t>
            </a:r>
            <a:endParaRPr lang="en-U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198051"/>
              </p:ext>
            </p:extLst>
          </p:nvPr>
        </p:nvGraphicFramePr>
        <p:xfrm>
          <a:off x="990600" y="1066800"/>
          <a:ext cx="6705600" cy="5232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104900"/>
              </a:tblGrid>
              <a:tr h="73191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</a:t>
                      </a:r>
                      <a:r>
                        <a:rPr lang="en-US" sz="1400" baseline="0" dirty="0" smtClean="0"/>
                        <a:t> Tachycardia</a:t>
                      </a:r>
                    </a:p>
                    <a:p>
                      <a:r>
                        <a:rPr lang="en-US" sz="1400" baseline="0" dirty="0" smtClean="0"/>
                        <a:t>(HR ≤100)</a:t>
                      </a:r>
                    </a:p>
                    <a:p>
                      <a:r>
                        <a:rPr lang="en-US" sz="1400" baseline="0" dirty="0" smtClean="0"/>
                        <a:t>N=236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Tachycardia</a:t>
                      </a:r>
                    </a:p>
                    <a:p>
                      <a:r>
                        <a:rPr lang="en-US" sz="1400" dirty="0" smtClean="0"/>
                        <a:t>(HR</a:t>
                      </a:r>
                      <a:r>
                        <a:rPr lang="en-US" sz="1400" baseline="0" dirty="0" smtClean="0"/>
                        <a:t> &gt; 100)</a:t>
                      </a:r>
                    </a:p>
                    <a:p>
                      <a:r>
                        <a:rPr lang="en-US" sz="1400" dirty="0" smtClean="0"/>
                        <a:t>N = 73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p-value</a:t>
                      </a:r>
                      <a:endParaRPr lang="en-US" sz="1400" dirty="0"/>
                    </a:p>
                  </a:txBody>
                  <a:tcPr/>
                </a:tc>
              </a:tr>
              <a:tr h="41108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Recipient Males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74%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0.27</a:t>
                      </a:r>
                      <a:endParaRPr lang="en-US" sz="1400" dirty="0"/>
                    </a:p>
                  </a:txBody>
                  <a:tcPr/>
                </a:tc>
              </a:tr>
              <a:tr h="34075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Donor Males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71%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69%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0.77</a:t>
                      </a:r>
                      <a:endParaRPr lang="en-US" sz="1400" dirty="0"/>
                    </a:p>
                  </a:txBody>
                  <a:tcPr/>
                </a:tc>
              </a:tr>
              <a:tr h="34075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Donor CMV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66%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65%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0.94</a:t>
                      </a:r>
                      <a:endParaRPr lang="en-US" sz="1400" dirty="0"/>
                    </a:p>
                  </a:txBody>
                  <a:tcPr/>
                </a:tc>
              </a:tr>
              <a:tr h="34075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Recipient Age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49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baseline="0" dirty="0" smtClean="0"/>
                        <a:t> 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49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baseline="0" dirty="0" smtClean="0"/>
                        <a:t> 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0.98</a:t>
                      </a:r>
                      <a:endParaRPr lang="en-US" sz="1400" dirty="0"/>
                    </a:p>
                  </a:txBody>
                  <a:tcPr/>
                </a:tc>
              </a:tr>
              <a:tr h="340759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Donor Age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24 </a:t>
                      </a: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</a:t>
                      </a:r>
                      <a:r>
                        <a:rPr lang="en-US" sz="1400" b="1" dirty="0" smtClean="0">
                          <a:effectLst/>
                        </a:rPr>
                        <a:t> </a:t>
                      </a:r>
                      <a:r>
                        <a:rPr lang="en-US" sz="1400" b="1" dirty="0" smtClean="0"/>
                        <a:t> 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33 </a:t>
                      </a: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</a:t>
                      </a:r>
                      <a:r>
                        <a:rPr lang="en-US" sz="1400" b="1" dirty="0" smtClean="0">
                          <a:effectLst/>
                        </a:rPr>
                        <a:t> 12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&lt; 0.001  *</a:t>
                      </a:r>
                      <a:endParaRPr lang="en-US" sz="1400" b="1" dirty="0"/>
                    </a:p>
                  </a:txBody>
                  <a:tcPr/>
                </a:tc>
              </a:tr>
              <a:tr h="340759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Recipient</a:t>
                      </a:r>
                      <a:r>
                        <a:rPr lang="en-US" sz="1400" b="1" baseline="0" dirty="0" smtClean="0"/>
                        <a:t> BMI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27 </a:t>
                      </a: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</a:t>
                      </a:r>
                      <a:r>
                        <a:rPr lang="en-US" sz="1400" b="1" dirty="0" smtClean="0">
                          <a:effectLst/>
                        </a:rPr>
                        <a:t> 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25 </a:t>
                      </a: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±</a:t>
                      </a:r>
                      <a:r>
                        <a:rPr lang="en-US" sz="1400" b="1" dirty="0" smtClean="0">
                          <a:effectLst/>
                        </a:rPr>
                        <a:t>  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0.002     *</a:t>
                      </a:r>
                      <a:endParaRPr lang="en-US" sz="1400" b="1" dirty="0"/>
                    </a:p>
                  </a:txBody>
                  <a:tcPr/>
                </a:tc>
              </a:tr>
              <a:tr h="34075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0.60</a:t>
                      </a:r>
                      <a:endParaRPr lang="en-US" sz="1400" dirty="0"/>
                    </a:p>
                  </a:txBody>
                  <a:tcPr/>
                </a:tc>
              </a:tr>
              <a:tr h="340759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HTN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13%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25%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0.01       *</a:t>
                      </a:r>
                      <a:endParaRPr lang="en-US" sz="1400" b="1" dirty="0"/>
                    </a:p>
                  </a:txBody>
                  <a:tcPr/>
                </a:tc>
              </a:tr>
              <a:tr h="34075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CKD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0.08</a:t>
                      </a:r>
                      <a:endParaRPr lang="en-US" sz="1400" dirty="0"/>
                    </a:p>
                  </a:txBody>
                  <a:tcPr/>
                </a:tc>
              </a:tr>
              <a:tr h="34075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HLD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26%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0.07</a:t>
                      </a:r>
                      <a:endParaRPr lang="en-US" sz="1400" dirty="0"/>
                    </a:p>
                  </a:txBody>
                  <a:tcPr/>
                </a:tc>
              </a:tr>
              <a:tr h="34075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Hypothyroid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0.93</a:t>
                      </a:r>
                      <a:endParaRPr lang="en-US" sz="1400" dirty="0"/>
                    </a:p>
                  </a:txBody>
                  <a:tcPr/>
                </a:tc>
              </a:tr>
              <a:tr h="340759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CVA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3%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11%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0.01       *</a:t>
                      </a:r>
                      <a:endParaRPr lang="en-US" sz="1400" b="1" dirty="0"/>
                    </a:p>
                  </a:txBody>
                  <a:tcPr/>
                </a:tc>
              </a:tr>
              <a:tr h="34075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Smoking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44%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44%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0.99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eart failure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1106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Heart Failure Etiology 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0719291"/>
              </p:ext>
            </p:extLst>
          </p:nvPr>
        </p:nvGraphicFramePr>
        <p:xfrm>
          <a:off x="228600" y="990600"/>
          <a:ext cx="7620000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7809"/>
                <a:gridCol w="1983288"/>
                <a:gridCol w="1878903"/>
              </a:tblGrid>
              <a:tr h="79203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Non</a:t>
                      </a:r>
                      <a:r>
                        <a:rPr lang="en-US" sz="1600" baseline="0" dirty="0" smtClean="0"/>
                        <a:t> Tachycardia</a:t>
                      </a:r>
                    </a:p>
                    <a:p>
                      <a:r>
                        <a:rPr lang="en-US" sz="1600" baseline="0" dirty="0" smtClean="0"/>
                        <a:t>(HR ≤100)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N = 236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Tachycardia</a:t>
                      </a:r>
                    </a:p>
                    <a:p>
                      <a:r>
                        <a:rPr lang="en-US" sz="1600" baseline="0" dirty="0" smtClean="0"/>
                        <a:t>(HR &gt; 100)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N= 73</a:t>
                      </a:r>
                      <a:endParaRPr lang="en-US" sz="1600" dirty="0"/>
                    </a:p>
                  </a:txBody>
                  <a:tcPr/>
                </a:tc>
              </a:tr>
              <a:tr h="356904">
                <a:tc>
                  <a:txBody>
                    <a:bodyPr/>
                    <a:lstStyle/>
                    <a:p>
                      <a:r>
                        <a:rPr lang="en-US" dirty="0" smtClean="0"/>
                        <a:t>CAD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41%</a:t>
                      </a:r>
                      <a:endParaRPr lang="en-US" dirty="0"/>
                    </a:p>
                  </a:txBody>
                  <a:tcPr/>
                </a:tc>
              </a:tr>
              <a:tr h="356904">
                <a:tc>
                  <a:txBody>
                    <a:bodyPr/>
                    <a:lstStyle/>
                    <a:p>
                      <a:r>
                        <a:rPr lang="en-US" dirty="0" smtClean="0"/>
                        <a:t>Idiopathic</a:t>
                      </a:r>
                      <a:r>
                        <a:rPr lang="en-US" baseline="0" dirty="0" smtClean="0"/>
                        <a:t> 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45%</a:t>
                      </a:r>
                      <a:endParaRPr lang="en-US" dirty="0"/>
                    </a:p>
                  </a:txBody>
                  <a:tcPr/>
                </a:tc>
              </a:tr>
              <a:tr h="356904">
                <a:tc>
                  <a:txBody>
                    <a:bodyPr/>
                    <a:lstStyle/>
                    <a:p>
                      <a:r>
                        <a:rPr lang="en-US" dirty="0" smtClean="0"/>
                        <a:t>Congenital 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/>
                </a:tc>
              </a:tr>
              <a:tr h="35690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Valvular</a:t>
                      </a:r>
                      <a:r>
                        <a:rPr lang="en-US" dirty="0" smtClean="0"/>
                        <a:t> 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</a:p>
                  </a:txBody>
                  <a:tcPr/>
                </a:tc>
              </a:tr>
              <a:tr h="356904">
                <a:tc>
                  <a:txBody>
                    <a:bodyPr/>
                    <a:lstStyle/>
                    <a:p>
                      <a:r>
                        <a:rPr lang="en-US" dirty="0" smtClean="0"/>
                        <a:t>Post partum 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</a:p>
                  </a:txBody>
                  <a:tcPr/>
                </a:tc>
              </a:tr>
              <a:tr h="356904">
                <a:tc>
                  <a:txBody>
                    <a:bodyPr/>
                    <a:lstStyle/>
                    <a:p>
                      <a:r>
                        <a:rPr lang="en-US" dirty="0" smtClean="0"/>
                        <a:t>Alcoholic</a:t>
                      </a:r>
                      <a:r>
                        <a:rPr lang="en-US" baseline="0" dirty="0" smtClean="0"/>
                        <a:t> 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</a:p>
                  </a:txBody>
                  <a:tcPr/>
                </a:tc>
              </a:tr>
              <a:tr h="356904">
                <a:tc>
                  <a:txBody>
                    <a:bodyPr/>
                    <a:lstStyle/>
                    <a:p>
                      <a:r>
                        <a:rPr lang="en-US" dirty="0" smtClean="0"/>
                        <a:t>Allograft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vasculopathy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</a:t>
                      </a:r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Hypertrophic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</a:p>
                  </a:txBody>
                  <a:tcPr/>
                </a:tc>
              </a:tr>
              <a:tr h="35690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Hypoplastic</a:t>
                      </a:r>
                      <a:r>
                        <a:rPr lang="en-US" baseline="0" dirty="0" smtClean="0"/>
                        <a:t> left heart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</a:p>
                  </a:txBody>
                  <a:tcPr/>
                </a:tc>
              </a:tr>
              <a:tr h="356904">
                <a:tc>
                  <a:txBody>
                    <a:bodyPr/>
                    <a:lstStyle/>
                    <a:p>
                      <a:r>
                        <a:rPr lang="en-US" dirty="0" smtClean="0"/>
                        <a:t>Restrictive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</a:p>
                  </a:txBody>
                  <a:tcPr/>
                </a:tc>
              </a:tr>
              <a:tr h="35690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Sarcoid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</a:p>
                  </a:txBody>
                  <a:tcPr/>
                </a:tc>
              </a:tr>
              <a:tr h="356904">
                <a:tc>
                  <a:txBody>
                    <a:bodyPr/>
                    <a:lstStyle/>
                    <a:p>
                      <a:r>
                        <a:rPr lang="en-US" dirty="0" smtClean="0"/>
                        <a:t>Giant cell myocarditis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heart failure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11455" y="6019800"/>
            <a:ext cx="732545" cy="838200"/>
          </a:xfrm>
          <a:prstGeom prst="rect">
            <a:avLst/>
          </a:prstGeom>
          <a:noFill/>
        </p:spPr>
      </p:pic>
      <p:pic>
        <p:nvPicPr>
          <p:cNvPr id="11" name="Picture 2" descr="heart failure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  <p:sp>
        <p:nvSpPr>
          <p:cNvPr id="12" name="Process 11"/>
          <p:cNvSpPr/>
          <p:nvPr/>
        </p:nvSpPr>
        <p:spPr>
          <a:xfrm>
            <a:off x="3897276" y="1801440"/>
            <a:ext cx="20574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46%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Process 12"/>
          <p:cNvSpPr/>
          <p:nvPr/>
        </p:nvSpPr>
        <p:spPr>
          <a:xfrm>
            <a:off x="3962400" y="2209800"/>
            <a:ext cx="1981200" cy="4038600"/>
          </a:xfrm>
          <a:prstGeom prst="flowChart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54%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Process 13"/>
          <p:cNvSpPr/>
          <p:nvPr/>
        </p:nvSpPr>
        <p:spPr>
          <a:xfrm>
            <a:off x="5982032" y="1796240"/>
            <a:ext cx="1866567" cy="41356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41 %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Process 14"/>
          <p:cNvSpPr/>
          <p:nvPr/>
        </p:nvSpPr>
        <p:spPr>
          <a:xfrm>
            <a:off x="5949470" y="2209800"/>
            <a:ext cx="1899129" cy="4038600"/>
          </a:xfrm>
          <a:prstGeom prst="flowChart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59%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10200" y="3048000"/>
            <a:ext cx="1295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 = 0.58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Process 15"/>
          <p:cNvSpPr/>
          <p:nvPr/>
        </p:nvSpPr>
        <p:spPr>
          <a:xfrm>
            <a:off x="2819400" y="1801440"/>
            <a:ext cx="11430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Ischemic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Process 16"/>
          <p:cNvSpPr/>
          <p:nvPr/>
        </p:nvSpPr>
        <p:spPr>
          <a:xfrm>
            <a:off x="2819400" y="2209800"/>
            <a:ext cx="1143000" cy="4038600"/>
          </a:xfrm>
          <a:prstGeom prst="flowChart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Non Ischemic 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36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9" grpId="1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9903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Clinical Changes Post Transplant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(months 3-12 post transplant)</a:t>
            </a:r>
            <a:endParaRPr lang="en-US" sz="1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261017"/>
              </p:ext>
            </p:extLst>
          </p:nvPr>
        </p:nvGraphicFramePr>
        <p:xfrm>
          <a:off x="381001" y="1600200"/>
          <a:ext cx="7620000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599"/>
                <a:gridCol w="1943101"/>
                <a:gridCol w="1885950"/>
                <a:gridCol w="12763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Tachcardic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(HR ≤100)</a:t>
                      </a:r>
                    </a:p>
                    <a:p>
                      <a:r>
                        <a:rPr lang="en-US" baseline="0" dirty="0" smtClean="0"/>
                        <a:t>N = 236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Tachcardic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HR &gt; 100</a:t>
                      </a:r>
                    </a:p>
                    <a:p>
                      <a:r>
                        <a:rPr lang="en-US" dirty="0" smtClean="0"/>
                        <a:t>N = 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LDL </a:t>
                      </a:r>
                      <a:r>
                        <a:rPr lang="en-US" baseline="0" dirty="0" smtClean="0"/>
                        <a:t>&gt; 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TSH &lt; 0.03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Hgb</a:t>
                      </a:r>
                      <a:r>
                        <a:rPr lang="en-US" baseline="0" dirty="0" smtClean="0"/>
                        <a:t> &lt;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Afib</a:t>
                      </a:r>
                      <a:r>
                        <a:rPr lang="en-US" baseline="0" dirty="0" smtClean="0"/>
                        <a:t> by ECG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0.0%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Low EF &lt; 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3%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0.08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Beta</a:t>
                      </a:r>
                      <a:r>
                        <a:rPr lang="en-US" baseline="0" dirty="0" smtClean="0"/>
                        <a:t> Blocker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</a:t>
                      </a:r>
                      <a:r>
                        <a:rPr lang="en-US" baseline="30000" dirty="0" smtClean="0"/>
                        <a:t>2+ </a:t>
                      </a:r>
                      <a:r>
                        <a:rPr lang="en-US" dirty="0" smtClean="0"/>
                        <a:t>Channel Blocker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ACE Inhibitor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Synthroid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eart failure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Effect of Tachycardia on</a:t>
            </a:r>
            <a:br>
              <a:rPr lang="en-US" sz="3600" dirty="0"/>
            </a:br>
            <a:r>
              <a:rPr lang="en-US" sz="3600" dirty="0"/>
              <a:t> All Cause Mortality</a:t>
            </a:r>
          </a:p>
        </p:txBody>
      </p:sp>
      <p:pic>
        <p:nvPicPr>
          <p:cNvPr id="6" name="Content Placeholder 3" descr="blank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8" t="66" b="3140"/>
          <a:stretch/>
        </p:blipFill>
        <p:spPr>
          <a:xfrm>
            <a:off x="914400" y="1524000"/>
            <a:ext cx="7162800" cy="4800600"/>
          </a:xfrm>
          <a:prstGeom prst="rect">
            <a:avLst/>
          </a:prstGeom>
        </p:spPr>
      </p:pic>
      <p:pic>
        <p:nvPicPr>
          <p:cNvPr id="7" name="Picture 2" descr="heart failure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5715000"/>
            <a:ext cx="990600" cy="1133475"/>
          </a:xfrm>
          <a:prstGeom prst="rect">
            <a:avLst/>
          </a:prstGeom>
          <a:noFill/>
        </p:spPr>
      </p:pic>
      <p:sp>
        <p:nvSpPr>
          <p:cNvPr id="3" name="Left-Right Arrow 2"/>
          <p:cNvSpPr/>
          <p:nvPr/>
        </p:nvSpPr>
        <p:spPr>
          <a:xfrm>
            <a:off x="2514600" y="5410200"/>
            <a:ext cx="533400" cy="304800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590800" y="4191000"/>
            <a:ext cx="12954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886200" y="3733800"/>
            <a:ext cx="4114800" cy="6858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Point 0 = 3 months post transplant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62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Effect of Tachycardia on</a:t>
            </a:r>
            <a:br>
              <a:rPr lang="en-US" sz="3600" dirty="0"/>
            </a:br>
            <a:r>
              <a:rPr lang="en-US" sz="3600" dirty="0"/>
              <a:t> All Cause Mortality</a:t>
            </a:r>
          </a:p>
        </p:txBody>
      </p:sp>
      <p:pic>
        <p:nvPicPr>
          <p:cNvPr id="4" name="Content Placeholder 3" descr="allCauseMort.gi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9" r="337" b="2548"/>
          <a:stretch/>
        </p:blipFill>
        <p:spPr>
          <a:xfrm>
            <a:off x="838200" y="1600200"/>
            <a:ext cx="7226443" cy="4724400"/>
          </a:xfrm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400800" y="2057400"/>
            <a:ext cx="1223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HR ≤ 100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3276600"/>
            <a:ext cx="124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HR &gt; 100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4114800"/>
            <a:ext cx="4208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HR 2.1  95% CI (1.3 – 3.6), p=0.004</a:t>
            </a:r>
            <a:endParaRPr lang="en-US" dirty="0"/>
          </a:p>
        </p:txBody>
      </p:sp>
      <p:pic>
        <p:nvPicPr>
          <p:cNvPr id="9" name="Picture 2" descr="heart failure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7389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Effect of Tachycardia on</a:t>
            </a:r>
            <a:br>
              <a:rPr lang="en-US" sz="3600" dirty="0"/>
            </a:br>
            <a:r>
              <a:rPr lang="en-US" sz="3600" dirty="0"/>
              <a:t> </a:t>
            </a:r>
            <a:r>
              <a:rPr lang="en-US" sz="3600" dirty="0" smtClean="0"/>
              <a:t>Cardiovascular Mortality</a:t>
            </a:r>
            <a:endParaRPr lang="en-US" sz="3600" dirty="0"/>
          </a:p>
        </p:txBody>
      </p:sp>
      <p:pic>
        <p:nvPicPr>
          <p:cNvPr id="4" name="Content Placeholder 3" descr="CVMort.gif"/>
          <p:cNvPicPr preferRelativeResize="0"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3" t="65" b="1536"/>
          <a:stretch/>
        </p:blipFill>
        <p:spPr>
          <a:xfrm>
            <a:off x="914400" y="1524000"/>
            <a:ext cx="7153656" cy="4956048"/>
          </a:xfrm>
        </p:spPr>
      </p:pic>
      <p:sp>
        <p:nvSpPr>
          <p:cNvPr id="7" name="TextBox 6"/>
          <p:cNvSpPr txBox="1"/>
          <p:nvPr/>
        </p:nvSpPr>
        <p:spPr>
          <a:xfrm>
            <a:off x="3200400" y="3962400"/>
            <a:ext cx="4064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HR 2.4  95% CI (1.0 – 5.7), p=0.04</a:t>
            </a:r>
            <a:endParaRPr lang="en-US" dirty="0"/>
          </a:p>
        </p:txBody>
      </p:sp>
      <p:pic>
        <p:nvPicPr>
          <p:cNvPr id="9" name="Picture 2" descr="heart failure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781800" y="1676400"/>
            <a:ext cx="1223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HR ≤ 100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1600" y="2514600"/>
            <a:ext cx="124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HR &gt; 100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40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Effect of Tachycardia on</a:t>
            </a:r>
            <a:br>
              <a:rPr lang="en-US" sz="3600" dirty="0"/>
            </a:br>
            <a:r>
              <a:rPr lang="en-US" sz="3600" dirty="0"/>
              <a:t> </a:t>
            </a:r>
            <a:r>
              <a:rPr lang="en-US" sz="3600" dirty="0" smtClean="0"/>
              <a:t>Rejection</a:t>
            </a:r>
            <a:endParaRPr lang="en-US" sz="3600" dirty="0"/>
          </a:p>
        </p:txBody>
      </p:sp>
      <p:pic>
        <p:nvPicPr>
          <p:cNvPr id="4" name="Picture 2" descr="heart failure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  <p:pic>
        <p:nvPicPr>
          <p:cNvPr id="11" name="Content Placeholder 9" descr="AnyRej.gif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9" t="-694" r="-1" b="524"/>
          <a:stretch/>
        </p:blipFill>
        <p:spPr>
          <a:xfrm>
            <a:off x="838200" y="1600200"/>
            <a:ext cx="7162799" cy="48768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429000" y="2971800"/>
            <a:ext cx="4136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HR 1.0  95% CI (0.7 – 1.4), p=0.99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24400" y="3810000"/>
            <a:ext cx="1223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HR ≤ 100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4419600"/>
            <a:ext cx="124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HR &gt; 100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18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Effect of Tachycardia on</a:t>
            </a:r>
            <a:br>
              <a:rPr lang="en-US" sz="3600" dirty="0"/>
            </a:br>
            <a:r>
              <a:rPr lang="en-US" sz="3600" dirty="0"/>
              <a:t> A</a:t>
            </a:r>
            <a:r>
              <a:rPr lang="en-US" sz="3600" dirty="0" smtClean="0"/>
              <a:t>llograft </a:t>
            </a:r>
            <a:r>
              <a:rPr lang="en-US" sz="3600" dirty="0" err="1"/>
              <a:t>V</a:t>
            </a:r>
            <a:r>
              <a:rPr lang="en-US" sz="3600" dirty="0" err="1" smtClean="0"/>
              <a:t>asculopathy</a:t>
            </a:r>
            <a:endParaRPr lang="en-US" sz="3600" dirty="0"/>
          </a:p>
        </p:txBody>
      </p:sp>
      <p:pic>
        <p:nvPicPr>
          <p:cNvPr id="7" name="Content Placeholder 5" descr="CAV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" t="572" b="19"/>
          <a:stretch/>
        </p:blipFill>
        <p:spPr>
          <a:xfrm>
            <a:off x="838200" y="1600200"/>
            <a:ext cx="7213232" cy="486121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200400" y="3962400"/>
            <a:ext cx="4064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HR 0.8  95% CI (0.4 – 1.9), p=0.68</a:t>
            </a:r>
            <a:endParaRPr lang="en-US" dirty="0"/>
          </a:p>
        </p:txBody>
      </p:sp>
      <p:pic>
        <p:nvPicPr>
          <p:cNvPr id="12" name="Picture 2" descr="heart failure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248400" y="3276600"/>
            <a:ext cx="1223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HR ≤ 100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1752600"/>
            <a:ext cx="124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HR &gt; 100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9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Multivariable Analysis of </a:t>
            </a:r>
            <a:br>
              <a:rPr lang="en-US" dirty="0" smtClean="0"/>
            </a:br>
            <a:r>
              <a:rPr lang="en-US" sz="4800" dirty="0" smtClean="0"/>
              <a:t>All </a:t>
            </a:r>
            <a:r>
              <a:rPr lang="en-US" sz="4800" dirty="0"/>
              <a:t>Cause </a:t>
            </a:r>
            <a:r>
              <a:rPr lang="en-US" sz="4800" dirty="0" smtClean="0"/>
              <a:t>Mortality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047062"/>
              </p:ext>
            </p:extLst>
          </p:nvPr>
        </p:nvGraphicFramePr>
        <p:xfrm>
          <a:off x="1143000" y="1828800"/>
          <a:ext cx="6613525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725"/>
                <a:gridCol w="2481791"/>
                <a:gridCol w="12520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HR (95% CI)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Recipient</a:t>
                      </a:r>
                      <a:r>
                        <a:rPr lang="en-US" baseline="0" dirty="0" smtClean="0"/>
                        <a:t> 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</a:t>
                      </a:r>
                      <a:r>
                        <a:rPr lang="en-US" baseline="0" dirty="0" smtClean="0"/>
                        <a:t>0 (0.96 – 1.04)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Recipient</a:t>
                      </a:r>
                      <a:r>
                        <a:rPr lang="en-US" baseline="0" dirty="0" smtClean="0"/>
                        <a:t> Gender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1.48</a:t>
                      </a:r>
                      <a:r>
                        <a:rPr lang="en-US" baseline="0" dirty="0" smtClean="0"/>
                        <a:t> (0.50 – 4.35)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Donor 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1.02 (0.98</a:t>
                      </a:r>
                      <a:r>
                        <a:rPr lang="en-US" baseline="0" dirty="0" smtClean="0"/>
                        <a:t> – 1.06)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Donor Gender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1.08 (0.41 – 2.82)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Etiology of Heart Failure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0.97 (0.37</a:t>
                      </a:r>
                      <a:r>
                        <a:rPr lang="en-US" baseline="0" dirty="0" smtClean="0"/>
                        <a:t> – 2.50)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CMV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1.20 (0.49 – 2.94)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Recipient</a:t>
                      </a:r>
                      <a:r>
                        <a:rPr lang="en-US" baseline="0" dirty="0" smtClean="0"/>
                        <a:t> BMI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0.96 (0.88 – 1.05)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Heart rate &gt; 100 </a:t>
                      </a:r>
                      <a:r>
                        <a:rPr lang="en-US" dirty="0" err="1" smtClean="0"/>
                        <a:t>bpm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3.05 (1.17 – 7.94)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heart failure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685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Retrospective study design</a:t>
            </a:r>
          </a:p>
          <a:p>
            <a:r>
              <a:rPr lang="en-US" dirty="0" smtClean="0"/>
              <a:t>A spot measurement of heart rate does not fully reflect the circadian variability of heart rate</a:t>
            </a:r>
          </a:p>
          <a:p>
            <a:r>
              <a:rPr lang="en-US" dirty="0" smtClean="0"/>
              <a:t>The data suggests a significant association but does not prove causality</a:t>
            </a:r>
          </a:p>
          <a:p>
            <a:endParaRPr lang="en-US" dirty="0"/>
          </a:p>
        </p:txBody>
      </p:sp>
      <p:pic>
        <p:nvPicPr>
          <p:cNvPr id="4" name="Picture 2" descr="heart failure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359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</a:t>
            </a:r>
            <a:endParaRPr lang="en-US" dirty="0"/>
          </a:p>
        </p:txBody>
      </p:sp>
      <p:pic>
        <p:nvPicPr>
          <p:cNvPr id="4" name="Picture 2" descr="heart failure 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7680325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Patients with tachycardia post transplant have an increased risk of all cause mortality </a:t>
            </a:r>
          </a:p>
          <a:p>
            <a:r>
              <a:rPr lang="en-US" dirty="0" smtClean="0"/>
              <a:t>Patients </a:t>
            </a:r>
            <a:r>
              <a:rPr lang="en-US" dirty="0"/>
              <a:t>with tachycardia post transplant have </a:t>
            </a:r>
            <a:r>
              <a:rPr lang="en-US" dirty="0" smtClean="0"/>
              <a:t>an increased </a:t>
            </a:r>
            <a:r>
              <a:rPr lang="en-US" dirty="0"/>
              <a:t>risk of </a:t>
            </a:r>
            <a:r>
              <a:rPr lang="en-US" dirty="0" smtClean="0"/>
              <a:t>cardiovascular death </a:t>
            </a:r>
          </a:p>
          <a:p>
            <a:r>
              <a:rPr lang="en-US" dirty="0" smtClean="0"/>
              <a:t>We did not find a difference in the </a:t>
            </a:r>
            <a:r>
              <a:rPr lang="en-US" dirty="0"/>
              <a:t>rate of cardiac allograft </a:t>
            </a:r>
            <a:r>
              <a:rPr lang="en-US" dirty="0" err="1" smtClean="0"/>
              <a:t>vasculopathy</a:t>
            </a:r>
            <a:r>
              <a:rPr lang="en-US" dirty="0" smtClean="0"/>
              <a:t> or rejection between the two study groups</a:t>
            </a:r>
            <a:endParaRPr lang="en-US" dirty="0"/>
          </a:p>
        </p:txBody>
      </p:sp>
      <p:pic>
        <p:nvPicPr>
          <p:cNvPr id="4" name="Picture 2" descr="heart failure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119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you,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5780" name="Picture 4" descr="http://www.willieholdman.com/images/large/Dmineraltimpsnowbird072606.jpg"/>
          <p:cNvPicPr>
            <a:picLocks noChangeAspect="1" noChangeArrowheads="1"/>
          </p:cNvPicPr>
          <p:nvPr/>
        </p:nvPicPr>
        <p:blipFill rotWithShape="1">
          <a:blip r:embed="rId2" cstate="print"/>
          <a:srcRect b="5506"/>
          <a:stretch/>
        </p:blipFill>
        <p:spPr bwMode="auto">
          <a:xfrm>
            <a:off x="1828800" y="1752600"/>
            <a:ext cx="5715000" cy="3645229"/>
          </a:xfrm>
          <a:prstGeom prst="rect">
            <a:avLst/>
          </a:prstGeom>
          <a:noFill/>
        </p:spPr>
      </p:pic>
      <p:pic>
        <p:nvPicPr>
          <p:cNvPr id="5" name="Picture 2" descr="heart failure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Elevated resting heart rate is known to be a risk factor of adverse cardiovascular outcomes in the general population</a:t>
            </a:r>
            <a:endParaRPr lang="en-US" dirty="0"/>
          </a:p>
          <a:p>
            <a:r>
              <a:rPr lang="en-US" dirty="0" smtClean="0"/>
              <a:t>Studies in heart transplant patients with tachycardia also show adverse cardiovascular outcomes</a:t>
            </a:r>
          </a:p>
          <a:p>
            <a:r>
              <a:rPr lang="en-US" dirty="0" smtClean="0"/>
              <a:t>Effects of tachycardia on mortality in a large cohort study has not previously been presented</a:t>
            </a:r>
          </a:p>
        </p:txBody>
      </p:sp>
      <p:pic>
        <p:nvPicPr>
          <p:cNvPr id="4" name="Picture 2" descr="heart failure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In heart transplant patients sustained tachycardia increases the risk of:</a:t>
            </a:r>
          </a:p>
          <a:p>
            <a:pPr lvl="1"/>
            <a:r>
              <a:rPr lang="en-US" sz="3200" dirty="0" smtClean="0"/>
              <a:t>All cause mortality</a:t>
            </a:r>
          </a:p>
          <a:p>
            <a:pPr lvl="1"/>
            <a:r>
              <a:rPr lang="en-US" sz="3200" dirty="0"/>
              <a:t>C</a:t>
            </a:r>
            <a:r>
              <a:rPr lang="en-US" sz="3200" dirty="0" smtClean="0"/>
              <a:t>ardiac allograft </a:t>
            </a:r>
            <a:r>
              <a:rPr lang="en-US" sz="3200" dirty="0" err="1" smtClean="0"/>
              <a:t>vasculopathy</a:t>
            </a:r>
            <a:r>
              <a:rPr lang="en-US" sz="3200" dirty="0" smtClean="0"/>
              <a:t> </a:t>
            </a:r>
          </a:p>
          <a:p>
            <a:endParaRPr lang="en-US" dirty="0"/>
          </a:p>
        </p:txBody>
      </p:sp>
      <p:pic>
        <p:nvPicPr>
          <p:cNvPr id="4" name="Picture 2" descr="heart failure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Retrospective study</a:t>
            </a:r>
          </a:p>
          <a:p>
            <a:r>
              <a:rPr lang="en-US" dirty="0" smtClean="0"/>
              <a:t>Adult patients with OHT from 2000 – 2011</a:t>
            </a:r>
          </a:p>
          <a:p>
            <a:r>
              <a:rPr lang="en-US" dirty="0" smtClean="0"/>
              <a:t>Survived post transplant at least 3 months</a:t>
            </a:r>
          </a:p>
          <a:p>
            <a:r>
              <a:rPr lang="en-US" dirty="0" smtClean="0"/>
              <a:t>In-patient and out-patient clinical records</a:t>
            </a:r>
          </a:p>
          <a:p>
            <a:pPr lvl="1"/>
            <a:r>
              <a:rPr lang="en-US" dirty="0" smtClean="0"/>
              <a:t>University of Utah </a:t>
            </a:r>
          </a:p>
          <a:p>
            <a:pPr lvl="1"/>
            <a:r>
              <a:rPr lang="en-US" dirty="0" smtClean="0"/>
              <a:t>Intermountain Medical </a:t>
            </a:r>
            <a:r>
              <a:rPr lang="en-US" dirty="0"/>
              <a:t>C</a:t>
            </a:r>
            <a:r>
              <a:rPr lang="en-US" dirty="0" smtClean="0"/>
              <a:t>enter </a:t>
            </a:r>
          </a:p>
          <a:p>
            <a:pPr lvl="1"/>
            <a:r>
              <a:rPr lang="en-US" dirty="0" smtClean="0"/>
              <a:t>Salt Lake Veterans Administration Medical Center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heart failure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72000"/>
          </a:xfrm>
        </p:spPr>
        <p:txBody>
          <a:bodyPr/>
          <a:lstStyle/>
          <a:p>
            <a:r>
              <a:rPr lang="en-US" dirty="0" smtClean="0"/>
              <a:t>Vital signs</a:t>
            </a:r>
          </a:p>
          <a:p>
            <a:r>
              <a:rPr lang="en-US" dirty="0" smtClean="0"/>
              <a:t>ECGs</a:t>
            </a:r>
          </a:p>
          <a:p>
            <a:r>
              <a:rPr lang="en-US" dirty="0" smtClean="0"/>
              <a:t>Left heart catheterizations</a:t>
            </a:r>
          </a:p>
          <a:p>
            <a:r>
              <a:rPr lang="en-US" dirty="0" smtClean="0"/>
              <a:t>Cardiac biopsies</a:t>
            </a:r>
          </a:p>
          <a:p>
            <a:r>
              <a:rPr lang="en-US" dirty="0" smtClean="0"/>
              <a:t>Laboratory data</a:t>
            </a:r>
          </a:p>
          <a:p>
            <a:r>
              <a:rPr lang="en-US" dirty="0" smtClean="0"/>
              <a:t>Baseline clinical characteristics</a:t>
            </a:r>
          </a:p>
          <a:p>
            <a:r>
              <a:rPr lang="en-US" dirty="0" smtClean="0"/>
              <a:t>Echocardiograms </a:t>
            </a:r>
          </a:p>
        </p:txBody>
      </p:sp>
      <p:pic>
        <p:nvPicPr>
          <p:cNvPr id="4" name="Picture 2" descr="heart failure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the Study </a:t>
            </a:r>
            <a:r>
              <a:rPr lang="en-US" dirty="0"/>
              <a:t>G</a:t>
            </a:r>
            <a:r>
              <a:rPr lang="en-US" dirty="0" smtClean="0"/>
              <a:t>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Average heart rate collected by physical exam during months 3 to 12 post transplant</a:t>
            </a:r>
          </a:p>
          <a:p>
            <a:r>
              <a:rPr lang="en-US" sz="2800" dirty="0" smtClean="0"/>
              <a:t>Study groups</a:t>
            </a:r>
          </a:p>
          <a:p>
            <a:pPr lvl="1"/>
            <a:r>
              <a:rPr lang="en-US" sz="2800" dirty="0" smtClean="0"/>
              <a:t>Tachycardia group</a:t>
            </a:r>
          </a:p>
          <a:p>
            <a:pPr lvl="2"/>
            <a:r>
              <a:rPr lang="en-US" sz="2800" dirty="0" smtClean="0"/>
              <a:t>Average heart rate &gt; 100 </a:t>
            </a:r>
            <a:r>
              <a:rPr lang="en-US" sz="2800" dirty="0" err="1" smtClean="0"/>
              <a:t>bpm</a:t>
            </a:r>
            <a:endParaRPr lang="en-US" sz="2800" dirty="0" smtClean="0"/>
          </a:p>
          <a:p>
            <a:pPr lvl="1"/>
            <a:r>
              <a:rPr lang="en-US" sz="2800" dirty="0" smtClean="0"/>
              <a:t>Non Tachycardia group</a:t>
            </a:r>
          </a:p>
          <a:p>
            <a:pPr lvl="2"/>
            <a:r>
              <a:rPr lang="en-US" sz="2800" dirty="0" smtClean="0"/>
              <a:t>Average heart rate ≤100 </a:t>
            </a:r>
            <a:r>
              <a:rPr lang="en-US" sz="2800" dirty="0" err="1" smtClean="0"/>
              <a:t>bpm</a:t>
            </a:r>
            <a:endParaRPr lang="en-US" sz="2800" dirty="0"/>
          </a:p>
        </p:txBody>
      </p:sp>
      <p:pic>
        <p:nvPicPr>
          <p:cNvPr id="4" name="Picture 2" descr="heart failure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238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1399032"/>
          </a:xfrm>
        </p:spPr>
        <p:txBody>
          <a:bodyPr/>
          <a:lstStyle/>
          <a:p>
            <a:r>
              <a:rPr lang="en-US" sz="5400" dirty="0" smtClean="0"/>
              <a:t>Results</a:t>
            </a:r>
            <a:endParaRPr lang="en-US" sz="5400" dirty="0"/>
          </a:p>
        </p:txBody>
      </p:sp>
      <p:pic>
        <p:nvPicPr>
          <p:cNvPr id="4" name="Picture 2" descr="heart failure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21313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 Rate Distribution</a:t>
            </a:r>
            <a:endParaRPr lang="en-US" dirty="0"/>
          </a:p>
        </p:txBody>
      </p:sp>
      <p:pic>
        <p:nvPicPr>
          <p:cNvPr id="4" name="Content Placeholder 3" descr="hist1.gi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" r="940" b="7560"/>
          <a:stretch/>
        </p:blipFill>
        <p:spPr>
          <a:xfrm>
            <a:off x="685800" y="1447800"/>
            <a:ext cx="7462096" cy="5097487"/>
          </a:xfrm>
        </p:spPr>
      </p:pic>
      <p:sp>
        <p:nvSpPr>
          <p:cNvPr id="7" name="Rectangle 6"/>
          <p:cNvSpPr/>
          <p:nvPr/>
        </p:nvSpPr>
        <p:spPr>
          <a:xfrm>
            <a:off x="5737680" y="4594680"/>
            <a:ext cx="304800" cy="1600200"/>
          </a:xfrm>
          <a:prstGeom prst="rect">
            <a:avLst/>
          </a:prstGeom>
          <a:gradFill flip="none" rotWithShape="1">
            <a:gsLst>
              <a:gs pos="45000">
                <a:schemeClr val="accent6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53820" y="4309285"/>
            <a:ext cx="304800" cy="1896935"/>
          </a:xfrm>
          <a:prstGeom prst="rect">
            <a:avLst/>
          </a:prstGeom>
          <a:gradFill flip="none" rotWithShape="1">
            <a:gsLst>
              <a:gs pos="45000">
                <a:schemeClr val="accent6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78120" y="4953000"/>
            <a:ext cx="304800" cy="1253220"/>
          </a:xfrm>
          <a:prstGeom prst="rect">
            <a:avLst/>
          </a:prstGeom>
          <a:gradFill flip="none" rotWithShape="1">
            <a:gsLst>
              <a:gs pos="45000">
                <a:schemeClr val="accent6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0" y="5715000"/>
            <a:ext cx="304800" cy="491220"/>
          </a:xfrm>
          <a:prstGeom prst="rect">
            <a:avLst/>
          </a:prstGeom>
          <a:gradFill flip="none" rotWithShape="1">
            <a:gsLst>
              <a:gs pos="45000">
                <a:schemeClr val="accent6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10400" y="5334000"/>
            <a:ext cx="304800" cy="872220"/>
          </a:xfrm>
          <a:prstGeom prst="rect">
            <a:avLst/>
          </a:prstGeom>
          <a:gradFill flip="none" rotWithShape="1">
            <a:gsLst>
              <a:gs pos="45000">
                <a:schemeClr val="accent6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94260" y="5257800"/>
            <a:ext cx="304800" cy="948420"/>
          </a:xfrm>
          <a:prstGeom prst="rect">
            <a:avLst/>
          </a:prstGeom>
          <a:gradFill flip="none" rotWithShape="1">
            <a:gsLst>
              <a:gs pos="45000">
                <a:schemeClr val="accent6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477000" y="3733800"/>
            <a:ext cx="1866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Tachycardia </a:t>
            </a:r>
          </a:p>
          <a:p>
            <a:r>
              <a:rPr lang="en-US" dirty="0" smtClean="0"/>
              <a:t>HR &gt; 100 </a:t>
            </a:r>
            <a:r>
              <a:rPr lang="en-US" dirty="0" err="1" smtClean="0"/>
              <a:t>bpm</a:t>
            </a:r>
            <a:endParaRPr lang="en-US" dirty="0" smtClean="0"/>
          </a:p>
          <a:p>
            <a:r>
              <a:rPr lang="en-US" dirty="0" smtClean="0"/>
              <a:t>N=73 (24%)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752600" y="342900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 Tachycardia </a:t>
            </a:r>
          </a:p>
          <a:p>
            <a:r>
              <a:rPr lang="en-US" dirty="0" smtClean="0"/>
              <a:t>HR ≤ 100 </a:t>
            </a:r>
            <a:r>
              <a:rPr lang="en-US" dirty="0" err="1" smtClean="0"/>
              <a:t>bpm</a:t>
            </a:r>
            <a:endParaRPr lang="en-US" dirty="0" smtClean="0"/>
          </a:p>
          <a:p>
            <a:r>
              <a:rPr lang="en-US" dirty="0" smtClean="0"/>
              <a:t>N=236 (76%)</a:t>
            </a:r>
            <a:endParaRPr lang="en-US" dirty="0"/>
          </a:p>
        </p:txBody>
      </p:sp>
      <p:pic>
        <p:nvPicPr>
          <p:cNvPr id="16" name="Picture 2" descr="heart failure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5724525"/>
            <a:ext cx="990600" cy="113347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191000" y="6201113"/>
            <a:ext cx="685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79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3253</TotalTime>
  <Words>1602</Words>
  <Application>Microsoft Office PowerPoint</Application>
  <PresentationFormat>On-screen Show (4:3)</PresentationFormat>
  <Paragraphs>299</Paragraphs>
  <Slides>21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Breeze</vt:lpstr>
      <vt:lpstr>Elevated resting heart rate in heart transplant recipients: innocent bystander or adverse prognostic indicator?    </vt:lpstr>
      <vt:lpstr>Disclosures</vt:lpstr>
      <vt:lpstr>Background</vt:lpstr>
      <vt:lpstr>Hypothesis</vt:lpstr>
      <vt:lpstr>Methods</vt:lpstr>
      <vt:lpstr>Collected Data</vt:lpstr>
      <vt:lpstr>Defining the Study Groups</vt:lpstr>
      <vt:lpstr>Results</vt:lpstr>
      <vt:lpstr>Heart Rate Distribution</vt:lpstr>
      <vt:lpstr>Baseline Characteristics (pre transplant)</vt:lpstr>
      <vt:lpstr>Heart Failure Etiology </vt:lpstr>
      <vt:lpstr>Clinical Changes Post Transplant (months 3-12 post transplant)</vt:lpstr>
      <vt:lpstr>Effect of Tachycardia on  All Cause Mortality</vt:lpstr>
      <vt:lpstr>Effect of Tachycardia on  All Cause Mortality</vt:lpstr>
      <vt:lpstr>Effect of Tachycardia on  Cardiovascular Mortality</vt:lpstr>
      <vt:lpstr>Effect of Tachycardia on  Rejection</vt:lpstr>
      <vt:lpstr>Effect of Tachycardia on  Allograft Vasculopathy</vt:lpstr>
      <vt:lpstr>Multivariable Analysis of  All Cause Mortality</vt:lpstr>
      <vt:lpstr>Limitations</vt:lpstr>
      <vt:lpstr>Conclusion</vt:lpstr>
      <vt:lpstr>Thank you, Questions?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Elevated resting heart rate in heart transplant recipients: innocent bystander or adverse prognostic indicator?</dc:title>
  <dc:creator>Mike</dc:creator>
  <cp:lastModifiedBy>Blake</cp:lastModifiedBy>
  <cp:revision>69</cp:revision>
  <dcterms:created xsi:type="dcterms:W3CDTF">2012-05-23T00:53:24Z</dcterms:created>
  <dcterms:modified xsi:type="dcterms:W3CDTF">2016-04-17T20:47:53Z</dcterms:modified>
</cp:coreProperties>
</file>